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4"/>
  </p:notesMasterIdLst>
  <p:sldIdLst>
    <p:sldId id="257" r:id="rId3"/>
    <p:sldId id="303" r:id="rId5"/>
    <p:sldId id="273" r:id="rId6"/>
    <p:sldId id="260" r:id="rId7"/>
    <p:sldId id="316" r:id="rId8"/>
    <p:sldId id="302" r:id="rId9"/>
    <p:sldId id="288" r:id="rId10"/>
    <p:sldId id="307" r:id="rId11"/>
    <p:sldId id="319" r:id="rId12"/>
    <p:sldId id="291" r:id="rId13"/>
    <p:sldId id="290" r:id="rId14"/>
    <p:sldId id="306" r:id="rId15"/>
    <p:sldId id="312" r:id="rId16"/>
    <p:sldId id="308" r:id="rId17"/>
    <p:sldId id="309" r:id="rId18"/>
    <p:sldId id="311" r:id="rId19"/>
    <p:sldId id="310" r:id="rId20"/>
    <p:sldId id="313" r:id="rId21"/>
    <p:sldId id="318" r:id="rId22"/>
    <p:sldId id="272" r:id="rId2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6" autoAdjust="0"/>
  </p:normalViewPr>
  <p:slideViewPr>
    <p:cSldViewPr>
      <p:cViewPr varScale="1">
        <p:scale>
          <a:sx n="40" d="100"/>
          <a:sy n="40" d="100"/>
        </p:scale>
        <p:origin x="948" y="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98550-A4D4-4FA1-AFDA-9A87F8CDEC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1A29-5B99-4A5E-A098-60B7F64C66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1A29-5B99-4A5E-A098-60B7F64C665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1A29-5B99-4A5E-A098-60B7F64C665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2397515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57301"/>
            <a:ext cx="7772400" cy="1153715"/>
          </a:xfrm>
        </p:spPr>
        <p:txBody>
          <a:bodyPr anchor="b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41101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05978"/>
            <a:ext cx="1471594" cy="4508912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686568" cy="4508912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4800600"/>
            <a:ext cx="3200400" cy="21285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4800600"/>
            <a:ext cx="3733800" cy="2128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2357436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2357437"/>
            <a:ext cx="7772400" cy="1021556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232296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790160"/>
            <a:ext cx="59040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171450"/>
            <a:ext cx="5900752" cy="632210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857238"/>
            <a:ext cx="5900750" cy="3857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857238"/>
            <a:ext cx="2257408" cy="3857652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400800" cy="51435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857250"/>
            <a:ext cx="7223248" cy="2985129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4057650"/>
            <a:ext cx="5657888" cy="603647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008500"/>
            <a:ext cx="9144000" cy="135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1474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  <a:p>
            <a:pPr lvl="1" eaLnBrk="1" latinLnBrk="0" hangingPunct="1"/>
            <a:r>
              <a:rPr kumimoji="0" lang="zh-CN" altLang="en-US"/>
              <a:t>第二级</a:t>
            </a:r>
            <a:endParaRPr kumimoji="0" lang="zh-CN" altLang="en-US"/>
          </a:p>
          <a:p>
            <a:pPr lvl="2" eaLnBrk="1" latinLnBrk="0" hangingPunct="1"/>
            <a:r>
              <a:rPr kumimoji="0" lang="zh-CN" altLang="en-US"/>
              <a:t>第三级</a:t>
            </a:r>
            <a:endParaRPr kumimoji="0" lang="zh-CN" altLang="en-US"/>
          </a:p>
          <a:p>
            <a:pPr lvl="3" eaLnBrk="1" latinLnBrk="0" hangingPunct="1"/>
            <a:r>
              <a:rPr kumimoji="0" lang="zh-CN" altLang="en-US"/>
              <a:t>第四级</a:t>
            </a:r>
            <a:endParaRPr kumimoji="0" lang="zh-CN" altLang="en-US"/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4800600"/>
            <a:ext cx="3200400" cy="21285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4800600"/>
            <a:ext cx="3733800" cy="21285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4800600"/>
            <a:ext cx="914400" cy="212598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81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0.xml"/><Relationship Id="rId2" Type="http://schemas.openxmlformats.org/officeDocument/2006/relationships/image" Target="../media/image14.jpeg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3" y="1918981"/>
            <a:ext cx="5412105" cy="1349290"/>
          </a:xfrm>
        </p:spPr>
        <p:txBody>
          <a:bodyPr>
            <a:normAutofit/>
          </a:bodyPr>
          <a:lstStyle/>
          <a:p>
            <a:pPr algn="ctr"/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论语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品读：</a:t>
            </a:r>
            <a:b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孔子生平之为人为学</a:t>
            </a:r>
            <a:endParaRPr lang="zh-CN" altLang="en-US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21" y="1194124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初中名著阅读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15816" y="3635375"/>
            <a:ext cx="538955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spc="226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北京市润</a:t>
            </a:r>
            <a:r>
              <a:rPr lang="zh-CN" altLang="en-US" sz="24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丰学校  陈前前</a:t>
            </a:r>
            <a:endParaRPr lang="zh-CN" altLang="en-US" sz="24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Calibri" panose="020F0502020204030204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-4694"/>
            <a:ext cx="1111744" cy="109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323528" y="2761937"/>
            <a:ext cx="7785730" cy="715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子曰：</a:t>
            </a:r>
            <a:r>
              <a:rPr lang="en-US" altLang="zh-CN" sz="32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zh-CN" sz="32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古之学者为己，今之学者为人。</a:t>
            </a:r>
            <a:r>
              <a:rPr lang="en-US" altLang="zh-CN" sz="32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”</a:t>
            </a:r>
            <a:endParaRPr lang="zh-CN" altLang="zh-CN" sz="3200" kern="100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2214"/>
            <a:ext cx="1331640" cy="1331640"/>
          </a:xfrm>
          <a:prstGeom prst="rect">
            <a:avLst/>
          </a:prstGeom>
        </p:spPr>
      </p:pic>
      <p:graphicFrame>
        <p:nvGraphicFramePr>
          <p:cNvPr id="6" name="表格 7"/>
          <p:cNvGraphicFramePr>
            <a:graphicFrameLocks noGrp="1"/>
          </p:cNvGraphicFramePr>
          <p:nvPr/>
        </p:nvGraphicFramePr>
        <p:xfrm>
          <a:off x="251520" y="339502"/>
          <a:ext cx="756084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361"/>
                <a:gridCol w="1930474"/>
                <a:gridCol w="4299005"/>
              </a:tblGrid>
              <a:tr h="388424">
                <a:tc>
                  <a:txBody>
                    <a:bodyPr/>
                    <a:lstStyle/>
                    <a:p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为学目的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zh-CN" sz="2000" b="0" kern="1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③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424"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楷体" panose="02010609060101010101" charset="-122"/>
                          <a:ea typeface="楷体" panose="02010609060101010101" charset="-122"/>
                        </a:rPr>
                        <a:t>为学态度</a:t>
                      </a:r>
                      <a:endParaRPr lang="zh-CN" altLang="en-US" sz="2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zh-CN" sz="2000" b="0" kern="100" dirty="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④</a:t>
                      </a:r>
                      <a:endParaRPr lang="zh-CN" altLang="en-US" sz="2000" b="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424">
                <a:tc rowSpan="3">
                  <a:txBody>
                    <a:bodyPr/>
                    <a:lstStyle/>
                    <a:p>
                      <a:endParaRPr lang="en-US" altLang="zh-CN" sz="2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r>
                        <a:rPr lang="zh-CN" altLang="en-US" sz="2000" dirty="0">
                          <a:latin typeface="楷体" panose="02010609060101010101" charset="-122"/>
                          <a:ea typeface="楷体" panose="02010609060101010101" charset="-122"/>
                        </a:rPr>
                        <a:t>为学方法</a:t>
                      </a:r>
                      <a:endParaRPr lang="en-US" altLang="zh-CN" sz="2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楷体" panose="02010609060101010101" charset="-122"/>
                          <a:ea typeface="楷体" panose="02010609060101010101" charset="-122"/>
                        </a:rPr>
                        <a:t>    温习内化</a:t>
                      </a:r>
                      <a:endParaRPr lang="zh-CN" altLang="en-US" sz="2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800" kern="100" dirty="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②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424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楷体" panose="02010609060101010101" charset="-122"/>
                          <a:ea typeface="楷体" panose="02010609060101010101" charset="-122"/>
                        </a:rPr>
                        <a:t>    </a:t>
                      </a:r>
                      <a:r>
                        <a:rPr lang="zh-CN" altLang="en-US" sz="2000" dirty="0">
                          <a:latin typeface="楷体" panose="02010609060101010101" charset="-122"/>
                          <a:ea typeface="楷体" panose="02010609060101010101" charset="-122"/>
                        </a:rPr>
                        <a:t>博采众长</a:t>
                      </a:r>
                      <a:endParaRPr lang="zh-CN" altLang="en-US" sz="2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800" kern="100" dirty="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①⑤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424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楷体" panose="02010609060101010101" charset="-122"/>
                          <a:ea typeface="楷体" panose="02010609060101010101" charset="-122"/>
                        </a:rPr>
                        <a:t>    </a:t>
                      </a:r>
                      <a:r>
                        <a:rPr lang="zh-CN" altLang="en-US" sz="2000" dirty="0">
                          <a:latin typeface="楷体" panose="02010609060101010101" charset="-122"/>
                          <a:ea typeface="楷体" panose="02010609060101010101" charset="-122"/>
                        </a:rPr>
                        <a:t>学思并用</a:t>
                      </a:r>
                      <a:endParaRPr lang="zh-CN" altLang="en-US" sz="2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800" kern="100" dirty="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⑥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-4694"/>
            <a:ext cx="1111744" cy="109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79512" y="304863"/>
            <a:ext cx="756084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4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关键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点二</a:t>
            </a:r>
            <a:r>
              <a:rPr lang="zh-CN" altLang="zh-CN" sz="4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： </a:t>
            </a:r>
            <a:r>
              <a:rPr lang="zh-CN" altLang="zh-CN" sz="4400" kern="1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“四十而不惑”</a:t>
            </a:r>
            <a:endParaRPr lang="en-US" altLang="zh-CN" sz="4400" kern="1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9" y="2338311"/>
            <a:ext cx="2005367" cy="219116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483768" y="2741393"/>
            <a:ext cx="6368467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36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己欲立而立人</a:t>
            </a:r>
            <a:r>
              <a:rPr lang="zh-CN" altLang="en-US" sz="36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zh-CN" sz="36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己欲达而达人</a:t>
            </a:r>
            <a:r>
              <a:rPr lang="zh-CN" altLang="en-US" sz="36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en-US" altLang="zh-CN" sz="3600" kern="100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zh-CN" sz="24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            </a:t>
            </a:r>
            <a:endParaRPr lang="en-US" altLang="zh-CN" sz="2400" kern="100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zh-CN" sz="24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                     ——《</a:t>
            </a:r>
            <a:r>
              <a:rPr lang="zh-CN" altLang="en-US" sz="24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论语</a:t>
            </a:r>
            <a:r>
              <a:rPr lang="en-US" altLang="zh-CN" sz="24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·</a:t>
            </a:r>
            <a:r>
              <a:rPr lang="zh-CN" altLang="en-US" sz="24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雍也</a:t>
            </a:r>
            <a:r>
              <a:rPr lang="en-US" altLang="zh-CN" sz="24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》</a:t>
            </a:r>
            <a:endParaRPr lang="zh-CN" altLang="en-US" sz="2400" kern="100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9512" y="1192651"/>
            <a:ext cx="3263889" cy="747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3200" kern="100" dirty="0">
                <a:solidFill>
                  <a:srgbClr val="FF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3200" kern="100" dirty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以忠恕待人</a:t>
            </a:r>
            <a:endParaRPr lang="zh-CN" altLang="zh-CN" sz="2400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-4694"/>
            <a:ext cx="1111744" cy="109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1779"/>
            <a:ext cx="3056102" cy="4299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63888" y="1419622"/>
            <a:ext cx="5184576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师冕见，及阶，子曰：“阶也。”及席，子曰：“席也。”皆坐，子告之曰：“某在斯，某在斯。”师冕出，子张问曰：“与师言之道与？”子曰：“然，固相师之道也。”</a:t>
            </a:r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-4694"/>
            <a:ext cx="1111744" cy="109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51520" y="612824"/>
            <a:ext cx="3960440" cy="579711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以诚信交友</a:t>
            </a:r>
            <a:br>
              <a:rPr lang="zh-CN" altLang="zh-CN" dirty="0"/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7614"/>
            <a:ext cx="3528392" cy="289320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23928" y="1779662"/>
            <a:ext cx="504056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  孔子</a:t>
            </a:r>
            <a:r>
              <a:rPr lang="zh-CN" altLang="zh-CN" sz="32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曰：“益者三友，</a:t>
            </a:r>
            <a:r>
              <a:rPr lang="zh-CN" altLang="en-US" sz="32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损者三友。</a:t>
            </a:r>
            <a:r>
              <a:rPr lang="zh-CN" altLang="zh-CN" sz="32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友直，友谅，友多闻，益矣。友便辟，友善柔，友便佞，损矣。”</a:t>
            </a:r>
            <a:endParaRPr lang="zh-CN" altLang="en-US" sz="3200" kern="100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-4694"/>
            <a:ext cx="1111744" cy="109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51520" y="544058"/>
            <a:ext cx="4474840" cy="565571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以律己修身</a:t>
            </a:r>
            <a:br>
              <a:rPr lang="zh-CN" altLang="zh-CN" dirty="0"/>
            </a:b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46661"/>
            <a:ext cx="3535941" cy="21215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23528" y="1419622"/>
            <a:ext cx="839204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子曰</a:t>
            </a:r>
            <a:r>
              <a:rPr lang="en-US" altLang="zh-CN" sz="32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:“</a:t>
            </a:r>
            <a:r>
              <a:rPr lang="zh-CN" altLang="en-US" sz="32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君子欲讷于言</a:t>
            </a:r>
            <a:r>
              <a:rPr lang="en-US" altLang="zh-CN" sz="32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32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而敏于行。”</a:t>
            </a:r>
            <a:endParaRPr lang="en-US" altLang="zh-CN" sz="3200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2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                      ——《</a:t>
            </a:r>
            <a:r>
              <a:rPr lang="zh-CN" altLang="en-US" sz="32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论语</a:t>
            </a:r>
            <a:r>
              <a:rPr lang="en-US" altLang="zh-CN" sz="32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·</a:t>
            </a:r>
            <a:r>
              <a:rPr lang="zh-CN" altLang="en-US" sz="32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里仁</a:t>
            </a:r>
            <a:r>
              <a:rPr lang="en-US" altLang="zh-CN" sz="32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zh-CN" altLang="en-US" sz="3200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-4694"/>
            <a:ext cx="1111744" cy="109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07504" y="339502"/>
            <a:ext cx="7848872" cy="584775"/>
          </a:xfrm>
          <a:prstGeom prst="rect">
            <a:avLst/>
          </a:prstGeom>
          <a:pattFill prst="pct5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关键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点三：</a:t>
            </a:r>
            <a:r>
              <a:rPr lang="zh-CN" altLang="zh-CN" sz="3200" kern="1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“七十而从心所欲，不逾矩”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1670"/>
            <a:ext cx="2558415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3563888" y="2145009"/>
            <a:ext cx="511256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  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</a:rPr>
              <a:t>礼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</a:rPr>
              <a:t>的本义是履行敬拜活动，是人们敬神致福的仪式。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-4694"/>
            <a:ext cx="1111744" cy="109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0"/>
          <p:cNvSpPr txBox="1">
            <a:spLocks noChangeArrowheads="1"/>
          </p:cNvSpPr>
          <p:nvPr/>
        </p:nvSpPr>
        <p:spPr>
          <a:xfrm>
            <a:off x="157162" y="267493"/>
            <a:ext cx="7079134" cy="723755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ru-RU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无礼则仁道不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生</a:t>
            </a:r>
            <a:r>
              <a:rPr lang="zh-CN" altLang="ru-RU" sz="36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ru-RU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，必以复礼为重</a:t>
            </a:r>
            <a:endParaRPr lang="zh-CN" altLang="ru-RU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Rectangle 31"/>
          <p:cNvSpPr txBox="1">
            <a:spLocks noChangeArrowheads="1"/>
          </p:cNvSpPr>
          <p:nvPr/>
        </p:nvSpPr>
        <p:spPr>
          <a:xfrm>
            <a:off x="157163" y="994306"/>
            <a:ext cx="8153400" cy="11811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ru-RU" sz="3500" b="1" dirty="0">
                <a:latin typeface="楷体" panose="02010609060101010101" charset="-122"/>
                <a:ea typeface="楷体" panose="02010609060101010101" charset="-122"/>
              </a:rPr>
              <a:t>子曰：</a:t>
            </a:r>
            <a:r>
              <a:rPr lang="zh-CN" altLang="ru-RU" sz="3500" b="1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ru-RU" sz="3500" b="1" dirty="0">
                <a:solidFill>
                  <a:srgbClr val="280FE3"/>
                </a:solidFill>
                <a:latin typeface="楷体" panose="02010609060101010101" charset="-122"/>
                <a:ea typeface="楷体" panose="02010609060101010101" charset="-122"/>
              </a:rPr>
              <a:t>克己复礼</a:t>
            </a:r>
            <a:r>
              <a:rPr lang="zh-CN" altLang="ru-RU" sz="3500" b="1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为仁。</a:t>
            </a:r>
            <a:r>
              <a:rPr lang="zh-CN" altLang="ru-RU" sz="3500" b="1" dirty="0">
                <a:latin typeface="楷体" panose="02010609060101010101" charset="-122"/>
                <a:ea typeface="楷体" panose="02010609060101010101" charset="-122"/>
              </a:rPr>
              <a:t>一日克己复礼，天下归仁焉。</a:t>
            </a:r>
            <a:r>
              <a:rPr lang="zh-CN" altLang="ru-RU" sz="3500" b="1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endParaRPr lang="zh-CN" altLang="ru-RU" sz="3600" b="1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1547664" y="2302715"/>
            <a:ext cx="3663284" cy="552184"/>
          </a:xfrm>
          <a:prstGeom prst="rect">
            <a:avLst/>
          </a:prstGeom>
          <a:solidFill>
            <a:schemeClr val="bg2"/>
          </a:solidFill>
          <a:ln w="12700" cap="flat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hlink"/>
              </a:buClr>
              <a:buSzPct val="100000"/>
            </a:pPr>
            <a:r>
              <a:rPr lang="zh-CN" altLang="ru-RU" sz="2800" b="1" dirty="0">
                <a:solidFill>
                  <a:srgbClr val="280FE3"/>
                </a:solidFill>
                <a:latin typeface="楷体" panose="02010609060101010101" charset="-122"/>
                <a:ea typeface="楷体" panose="02010609060101010101" charset="-122"/>
              </a:rPr>
              <a:t>春秋时代“礼坏乐崩”</a:t>
            </a:r>
            <a:endParaRPr lang="zh-CN" altLang="ru-RU" sz="2800" b="1" dirty="0">
              <a:solidFill>
                <a:srgbClr val="280FE3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637642" y="3318708"/>
            <a:ext cx="5712813" cy="586811"/>
          </a:xfrm>
          <a:prstGeom prst="rect">
            <a:avLst/>
          </a:prstGeom>
          <a:solidFill>
            <a:schemeClr val="bg2"/>
          </a:solidFill>
          <a:ln w="15875" cap="flat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SzPct val="100000"/>
            </a:pPr>
            <a:r>
              <a:rPr lang="zh-CN" altLang="ru-RU" sz="2800" b="1" dirty="0">
                <a:solidFill>
                  <a:srgbClr val="280FE3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上位者无礼则乱，下位者无礼则盗</a:t>
            </a:r>
            <a:endParaRPr lang="zh-CN" altLang="ru-RU" sz="2800" b="1" dirty="0">
              <a:solidFill>
                <a:srgbClr val="280FE3"/>
              </a:solidFill>
              <a:latin typeface="楷体" panose="02010609060101010101" charset="-122"/>
              <a:ea typeface="楷体" panose="02010609060101010101" charset="-122"/>
              <a:cs typeface="Calibri" panose="020F0502020204030204" pitchFamily="34" charset="0"/>
            </a:endParaRP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157162" y="4451427"/>
            <a:ext cx="6719095" cy="495379"/>
          </a:xfrm>
          <a:prstGeom prst="rect">
            <a:avLst/>
          </a:prstGeom>
          <a:solidFill>
            <a:schemeClr val="bg2"/>
          </a:solidFill>
          <a:ln w="12700">
            <a:solidFill>
              <a:schemeClr val="tx2"/>
            </a:solidFill>
          </a:ln>
          <a:effectLst/>
        </p:spPr>
        <p:txBody>
          <a:bodyPr anchor="ctr"/>
          <a:lstStyle/>
          <a:p>
            <a:pPr algn="r">
              <a:buSzPct val="100000"/>
            </a:pPr>
            <a:r>
              <a:rPr lang="ru-RU" altLang="zh-CN" sz="2800" b="1" dirty="0">
                <a:solidFill>
                  <a:srgbClr val="280FE3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“</a:t>
            </a:r>
            <a:r>
              <a:rPr lang="zh-CN" altLang="ru-RU" sz="2800" b="1" dirty="0">
                <a:solidFill>
                  <a:srgbClr val="280FE3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礼”对社会、对个人有</a:t>
            </a:r>
            <a:r>
              <a:rPr lang="zh-CN" altLang="ru-RU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约束</a:t>
            </a:r>
            <a:r>
              <a:rPr lang="zh-CN" altLang="ru-RU" sz="2800" b="1" dirty="0">
                <a:solidFill>
                  <a:srgbClr val="280FE3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的作用</a:t>
            </a:r>
            <a:endParaRPr lang="zh-CN" altLang="ru-RU" sz="2800" b="1" dirty="0">
              <a:solidFill>
                <a:srgbClr val="280FE3"/>
              </a:solidFill>
              <a:latin typeface="楷体" panose="02010609060101010101" charset="-122"/>
              <a:ea typeface="楷体" panose="02010609060101010101" charset="-122"/>
              <a:cs typeface="Calibri" panose="020F0502020204030204" pitchFamily="34" charset="0"/>
            </a:endParaRPr>
          </a:p>
        </p:txBody>
      </p:sp>
      <p:sp>
        <p:nvSpPr>
          <p:cNvPr id="11" name="AutoShape 34"/>
          <p:cNvSpPr>
            <a:spLocks noChangeArrowheads="1"/>
          </p:cNvSpPr>
          <p:nvPr/>
        </p:nvSpPr>
        <p:spPr bwMode="auto">
          <a:xfrm>
            <a:off x="3271714" y="2929776"/>
            <a:ext cx="197621" cy="33200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E1F4FF"/>
          </a:solidFill>
          <a:ln w="9525" cap="flat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buSzPct val="100000"/>
            </a:pPr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AutoShape 34"/>
          <p:cNvSpPr>
            <a:spLocks noChangeArrowheads="1"/>
          </p:cNvSpPr>
          <p:nvPr/>
        </p:nvSpPr>
        <p:spPr bwMode="auto">
          <a:xfrm>
            <a:off x="3306214" y="3962449"/>
            <a:ext cx="146184" cy="457201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E1F4FF"/>
          </a:solidFill>
          <a:ln w="9525" cap="flat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buSzPct val="100000"/>
            </a:pPr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-4694"/>
            <a:ext cx="1111744" cy="109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2"/>
          <p:cNvSpPr txBox="1">
            <a:spLocks noChangeArrowheads="1"/>
          </p:cNvSpPr>
          <p:nvPr/>
        </p:nvSpPr>
        <p:spPr>
          <a:xfrm>
            <a:off x="395536" y="1005991"/>
            <a:ext cx="7511099" cy="14472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tx1"/>
            </a:solidFill>
          </a:ln>
        </p:spPr>
        <p:txBody>
          <a:bodyPr vert="horz" rtlCol="0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 dirty="0">
                <a:ea typeface="楷体_GB2312" panose="02010609030101010101" pitchFamily="49" charset="-122"/>
              </a:rPr>
              <a:t>        </a:t>
            </a:r>
            <a:r>
              <a:rPr lang="zh-CN" altLang="ru-RU" b="1" dirty="0">
                <a:latin typeface="楷体" panose="02010609060101010101" charset="-122"/>
                <a:ea typeface="楷体" panose="02010609060101010101" charset="-122"/>
              </a:rPr>
              <a:t>齐景公问政于孔子。孔子对曰：“</a:t>
            </a:r>
            <a:r>
              <a:rPr lang="zh-CN" altLang="ru-RU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君君、臣臣、父父、子子</a:t>
            </a:r>
            <a:r>
              <a:rPr lang="zh-CN" altLang="ru-RU" b="1" dirty="0">
                <a:latin typeface="楷体" panose="02010609060101010101" charset="-122"/>
                <a:ea typeface="楷体" panose="02010609060101010101" charset="-122"/>
              </a:rPr>
              <a:t>。”</a:t>
            </a:r>
            <a:endParaRPr lang="en-US" altLang="zh-CN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</a:rPr>
              <a:t>                     ——《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论语</a:t>
            </a:r>
            <a:r>
              <a:rPr lang="en-US" altLang="zh-CN" b="1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·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颜渊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zh-CN" altLang="ru-RU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72000" y="3075806"/>
            <a:ext cx="314336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ru-RU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对君王臣子的规范</a:t>
            </a:r>
            <a:endParaRPr lang="zh-CN" altLang="ru-RU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ru-RU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对家庭关系的限制</a:t>
            </a:r>
            <a:endParaRPr lang="zh-CN" altLang="ru-RU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0" y="2565953"/>
            <a:ext cx="3866165" cy="257744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536" y="220892"/>
            <a:ext cx="227287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为国以礼</a:t>
            </a:r>
            <a:endParaRPr lang="zh-CN" altLang="ru-RU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-4694"/>
            <a:ext cx="1111744" cy="109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2"/>
          <p:cNvSpPr>
            <a:spLocks noChangeArrowheads="1"/>
          </p:cNvSpPr>
          <p:nvPr/>
        </p:nvSpPr>
        <p:spPr bwMode="auto">
          <a:xfrm>
            <a:off x="3083718" y="295276"/>
            <a:ext cx="2712417" cy="641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00000"/>
            </a:pPr>
            <a:r>
              <a:rPr lang="zh-CN" altLang="ru-RU" sz="3200" b="1" dirty="0">
                <a:solidFill>
                  <a:srgbClr val="280FE3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君臣以礼相待</a:t>
            </a:r>
            <a:endParaRPr lang="zh-CN" altLang="ru-RU" sz="3200" b="1" dirty="0">
              <a:solidFill>
                <a:srgbClr val="280FE3"/>
              </a:solidFill>
              <a:latin typeface="楷体" panose="02010609060101010101" charset="-122"/>
              <a:ea typeface="楷体" panose="02010609060101010101" charset="-122"/>
              <a:cs typeface="Calibri" panose="020F0502020204030204" pitchFamily="34" charset="0"/>
            </a:endParaRPr>
          </a:p>
        </p:txBody>
      </p:sp>
      <p:sp>
        <p:nvSpPr>
          <p:cNvPr id="7" name="Rectangle 67"/>
          <p:cNvSpPr>
            <a:spLocks noChangeArrowheads="1"/>
          </p:cNvSpPr>
          <p:nvPr/>
        </p:nvSpPr>
        <p:spPr bwMode="auto">
          <a:xfrm>
            <a:off x="4572000" y="1371567"/>
            <a:ext cx="2016125" cy="579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0000"/>
            </a:solidFill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00000"/>
            </a:pPr>
            <a:r>
              <a:rPr lang="zh-CN" altLang="ru-RU" sz="3200" b="1" dirty="0">
                <a:solidFill>
                  <a:srgbClr val="280FE3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推及百姓</a:t>
            </a:r>
            <a:endParaRPr lang="zh-CN" altLang="ru-RU" sz="3200" b="1" dirty="0">
              <a:solidFill>
                <a:srgbClr val="280FE3"/>
              </a:solidFill>
              <a:latin typeface="楷体" panose="02010609060101010101" charset="-122"/>
              <a:ea typeface="楷体" panose="02010609060101010101" charset="-122"/>
              <a:cs typeface="Calibri" panose="020F0502020204030204" pitchFamily="34" charset="0"/>
            </a:endParaRPr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1441994" y="2236432"/>
            <a:ext cx="6586390" cy="641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0000"/>
            </a:solidFill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100000"/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“</a:t>
            </a:r>
            <a:r>
              <a:rPr lang="zh-CN" altLang="ru-RU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道之以德，齐之以礼，有耻且格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”</a:t>
            </a:r>
            <a:endParaRPr lang="zh-CN" altLang="ru-RU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Calibri" panose="020F0502020204030204" pitchFamily="34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3576899" y="4299942"/>
            <a:ext cx="1282933" cy="701559"/>
          </a:xfrm>
          <a:prstGeom prst="rect">
            <a:avLst/>
          </a:prstGeom>
          <a:pattFill prst="pct5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22225" cap="flat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100000"/>
            </a:pP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和谐</a:t>
            </a:r>
            <a:endParaRPr lang="zh-CN" altLang="ru-RU" sz="4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Calibri" panose="020F0502020204030204" pitchFamily="34" charset="0"/>
            </a:endParaRPr>
          </a:p>
        </p:txBody>
      </p:sp>
      <p:sp>
        <p:nvSpPr>
          <p:cNvPr id="10" name="AutoShape 63"/>
          <p:cNvSpPr>
            <a:spLocks noChangeArrowheads="1"/>
          </p:cNvSpPr>
          <p:nvPr/>
        </p:nvSpPr>
        <p:spPr bwMode="auto">
          <a:xfrm>
            <a:off x="4079242" y="1160752"/>
            <a:ext cx="198115" cy="1001068"/>
          </a:xfrm>
          <a:prstGeom prst="downArrow">
            <a:avLst>
              <a:gd name="adj1" fmla="val 50000"/>
              <a:gd name="adj2" fmla="val 81536"/>
            </a:avLst>
          </a:prstGeom>
          <a:solidFill>
            <a:srgbClr val="E1F4FF"/>
          </a:solidFill>
          <a:ln w="9525" cap="flat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buSzPct val="100000"/>
            </a:pPr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AutoShape 63"/>
          <p:cNvSpPr>
            <a:spLocks noChangeArrowheads="1"/>
          </p:cNvSpPr>
          <p:nvPr/>
        </p:nvSpPr>
        <p:spPr bwMode="auto">
          <a:xfrm>
            <a:off x="4068131" y="3022118"/>
            <a:ext cx="209226" cy="1172881"/>
          </a:xfrm>
          <a:prstGeom prst="downArrow">
            <a:avLst>
              <a:gd name="adj1" fmla="val 50000"/>
              <a:gd name="adj2" fmla="val 81536"/>
            </a:avLst>
          </a:prstGeom>
          <a:solidFill>
            <a:srgbClr val="E1F4FF"/>
          </a:solidFill>
          <a:ln w="9525" cap="flat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buSzPct val="100000"/>
            </a:pPr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65863"/>
            <a:ext cx="2634779" cy="17565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878"/>
            <a:ext cx="1259803" cy="1259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 txBox="1"/>
          <p:nvPr/>
        </p:nvSpPr>
        <p:spPr>
          <a:xfrm>
            <a:off x="251520" y="1419622"/>
            <a:ext cx="8496944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tx2"/>
            </a:solidFill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2F2F2F"/>
              </a:buClr>
              <a:buSzPct val="50000"/>
              <a:defRPr/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</a:rPr>
              <a:t>    太史公曰：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zh-CN" sz="3200" dirty="0">
                <a:latin typeface="楷体" panose="02010609060101010101" charset="-122"/>
                <a:ea typeface="楷体" panose="02010609060101010101" charset="-122"/>
              </a:rPr>
              <a:t>诗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zh-CN" sz="3200" dirty="0">
                <a:latin typeface="楷体" panose="02010609060101010101" charset="-122"/>
                <a:ea typeface="楷体" panose="02010609060101010101" charset="-122"/>
              </a:rPr>
              <a:t>有之：“高山仰止，景行行止。”虽不能至，然心向往之。</a:t>
            </a:r>
            <a:endParaRPr lang="en-US" altLang="zh-CN" sz="32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spcBef>
                <a:spcPct val="20000"/>
              </a:spcBef>
              <a:buClr>
                <a:srgbClr val="2F2F2F"/>
              </a:buClr>
              <a:buSzPct val="50000"/>
              <a:defRPr/>
            </a:pP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</a:rPr>
              <a:t>                     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司马迁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</a:rPr>
              <a:t>《孔子世家》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-4694"/>
            <a:ext cx="1111744" cy="109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878"/>
            <a:ext cx="1259803" cy="12598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 txBox="1"/>
          <p:nvPr/>
        </p:nvSpPr>
        <p:spPr>
          <a:xfrm>
            <a:off x="251520" y="1419622"/>
            <a:ext cx="8496944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tx2"/>
            </a:solidFill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2F2F2F"/>
              </a:buClr>
              <a:buSzPct val="50000"/>
              <a:defRPr/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</a:rPr>
              <a:t>    太史公曰：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zh-CN" sz="3200" dirty="0">
                <a:latin typeface="楷体" panose="02010609060101010101" charset="-122"/>
                <a:ea typeface="楷体" panose="02010609060101010101" charset="-122"/>
              </a:rPr>
              <a:t>诗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zh-CN" sz="3200" dirty="0">
                <a:latin typeface="楷体" panose="02010609060101010101" charset="-122"/>
                <a:ea typeface="楷体" panose="02010609060101010101" charset="-122"/>
              </a:rPr>
              <a:t>有之：“高山仰止，景行行止。”虽不能至，然心向往之。</a:t>
            </a:r>
            <a:endParaRPr lang="en-US" altLang="zh-CN" sz="32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spcBef>
                <a:spcPct val="20000"/>
              </a:spcBef>
              <a:buClr>
                <a:srgbClr val="2F2F2F"/>
              </a:buClr>
              <a:buSzPct val="50000"/>
              <a:defRPr/>
            </a:pP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</a:rPr>
              <a:t>                     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司马迁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</a:rPr>
              <a:t>《孔子世家》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-4694"/>
            <a:ext cx="1111744" cy="109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878"/>
            <a:ext cx="1259803" cy="12598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500167" y="2360295"/>
            <a:ext cx="67151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2673" y="3252722"/>
            <a:ext cx="3528392" cy="638080"/>
          </a:xfr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kumimoji="1" lang="zh-CN" altLang="zh-CN" sz="36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苦乐交错人生路</a:t>
            </a:r>
            <a:endParaRPr kumimoji="1" lang="zh-CN" altLang="zh-CN" sz="36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-4694"/>
            <a:ext cx="1111744" cy="109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" y="3651870"/>
            <a:ext cx="1296144" cy="1296144"/>
          </a:xfrm>
          <a:prstGeom prst="rect">
            <a:avLst/>
          </a:prstGeom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8310" y="87243"/>
            <a:ext cx="8229600" cy="1548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600" b="1" dirty="0">
                <a:latin typeface="楷体" panose="02010609060101010101" charset="-122"/>
                <a:ea typeface="楷体" panose="02010609060101010101" charset="-122"/>
              </a:rPr>
              <a:t>一、孔子生平知多少</a:t>
            </a:r>
            <a:endParaRPr lang="en-US" altLang="zh-CN" sz="46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2194" y="1828865"/>
            <a:ext cx="1739287" cy="54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8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自学礼乐</a:t>
            </a:r>
            <a:endParaRPr kumimoji="1" lang="zh-CN" altLang="en-US" sz="28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299293" y="1984422"/>
            <a:ext cx="756047" cy="214313"/>
          </a:xfrm>
          <a:prstGeom prst="rightArrow">
            <a:avLst>
              <a:gd name="adj1" fmla="val 50000"/>
              <a:gd name="adj2" fmla="val 8819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293153" y="1350054"/>
            <a:ext cx="1887429" cy="54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8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从政失败</a:t>
            </a:r>
            <a:endParaRPr kumimoji="1" lang="zh-CN" altLang="en-US" sz="28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293154" y="2256064"/>
            <a:ext cx="1887429" cy="54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8000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8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周游列国</a:t>
            </a:r>
            <a:endParaRPr kumimoji="1" lang="zh-CN" altLang="en-US" sz="28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5453614" y="1991475"/>
            <a:ext cx="701279" cy="215503"/>
          </a:xfrm>
          <a:prstGeom prst="rightArrow">
            <a:avLst>
              <a:gd name="adj1" fmla="val 50000"/>
              <a:gd name="adj2" fmla="val 8135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372200" y="1832670"/>
            <a:ext cx="1739287" cy="54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tx2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8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献身文教</a:t>
            </a:r>
            <a:endParaRPr kumimoji="1" lang="zh-CN" altLang="en-US" sz="28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347614"/>
            <a:ext cx="8229600" cy="1944216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35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500" b="1" dirty="0">
                <a:latin typeface="楷体" panose="02010609060101010101" charset="-122"/>
                <a:ea typeface="楷体" panose="02010609060101010101" charset="-122"/>
              </a:rPr>
              <a:t>子曰：“</a:t>
            </a:r>
            <a:r>
              <a:rPr lang="zh-CN" altLang="zh-CN" sz="3500" b="1" dirty="0">
                <a:latin typeface="楷体" panose="02010609060101010101" charset="-122"/>
                <a:ea typeface="楷体" panose="02010609060101010101" charset="-122"/>
              </a:rPr>
              <a:t>吾十有五而志于学，三十而立，四十而不惑，五十而知天命，六十而耳顺，七十而从心所欲，不逾矩。</a:t>
            </a:r>
            <a:r>
              <a:rPr lang="zh-CN" altLang="en-US" sz="3500" b="1" dirty="0">
                <a:latin typeface="楷体" panose="02010609060101010101" charset="-122"/>
                <a:ea typeface="楷体" panose="02010609060101010101" charset="-122"/>
              </a:rPr>
              <a:t>”</a:t>
            </a:r>
            <a:endParaRPr lang="zh-CN" altLang="en-US" sz="35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745370" y="2285980"/>
            <a:ext cx="8229600" cy="285752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-4694"/>
            <a:ext cx="1111744" cy="109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471"/>
            <a:ext cx="1259803" cy="1259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228059"/>
            <a:ext cx="2952328" cy="467131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</a:rPr>
              <a:t>十五岁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</a:rPr>
              <a:t>立志学习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endParaRPr lang="en-US" altLang="zh-CN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745370" y="2285980"/>
            <a:ext cx="8229600" cy="285752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-4694"/>
            <a:ext cx="1111744" cy="109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内容占位符 2"/>
          <p:cNvSpPr txBox="1"/>
          <p:nvPr/>
        </p:nvSpPr>
        <p:spPr>
          <a:xfrm>
            <a:off x="388651" y="1005169"/>
            <a:ext cx="2887205" cy="4671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/>
              <a:buNone/>
            </a:pP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</a:rPr>
              <a:t>三十岁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</a:rPr>
              <a:t>创办私学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Font typeface="Wingdings 2" panose="05020102010507070707"/>
              <a:buNone/>
            </a:pPr>
            <a:endParaRPr lang="en-US" altLang="zh-CN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内容占位符 2"/>
          <p:cNvSpPr txBox="1"/>
          <p:nvPr/>
        </p:nvSpPr>
        <p:spPr>
          <a:xfrm>
            <a:off x="395536" y="1801803"/>
            <a:ext cx="8003094" cy="5349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vert="horz" rtlCol="0">
            <a:normAutofit fontScale="925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/>
              <a:buNone/>
            </a:pPr>
            <a:r>
              <a:rPr lang="zh-CN" altLang="zh-CN" sz="2600" b="1" dirty="0">
                <a:latin typeface="楷体" panose="02010609060101010101" charset="-122"/>
                <a:ea typeface="楷体" panose="02010609060101010101" charset="-122"/>
              </a:rPr>
              <a:t>四十岁，做人做事，有明确的行为准则</a:t>
            </a:r>
            <a:r>
              <a:rPr lang="zh-CN" altLang="en-US" sz="2600" b="1" dirty="0">
                <a:latin typeface="楷体" panose="02010609060101010101" charset="-122"/>
                <a:ea typeface="楷体" panose="02010609060101010101" charset="-122"/>
              </a:rPr>
              <a:t>和</a:t>
            </a:r>
            <a:r>
              <a:rPr lang="zh-CN" altLang="zh-CN" sz="2600" b="1" dirty="0">
                <a:latin typeface="楷体" panose="02010609060101010101" charset="-122"/>
                <a:ea typeface="楷体" panose="02010609060101010101" charset="-122"/>
              </a:rPr>
              <a:t>判断是非的标准</a:t>
            </a:r>
            <a:r>
              <a:rPr lang="zh-CN" altLang="en-US" sz="26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26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Font typeface="Wingdings 2" panose="05020102010507070707"/>
              <a:buNone/>
            </a:pPr>
            <a:endParaRPr lang="en-US" altLang="zh-CN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内容占位符 2"/>
          <p:cNvSpPr txBox="1"/>
          <p:nvPr/>
        </p:nvSpPr>
        <p:spPr>
          <a:xfrm>
            <a:off x="395536" y="2547435"/>
            <a:ext cx="4680520" cy="543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/>
              <a:buNone/>
            </a:pP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</a:rPr>
              <a:t>五十多岁，周游列国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</a:rPr>
              <a:t>广纳学徒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Font typeface="Wingdings 2" panose="05020102010507070707"/>
              <a:buNone/>
            </a:pPr>
            <a:endParaRPr lang="en-US" altLang="zh-CN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内容占位符 2"/>
          <p:cNvSpPr txBox="1"/>
          <p:nvPr/>
        </p:nvSpPr>
        <p:spPr>
          <a:xfrm>
            <a:off x="388651" y="3301802"/>
            <a:ext cx="6271581" cy="543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 vert="horz" rtlCol="0">
            <a:normAutofit fontScale="925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/>
              <a:buNone/>
            </a:pP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</a:rPr>
              <a:t>六十岁，面对不同意见，坦然面对、从容接受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内容占位符 2"/>
          <p:cNvSpPr txBox="1"/>
          <p:nvPr/>
        </p:nvSpPr>
        <p:spPr>
          <a:xfrm>
            <a:off x="388651" y="4088330"/>
            <a:ext cx="3391261" cy="543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/>
              <a:buNone/>
            </a:pP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</a:rPr>
              <a:t>七十岁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</a:rPr>
              <a:t>退而著述教学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0532" y="1131590"/>
            <a:ext cx="6809860" cy="2520280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b="1" dirty="0">
                <a:latin typeface="楷体" panose="02010609060101010101" charset="-122"/>
                <a:ea typeface="楷体" panose="02010609060101010101" charset="-122"/>
              </a:rPr>
              <a:t>孔子去世后，其弟子以父礼守孝三年。服丧期间，弟子们一致认定应将老师在世时的言行记录下来，传之后世，垂之永远。这就是《论语》一书的起因。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745370" y="2285980"/>
            <a:ext cx="8229600" cy="285752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-4694"/>
            <a:ext cx="1111744" cy="109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471"/>
            <a:ext cx="1259803" cy="12598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-4694"/>
            <a:ext cx="1111744" cy="109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0" y="195486"/>
            <a:ext cx="8229600" cy="1259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二</a:t>
            </a:r>
            <a:r>
              <a:rPr lang="zh-CN" altLang="en-US" sz="4600" b="1" dirty="0"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zh-CN" sz="4000" b="1" dirty="0">
                <a:latin typeface="楷体" panose="02010609060101010101" charset="-122"/>
                <a:ea typeface="楷体" panose="02010609060101010101" charset="-122"/>
              </a:rPr>
              <a:t>《论语》经典话圣贤</a:t>
            </a:r>
            <a:endParaRPr lang="en-US" altLang="zh-CN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544" y="1477870"/>
            <a:ext cx="8496944" cy="1754326"/>
          </a:xfrm>
          <a:prstGeom prst="rect">
            <a:avLst/>
          </a:prstGeom>
          <a:pattFill prst="pct5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关键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点</a:t>
            </a:r>
            <a:r>
              <a:rPr lang="zh-CN" altLang="zh-CN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一：</a:t>
            </a:r>
            <a:r>
              <a:rPr lang="zh-CN" altLang="zh-CN" sz="3600" kern="1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“十有五而志于学”</a:t>
            </a:r>
            <a:endParaRPr lang="en-US" altLang="zh-CN" sz="3600" kern="1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r>
              <a:rPr lang="zh-CN" altLang="zh-CN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关键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点二</a:t>
            </a:r>
            <a:r>
              <a:rPr lang="zh-CN" altLang="zh-CN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：</a:t>
            </a:r>
            <a:r>
              <a:rPr lang="zh-CN" altLang="zh-CN" sz="3600" kern="1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“四十而不惑”</a:t>
            </a:r>
            <a:endParaRPr lang="en-US" altLang="zh-CN" sz="3600" kern="1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r>
              <a:rPr lang="zh-CN" altLang="zh-CN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关键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点三</a:t>
            </a:r>
            <a:r>
              <a:rPr lang="zh-CN" altLang="zh-CN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：</a:t>
            </a:r>
            <a:r>
              <a:rPr lang="zh-CN" altLang="zh-CN" sz="3600" kern="1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“七十而从心所欲，不逾矩”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2214"/>
            <a:ext cx="1331640" cy="1331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0504" y="1995686"/>
            <a:ext cx="8182992" cy="765787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zh-CN" altLang="zh-CN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关键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点</a:t>
            </a:r>
            <a:r>
              <a:rPr lang="zh-CN" altLang="zh-CN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一：</a:t>
            </a:r>
            <a:r>
              <a:rPr lang="zh-CN" altLang="zh-CN" kern="1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“十有五而志于学”</a:t>
            </a:r>
            <a:endParaRPr lang="en-US" altLang="zh-CN" kern="1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-4694"/>
            <a:ext cx="1111744" cy="109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2214"/>
            <a:ext cx="1331640" cy="1331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7504" y="51470"/>
            <a:ext cx="8250720" cy="2861310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①子曰：“见贤思齐焉，见不贤而内自省也。” </a:t>
            </a:r>
            <a:endParaRPr lang="zh-CN" altLang="zh-CN" sz="2000" kern="100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②子曰：</a:t>
            </a:r>
            <a:r>
              <a:rPr lang="en-US" altLang="zh-CN" sz="20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zh-CN" sz="20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学而时习之，不亦说乎？</a:t>
            </a:r>
            <a:r>
              <a:rPr lang="en-US" altLang="zh-CN" sz="20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”</a:t>
            </a:r>
            <a:endParaRPr lang="zh-CN" altLang="zh-CN" sz="2000" kern="100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③子曰：</a:t>
            </a:r>
            <a:r>
              <a:rPr lang="en-US" altLang="zh-CN" sz="20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zh-CN" sz="20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古之学者为己，今之学者为人。</a:t>
            </a:r>
            <a:r>
              <a:rPr lang="en-US" altLang="zh-CN" sz="20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”</a:t>
            </a:r>
            <a:endParaRPr lang="zh-CN" altLang="zh-CN" sz="2000" kern="100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④子曰：</a:t>
            </a:r>
            <a:r>
              <a:rPr lang="en-US" altLang="zh-CN" sz="20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zh-CN" sz="20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由！诲女知之乎？知之为知之，不知为不知，是知也。</a:t>
            </a:r>
            <a:r>
              <a:rPr lang="en-US" altLang="zh-CN" sz="20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”</a:t>
            </a:r>
            <a:endParaRPr lang="zh-CN" altLang="zh-CN" sz="2000" kern="100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⑤子曰：“三人行，必有我师焉。择其善者而从之，其不善者而改之。”</a:t>
            </a:r>
            <a:endParaRPr lang="zh-CN" altLang="zh-CN" sz="2000" kern="100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⑥子曰：“学而不思则罔，思而不学则殆</a:t>
            </a:r>
            <a:r>
              <a:rPr lang="zh-CN" altLang="zh-CN" sz="20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r>
              <a:rPr lang="en-US" altLang="zh-CN" sz="2000" kern="1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”</a:t>
            </a:r>
            <a:endParaRPr lang="en-US" altLang="zh-CN" sz="2000" kern="100" dirty="0">
              <a:effectLst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7" name="表格 7"/>
          <p:cNvGraphicFramePr>
            <a:graphicFrameLocks noGrp="1"/>
          </p:cNvGraphicFramePr>
          <p:nvPr/>
        </p:nvGraphicFramePr>
        <p:xfrm>
          <a:off x="179512" y="3003798"/>
          <a:ext cx="817871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2088232"/>
                <a:gridCol w="4650319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为学目的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2000" b="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楷体" panose="02010609060101010101" charset="-122"/>
                          <a:ea typeface="楷体" panose="02010609060101010101" charset="-122"/>
                        </a:rPr>
                        <a:t>为学态度</a:t>
                      </a:r>
                      <a:endParaRPr lang="zh-CN" altLang="en-US" sz="2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2000" b="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endParaRPr lang="en-US" altLang="zh-CN" sz="2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r>
                        <a:rPr lang="zh-CN" altLang="en-US" sz="2000" dirty="0">
                          <a:latin typeface="楷体" panose="02010609060101010101" charset="-122"/>
                          <a:ea typeface="楷体" panose="02010609060101010101" charset="-122"/>
                        </a:rPr>
                        <a:t>为学方法</a:t>
                      </a:r>
                      <a:endParaRPr lang="en-US" altLang="zh-CN" sz="2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楷体" panose="02010609060101010101" charset="-122"/>
                          <a:ea typeface="楷体" panose="02010609060101010101" charset="-122"/>
                        </a:rPr>
                        <a:t>    温习内化</a:t>
                      </a:r>
                      <a:endParaRPr lang="zh-CN" altLang="en-US" sz="2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楷体" panose="02010609060101010101" charset="-122"/>
                          <a:ea typeface="楷体" panose="02010609060101010101" charset="-122"/>
                        </a:rPr>
                        <a:t>    </a:t>
                      </a:r>
                      <a:r>
                        <a:rPr lang="zh-CN" altLang="en-US" sz="2000" dirty="0">
                          <a:latin typeface="楷体" panose="02010609060101010101" charset="-122"/>
                          <a:ea typeface="楷体" panose="02010609060101010101" charset="-122"/>
                        </a:rPr>
                        <a:t>博采众长</a:t>
                      </a:r>
                      <a:endParaRPr lang="zh-CN" altLang="en-US" sz="2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楷体" panose="02010609060101010101" charset="-122"/>
                          <a:ea typeface="楷体" panose="02010609060101010101" charset="-122"/>
                        </a:rPr>
                        <a:t>    </a:t>
                      </a:r>
                      <a:r>
                        <a:rPr lang="zh-CN" altLang="en-US" sz="2000" dirty="0">
                          <a:latin typeface="楷体" panose="02010609060101010101" charset="-122"/>
                          <a:ea typeface="楷体" panose="02010609060101010101" charset="-122"/>
                        </a:rPr>
                        <a:t>学思并用</a:t>
                      </a:r>
                      <a:endParaRPr lang="zh-CN" altLang="en-US" sz="2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p="http://schemas.openxmlformats.org/presentationml/2006/main">
  <p:tag name="KSO_WM_UNIT_PLACING_PICTURE_USER_VIEWPORT" val="{&quot;height&quot;:1926,&quot;width&quot;:1944}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0</TotalTime>
  <Words>1329</Words>
  <Application>WPS 演示</Application>
  <PresentationFormat>全屏显示(16:9)</PresentationFormat>
  <Paragraphs>169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宋体</vt:lpstr>
      <vt:lpstr>Wingdings</vt:lpstr>
      <vt:lpstr>Wingdings 2</vt:lpstr>
      <vt:lpstr>Arial</vt:lpstr>
      <vt:lpstr>微软雅黑</vt:lpstr>
      <vt:lpstr>汉仪旗黑-85S</vt:lpstr>
      <vt:lpstr>楷体</vt:lpstr>
      <vt:lpstr>Calibri</vt:lpstr>
      <vt:lpstr>Times New Roman</vt:lpstr>
      <vt:lpstr>Franklin Gothic Book</vt:lpstr>
      <vt:lpstr>Arial Unicode MS</vt:lpstr>
      <vt:lpstr>Franklin Gothic Medium</vt:lpstr>
      <vt:lpstr>黑体</vt:lpstr>
      <vt:lpstr>等线</vt:lpstr>
      <vt:lpstr>Calibri</vt:lpstr>
      <vt:lpstr>楷体_GB2312</vt:lpstr>
      <vt:lpstr>暗香扑面</vt:lpstr>
      <vt:lpstr>《论语》品读： 孔子生平之为人为学</vt:lpstr>
      <vt:lpstr>PowerPoint 演示文稿</vt:lpstr>
      <vt:lpstr>苦乐交错人生路</vt:lpstr>
      <vt:lpstr>PowerPoint 演示文稿</vt:lpstr>
      <vt:lpstr>PowerPoint 演示文稿</vt:lpstr>
      <vt:lpstr>PowerPoint 演示文稿</vt:lpstr>
      <vt:lpstr>PowerPoint 演示文稿</vt:lpstr>
      <vt:lpstr>关键点一：“十有五而志于学”</vt:lpstr>
      <vt:lpstr>PowerPoint 演示文稿</vt:lpstr>
      <vt:lpstr>PowerPoint 演示文稿</vt:lpstr>
      <vt:lpstr>PowerPoint 演示文稿</vt:lpstr>
      <vt:lpstr>PowerPoint 演示文稿</vt:lpstr>
      <vt:lpstr>2.以诚信交友 </vt:lpstr>
      <vt:lpstr>3.以律己修身 </vt:lpstr>
      <vt:lpstr>关键点三：“七十而从心所欲，不逾矩”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毛毛</dc:creator>
  <cp:lastModifiedBy>大白</cp:lastModifiedBy>
  <cp:revision>262</cp:revision>
  <dcterms:created xsi:type="dcterms:W3CDTF">2020-02-04T06:45:00Z</dcterms:created>
  <dcterms:modified xsi:type="dcterms:W3CDTF">2020-03-23T05:59:19Z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