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65" r:id="rId4"/>
    <p:sldId id="335" r:id="rId6"/>
    <p:sldId id="349" r:id="rId7"/>
    <p:sldId id="350" r:id="rId8"/>
    <p:sldId id="273" r:id="rId9"/>
    <p:sldId id="325" r:id="rId10"/>
    <p:sldId id="337" r:id="rId11"/>
    <p:sldId id="339" r:id="rId12"/>
    <p:sldId id="309" r:id="rId13"/>
    <p:sldId id="338" r:id="rId14"/>
    <p:sldId id="347" r:id="rId15"/>
    <p:sldId id="317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658" y="-67"/>
      </p:cViewPr>
      <p:guideLst>
        <p:guide orient="horz" pos="16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9217"/>
          <p:cNvSpPr>
            <a:spLocks noGrp="1" noRot="1" noChangeAspect="1"/>
          </p:cNvSpPr>
          <p:nvPr>
            <p:ph type="sldImg"/>
          </p:nvPr>
        </p:nvSpPr>
        <p:spPr>
          <a:xfrm>
            <a:off x="407988" y="752475"/>
            <a:ext cx="5856287" cy="3295650"/>
          </a:xfrm>
          <a:ln w="1"/>
        </p:spPr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 w="1"/>
        </p:spPr>
        <p:txBody>
          <a:bodyPr/>
          <a:lstStyle/>
          <a:p>
            <a:pPr lvl="0"/>
            <a:r>
              <a:rPr lang="zh-CN" altLang="en-US" dirty="0"/>
              <a:t>简洁干净却又一针见血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2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8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0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139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8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1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2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7" Type="http://schemas.openxmlformats.org/officeDocument/2006/relationships/tags" Target="../tags/tag233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23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3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52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62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solidFill>
                  <a:srgbClr val="5F5F5F">
                    <a:tint val="75000"/>
                  </a:srgbClr>
                </a:solidFill>
              </a:rPr>
            </a:fld>
            <a:endParaRPr lang="zh-CN" altLang="en-US" dirty="0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6" Type="http://schemas.openxmlformats.org/officeDocument/2006/relationships/theme" Target="../theme/theme2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" y="0"/>
            <a:ext cx="9123633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44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44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9144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ransition>
    <p:fade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2.png"/><Relationship Id="rId3" Type="http://schemas.openxmlformats.org/officeDocument/2006/relationships/image" Target="../media/image11.jpeg"/><Relationship Id="rId2" Type="http://schemas.openxmlformats.org/officeDocument/2006/relationships/tags" Target="../tags/tag26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tags" Target="../tags/tag26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5.xml"/><Relationship Id="rId2" Type="http://schemas.openxmlformats.org/officeDocument/2006/relationships/image" Target="../media/image11.jpeg"/><Relationship Id="rId1" Type="http://schemas.openxmlformats.org/officeDocument/2006/relationships/tags" Target="../tags/tag26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1.xml"/><Relationship Id="rId3" Type="http://schemas.openxmlformats.org/officeDocument/2006/relationships/image" Target="../media/image11.jpeg"/><Relationship Id="rId2" Type="http://schemas.openxmlformats.org/officeDocument/2006/relationships/tags" Target="../tags/tag250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Relationship Id="rId3" Type="http://schemas.openxmlformats.org/officeDocument/2006/relationships/tags" Target="../tags/tag257.xml"/><Relationship Id="rId2" Type="http://schemas.openxmlformats.org/officeDocument/2006/relationships/image" Target="../media/image12.png"/><Relationship Id="rId1" Type="http://schemas.openxmlformats.org/officeDocument/2006/relationships/tags" Target="../tags/tag25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1.jpeg"/><Relationship Id="rId2" Type="http://schemas.openxmlformats.org/officeDocument/2006/relationships/tags" Target="../tags/tag25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1.jpeg"/><Relationship Id="rId2" Type="http://schemas.openxmlformats.org/officeDocument/2006/relationships/tags" Target="../tags/tag259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1.jpeg"/><Relationship Id="rId2" Type="http://schemas.openxmlformats.org/officeDocument/2006/relationships/tags" Target="../tags/tag260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tags" Target="../tags/tag2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40355" y="2280920"/>
            <a:ext cx="5909310" cy="7283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4000" b="1" spc="3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《论语》品读：</a:t>
            </a:r>
            <a:br>
              <a:rPr lang="zh-CN" altLang="en-US" sz="4000" b="1" spc="3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 b="1" spc="3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论语故事之师徒对话 </a:t>
            </a:r>
            <a:endParaRPr lang="zh-CN" altLang="en-US" sz="4000" b="1" spc="300" dirty="0" smtClean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1224" y="1113478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endParaRPr lang="zh-CN" altLang="en-US" sz="2000" b="1" spc="226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5818" y="3635623"/>
            <a:ext cx="824748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北京市</a:t>
            </a: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</a:t>
            </a:r>
            <a:r>
              <a:rPr lang="zh-CN" altLang="en-US" sz="2000" b="1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区陈经纶中学本部初中   杨海龙      </a:t>
            </a:r>
            <a:endParaRPr lang="zh-CN" altLang="en-US" sz="2000" b="1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3" y="714469"/>
            <a:ext cx="3753607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780902" y="2001403"/>
            <a:ext cx="3809944" cy="15884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3" y="64393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3815" y="1354455"/>
            <a:ext cx="41529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宰予昼寝，子曰：“朽木不可雕也，粪土之墙不可圬也！于予与何诛？”</a:t>
            </a:r>
            <a:endParaRPr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子曰：“始吾于人也，听其言而信其行；今吾于人也，听其言而观其行。于予与改是。</a:t>
            </a:r>
            <a:endParaRPr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433"/>
          <a:stretch>
            <a:fillRect/>
          </a:stretch>
        </p:blipFill>
        <p:spPr>
          <a:xfrm>
            <a:off x="483235" y="1536700"/>
            <a:ext cx="3051810" cy="2926080"/>
          </a:xfrm>
          <a:prstGeom prst="rect">
            <a:avLst/>
          </a:prstGeom>
        </p:spPr>
      </p:pic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85135" y="337820"/>
            <a:ext cx="38220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ym typeface="+mn-ea"/>
              </a:rPr>
              <a:t>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学渣——宰予</a:t>
            </a:r>
            <a:endParaRPr lang="en-US" altLang="zh-CN" sz="4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4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62230"/>
            <a:ext cx="1308100" cy="1308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13888" y="1115291"/>
            <a:ext cx="270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5600" y="524510"/>
            <a:ext cx="755332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 dirty="0" smtClean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简单的话语中也许蕴含着学习生活的大智慧。请大家回忆生活中与父母师友的对话，细品其中蕴含的大智慧，并将其描写下来。</a:t>
            </a:r>
            <a:endParaRPr lang="zh-CN" altLang="en-US" sz="3200" dirty="0" smtClean="0"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7650"/>
            <a:ext cx="3638550" cy="235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75" y="2531110"/>
            <a:ext cx="3603625" cy="26123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68655" y="1308100"/>
          <a:ext cx="7807325" cy="3134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140"/>
                <a:gridCol w="3575685"/>
                <a:gridCol w="2603500"/>
              </a:tblGrid>
              <a:tr h="61468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孔门弟子人物信息一览表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人物</a:t>
                      </a:r>
                      <a:endParaRPr lang="zh-CN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语录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个性特点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颜回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子路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宰予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4215" y="153670"/>
            <a:ext cx="77717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阅读孔子师徒对话，完成孔门弟子人物信息一览表。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82930" y="737870"/>
          <a:ext cx="8230235" cy="3518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10"/>
                <a:gridCol w="2835910"/>
                <a:gridCol w="4196715"/>
              </a:tblGrid>
              <a:tr h="48768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孔门弟子人物信息一览表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778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人物</a:t>
                      </a:r>
                      <a:endParaRPr lang="en-US" altLang="en-US" sz="3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语录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个性特点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颜回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1、7、8、9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尊师重道、好学、仁德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子路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2、3、4、6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率直、勇猛、尊敬老师、贤德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宰予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5、10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善言辞、懒惰</a:t>
                      </a:r>
                      <a:endParaRPr lang="en-US" altLang="en-US" sz="32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3" y="714469"/>
            <a:ext cx="3753607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780902" y="2001403"/>
            <a:ext cx="3809944" cy="15884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3" y="64393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220" y="1354455"/>
            <a:ext cx="53263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“贤哉，回也!一箪食,一瓢饮,在陋巷。人不堪其忧,回也不改其乐。贤哉,回也!”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“回也，其心三月不违仁，其余则日月至焉而已矣。”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61025" y="1618615"/>
            <a:ext cx="2929890" cy="2680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5135" y="337820"/>
            <a:ext cx="38220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ym typeface="+mn-ea"/>
              </a:rPr>
              <a:t>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学霸</a:t>
            </a: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颜回</a:t>
            </a:r>
            <a:endParaRPr lang="en-US" altLang="zh-CN" sz="4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4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131445"/>
            <a:ext cx="1394460" cy="13944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8195"/>
          <p:cNvSpPr>
            <a:spLocks noGrp="1"/>
          </p:cNvSpPr>
          <p:nvPr/>
        </p:nvSpPr>
        <p:spPr>
          <a:xfrm>
            <a:off x="201237" y="1216602"/>
            <a:ext cx="8212329" cy="3347982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Blip>
                <a:blip r:embed="rId1"/>
              </a:buBlip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AA7A3"/>
              </a:buClr>
              <a:buFont typeface="幼圆" panose="02010509060101010101" pitchFamily="1" charset="-122"/>
              <a:buChar char=" "/>
              <a:defRPr sz="2000" b="0" i="0" u="none" kern="1200" baseline="0">
                <a:solidFill>
                  <a:srgbClr val="000000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indent="-342900">
              <a:lnSpc>
                <a:spcPct val="10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孔子穷乎陈、蔡之间，藜羹不斟，七日不尝粒，昼寝。颜回索米，得而焚之，几熟。孔子望见颜回攫取其甑中而食之。选间，食熟，谒孔子而进食。孔子佯为不见之。孔子起曰：“今者梦见先君，食洁而后馈。”颜回对曰：“不可。向者煤室入甑中，弃食不详，回攫而饭之。”孔子曰：“所信者目也，而目犹不可信；所恃者心也，而心犹不足恃。弟子记之。知人固不易矣。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”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                                  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03F24"/>
              </a:buClr>
              <a:buFont typeface="Arial" panose="020B0604020202020204" pitchFamily="34" charset="0"/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0820" y="2434590"/>
            <a:ext cx="24878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73108"/>
            <a:ext cx="1234440" cy="1223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57575" y="490855"/>
            <a:ext cx="222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颜回偷食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3" y="714469"/>
            <a:ext cx="3753607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780902" y="2001403"/>
            <a:ext cx="3809944" cy="15884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3" y="64393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9700" y="1781175"/>
            <a:ext cx="41529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“由也兼人”</a:t>
            </a:r>
            <a:endParaRPr 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由也好勇过我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“子路无宿诺”</a:t>
            </a:r>
            <a:endParaRPr 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5135" y="337820"/>
            <a:ext cx="38220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学痞——子路</a:t>
            </a:r>
            <a:endParaRPr lang="zh-CN" altLang="en-US" sz="4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6193"/>
          <a:stretch>
            <a:fillRect/>
          </a:stretch>
        </p:blipFill>
        <p:spPr>
          <a:xfrm>
            <a:off x="463550" y="1263015"/>
            <a:ext cx="2924175" cy="3424555"/>
          </a:xfrm>
          <a:prstGeom prst="rect">
            <a:avLst/>
          </a:prstGeom>
        </p:spPr>
      </p:pic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>
                  <a:alpha val="100000"/>
                </a:srgbClr>
              </a:clrFrom>
              <a:clrTo>
                <a:srgbClr val="F0F0F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845" y="3111500"/>
            <a:ext cx="2129155" cy="203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3" y="714469"/>
            <a:ext cx="3753607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780902" y="2001403"/>
            <a:ext cx="3809944" cy="15884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3" y="64393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8015" y="1555115"/>
            <a:ext cx="4445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子曰：“道不行，乘桴浮于海。从我者其由与？”子路闻之喜。子曰：“由也好勇过我，无所取材。”</a:t>
            </a:r>
            <a:endParaRPr 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——《论语·公冶长》</a:t>
            </a:r>
            <a:endParaRPr 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1771650"/>
            <a:ext cx="3686810" cy="2031365"/>
          </a:xfrm>
          <a:prstGeom prst="rect">
            <a:avLst/>
          </a:prstGeom>
        </p:spPr>
      </p:pic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" y="1270"/>
            <a:ext cx="6096000" cy="1483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13888" y="1115291"/>
            <a:ext cx="270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755" y="524510"/>
            <a:ext cx="727964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dirty="0" smtClean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仔细观看下列孔子及其弟子的人物画像，根据人物个性特点，辨识画中人物，并说明原因。</a:t>
            </a:r>
            <a:endParaRPr sz="3200" dirty="0" smtClean="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7970" y="4424045"/>
            <a:ext cx="109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图</a:t>
            </a:r>
            <a:r>
              <a:rPr lang="zh-CN" altLang="en-US"/>
              <a:t>一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40630" y="4424045"/>
            <a:ext cx="109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图</a:t>
            </a:r>
            <a:r>
              <a:rPr lang="zh-CN" altLang="en-US"/>
              <a:t>二</a:t>
            </a:r>
            <a:endParaRPr lang="zh-CN" altLang="en-US"/>
          </a:p>
        </p:txBody>
      </p:sp>
      <p:pic>
        <p:nvPicPr>
          <p:cNvPr id="10" name="图片 9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31528"/>
            <a:ext cx="1234440" cy="1223010"/>
          </a:xfrm>
          <a:prstGeom prst="rect">
            <a:avLst/>
          </a:prstGeom>
        </p:spPr>
      </p:pic>
      <p:grpSp>
        <p:nvGrpSpPr>
          <p:cNvPr id="1073742860" name="组合 1073742859"/>
          <p:cNvGrpSpPr/>
          <p:nvPr/>
        </p:nvGrpSpPr>
        <p:grpSpPr>
          <a:xfrm>
            <a:off x="2201545" y="2190750"/>
            <a:ext cx="4716780" cy="2204720"/>
            <a:chOff x="7232" y="39532"/>
            <a:chExt cx="5840" cy="3166"/>
          </a:xfrm>
        </p:grpSpPr>
        <p:pic>
          <p:nvPicPr>
            <p:cNvPr id="2" name="图片 1" descr="IMG_2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2" y="39532"/>
              <a:ext cx="1964" cy="31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2" descr="IMG_256"/>
            <p:cNvPicPr>
              <a:picLocks noChangeAspect="1"/>
            </p:cNvPicPr>
            <p:nvPr/>
          </p:nvPicPr>
          <p:blipFill>
            <a:blip r:embed="rId4"/>
            <a:srcRect l="17618"/>
            <a:stretch>
              <a:fillRect/>
            </a:stretch>
          </p:blipFill>
          <p:spPr>
            <a:xfrm>
              <a:off x="9520" y="39728"/>
              <a:ext cx="3552" cy="26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49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52.xml><?xml version="1.0" encoding="utf-8"?>
<p:tagLst xmlns:p="http://schemas.openxmlformats.org/presentationml/2006/main">
  <p:tag name="KSO_WM_UNIT_TABLE_BEAUTIFY" val="smartTable{df73ec41-04bc-4175-a48e-20cbc20f9f50}"/>
  <p:tag name="REFSHAPE" val="396607100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54.xml><?xml version="1.0" encoding="utf-8"?>
<p:tagLst xmlns:p="http://schemas.openxmlformats.org/presentationml/2006/main">
  <p:tag name="KSO_WM_UNIT_TABLE_BEAUTIFY" val="smartTable{c368ddb1-a499-4d79-9764-b93f1be0d95e}"/>
  <p:tag name="REFSHAPE" val="735533012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56.xml><?xml version="1.0" encoding="utf-8"?>
<p:tagLst xmlns:p="http://schemas.openxmlformats.org/presentationml/2006/main">
  <p:tag name="REFSHAPE" val="381090708"/>
  <p:tag name="KSO_WM_UNIT_PLACING_PICTURE_USER_VIEWPORT" val="{&quot;height&quot;:6345,&quot;width&quot;:9600}"/>
</p:tagLst>
</file>

<file path=ppt/tags/tag25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5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5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1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864</Words>
  <Application>WPS 演示</Application>
  <PresentationFormat>全屏显示(16:9)</PresentationFormat>
  <Paragraphs>137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幼圆</vt:lpstr>
      <vt:lpstr>Arial Unicode MS</vt:lpstr>
      <vt:lpstr>主题1</vt:lpstr>
      <vt:lpstr>1_Office 主题​​</vt:lpstr>
      <vt:lpstr>《论语》品读：     论语故事之师徒对话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大白</cp:lastModifiedBy>
  <cp:revision>218</cp:revision>
  <dcterms:created xsi:type="dcterms:W3CDTF">2020-02-01T11:21:00Z</dcterms:created>
  <dcterms:modified xsi:type="dcterms:W3CDTF">2020-03-23T06:17:51Z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