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5" r:id="rId2"/>
    <p:sldId id="283" r:id="rId3"/>
    <p:sldId id="443" r:id="rId4"/>
    <p:sldId id="435" r:id="rId5"/>
    <p:sldId id="449" r:id="rId6"/>
    <p:sldId id="461" r:id="rId7"/>
    <p:sldId id="446" r:id="rId8"/>
    <p:sldId id="447" r:id="rId9"/>
    <p:sldId id="440" r:id="rId10"/>
    <p:sldId id="462" r:id="rId11"/>
    <p:sldId id="432" r:id="rId12"/>
    <p:sldId id="271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83" d="100"/>
          <a:sy n="83" d="100"/>
        </p:scale>
        <p:origin x="81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919426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备注：答案来自教参 </a:t>
            </a:r>
            <a:r>
              <a:rPr lang="en-US" altLang="zh-CN" dirty="0"/>
              <a:t>P149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备注：答案来自教参 </a:t>
            </a:r>
            <a:r>
              <a:rPr lang="en-US" altLang="zh-CN" dirty="0"/>
              <a:t>P149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2020/3/14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07351" y="1719978"/>
            <a:ext cx="5812380" cy="1904668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13</a:t>
            </a:r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   综合探究</a:t>
            </a:r>
            <a: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b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完善社会主义市场经济体制</a:t>
            </a:r>
            <a:b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2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微观主体有活力</a:t>
            </a:r>
            <a:endParaRPr lang="zh-CN" altLang="en-US" sz="3200" b="1" spc="3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07351" y="3699565"/>
            <a:ext cx="566770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北京汇文中学朝阳垂杨柳分校</a:t>
            </a:r>
            <a:r>
              <a:rPr lang="zh-CN" altLang="en-US" sz="2000" spc="226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王雪松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523" y="722922"/>
            <a:ext cx="8974952" cy="411708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6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激发企业活力，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企业内部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①要合理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分配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收入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建立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良好的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激励机制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;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②要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建立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健全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6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权责清晰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分工明确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有效沟通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反应及时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管理科学的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管理体制机制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;</a:t>
            </a:r>
            <a:endParaRPr lang="en-US" altLang="zh-CN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③要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培育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有利于激发和保持活力的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企业文化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7"/>
          <p:cNvSpPr>
            <a:spLocks noChangeArrowheads="1"/>
          </p:cNvSpPr>
          <p:nvPr/>
        </p:nvSpPr>
        <p:spPr bwMode="auto">
          <a:xfrm>
            <a:off x="222834" y="79736"/>
            <a:ext cx="86983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四、理论评析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074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53678" y="920576"/>
            <a:ext cx="8698330" cy="313932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60000"/>
              </a:lnSpc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激发企业活力，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企业外部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①必须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具备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公平公正的市场竞争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秩序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lang="zh-CN" altLang="en-US" sz="3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②通过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降低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企业的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税费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负担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增强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企业创新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活力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和投资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积极性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222834" y="79736"/>
            <a:ext cx="8698330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四、理论评析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3"/>
          <p:cNvSpPr>
            <a:spLocks noChangeArrowheads="1"/>
          </p:cNvSpPr>
          <p:nvPr/>
        </p:nvSpPr>
        <p:spPr bwMode="auto">
          <a:xfrm>
            <a:off x="184417" y="410668"/>
            <a:ext cx="8775166" cy="393128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78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78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78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78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经济与社会</a:t>
            </a:r>
            <a:endParaRPr lang="en-US" altLang="zh-CN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第一单元  综合探究</a:t>
            </a:r>
            <a:b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完善社会主义市场经济体制</a:t>
            </a:r>
          </a:p>
          <a:p>
            <a:pPr eaLnBrk="1" hangingPunct="1">
              <a:lnSpc>
                <a:spcPct val="130000"/>
              </a:lnSpc>
            </a:pPr>
            <a:endParaRPr lang="en-US" altLang="zh-CN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主题二：微观主体有活力</a:t>
            </a:r>
            <a:endParaRPr lang="zh-CN" altLang="en-US" sz="3600" b="1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236536" y="0"/>
            <a:ext cx="8670926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一、探究活动目标（二）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微观主体有活力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236722" y="718274"/>
            <a:ext cx="8670927" cy="41078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pc="-38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r>
              <a:rPr lang="zh-CN" altLang="en-US" sz="2400" b="1" spc="-38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影响企业活力的外部和内部</a:t>
            </a:r>
            <a:r>
              <a:rPr lang="zh-CN" altLang="en-US" sz="2400" b="1" spc="-38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因素</a:t>
            </a:r>
            <a:r>
              <a:rPr lang="zh-CN" altLang="en-US" sz="2400" b="1" spc="-38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400" b="1" spc="-38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400" b="1" spc="-38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提出</a:t>
            </a:r>
            <a:r>
              <a:rPr lang="zh-CN" altLang="en-US" sz="2400" b="1" spc="-38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增强企业活力的</a:t>
            </a:r>
            <a:r>
              <a:rPr lang="zh-CN" altLang="en-US" sz="2400" b="1" spc="-38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建议</a:t>
            </a:r>
            <a:r>
              <a:rPr lang="zh-CN" altLang="en-US" sz="2400" b="1" spc="-38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;</a:t>
            </a:r>
          </a:p>
          <a:p>
            <a:pPr>
              <a:lnSpc>
                <a:spcPct val="150000"/>
              </a:lnSpc>
            </a:pPr>
            <a:endParaRPr lang="zh-CN" altLang="en-US" sz="1000" b="1" spc="-38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pc="-38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树立</a:t>
            </a:r>
            <a:r>
              <a:rPr lang="zh-CN" altLang="en-US" sz="2400" b="1" spc="-38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诚信意识</a:t>
            </a:r>
            <a:r>
              <a:rPr lang="zh-CN" altLang="en-US" sz="2400" b="1" spc="-38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zh-CN" altLang="en-US" sz="2400" b="1" spc="-38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自觉</a:t>
            </a:r>
            <a:r>
              <a:rPr lang="zh-CN" altLang="en-US" sz="2400" b="1" spc="-38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抵制</a:t>
            </a:r>
            <a:r>
              <a:rPr lang="zh-CN" altLang="en-US" sz="2400" b="1" spc="-38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市场</a:t>
            </a:r>
            <a:r>
              <a:rPr lang="zh-CN" altLang="en-US" sz="2400" b="1" spc="-38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失信行为</a:t>
            </a:r>
            <a:r>
              <a:rPr lang="zh-CN" altLang="en-US" sz="2400" b="1" spc="-38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;</a:t>
            </a:r>
          </a:p>
          <a:p>
            <a:pPr>
              <a:lnSpc>
                <a:spcPct val="150000"/>
              </a:lnSpc>
            </a:pPr>
            <a:endParaRPr lang="zh-CN" altLang="en-US" sz="1000" b="1" spc="-38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pc="-38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理解</a:t>
            </a:r>
            <a:r>
              <a:rPr lang="zh-CN" altLang="en-US" sz="2400" b="1" spc="-38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深化经济体制改革对激发市场主体活力的</a:t>
            </a:r>
            <a:r>
              <a:rPr lang="zh-CN" altLang="en-US" sz="2400" b="1" spc="-38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作用</a:t>
            </a:r>
            <a:r>
              <a:rPr lang="zh-CN" altLang="en-US" sz="2400" b="1" spc="-38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;</a:t>
            </a:r>
          </a:p>
          <a:p>
            <a:pPr>
              <a:lnSpc>
                <a:spcPct val="150000"/>
              </a:lnSpc>
            </a:pPr>
            <a:endParaRPr lang="zh-CN" altLang="en-US" sz="1000" b="1" spc="-38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pc="-38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坚定</a:t>
            </a:r>
            <a:r>
              <a:rPr lang="zh-CN" altLang="en-US" sz="2400" b="1" spc="-38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对国有企业改革成功的</a:t>
            </a:r>
            <a:r>
              <a:rPr lang="zh-CN" altLang="en-US" sz="2400" b="1" spc="-38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信心</a:t>
            </a:r>
            <a:r>
              <a:rPr lang="zh-CN" altLang="en-US" sz="2400" b="1" spc="-38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6"/>
          <p:cNvSpPr>
            <a:spLocks noChangeArrowheads="1"/>
          </p:cNvSpPr>
          <p:nvPr/>
        </p:nvSpPr>
        <p:spPr bwMode="auto">
          <a:xfrm>
            <a:off x="84524" y="490690"/>
            <a:ext cx="8618220" cy="45243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l"/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围绕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“微观主体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如何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才能有活力”议题，</a:t>
            </a:r>
          </a:p>
          <a:p>
            <a:pPr algn="l"/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保障微观主体有活力应该具备的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外部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内部条件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pPr algn="l"/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讨论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培养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诚信意识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。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sz="1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zh-CN" altLang="en-US" sz="16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搜集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典型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案例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比较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改革前后企业内部发生的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变化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归纳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影响企业活力的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内部因素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endParaRPr lang="en-US" altLang="zh-CN" sz="16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查阅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资料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梳理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政府激发企业活力的主要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做法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这些做法是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如何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激发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企业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活力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的。</a:t>
            </a:r>
          </a:p>
          <a:p>
            <a:endParaRPr lang="zh-CN" altLang="en-US" sz="16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      查阅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相关的经济法律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法规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和行业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规范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评析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市场主体的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行为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及其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结果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制作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诚信教育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宣传册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或公益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海报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207468" y="0"/>
            <a:ext cx="885200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二、探究活动建议（二）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微观主体有活力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524" y="586591"/>
            <a:ext cx="8974952" cy="415417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400" b="1" spc="-38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某药厂曾经是一家地方国有企业，受原有的分配机制和管理机制的影响，人浮于事、</a:t>
            </a:r>
            <a:r>
              <a:rPr lang="en-US" altLang="zh-CN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吃大锅饭</a:t>
            </a:r>
            <a:r>
              <a:rPr lang="en-US" altLang="zh-CN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现象严重，企业经营效益不佳。后来，该企业实行股份制改造，完善公司的治理结构，董事会成为决策机构；企业根据员工所作贡献大小给予不同的待遇，有重大贡献的管理人员和科技人员，能持有一定数量的公司股份，分享企业利润；企业每年还拿出一定比例的利润，改善员工福利，让全体员工共享企业发展成果。在新机制的激励下，员工的工作积极性大大提高，该企业迅速成为国内知名的国有资本控股企业。</a:t>
            </a:r>
          </a:p>
          <a:p>
            <a:pPr algn="just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1.结合案例，分析该企业是如何从内部激发活力、调动员工工作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积极性的。 </a:t>
            </a:r>
          </a:p>
          <a:p>
            <a:pPr algn="just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搜集案例，探讨如何营造能够有效激发企业活力的外部环境。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207468" y="0"/>
            <a:ext cx="87290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三、探究路径参考（二）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微观主体有活力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524" y="586591"/>
            <a:ext cx="8974952" cy="415417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400" b="1" spc="-38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某药厂曾经是一家地方国有企业，受原有的分配机制和管理机制的影响，人浮于事、</a:t>
            </a:r>
            <a:r>
              <a:rPr lang="en-US" altLang="zh-CN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吃大锅饭</a:t>
            </a:r>
            <a:r>
              <a:rPr lang="en-US" altLang="zh-CN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现象严重，企业经营效益不佳。后来，该企业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实行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股份制改造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完善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公司的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治理结构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，董事会成为决策机构；企业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根据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员工所作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贡献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大小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给予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不同的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待遇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，有重大贡献的管理人员和科技人员，能持有一定数量的公司股份，分享企业利润；企业每年还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拿出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一定比例的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利润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改善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员工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福利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，让全体员工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共享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企业发展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成果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。在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新机制的激励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下，员工的工作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积极性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大大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提高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，该企业迅速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成为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国内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知名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的国有资本控股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企业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</a:p>
          <a:p>
            <a:pPr algn="just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1.结合案例，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该企业是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如何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从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内部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激发活力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调动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员工工作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积极性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的。 </a:t>
            </a:r>
          </a:p>
          <a:p>
            <a:pPr algn="just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搜集案例，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探讨如何营造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能够有效激发企业活力的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外部环境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207468" y="0"/>
            <a:ext cx="87290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三、探究路径参考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524" y="523220"/>
            <a:ext cx="8974952" cy="44012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结合案例，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该企业是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内部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激发活力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调动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员工工作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积极性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的。</a:t>
            </a:r>
          </a:p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股份制改造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</a:p>
          <a:p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完善</a:t>
            </a:r>
            <a:r>
              <a:rPr lang="zh-CN" altLang="en-US" sz="2400" b="1" spc="-38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公司的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治理结构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altLang="en-US" sz="2400" b="1" spc="-38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董事会成为决策机构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</a:p>
          <a:p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2400" b="1" spc="-38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建立和健全权责清晰、分工明确、有效沟通、反应及时、管理科学的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管理体制机制</a:t>
            </a:r>
            <a:r>
              <a:rPr lang="zh-CN" altLang="en-US" sz="2400" b="1" spc="-38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</a:p>
          <a:p>
            <a:endParaRPr lang="zh-CN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根据</a:t>
            </a:r>
            <a:r>
              <a:rPr lang="zh-CN" altLang="en-US" sz="2400" b="1" spc="-38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员工所作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贡献</a:t>
            </a:r>
            <a:r>
              <a:rPr lang="zh-CN" altLang="en-US" sz="2400" b="1" spc="-38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大小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给予</a:t>
            </a:r>
            <a:r>
              <a:rPr lang="zh-CN" altLang="en-US" sz="2400" b="1" spc="-38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不同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待遇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endParaRPr lang="en-US" altLang="zh-CN" sz="2400" b="1" spc="-38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en-US" altLang="zh-CN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2400" b="1" spc="-38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有重大贡献的管理人员和科技人员，</a:t>
            </a:r>
            <a:endParaRPr lang="en-US" altLang="zh-CN" sz="2400" b="1" spc="-38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400" b="1" spc="-38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2400" b="1" spc="-38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能持有一定数量的公司股份，分享企业利润；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拿出</a:t>
            </a:r>
            <a:r>
              <a:rPr lang="zh-CN" altLang="en-US" sz="2400" b="1" spc="-38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利润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改善</a:t>
            </a:r>
            <a:r>
              <a:rPr lang="zh-CN" altLang="en-US" sz="2400" b="1" spc="-38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员工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福利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altLang="en-US" sz="2400" b="1" spc="-38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让全体员工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共享</a:t>
            </a:r>
            <a:r>
              <a:rPr lang="zh-CN" altLang="en-US" sz="2400" b="1" spc="-38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企业发展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成果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；</a:t>
            </a:r>
          </a:p>
          <a:p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2400" b="1" spc="-38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建立良好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激励机制</a:t>
            </a:r>
            <a:r>
              <a:rPr lang="zh-CN" altLang="en-US" sz="2400" b="1" spc="-38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</a:t>
            </a:r>
            <a:r>
              <a:rPr lang="zh-CN" altLang="en-US" sz="2400" b="1" spc="-38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合理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分配收入</a:t>
            </a:r>
            <a:r>
              <a:rPr lang="zh-CN" altLang="en-US" sz="2400" b="1" spc="-38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207468" y="0"/>
            <a:ext cx="87290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三、探究路径参考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524" y="506058"/>
            <a:ext cx="8974952" cy="45243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搜集案例，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探讨如何营造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能够有效激发企业活力的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外部环境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</a:p>
          <a:p>
            <a:endParaRPr lang="en-US" altLang="zh-CN" sz="8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①</a:t>
            </a:r>
            <a:r>
              <a:rPr lang="zh-CN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发挥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企业和企业家的</a:t>
            </a:r>
            <a:r>
              <a:rPr 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主观能动性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</a:p>
          <a:p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建立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公平开放透明的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市场</a:t>
            </a:r>
            <a:r>
              <a:rPr 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规则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和法治化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营商</a:t>
            </a:r>
            <a:r>
              <a:rPr 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环境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</a:t>
            </a:r>
          </a:p>
          <a:p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促进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正向</a:t>
            </a:r>
            <a:r>
              <a:rPr 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激励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和</a:t>
            </a:r>
            <a:r>
              <a:rPr 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优胜劣汰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zh-CN" altLang="zh-CN" sz="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②</a:t>
            </a:r>
            <a:r>
              <a:rPr lang="zh-CN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提升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产业链</a:t>
            </a:r>
            <a:r>
              <a:rPr 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水平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endParaRPr lang="zh-CN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注重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利用技术创新和规模效应</a:t>
            </a:r>
            <a:r>
              <a:rPr lang="zh-CN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形成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新的竞争</a:t>
            </a:r>
            <a:r>
              <a:rPr 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优势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endParaRPr lang="zh-CN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培育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和</a:t>
            </a:r>
            <a:r>
              <a:rPr lang="zh-CN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发展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新的</a:t>
            </a:r>
            <a:r>
              <a:rPr 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产业集群</a:t>
            </a:r>
            <a:r>
              <a:rPr 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zh-CN" altLang="zh-CN" sz="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③</a:t>
            </a:r>
            <a:r>
              <a:rPr lang="zh-CN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畅通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国民经济</a:t>
            </a:r>
            <a:r>
              <a:rPr 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循环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endParaRPr lang="zh-CN" altLang="zh-CN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建设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统一开放、竞争有序的现代市场</a:t>
            </a:r>
            <a:r>
              <a:rPr 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体系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endParaRPr lang="zh-CN" altLang="zh-CN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提高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金融体系服务实体经济</a:t>
            </a:r>
            <a:r>
              <a:rPr 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能力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endParaRPr lang="zh-CN" altLang="zh-CN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形成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国内市场和生产主体</a:t>
            </a:r>
            <a:r>
              <a:rPr lang="zh-CN" altLang="zh-CN" sz="1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经济增长和就业扩大</a:t>
            </a:r>
            <a:r>
              <a:rPr lang="zh-CN" altLang="zh-CN" sz="1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金融和实体经济良性</a:t>
            </a:r>
            <a:r>
              <a:rPr lang="zh-CN" sz="20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循环</a:t>
            </a:r>
            <a:r>
              <a:rPr lang="zh-CN" altLang="zh-CN" sz="16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zh-CN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</a:rPr>
              <a:t>④</a:t>
            </a:r>
            <a:r>
              <a:rPr lang="zh-CN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降低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企业的税费</a:t>
            </a:r>
            <a:r>
              <a:rPr lang="zh-CN" sz="2000" b="1" dirty="0">
                <a:solidFill>
                  <a:srgbClr val="FF0000"/>
                </a:solidFill>
                <a:latin typeface="+mn-ea"/>
                <a:ea typeface="+mn-ea"/>
              </a:rPr>
              <a:t>负担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增强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企业的创新</a:t>
            </a:r>
            <a:r>
              <a:rPr lang="zh-CN" sz="2000" b="1" dirty="0">
                <a:solidFill>
                  <a:srgbClr val="FF0000"/>
                </a:solidFill>
                <a:latin typeface="+mn-ea"/>
                <a:ea typeface="+mn-ea"/>
              </a:rPr>
              <a:t>活力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和投资</a:t>
            </a:r>
            <a:r>
              <a:rPr lang="zh-CN" sz="2000" b="1" dirty="0">
                <a:solidFill>
                  <a:srgbClr val="FF0000"/>
                </a:solidFill>
                <a:latin typeface="+mn-ea"/>
                <a:ea typeface="+mn-ea"/>
              </a:rPr>
              <a:t>积极性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207468" y="0"/>
            <a:ext cx="87290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三、探究路径参考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523" y="769026"/>
            <a:ext cx="8974952" cy="26730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6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企业活力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是企业的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创新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竞争力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之源。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6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发展社会主义市场经济，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6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需要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各种所有制企业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都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具有勃勃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生机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和旺盛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生命力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　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7"/>
          <p:cNvSpPr>
            <a:spLocks noChangeArrowheads="1"/>
          </p:cNvSpPr>
          <p:nvPr/>
        </p:nvSpPr>
        <p:spPr bwMode="auto">
          <a:xfrm>
            <a:off x="222834" y="79736"/>
            <a:ext cx="86983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四、理论评析（二）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微观主体有活力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1037</Words>
  <Application>Microsoft Office PowerPoint</Application>
  <PresentationFormat>全屏显示(16:9)</PresentationFormat>
  <Paragraphs>93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黑体</vt:lpstr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第13课时   综合探究5 完善社会主义市场经济体制 微观主体有活力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lsg</cp:lastModifiedBy>
  <cp:revision>145</cp:revision>
  <dcterms:created xsi:type="dcterms:W3CDTF">2020-02-01T11:21:00Z</dcterms:created>
  <dcterms:modified xsi:type="dcterms:W3CDTF">2020-03-14T13:25:19Z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