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65" r:id="rId2"/>
    <p:sldId id="283" r:id="rId3"/>
    <p:sldId id="443" r:id="rId4"/>
    <p:sldId id="435" r:id="rId5"/>
    <p:sldId id="494" r:id="rId6"/>
    <p:sldId id="466" r:id="rId7"/>
    <p:sldId id="446" r:id="rId8"/>
    <p:sldId id="468" r:id="rId9"/>
    <p:sldId id="469" r:id="rId10"/>
    <p:sldId id="495" r:id="rId11"/>
    <p:sldId id="475" r:id="rId12"/>
    <p:sldId id="476" r:id="rId13"/>
    <p:sldId id="478" r:id="rId14"/>
    <p:sldId id="480" r:id="rId15"/>
    <p:sldId id="440" r:id="rId16"/>
    <p:sldId id="432" r:id="rId17"/>
    <p:sldId id="490" r:id="rId18"/>
    <p:sldId id="492" r:id="rId19"/>
    <p:sldId id="271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黑体" panose="02010609060101010101" pitchFamily="49" charset="-122"/>
      <p:regular r:id="rId26"/>
    </p:embeddedFont>
    <p:embeddedFont>
      <p:font typeface="楷体" panose="02010609060101010101" pitchFamily="49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83" d="100"/>
          <a:sy n="83" d="100"/>
        </p:scale>
        <p:origin x="81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defRPr/>
            </a:pPr>
            <a:endParaRPr lang="zh-CN" altLang="en-US" b="1" spc="-38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just">
              <a:defRPr/>
            </a:pPr>
            <a:endParaRPr lang="zh-CN" altLang="en-US" b="1" spc="-38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just">
              <a:defRPr/>
            </a:pPr>
            <a:r>
              <a:rPr lang="en-US" altLang="zh-CN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defRPr/>
            </a:pPr>
            <a:endParaRPr lang="zh-CN" altLang="en-US" b="1" spc="-38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just">
              <a:defRPr/>
            </a:pPr>
            <a:endParaRPr lang="zh-CN" altLang="en-US" b="1" spc="-38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just">
              <a:defRPr/>
            </a:pPr>
            <a:r>
              <a:rPr lang="en-US" altLang="zh-CN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2020/3/22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207351" y="1719978"/>
            <a:ext cx="5812380" cy="1904668"/>
          </a:xfrm>
        </p:spPr>
        <p:txBody>
          <a:bodyPr>
            <a:normAutofit/>
          </a:bodyPr>
          <a:lstStyle/>
          <a:p>
            <a:pPr algn="ctr"/>
            <a:r>
              <a:rPr lang="zh-CN" altLang="en-US" sz="32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</a:t>
            </a:r>
            <a:r>
              <a:rPr lang="en-US" altLang="zh-CN" sz="32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14</a:t>
            </a:r>
            <a:r>
              <a:rPr lang="zh-CN" altLang="en-US" sz="32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课时   综合探究</a:t>
            </a:r>
            <a:r>
              <a:rPr lang="en-US" altLang="zh-CN" sz="32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</a:t>
            </a:r>
            <a:br>
              <a:rPr lang="en-US" altLang="zh-CN" sz="32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zh-CN" altLang="en-US" sz="32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完善社会主义市场经济体制</a:t>
            </a:r>
            <a:br>
              <a:rPr lang="zh-CN" altLang="en-US" sz="3200" b="1" spc="300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zh-CN" altLang="en-US" sz="32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宏观调控有度</a:t>
            </a:r>
            <a:endParaRPr lang="zh-CN" altLang="zh-CN" sz="3200" b="1" spc="300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高一年级政治</a:t>
            </a:r>
            <a:r>
              <a:rPr lang="zh-CN" altLang="en-US" sz="24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207351" y="3699565"/>
            <a:ext cx="5667708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清华大学附属中学朝阳</a:t>
            </a:r>
            <a:r>
              <a:rPr lang="zh-CN" altLang="en-US" sz="2000" spc="226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学校   赵晋</a:t>
            </a:r>
            <a:endParaRPr lang="zh-CN" altLang="en-US" sz="20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583" y="375974"/>
            <a:ext cx="8952865" cy="469359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 eaLnBrk="1">
              <a:defRPr/>
            </a:pPr>
            <a:r>
              <a:rPr lang="en-US" sz="23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 charset="0"/>
              </a:rPr>
              <a:t>       </a:t>
            </a:r>
            <a:r>
              <a:rPr sz="2300" b="1" dirty="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近年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来</a:t>
            </a:r>
            <a:r>
              <a:rPr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在传统产业</a:t>
            </a:r>
            <a:r>
              <a:rPr sz="2300" b="1" dirty="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出现产能过剩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的同时</a:t>
            </a:r>
            <a:r>
              <a:rPr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</a:t>
            </a:r>
            <a:r>
              <a:rPr sz="2300" b="1" dirty="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风电设备、光伏等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新兴产业</a:t>
            </a:r>
            <a:r>
              <a:rPr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也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出现</a:t>
            </a:r>
            <a:r>
              <a:rPr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了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严重产能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过剩</a:t>
            </a:r>
            <a:r>
              <a:rPr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。</a:t>
            </a:r>
            <a:endParaRPr lang="en-US" altLang="zh-CN" sz="23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Helvetica" charset="0"/>
            </a:endParaRPr>
          </a:p>
          <a:p>
            <a:pPr algn="just" eaLnBrk="1">
              <a:defRPr/>
            </a:pPr>
            <a:r>
              <a:rPr lang="en-US" altLang="zh-CN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    </a:t>
            </a:r>
            <a:r>
              <a:rPr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以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光伏产业</a:t>
            </a:r>
            <a:r>
              <a:rPr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为例，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21世纪初</a:t>
            </a:r>
            <a:r>
              <a:rPr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，我国太阳能电池组件的产量只占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全球的11%,占</a:t>
            </a:r>
            <a:r>
              <a:rPr sz="2300" b="1" dirty="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日本当时产量的四分之一左右。其中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，95%以上</a:t>
            </a:r>
            <a:r>
              <a:rPr sz="2300" b="1" dirty="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多晶硅需要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进口</a:t>
            </a:r>
            <a:r>
              <a:rPr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。但是，随着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后来</a:t>
            </a:r>
            <a:r>
              <a:rPr sz="2300" b="1" dirty="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我国光伏产业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爆发式发展</a:t>
            </a:r>
            <a:r>
              <a:rPr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</a:t>
            </a:r>
            <a:r>
              <a:rPr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短短数年</a:t>
            </a:r>
            <a:r>
              <a:rPr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，我国多晶硅</a:t>
            </a:r>
            <a:r>
              <a:rPr sz="1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、</a:t>
            </a:r>
            <a:r>
              <a:rPr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硅片</a:t>
            </a:r>
            <a:r>
              <a:rPr sz="1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、</a:t>
            </a:r>
            <a:r>
              <a:rPr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电池片和电池组件的产量均跃居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全球第一</a:t>
            </a:r>
            <a:r>
              <a:rPr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。</a:t>
            </a:r>
            <a:endParaRPr sz="23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Helvetica" charset="0"/>
            </a:endParaRPr>
          </a:p>
          <a:p>
            <a:pPr algn="just" defTabSz="685800" eaLnBrk="1" hangingPunct="1">
              <a:defRPr/>
            </a:pP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Helvetica" charset="0"/>
              </a:rPr>
              <a:t>    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高速增长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带来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烦恼。</a:t>
            </a:r>
            <a:r>
              <a:rPr sz="2300" b="1" kern="1200" dirty="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光伏制造业出现</a:t>
            </a:r>
            <a:r>
              <a:rPr sz="2300" b="1" dirty="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产能过剩</a:t>
            </a:r>
            <a:r>
              <a:rPr sz="2300" b="1" kern="1200" dirty="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，一些企业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面临破产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风险。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为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抑制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光伏产能盲目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扩张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国家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出台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了大量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政策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，对不同光伏企业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实行区别对待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，重点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支持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技术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水平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高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、市场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竞争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力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强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的骨干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优势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企业，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淘汰劣质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企业。一些光伏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企业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也开始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加大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自主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创新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力度，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投入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了大量的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研发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费用。</a:t>
            </a:r>
            <a:endParaRPr sz="23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Helvetica" charset="0"/>
            </a:endParaRPr>
          </a:p>
          <a:p>
            <a:pPr algn="just" defTabSz="685800" eaLnBrk="1" hangingPunct="1">
              <a:defRPr/>
            </a:pP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    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技术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进步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提升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了产品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竞争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力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，加之日益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扩大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的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国内</a:t>
            </a:r>
            <a:r>
              <a:rPr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市场和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国际市场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，如今，光伏产业又开始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复苏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。</a:t>
            </a:r>
            <a:endParaRPr lang="zh-CN" altLang="en-US" sz="23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111583" y="-76840"/>
            <a:ext cx="872906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三、探究路径参考（三） 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有度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583" y="375974"/>
            <a:ext cx="8952865" cy="469359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 eaLnBrk="1">
              <a:defRPr/>
            </a:pPr>
            <a:r>
              <a:rPr lang="en-US" sz="23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 charset="0"/>
              </a:rPr>
              <a:t>       </a:t>
            </a:r>
            <a:r>
              <a:rPr sz="2300" b="1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近年</a:t>
            </a:r>
            <a:r>
              <a:rPr lang="zh-CN" altLang="en-US"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来</a:t>
            </a:r>
            <a:r>
              <a:rPr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</a:t>
            </a:r>
            <a:r>
              <a:rPr lang="zh-CN" altLang="en-US"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在</a:t>
            </a:r>
            <a:r>
              <a:rPr lang="zh-CN" altLang="en-US"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Helvetica" charset="0"/>
              </a:rPr>
              <a:t>传统产业</a:t>
            </a:r>
            <a:r>
              <a:rPr sz="2300" b="1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出现产能过剩</a:t>
            </a:r>
            <a:r>
              <a:rPr lang="zh-CN" altLang="en-US"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的同时</a:t>
            </a:r>
            <a:r>
              <a:rPr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</a:t>
            </a:r>
            <a:r>
              <a:rPr sz="2300" b="1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风电设备、光伏等</a:t>
            </a:r>
            <a:r>
              <a:rPr lang="zh-CN" altLang="en-US"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新兴产业</a:t>
            </a:r>
            <a:r>
              <a:rPr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也</a:t>
            </a:r>
            <a:r>
              <a:rPr lang="zh-CN" altLang="en-US" sz="23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出现</a:t>
            </a:r>
            <a:r>
              <a:rPr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了</a:t>
            </a:r>
            <a:r>
              <a:rPr lang="zh-CN" altLang="en-US" sz="2300" b="1" dirty="0">
                <a:latin typeface="楷体" panose="02010609060101010101" charset="-122"/>
                <a:ea typeface="楷体" panose="02010609060101010101" charset="-122"/>
                <a:sym typeface="Helvetica" charset="0"/>
              </a:rPr>
              <a:t>严重产能</a:t>
            </a:r>
            <a:r>
              <a:rPr lang="zh-CN" altLang="en-US" sz="23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过剩</a:t>
            </a:r>
            <a:r>
              <a:rPr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。</a:t>
            </a:r>
            <a:endParaRPr lang="en-US" altLang="zh-CN" sz="23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Helvetica" charset="0"/>
            </a:endParaRPr>
          </a:p>
          <a:p>
            <a:pPr algn="just" eaLnBrk="1">
              <a:defRPr/>
            </a:pPr>
            <a:r>
              <a:rPr lang="en-US" altLang="zh-CN"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    </a:t>
            </a:r>
            <a:r>
              <a:rPr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以</a:t>
            </a:r>
            <a:r>
              <a:rPr lang="zh-CN" altLang="en-US"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光伏产业</a:t>
            </a:r>
            <a:r>
              <a:rPr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为例，</a:t>
            </a:r>
            <a:r>
              <a:rPr lang="zh-CN" altLang="en-US"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Helvetica" charset="0"/>
              </a:rPr>
              <a:t>21世纪初</a:t>
            </a:r>
            <a:r>
              <a:rPr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，我国太阳能电池组件的产量只占</a:t>
            </a:r>
            <a:r>
              <a:rPr lang="zh-CN" altLang="en-US" sz="23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全球的11%,</a:t>
            </a:r>
            <a:r>
              <a:rPr lang="zh-CN" altLang="en-US"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占</a:t>
            </a:r>
            <a:r>
              <a:rPr sz="2300" b="1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日本当时产量的四分之一左右。其中</a:t>
            </a:r>
            <a:r>
              <a:rPr lang="zh-CN" altLang="en-US"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</a:t>
            </a:r>
            <a:r>
              <a:rPr lang="zh-CN" altLang="en-US" sz="23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95%以上</a:t>
            </a:r>
            <a:r>
              <a:rPr sz="2300" b="1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多晶硅需要</a:t>
            </a:r>
            <a:r>
              <a:rPr lang="zh-CN" altLang="en-US" sz="23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进口</a:t>
            </a:r>
            <a:r>
              <a:rPr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。但是，随着</a:t>
            </a:r>
            <a:r>
              <a:rPr lang="zh-CN" altLang="en-US"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后来</a:t>
            </a:r>
            <a:r>
              <a:rPr sz="2300" b="1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我国光伏产业</a:t>
            </a:r>
            <a:r>
              <a:rPr lang="zh-CN" altLang="en-US" sz="23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爆发式</a:t>
            </a:r>
            <a:r>
              <a:rPr lang="zh-CN" altLang="en-US" sz="23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发展</a:t>
            </a:r>
            <a:r>
              <a:rPr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</a:t>
            </a:r>
            <a:r>
              <a:rPr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短短数年</a:t>
            </a:r>
            <a:r>
              <a:rPr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，我国多晶硅</a:t>
            </a:r>
            <a:r>
              <a:rPr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、</a:t>
            </a:r>
            <a:r>
              <a:rPr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硅片</a:t>
            </a:r>
            <a:r>
              <a:rPr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、</a:t>
            </a:r>
            <a:r>
              <a:rPr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电池片和电池组件的产量均跃居</a:t>
            </a:r>
            <a:r>
              <a:rPr lang="zh-CN" altLang="en-US" sz="23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全球第一</a:t>
            </a:r>
            <a:r>
              <a:rPr sz="23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。</a:t>
            </a:r>
            <a:endParaRPr sz="23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elvetica" charset="0"/>
            </a:endParaRPr>
          </a:p>
          <a:p>
            <a:pPr algn="just" defTabSz="685800" eaLnBrk="1" hangingPunct="1">
              <a:defRPr/>
            </a:pPr>
            <a:r>
              <a:rPr lang="zh-CN" altLang="en-US" sz="23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lvetica" charset="0"/>
              </a:rPr>
              <a:t>      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高速增长</a:t>
            </a:r>
            <a:r>
              <a:rPr lang="zh-CN" altLang="en-US" sz="23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带来</a:t>
            </a:r>
            <a:r>
              <a:rPr lang="zh-CN" altLang="en-US" sz="23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Helvetica" charset="0"/>
              </a:rPr>
              <a:t>烦恼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。</a:t>
            </a:r>
            <a:r>
              <a:rPr sz="2300" b="1" kern="1200" dirty="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光伏制造业出现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了</a:t>
            </a:r>
            <a:r>
              <a:rPr sz="2300" b="1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产能过剩</a:t>
            </a:r>
            <a:r>
              <a:rPr sz="2300" b="1" kern="1200" dirty="0" err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，一些企业</a:t>
            </a:r>
            <a:r>
              <a:rPr lang="zh-CN" altLang="en-US" sz="23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面临</a:t>
            </a:r>
            <a:r>
              <a:rPr lang="zh-CN" altLang="en-US" sz="23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破产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风险。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Helvetica" charset="0"/>
              </a:rPr>
              <a:t>为</a:t>
            </a:r>
            <a:r>
              <a:rPr lang="zh-CN" altLang="en-US" sz="23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Helvetica" charset="0"/>
              </a:rPr>
              <a:t>抑制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光伏产能盲目</a:t>
            </a:r>
            <a:r>
              <a:rPr lang="zh-CN" altLang="en-US" sz="23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扩张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</a:t>
            </a:r>
            <a:r>
              <a:rPr lang="zh-CN" altLang="en-US"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国家</a:t>
            </a:r>
            <a:r>
              <a:rPr lang="zh-CN" altLang="en-US" sz="23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出台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了大量</a:t>
            </a:r>
            <a:r>
              <a:rPr lang="zh-CN" altLang="en-US" sz="23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政策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，对不同光伏企业</a:t>
            </a:r>
            <a:r>
              <a:rPr lang="zh-CN" altLang="en-US" sz="23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实行</a:t>
            </a:r>
            <a:r>
              <a:rPr lang="zh-CN" altLang="en-US" sz="23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区别对待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，重点</a:t>
            </a:r>
            <a:r>
              <a:rPr lang="zh-CN" altLang="en-US" sz="23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支持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技术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水平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高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、市场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竞争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力</a:t>
            </a:r>
            <a:r>
              <a:rPr lang="zh-CN" altLang="en-US"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强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的骨干</a:t>
            </a:r>
            <a:r>
              <a:rPr sz="23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优势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企业，</a:t>
            </a:r>
            <a:r>
              <a:rPr sz="23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淘汰</a:t>
            </a:r>
            <a:r>
              <a:rPr sz="23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劣质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企业。一些光伏</a:t>
            </a:r>
            <a:r>
              <a:rPr lang="zh-CN" altLang="en-US"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企业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也开始</a:t>
            </a:r>
            <a:r>
              <a:rPr lang="zh-CN" altLang="en-US" sz="23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加大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自主</a:t>
            </a:r>
            <a:r>
              <a:rPr lang="zh-CN" altLang="en-US" sz="23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创新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力度，</a:t>
            </a:r>
            <a:r>
              <a:rPr sz="23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投入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了大量的</a:t>
            </a:r>
            <a:r>
              <a:rPr sz="23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研发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费用。</a:t>
            </a:r>
            <a:endParaRPr sz="23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Helvetica" charset="0"/>
            </a:endParaRPr>
          </a:p>
          <a:p>
            <a:pPr algn="just" defTabSz="685800" eaLnBrk="1" hangingPunct="1">
              <a:defRPr/>
            </a:pP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    </a:t>
            </a:r>
            <a:r>
              <a:rPr lang="zh-CN" altLang="en-US" sz="23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技术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进步</a:t>
            </a:r>
            <a:r>
              <a:rPr lang="zh-CN" altLang="en-US" sz="23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提升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了产品</a:t>
            </a:r>
            <a:r>
              <a:rPr lang="zh-CN" altLang="en-US" sz="23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竞争</a:t>
            </a:r>
            <a:r>
              <a:rPr sz="23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力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，加之日益</a:t>
            </a:r>
            <a:r>
              <a:rPr lang="zh-CN" altLang="en-US" sz="23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扩大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的</a:t>
            </a:r>
            <a:r>
              <a:rPr lang="zh-CN" altLang="en-US"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国内</a:t>
            </a:r>
            <a:r>
              <a:rPr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市场</a:t>
            </a:r>
            <a:r>
              <a:rPr sz="2300" b="1" dirty="0">
                <a:latin typeface="楷体" panose="02010609060101010101" charset="-122"/>
                <a:ea typeface="楷体" panose="02010609060101010101" charset="-122"/>
                <a:sym typeface="Helvetica" charset="0"/>
              </a:rPr>
              <a:t>和</a:t>
            </a:r>
            <a:r>
              <a:rPr lang="zh-CN" altLang="en-US"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国际市场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，如今，光伏产业又开始</a:t>
            </a:r>
            <a:r>
              <a:rPr lang="zh-CN" altLang="en-US" sz="23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复苏</a:t>
            </a:r>
            <a:r>
              <a:rPr sz="23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Helvetica" charset="0"/>
              </a:rPr>
              <a:t>。</a:t>
            </a:r>
            <a:endParaRPr lang="zh-CN" altLang="en-US" sz="23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111583" y="-76840"/>
            <a:ext cx="872906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三、探究路径参考（三） 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有度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6785" y="521970"/>
            <a:ext cx="8890427" cy="41694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3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Helvetica" charset="0"/>
              </a:rPr>
              <a:t>1.</a:t>
            </a:r>
            <a:r>
              <a:rPr sz="2300" b="1" dirty="0">
                <a:solidFill>
                  <a:srgbClr val="0000FF"/>
                </a:solidFill>
                <a:sym typeface="Helvetica" charset="0"/>
              </a:rPr>
              <a:t>为什么新兴产业也会出现严重的产能过剩？</a:t>
            </a:r>
            <a:endParaRPr sz="2300" b="1" dirty="0">
              <a:sym typeface="Helvetica" charset="0"/>
            </a:endParaRPr>
          </a:p>
          <a:p>
            <a:pPr algn="just">
              <a:defRPr/>
            </a:pPr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背景</a:t>
            </a:r>
            <a:endParaRPr lang="en-US" altLang="zh-CN" sz="2200" b="1" kern="1200" spc="-38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defRPr/>
            </a:pPr>
            <a:r>
              <a:rPr lang="en-US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近年来，在我国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人力、资源、环境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成本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不断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上升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</a:t>
            </a:r>
          </a:p>
          <a:p>
            <a:pPr algn="just">
              <a:defRPr/>
            </a:pP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传统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产业发展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面临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较大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困难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的背景下，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新兴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产业获得了较快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发展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</a:t>
            </a:r>
          </a:p>
          <a:p>
            <a:pPr algn="just">
              <a:defRPr/>
            </a:pP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成为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转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方式、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调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结构、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惠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民生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的重要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手段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</a:p>
          <a:p>
            <a:pPr algn="just">
              <a:defRPr/>
            </a:pPr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表现</a:t>
            </a:r>
            <a:endParaRPr lang="en-US" altLang="zh-CN" sz="2200" b="1" kern="1200" spc="-38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defRPr/>
            </a:pPr>
            <a:r>
              <a:rPr lang="en-US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但是在快速发展过程中，新兴产业中的部分产业在部分地区</a:t>
            </a:r>
            <a:endParaRPr lang="en-US" altLang="zh-CN" sz="22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just">
              <a:defRPr/>
            </a:pPr>
            <a:r>
              <a:rPr lang="en-US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也</a:t>
            </a:r>
            <a:r>
              <a:rPr lang="zh-CN" altLang="en-US" sz="2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出现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产品库存较大</a:t>
            </a:r>
            <a:r>
              <a:rPr lang="zh-CN" altLang="en-US" sz="2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产能利用率不足</a:t>
            </a:r>
            <a:r>
              <a:rPr lang="zh-CN" altLang="en-US" sz="2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等产能过剩的现象</a:t>
            </a:r>
            <a:r>
              <a:rPr lang="zh-CN" altLang="zh-CN" sz="2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</a:p>
          <a:p>
            <a:pPr algn="just">
              <a:defRPr/>
            </a:pPr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原因（</a:t>
            </a:r>
            <a:r>
              <a:rPr lang="zh-CN" altLang="en-US" sz="2200" b="1" dirty="0">
                <a:solidFill>
                  <a:srgbClr val="0000FF"/>
                </a:solidFill>
                <a:latin typeface="+mn-ea"/>
                <a:ea typeface="+mn-ea"/>
                <a:sym typeface="Helvetica" charset="0"/>
              </a:rPr>
              <a:t>新兴产业出现产能过剩的主要原因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zh-CN" sz="22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just">
              <a:defRPr/>
            </a:pP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一是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缺乏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核心技术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和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创新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能力，产品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集中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于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低端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</a:p>
          <a:p>
            <a:pPr algn="just">
              <a:defRPr/>
            </a:pPr>
            <a:r>
              <a:rPr lang="en-US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r>
              <a:rPr lang="zh-CN" altLang="zh-CN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部分新兴产业领域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技术底子薄、核心技术缺失、研发能力较弱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</a:t>
            </a:r>
          </a:p>
          <a:p>
            <a:pPr algn="just">
              <a:defRPr/>
            </a:pP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r>
              <a:rPr lang="zh-CN" altLang="zh-CN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造成企业生产能力集中在产业低端，并出现产能过剩。</a:t>
            </a:r>
            <a:endParaRPr lang="zh-CN" altLang="en-US" sz="2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207468" y="0"/>
            <a:ext cx="872906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三、探究路径参考（三） 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有度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655" y="435610"/>
            <a:ext cx="9076055" cy="449353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原因（</a:t>
            </a:r>
            <a:r>
              <a:rPr lang="zh-CN" altLang="en-US" sz="2200" b="1" dirty="0">
                <a:solidFill>
                  <a:srgbClr val="0000FF"/>
                </a:solidFill>
                <a:latin typeface="+mn-ea"/>
                <a:ea typeface="+mn-ea"/>
                <a:sym typeface="Helvetica" charset="0"/>
              </a:rPr>
              <a:t>新兴产业出现产能过剩的主要原因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zh-CN" sz="22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just">
              <a:defRPr/>
            </a:pPr>
            <a:r>
              <a:rPr lang="en-US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r>
              <a:rPr lang="zh-CN" altLang="zh-CN" sz="2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二是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缺乏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统筹协调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和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宏观引导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，产能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过度扩张</a:t>
            </a: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</a:p>
          <a:p>
            <a:pPr algn="just">
              <a:defRPr/>
            </a:pP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r>
              <a:rPr lang="en-US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r>
              <a:rPr lang="zh-CN" altLang="en-US" sz="2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战略性新兴产业</a:t>
            </a:r>
            <a:r>
              <a:rPr lang="zh-CN" altLang="zh-CN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作为未来中国经济</a:t>
            </a:r>
            <a:r>
              <a:rPr lang="zh-CN" altLang="en-US" sz="2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新的增长点</a:t>
            </a:r>
            <a:r>
              <a:rPr lang="zh-CN" altLang="zh-CN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zh-CN" altLang="en-US" sz="22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吸引</a:t>
            </a:r>
            <a:r>
              <a:rPr lang="zh-CN" altLang="zh-CN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了大量</a:t>
            </a:r>
            <a:r>
              <a:rPr lang="zh-CN" altLang="en-US" sz="2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资金</a:t>
            </a:r>
            <a:r>
              <a:rPr lang="zh-CN" altLang="zh-CN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，各地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政府</a:t>
            </a:r>
            <a:r>
              <a:rPr lang="zh-CN" altLang="zh-CN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也大规模</a:t>
            </a:r>
            <a:r>
              <a:rPr lang="zh-CN" altLang="en-US" sz="22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招商引资</a:t>
            </a:r>
            <a:r>
              <a:rPr lang="zh-CN" altLang="zh-CN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，缺乏统筹协调和宏观引导，</a:t>
            </a:r>
          </a:p>
          <a:p>
            <a:pPr algn="just">
              <a:defRPr/>
            </a:pPr>
            <a:r>
              <a:rPr lang="zh-CN" altLang="zh-CN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zh-CN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zh-CN" sz="2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在</a:t>
            </a:r>
            <a:r>
              <a:rPr lang="zh-CN" altLang="en-US" sz="2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部分产业</a:t>
            </a:r>
            <a:r>
              <a:rPr lang="zh-CN" altLang="en-US" sz="2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技术门槛低</a:t>
            </a:r>
            <a:r>
              <a:rPr lang="zh-CN" altLang="zh-CN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zh-CN" altLang="en-US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市场</a:t>
            </a:r>
            <a:r>
              <a:rPr lang="zh-CN" altLang="en-US" sz="2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开发不充分</a:t>
            </a:r>
            <a:r>
              <a:rPr lang="zh-CN" altLang="zh-CN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的前提下， </a:t>
            </a:r>
          </a:p>
          <a:p>
            <a:pPr algn="just">
              <a:defRPr/>
            </a:pPr>
            <a:r>
              <a:rPr lang="zh-CN" altLang="zh-CN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zh-CN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zh-CN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大量的投资势必</a:t>
            </a:r>
            <a:r>
              <a:rPr lang="zh-CN" altLang="en-US" sz="22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造成</a:t>
            </a:r>
            <a:r>
              <a:rPr lang="zh-CN" altLang="en-US" sz="2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低水平重复建设</a:t>
            </a:r>
            <a:r>
              <a:rPr lang="zh-CN" altLang="en-US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现象</a:t>
            </a:r>
            <a:r>
              <a:rPr lang="zh-CN" altLang="zh-CN" sz="2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出现。</a:t>
            </a:r>
            <a:endParaRPr lang="en-US" altLang="zh-CN" sz="22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just">
              <a:defRPr/>
            </a:pPr>
            <a:endParaRPr lang="zh-CN" altLang="zh-CN" sz="22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just" defTabSz="685800" hangingPunct="1">
              <a:defRPr/>
            </a:pPr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r>
              <a:rPr lang="zh-CN" altLang="zh-CN" sz="2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三是</a:t>
            </a:r>
            <a:r>
              <a:rPr lang="zh-CN" altLang="zh-CN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相关</a:t>
            </a:r>
            <a:r>
              <a:rPr lang="zh-CN" altLang="en-US" sz="2200" b="1" kern="1200" spc="-38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体制机制</a:t>
            </a:r>
            <a:r>
              <a:rPr lang="zh-CN" altLang="zh-CN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、</a:t>
            </a:r>
            <a:r>
              <a:rPr lang="zh-CN" altLang="en-US" sz="2200" b="1" kern="1200" spc="-38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基础设施</a:t>
            </a:r>
            <a:r>
              <a:rPr lang="zh-CN" altLang="zh-CN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等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外部环境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不适应</a:t>
            </a:r>
            <a:r>
              <a:rPr lang="zh-CN" altLang="zh-CN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产业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发展需求</a:t>
            </a:r>
            <a:r>
              <a:rPr lang="zh-CN" altLang="zh-CN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。</a:t>
            </a:r>
            <a:r>
              <a:rPr lang="zh-CN" altLang="en-US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如：</a:t>
            </a:r>
            <a:endParaRPr lang="zh-CN" altLang="zh-CN" sz="22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just" defTabSz="685800" hangingPunct="1">
              <a:defRPr/>
            </a:pPr>
            <a:r>
              <a:rPr lang="en-US" altLang="zh-CN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  </a:t>
            </a:r>
            <a:r>
              <a:rPr lang="zh-CN" altLang="zh-CN" sz="22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光伏产业由于电价政策滞后、发电并网困难、分布式发展缺乏制度支撑等因素，国内应用市场一直难以启动。</a:t>
            </a:r>
            <a:endParaRPr lang="en-US" altLang="zh-CN" sz="2200" b="1" kern="12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  <a:p>
            <a:pPr algn="just" defTabSz="685800" hangingPunct="1">
              <a:defRPr/>
            </a:pPr>
            <a:r>
              <a:rPr lang="en-US" altLang="zh-CN" sz="22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    </a:t>
            </a:r>
            <a:r>
              <a:rPr lang="zh-CN" altLang="zh-CN" sz="2200" b="1" kern="1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当国际市场出现波动时，产业产能问题顷刻凸显。</a:t>
            </a:r>
            <a:endParaRPr lang="zh-CN" altLang="zh-CN" sz="22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just" defTabSz="685800" hangingPunct="1">
              <a:defRPr/>
            </a:pPr>
            <a:r>
              <a:rPr lang="zh-CN" altLang="zh-CN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</a:t>
            </a:r>
            <a:r>
              <a:rPr lang="zh-CN" altLang="zh-CN" sz="2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四是</a:t>
            </a:r>
            <a:r>
              <a:rPr lang="zh-CN" altLang="zh-CN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部分新兴产业由于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技术不够成熟</a:t>
            </a:r>
            <a:r>
              <a:rPr lang="zh-CN" altLang="zh-CN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，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市场容量尚未打开</a:t>
            </a:r>
            <a:r>
              <a:rPr lang="zh-CN" altLang="zh-CN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，产能出现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阶段性相对过剩</a:t>
            </a:r>
            <a:r>
              <a:rPr lang="zh-CN" altLang="zh-CN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。</a:t>
            </a:r>
            <a:endParaRPr lang="zh-CN" altLang="en-US" sz="2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207468" y="0"/>
            <a:ext cx="872906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三、探究路径参考（三） 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有度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7945" y="521970"/>
            <a:ext cx="9003030" cy="45078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Helvetica" charset="0"/>
              </a:rPr>
              <a:t>2.</a:t>
            </a:r>
            <a:r>
              <a:rPr lang="zh-CN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搜集</a:t>
            </a:r>
            <a:r>
              <a:rPr sz="2400" b="1" dirty="0">
                <a:sym typeface="Helvetica" charset="0"/>
              </a:rPr>
              <a:t>更多资料，</a:t>
            </a:r>
            <a:r>
              <a:rPr lang="zh-CN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探讨</a:t>
            </a:r>
            <a:r>
              <a:rPr lang="zh-CN" altLang="en-US" sz="2400" b="1" kern="1200" spc="-38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Helvetica" charset="0"/>
              </a:rPr>
              <a:t>政府</a:t>
            </a:r>
            <a:r>
              <a:rPr sz="2400" b="1" dirty="0">
                <a:sym typeface="Helvetica" charset="0"/>
              </a:rPr>
              <a:t>应该如何</a:t>
            </a:r>
            <a:r>
              <a:rPr lang="zh-CN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支持</a:t>
            </a:r>
            <a:r>
              <a:rPr sz="2400" b="1" dirty="0">
                <a:sym typeface="Helvetica" charset="0"/>
              </a:rPr>
              <a:t>新兴产业</a:t>
            </a:r>
            <a:r>
              <a:rPr lang="zh-CN" altLang="en-US" sz="2400" b="1" kern="1200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Helvetica" charset="0"/>
              </a:rPr>
              <a:t>持续健康发展</a:t>
            </a:r>
            <a:r>
              <a:rPr sz="2400" b="1" dirty="0">
                <a:sym typeface="Helvetica" charset="0"/>
              </a:rPr>
              <a:t>。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</a:p>
          <a:p>
            <a:pPr algn="just">
              <a:defRPr/>
            </a:pPr>
            <a:endParaRPr lang="zh-CN" altLang="zh-CN" sz="24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①</a:t>
            </a:r>
            <a:r>
              <a:rPr lang="zh-CN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充分发挥市场对资源配置的</a:t>
            </a:r>
            <a:r>
              <a:rPr lang="zh-CN" altLang="en-US" sz="2400" b="1" kern="1200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决定性</a:t>
            </a:r>
            <a:r>
              <a:rPr lang="zh-CN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作用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zh-CN" sz="2400" b="1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②</a:t>
            </a:r>
            <a:r>
              <a:rPr lang="zh-CN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加强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信息</a:t>
            </a:r>
            <a:r>
              <a:rPr lang="zh-CN" altLang="en-US" sz="2400" b="1" kern="1200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监测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和</a:t>
            </a:r>
            <a:r>
              <a:rPr lang="zh-CN" altLang="en-US" sz="2400" b="1" kern="1200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发布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</a:t>
            </a:r>
            <a:r>
              <a:rPr lang="zh-CN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降低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市场各主体间的</a:t>
            </a:r>
            <a:r>
              <a:rPr lang="zh-CN" altLang="en-US" sz="2400" b="1" kern="1200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信息不对称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zh-CN" sz="2300" b="1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③</a:t>
            </a:r>
            <a:r>
              <a:rPr lang="zh-CN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强化</a:t>
            </a:r>
            <a:r>
              <a:rPr lang="zh-CN" altLang="en-US" sz="2400" b="1" kern="1200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创新驱动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</a:t>
            </a:r>
            <a:r>
              <a:rPr lang="zh-CN" altLang="en-US" sz="2400" b="1" kern="1200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引领带动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作用。</a:t>
            </a:r>
            <a:r>
              <a:rPr lang="zh-CN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吸引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</a:t>
            </a:r>
            <a:r>
              <a:rPr lang="zh-CN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培养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创新领军</a:t>
            </a:r>
            <a:r>
              <a:rPr lang="zh-CN" altLang="en-US" sz="2400" b="1" kern="1200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人才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④大力</a:t>
            </a:r>
            <a:r>
              <a:rPr lang="zh-CN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破除</a:t>
            </a:r>
            <a:r>
              <a:rPr lang="zh-CN" altLang="en-US" sz="2400" b="1" kern="1200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体制机制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障碍，让其成为重要助力。</a:t>
            </a:r>
            <a:endParaRPr lang="zh-CN" altLang="zh-CN" sz="2400" b="1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⑤加快</a:t>
            </a:r>
            <a:r>
              <a:rPr lang="zh-CN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完善</a:t>
            </a:r>
            <a:r>
              <a:rPr lang="zh-CN" altLang="en-US" sz="2400" b="1" kern="1200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基础设施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⑥积极</a:t>
            </a:r>
            <a:r>
              <a:rPr lang="zh-CN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开拓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新兴产业</a:t>
            </a:r>
            <a:r>
              <a:rPr lang="zh-CN" altLang="en-US" sz="2400" b="1" kern="1200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市场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</a:p>
          <a:p>
            <a:pPr algn="just">
              <a:defRPr/>
            </a:pP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endParaRPr lang="zh-CN" altLang="en-US" sz="23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207468" y="0"/>
            <a:ext cx="872906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三、探究路径参考（三） 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有度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4524" y="540233"/>
            <a:ext cx="8974952" cy="452431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1.宏观调控的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主要目标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  <a:ea typeface="+mn-ea"/>
              </a:rPr>
              <a:t>内部关系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  <a:ea typeface="+mn-ea"/>
              </a:rPr>
              <a:t>实现条件</a:t>
            </a:r>
            <a:endParaRPr lang="en-US" altLang="zh-CN" sz="2400" b="1" dirty="0">
              <a:solidFill>
                <a:srgbClr val="FF0000"/>
              </a:solidFill>
              <a:latin typeface="+mn-ea"/>
              <a:ea typeface="+mn-ea"/>
            </a:endParaRPr>
          </a:p>
          <a:p>
            <a:endParaRPr lang="en-US" altLang="zh-CN" sz="1200" b="1" dirty="0">
              <a:solidFill>
                <a:srgbClr val="FF0000"/>
              </a:solidFill>
              <a:latin typeface="+mn-ea"/>
              <a:ea typeface="+mn-ea"/>
            </a:endParaRP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①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宏观调控的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主要目标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相互影响、相互制约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当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经济繁荣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时，经济增长速度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较快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，就业率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提高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</a:p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但可能伴随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较高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的通货膨胀率；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当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经济不景气</a:t>
            </a: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时，虽然物价稳定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</a:p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但经济增长率可能会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下降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，失业率会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上升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endParaRPr lang="en-US" altLang="zh-CN" sz="1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②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为了让宏观经济运行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保持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在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合理区间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，要</a:t>
            </a:r>
          </a:p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2400" b="1" dirty="0" err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创新</a:t>
            </a: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sz="2400" b="1" dirty="0" err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完善</a:t>
            </a: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宏观调控，</a:t>
            </a:r>
            <a:r>
              <a:rPr lang="en-US" altLang="zh-CN" sz="2400" b="1" dirty="0" err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发挥</a:t>
            </a: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国家发展</a:t>
            </a:r>
            <a:r>
              <a:rPr lang="en-US" altLang="zh-CN" sz="24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规划</a:t>
            </a: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战略导向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作用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        </a:t>
            </a:r>
          </a:p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健全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财政、货币、产业、区域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等经济政策协调机制，</a:t>
            </a:r>
          </a:p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增强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宏观调控的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前瞻性、针对性、协同性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</a:p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实施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科学、适度</a:t>
            </a: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</a:rPr>
              <a:t>的宏观调控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7"/>
          <p:cNvSpPr>
            <a:spLocks noChangeArrowheads="1"/>
          </p:cNvSpPr>
          <p:nvPr/>
        </p:nvSpPr>
        <p:spPr bwMode="auto">
          <a:xfrm>
            <a:off x="222835" y="-53789"/>
            <a:ext cx="86983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四、理论评析（三） 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有度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230521" y="521970"/>
            <a:ext cx="8698330" cy="415498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400" b="1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2.</a:t>
            </a:r>
            <a:r>
              <a:rPr lang="zh-CN" altLang="en-US" sz="2400" b="1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当前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宏观经济政策的实施要求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algn="just">
              <a:defRPr/>
            </a:pP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坚持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稳中求进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工作总基调，适度扩大总需求，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实施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积极的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财政政策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和稳健的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货币政策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defRPr/>
            </a:pP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defRPr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推进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供给侧结构性改革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为主线，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defRPr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有力、有度、有效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落实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好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“三去一降一补”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重点任务；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defRPr/>
            </a:pP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引导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好发展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预期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defRPr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用稳定的宏观经济政策稳定社会预期，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defRPr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重大改革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举措落地增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强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发展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信心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sp>
        <p:nvSpPr>
          <p:cNvPr id="9" name="矩形 7"/>
          <p:cNvSpPr>
            <a:spLocks noChangeArrowheads="1"/>
          </p:cNvSpPr>
          <p:nvPr/>
        </p:nvSpPr>
        <p:spPr bwMode="auto">
          <a:xfrm>
            <a:off x="161361" y="0"/>
            <a:ext cx="86983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四、理论评析（三） 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有度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11125" y="669290"/>
            <a:ext cx="8921750" cy="428078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zh-CN" sz="2400" b="1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3.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全面、辩证、长远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的眼光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看待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我国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发展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增强信心、坚定信心。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综合起来看，我国经济长期向好的基本面没有改变，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疫情的冲击是短期的、总体上是可控的。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>
              <a:lnSpc>
                <a:spcPct val="120000"/>
              </a:lnSpc>
              <a:defRPr/>
            </a:pPr>
            <a:endParaRPr lang="en-US" altLang="zh-CN" sz="1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只要我们变压力为动力、善于化危为机，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有序恢复生产生活秩序，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强化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“六稳”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举措，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加大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政策调节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力度，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</a:p>
          <a:p>
            <a:pPr algn="just">
              <a:lnSpc>
                <a:spcPct val="120000"/>
              </a:lnSpc>
              <a:defRPr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把我国发展的巨大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潜力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和强大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动能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充分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释放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出来，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就能够实现今年经济社会发展目标任务。</a:t>
            </a:r>
            <a:r>
              <a:rPr lang="en-US" altLang="zh-CN" sz="2400" b="1" spc="-38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Helvetica" charset="0"/>
            </a:endParaRPr>
          </a:p>
        </p:txBody>
      </p:sp>
      <p:sp>
        <p:nvSpPr>
          <p:cNvPr id="9" name="矩形 7"/>
          <p:cNvSpPr>
            <a:spLocks noChangeArrowheads="1"/>
          </p:cNvSpPr>
          <p:nvPr/>
        </p:nvSpPr>
        <p:spPr bwMode="auto">
          <a:xfrm>
            <a:off x="222834" y="147046"/>
            <a:ext cx="86983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四、理论评析（三） 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有度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222834" y="488798"/>
            <a:ext cx="8361719" cy="5219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spc="-56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2800" b="1" spc="-56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宏观调控有度，需要法治护航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22"/>
          <p:cNvSpPr>
            <a:spLocks noChangeArrowheads="1"/>
          </p:cNvSpPr>
          <p:nvPr/>
        </p:nvSpPr>
        <p:spPr bwMode="auto">
          <a:xfrm>
            <a:off x="-30721" y="3611938"/>
            <a:ext cx="1239297" cy="3520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816610">
              <a:defRPr/>
            </a:pPr>
            <a:endParaRPr lang="zh-CN" altLang="en-US" sz="1690" b="1" dirty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矩形 7"/>
          <p:cNvSpPr>
            <a:spLocks noChangeArrowheads="1"/>
          </p:cNvSpPr>
          <p:nvPr/>
        </p:nvSpPr>
        <p:spPr bwMode="auto">
          <a:xfrm>
            <a:off x="222834" y="-20156"/>
            <a:ext cx="86983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四、理论评析 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（三） 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有度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75534" y="1097404"/>
            <a:ext cx="2509020" cy="39703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zh-CN" altLang="en-US" sz="1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全民所有制工业企业法</a:t>
            </a:r>
          </a:p>
          <a:p>
            <a:pPr algn="l">
              <a:defRPr/>
            </a:pPr>
            <a:r>
              <a:rPr lang="zh-CN" altLang="en-US" sz="1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国有资产法</a:t>
            </a:r>
          </a:p>
          <a:p>
            <a:pPr algn="l">
              <a:defRPr/>
            </a:pPr>
            <a:r>
              <a:rPr lang="zh-CN" altLang="en-US" sz="1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乡镇企业法</a:t>
            </a:r>
          </a:p>
          <a:p>
            <a:pPr algn="l">
              <a:defRPr/>
            </a:pPr>
            <a:r>
              <a:rPr lang="zh-CN" altLang="en-US" sz="1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农民专业合作社法</a:t>
            </a:r>
          </a:p>
          <a:p>
            <a:r>
              <a:rPr lang="zh-CN" altLang="en-US" sz="1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外资企业法</a:t>
            </a:r>
            <a:endParaRPr lang="en-US" altLang="zh-CN" sz="18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defRPr/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中小企业促进法</a:t>
            </a:r>
          </a:p>
          <a:p>
            <a:pPr>
              <a:defRPr/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对外贸易法</a:t>
            </a:r>
            <a:endParaRPr lang="en-US" altLang="zh-CN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defRPr/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劳动合同法</a:t>
            </a:r>
            <a:endParaRPr lang="zh-CN" altLang="en-US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defRPr/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劳动争议调解仲裁法</a:t>
            </a:r>
          </a:p>
          <a:p>
            <a:pPr>
              <a:defRPr/>
            </a:pP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民法通则</a:t>
            </a:r>
          </a:p>
          <a:p>
            <a:pPr>
              <a:defRPr/>
            </a:pP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物权法</a:t>
            </a:r>
          </a:p>
          <a:p>
            <a:pPr>
              <a:defRPr/>
            </a:pP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侵权责任法</a:t>
            </a:r>
          </a:p>
          <a:p>
            <a:pPr>
              <a:defRPr/>
            </a:pP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合同法</a:t>
            </a:r>
          </a:p>
          <a:p>
            <a:pPr>
              <a:defRPr/>
            </a:pP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担保法</a:t>
            </a:r>
            <a:endParaRPr lang="zh-CN" altLang="en-US" sz="18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2834" y="1101953"/>
            <a:ext cx="2158365" cy="39703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预算法</a:t>
            </a:r>
          </a:p>
          <a:p>
            <a:pPr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企业所得税法</a:t>
            </a:r>
          </a:p>
          <a:p>
            <a:pPr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个人所得税法</a:t>
            </a:r>
          </a:p>
          <a:p>
            <a:pPr algn="l"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中国人民银行法</a:t>
            </a:r>
          </a:p>
          <a:p>
            <a:pPr algn="l"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商业银行法</a:t>
            </a:r>
          </a:p>
          <a:p>
            <a:pPr algn="l"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银行业监督管理法</a:t>
            </a:r>
          </a:p>
          <a:p>
            <a:pPr algn="l"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反洗钱法</a:t>
            </a:r>
          </a:p>
          <a:p>
            <a:pPr algn="l"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票据法</a:t>
            </a:r>
          </a:p>
          <a:p>
            <a:pPr algn="l"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证券法</a:t>
            </a:r>
          </a:p>
          <a:p>
            <a:pPr algn="l"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证券投资基金法</a:t>
            </a:r>
          </a:p>
          <a:p>
            <a:pPr algn="l"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保险法</a:t>
            </a:r>
          </a:p>
          <a:p>
            <a:pPr algn="l"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信托法</a:t>
            </a:r>
          </a:p>
          <a:p>
            <a:pPr algn="l"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公司法</a:t>
            </a:r>
          </a:p>
          <a:p>
            <a:pPr algn="l">
              <a:defRPr/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企业破产法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036789" y="1101952"/>
            <a:ext cx="2383155" cy="39703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统计法</a:t>
            </a:r>
          </a:p>
          <a:p>
            <a:pPr>
              <a:defRPr/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价格法</a:t>
            </a:r>
          </a:p>
          <a:p>
            <a:r>
              <a:rPr lang="zh-CN" altLang="en-US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立法法</a:t>
            </a:r>
          </a:p>
          <a:p>
            <a:r>
              <a:rPr lang="zh-CN" altLang="en-US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缔结条约程序法</a:t>
            </a:r>
          </a:p>
          <a:p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行政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许可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法</a:t>
            </a:r>
          </a:p>
          <a:p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行政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处罚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法</a:t>
            </a:r>
          </a:p>
          <a:p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行政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复议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法</a:t>
            </a:r>
          </a:p>
          <a:p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行政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诉讼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法</a:t>
            </a:r>
          </a:p>
          <a:p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国家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赔偿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法</a:t>
            </a:r>
          </a:p>
          <a:p>
            <a:pPr>
              <a:defRPr/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政府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采购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法</a:t>
            </a:r>
            <a:endParaRPr lang="en-US" altLang="zh-CN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defRPr/>
            </a:pPr>
            <a:r>
              <a:rPr lang="zh-CN" altLang="en-US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招标投标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法</a:t>
            </a:r>
          </a:p>
          <a:p>
            <a:pPr>
              <a:defRPr/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公务员法</a:t>
            </a:r>
          </a:p>
          <a:p>
            <a:pPr>
              <a:defRPr/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保守国家秘密法</a:t>
            </a:r>
            <a:endParaRPr lang="en-US" altLang="zh-CN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>
              <a:defRPr/>
            </a:pPr>
            <a:r>
              <a:rPr lang="zh-CN" altLang="en-US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刑法</a:t>
            </a:r>
            <a:endParaRPr lang="zh-CN" altLang="en-US" b="1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矩形 3"/>
          <p:cNvSpPr>
            <a:spLocks noChangeArrowheads="1"/>
          </p:cNvSpPr>
          <p:nvPr/>
        </p:nvSpPr>
        <p:spPr bwMode="auto">
          <a:xfrm>
            <a:off x="184417" y="410668"/>
            <a:ext cx="8775166" cy="3931285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217678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217678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217678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217678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zh-CN" altLang="en-US" sz="4800" b="1" dirty="0">
                <a:latin typeface="黑体" panose="02010609060101010101" pitchFamily="49" charset="-122"/>
                <a:ea typeface="黑体" panose="02010609060101010101" pitchFamily="49" charset="-122"/>
              </a:rPr>
              <a:t>经济与社会</a:t>
            </a:r>
            <a:endParaRPr lang="en-US" altLang="zh-CN" sz="4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600" b="1" kern="120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第一单元  综合探究</a:t>
            </a:r>
            <a:br>
              <a:rPr lang="zh-CN" altLang="en-US" sz="3600" b="1" kern="120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</a:br>
            <a:r>
              <a:rPr lang="zh-CN" altLang="en-US" sz="3600" b="1" kern="120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    完善社会主义市场经济体制</a:t>
            </a:r>
            <a:endParaRPr lang="en-US" altLang="zh-CN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endParaRPr lang="en-US" altLang="zh-CN" sz="3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主题三：</a:t>
            </a:r>
            <a:r>
              <a:rPr lang="zh-CN" altLang="en-US" sz="36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宏观调控有度</a:t>
            </a:r>
            <a:endParaRPr lang="zh-CN" altLang="en-US" sz="3600" b="1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7"/>
          <p:cNvSpPr>
            <a:spLocks noChangeArrowheads="1"/>
          </p:cNvSpPr>
          <p:nvPr/>
        </p:nvSpPr>
        <p:spPr bwMode="auto">
          <a:xfrm>
            <a:off x="236536" y="0"/>
            <a:ext cx="8670926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一、探究活动目标（三） 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有度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6"/>
          <p:cNvSpPr>
            <a:spLocks noChangeArrowheads="1"/>
          </p:cNvSpPr>
          <p:nvPr/>
        </p:nvSpPr>
        <p:spPr bwMode="auto">
          <a:xfrm>
            <a:off x="236087" y="1035139"/>
            <a:ext cx="8670927" cy="28898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28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了解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党的十八大以来</a:t>
            </a:r>
            <a:r>
              <a:rPr lang="zh-CN" altLang="en-US" sz="2800" b="1" spc="-38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变化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和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特点</a:t>
            </a:r>
            <a:r>
              <a:rPr lang="en-US" altLang="zh-CN" sz="2800" b="1" dirty="0"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;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28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提出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更好</a:t>
            </a:r>
            <a:r>
              <a:rPr lang="zh-CN" altLang="en-US" sz="2800" b="1" spc="-38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发挥政府作用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建议</a:t>
            </a:r>
            <a:r>
              <a:rPr lang="en-US" altLang="zh-CN" sz="2800" b="1" dirty="0"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;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  <a:sym typeface="+mn-ea"/>
            </a:endParaRPr>
          </a:p>
          <a:p>
            <a:pPr>
              <a:lnSpc>
                <a:spcPct val="130000"/>
              </a:lnSpc>
              <a:defRPr/>
            </a:pP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  <a:sym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进一步</a:t>
            </a:r>
            <a:r>
              <a:rPr lang="zh-CN" altLang="en-US" sz="28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领会</a:t>
            </a:r>
            <a:r>
              <a:rPr lang="zh-CN" altLang="en-US" sz="2800" b="1" spc="-38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社会主义市场经济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优越性</a:t>
            </a:r>
            <a:r>
              <a:rPr lang="en-US" altLang="zh-CN" sz="2800" b="1" dirty="0"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,   </a:t>
            </a:r>
          </a:p>
          <a:p>
            <a:pPr>
              <a:lnSpc>
                <a:spcPct val="130000"/>
              </a:lnSpc>
              <a:defRPr/>
            </a:pPr>
            <a:r>
              <a:rPr lang="zh-CN" altLang="en-US" sz="28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增强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 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 四个自信”</a:t>
            </a:r>
            <a:r>
              <a:rPr lang="en-US" altLang="zh-CN" sz="2800" b="1" spc="56" dirty="0"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 </a:t>
            </a:r>
            <a:r>
              <a:rPr lang="zh-CN" altLang="en-US" sz="2800" b="1" dirty="0"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。</a:t>
            </a:r>
            <a:endParaRPr lang="en-US" altLang="zh-CN" sz="28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7"/>
          <p:cNvSpPr>
            <a:spLocks noChangeArrowheads="1"/>
          </p:cNvSpPr>
          <p:nvPr/>
        </p:nvSpPr>
        <p:spPr bwMode="auto">
          <a:xfrm>
            <a:off x="207468" y="0"/>
            <a:ext cx="8852008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二、探究活动建议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（三） 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有度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7645" y="532765"/>
            <a:ext cx="8728887" cy="44627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围绕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宏观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调控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如何有度”为议题，</a:t>
            </a:r>
          </a:p>
          <a:p>
            <a:pPr algn="l"/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探究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如何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构建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科学的宏观调控体系，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促进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国民经济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平稳运行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pPr algn="l"/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查阅</a:t>
            </a:r>
            <a:r>
              <a:rPr lang="zh-CN" altLang="en-US" sz="2000" b="1" spc="-38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rPr>
              <a:t>政府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网站或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走访</a:t>
            </a:r>
            <a:r>
              <a:rPr lang="zh-CN" altLang="en-US" sz="2000" b="1" spc="-38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rPr>
              <a:t>政府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有关</a:t>
            </a:r>
            <a:r>
              <a:rPr lang="zh-CN" altLang="en-US" sz="2000" b="1" spc="-38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rPr>
              <a:t>部门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了解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党的十八大以来我国宏观调控政策的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变化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和实施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效果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以“新时代的宏观调控”为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主题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</a:p>
          <a:p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制作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宣传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展板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邀请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优秀</a:t>
            </a:r>
            <a:r>
              <a:rPr lang="zh-CN" altLang="en-US" sz="2000" b="1" spc="-38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rPr>
              <a:t>企业家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举行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报告会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</a:p>
          <a:p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了解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科学的宏观调控对微观市场主体的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积极影响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</a:p>
          <a:p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探讨</a:t>
            </a:r>
            <a:r>
              <a:rPr lang="zh-CN" altLang="en-US" sz="2000" b="1" spc="-38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rPr>
              <a:t>企业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应该如何应对宏观调控政策的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变化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搜集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相关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数据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案例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</a:p>
          <a:p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探究</a:t>
            </a:r>
            <a:r>
              <a:rPr lang="zh-CN" altLang="en-US" sz="2000" b="1" spc="-38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rPr>
              <a:t>政府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应该如何随着宏观经济形势的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变化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合理运用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调控手段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</a:p>
          <a:p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撰写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一篇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小论文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6840" y="521821"/>
            <a:ext cx="8983271" cy="44926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面对经济新常态，我国的宏观调控也进行了调整。其中，突出表现之一是宏观调控目标从以往的“点调控”转向了“区间调控”。</a:t>
            </a:r>
          </a:p>
          <a:p>
            <a:pPr algn="just">
              <a:defRPr/>
            </a:pP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过去，我国一般选择明确的经济增长速度作为调控目标，  这有其合理性。但是，在新常态下，面对复杂多变的国际和国内环境，把具体的经济增长速度作控目标难以适应客观要求。</a:t>
            </a:r>
          </a:p>
          <a:p>
            <a:pPr algn="just">
              <a:defRPr/>
            </a:pP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“区间调控”主要是综合判断影响经济运行的相关因素，确定主要宏观经济指标所处的合理区间，将其作为科学宏观调控的主要依据和目标定向。</a:t>
            </a:r>
            <a:endParaRPr lang="zh-CN" altLang="en-US" sz="2200" b="1" spc="-38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just" defTabSz="685800" hangingPunct="1">
              <a:defRPr/>
            </a:pP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只要主要指标处于合理区间，就不需要政府调控，从而给市场有效配置资源留出更多的作用空间，为政府调控经济设置了“识别区”：</a:t>
            </a:r>
            <a:endParaRPr lang="zh-CN" altLang="en-US" sz="2200" b="1" spc="-38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just" defTabSz="685800" hangingPunct="1">
              <a:defRPr/>
            </a:pP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当经济运行超出合理区间，政府实施扩张性或紧缩性宏观调控政策；</a:t>
            </a:r>
            <a:endParaRPr lang="zh-CN" altLang="en-US" sz="2200" b="1" spc="-38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just" defTabSz="685800" hangingPunct="1">
              <a:defRPr/>
            </a:pP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当经济运行处于合理区间，为了优化经济结构，可以采取定向调控的方式，不需要“大水漫灌”式的全面调控。</a:t>
            </a:r>
            <a:endParaRPr lang="zh-CN" altLang="en-US" sz="2200" b="1" spc="-38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207468" y="0"/>
            <a:ext cx="872906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三、探究路径参考（三） 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有度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159" y="521821"/>
            <a:ext cx="8974952" cy="44926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面对经济</a:t>
            </a:r>
            <a:r>
              <a:rPr lang="zh-CN" altLang="en-US" sz="2200" b="1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新常态</a:t>
            </a: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，我国的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宏观调控</a:t>
            </a: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也进行了</a:t>
            </a:r>
            <a:r>
              <a:rPr lang="zh-CN" altLang="en-US" sz="22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调整</a:t>
            </a: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。其中，突出表现之一是宏观调控</a:t>
            </a:r>
            <a:r>
              <a:rPr lang="zh-CN" altLang="en-US" sz="2200" b="1" spc="-38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目标</a:t>
            </a: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从以往的</a:t>
            </a:r>
            <a:r>
              <a:rPr lang="zh-CN" altLang="en-US" sz="2200" b="1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“点调控”</a:t>
            </a:r>
            <a:r>
              <a:rPr lang="zh-CN" altLang="en-US" sz="22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转向</a:t>
            </a: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</a:t>
            </a:r>
            <a:r>
              <a:rPr lang="zh-CN" altLang="en-US" sz="2200" b="1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“区间调控”</a:t>
            </a: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  <a:p>
            <a:pPr algn="just">
              <a:defRPr/>
            </a:pP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200" b="1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过去</a:t>
            </a: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，我国一般</a:t>
            </a:r>
            <a:r>
              <a:rPr lang="zh-CN" altLang="en-US" sz="22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选择</a:t>
            </a: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明确的经济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增长速度</a:t>
            </a: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作为调控目标，  这有其</a:t>
            </a:r>
            <a:r>
              <a:rPr lang="zh-CN" altLang="en-US" sz="2200" b="1" spc="-38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合理性</a:t>
            </a: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。但是，在</a:t>
            </a:r>
            <a:r>
              <a:rPr lang="zh-CN" altLang="en-US" sz="2200" b="1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新常态下</a:t>
            </a: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，面对复杂多变的国际和国内环境，把具体的经济增长速度作控目标</a:t>
            </a:r>
            <a:r>
              <a:rPr lang="zh-CN" altLang="en-US" sz="22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难以适应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客观要求</a:t>
            </a: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  <a:p>
            <a:pPr algn="just">
              <a:defRPr/>
            </a:pPr>
            <a:r>
              <a:rPr lang="zh-CN" altLang="en-US" sz="2200" b="1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2200" b="1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“区间调控”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主要是</a:t>
            </a:r>
            <a:r>
              <a:rPr lang="zh-CN" altLang="en-US" sz="22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综合判断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影响经济运行的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相关因素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endParaRPr lang="en-US" altLang="zh-CN" sz="2200" b="1" kern="1200" spc="-38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just">
              <a:defRPr/>
            </a:pPr>
            <a:r>
              <a:rPr lang="en-US" altLang="zh-CN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</a:t>
            </a:r>
            <a:r>
              <a:rPr lang="zh-CN" altLang="en-US" sz="22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主要宏观经济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指标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所处的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合理区间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endParaRPr lang="en-US" altLang="zh-CN" sz="2200" b="1" kern="1200" spc="-38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just">
              <a:defRPr/>
            </a:pPr>
            <a:r>
              <a:rPr lang="en-US" altLang="zh-CN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将其</a:t>
            </a:r>
            <a:r>
              <a:rPr lang="zh-CN" altLang="en-US" sz="22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作为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科学宏观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调控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的主要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依据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和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目标定向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2200" b="1" spc="-38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just" defTabSz="685800" hangingPunct="1">
              <a:defRPr/>
            </a:pP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只要主要指标</a:t>
            </a:r>
            <a:r>
              <a:rPr lang="zh-CN" altLang="en-US" sz="22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处于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合理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区间，就</a:t>
            </a:r>
            <a:r>
              <a:rPr lang="zh-CN" altLang="en-US" sz="22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不需要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政府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调控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，从而</a:t>
            </a:r>
            <a:r>
              <a:rPr lang="zh-CN" altLang="en-US" sz="22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给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市场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有效配置资源</a:t>
            </a:r>
            <a:r>
              <a:rPr lang="zh-CN" altLang="en-US" sz="22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留出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更多的作用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空间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，为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政府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调控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经济</a:t>
            </a:r>
            <a:r>
              <a:rPr lang="zh-CN" altLang="en-US" sz="22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设置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了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“识别区”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</a:t>
            </a:r>
            <a:endParaRPr lang="zh-CN" altLang="en-US" sz="2200" b="1" spc="-38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just" defTabSz="685800" hangingPunct="1">
              <a:defRPr/>
            </a:pP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当经济运行</a:t>
            </a:r>
            <a:r>
              <a:rPr lang="zh-CN" altLang="en-US" sz="22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超出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合理区间，政府</a:t>
            </a:r>
            <a:r>
              <a:rPr lang="zh-CN" altLang="en-US" sz="22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实施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扩张性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或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紧缩性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宏观调控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政策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；</a:t>
            </a:r>
            <a:endParaRPr lang="zh-CN" altLang="en-US" sz="2200" b="1" spc="-38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just" defTabSz="685800" hangingPunct="1">
              <a:defRPr/>
            </a:pP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当经济运行</a:t>
            </a:r>
            <a:r>
              <a:rPr lang="zh-CN" altLang="en-US" sz="2200" b="1" kern="1200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处于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合理区间，为了</a:t>
            </a:r>
            <a:r>
              <a:rPr lang="zh-CN" altLang="en-US" sz="22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优化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经济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结构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，可以</a:t>
            </a:r>
            <a:r>
              <a:rPr lang="zh-CN" altLang="en-US" sz="2200" b="1" spc="-38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采取</a:t>
            </a:r>
            <a:r>
              <a:rPr lang="zh-CN" altLang="en-US" sz="2200" b="1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定向调控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的方式，</a:t>
            </a:r>
            <a:r>
              <a:rPr lang="zh-CN" altLang="en-US" sz="2200" b="1" kern="1200" spc="-38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不需要</a:t>
            </a:r>
            <a:r>
              <a:rPr lang="zh-CN" altLang="en-US" sz="2200" b="1" spc="-38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“大水漫灌”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式的</a:t>
            </a:r>
            <a:r>
              <a:rPr lang="zh-CN" altLang="en-US" sz="2200" b="1" spc="-38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全面调控</a:t>
            </a:r>
            <a:r>
              <a:rPr lang="zh-CN" altLang="en-US" sz="2200" b="1" kern="1200" spc="-38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2200" b="1" spc="-38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207468" y="0"/>
            <a:ext cx="872906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三、探究路径参考（三） 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有度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6049" y="650891"/>
            <a:ext cx="8951900" cy="437042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Helvetica" charset="0"/>
              </a:rPr>
              <a:t>1.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搜集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定向调控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Helvetica" charset="0"/>
              </a:rPr>
              <a:t>的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资料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，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探讨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定向调控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Helvetica" charset="0"/>
              </a:rPr>
              <a:t>与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区间调控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Helvetica" charset="0"/>
              </a:rPr>
              <a:t>的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区别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。</a:t>
            </a:r>
          </a:p>
          <a:p>
            <a:pPr algn="just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（1）定向调控</a:t>
            </a:r>
          </a:p>
          <a:p>
            <a:pPr algn="just">
              <a:defRPr/>
            </a:pP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①</a:t>
            </a:r>
            <a:r>
              <a:rPr lang="zh-CN" altLang="en-US"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地位</a:t>
            </a:r>
            <a:r>
              <a:rPr lang="zh-CN" altLang="en-US" sz="23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：</a:t>
            </a:r>
            <a:r>
              <a:rPr lang="zh-CN" altLang="zh-CN" sz="23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作为</a:t>
            </a:r>
            <a:r>
              <a:rPr lang="zh-CN" altLang="en-US"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区间</a:t>
            </a:r>
            <a:r>
              <a:rPr lang="zh-CN" altLang="zh-CN"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调控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的重要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组成部分</a:t>
            </a:r>
            <a:endParaRPr lang="zh-CN" altLang="zh-CN" sz="23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/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zh-CN"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重点</a:t>
            </a:r>
            <a:r>
              <a:rPr lang="zh-CN" altLang="en-US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zh-CN" sz="23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针对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区间内出现的不同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情况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3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匹配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不同的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对策措施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</a:p>
          <a:p>
            <a:pPr algn="just"/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en-US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3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精准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发力、</a:t>
            </a:r>
            <a:r>
              <a:rPr lang="zh-CN" altLang="en-US" sz="23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定向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施策，更多</a:t>
            </a:r>
            <a:r>
              <a:rPr lang="zh-CN" altLang="zh-CN" sz="23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依靠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市场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力量，</a:t>
            </a:r>
          </a:p>
          <a:p>
            <a:pPr algn="just"/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en-US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zh-CN" sz="23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运用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改革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3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进行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“喷灌”“滴灌”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3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不搞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“大水漫灌”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pPr algn="just"/>
            <a:r>
              <a:rPr lang="zh-CN" altLang="zh-CN" sz="2300" b="1" dirty="0">
                <a:latin typeface="Calibri" panose="020F0502020204030204" charset="0"/>
                <a:ea typeface="宋体" panose="02010600030101010101" pitchFamily="2" charset="-122"/>
              </a:rPr>
              <a:t>  ②</a:t>
            </a:r>
            <a:r>
              <a:rPr lang="zh-CN" altLang="en-US"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要求</a:t>
            </a:r>
            <a:r>
              <a:rPr lang="zh-CN" altLang="en-US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zh-CN" sz="23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针对</a:t>
            </a:r>
            <a:r>
              <a:rPr lang="zh-CN" altLang="en-US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不同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调控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领域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3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制定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清晰明确的调控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政策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</a:p>
          <a:p>
            <a:pPr algn="just"/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zh-CN" sz="23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使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预调微调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和必要“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先手棋”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更有的放矢，更具针对性，   </a:t>
            </a:r>
          </a:p>
          <a:p>
            <a:pPr algn="just"/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en-US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zh-CN" sz="23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体现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对宏观调控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深处着力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精准发力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的更高要求。</a:t>
            </a:r>
          </a:p>
          <a:p>
            <a:pPr algn="just"/>
            <a:r>
              <a:rPr lang="zh-CN" altLang="zh-CN" sz="2300" b="1" dirty="0">
                <a:latin typeface="Calibri" panose="020F0502020204030204" charset="0"/>
                <a:ea typeface="宋体" panose="02010600030101010101" pitchFamily="2" charset="-122"/>
              </a:rPr>
              <a:t>  ③</a:t>
            </a:r>
            <a:r>
              <a:rPr lang="zh-CN" altLang="en-US" sz="2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方向</a:t>
            </a:r>
            <a:r>
              <a:rPr lang="zh-CN" altLang="en-US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两个</a:t>
            </a:r>
            <a:r>
              <a:rPr lang="zh-CN" altLang="en-US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也称</a:t>
            </a:r>
            <a:r>
              <a:rPr lang="zh-CN" altLang="en-US" sz="23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“双引擎”</a:t>
            </a:r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pPr algn="just"/>
            <a:r>
              <a:rPr lang="zh-CN" altLang="zh-CN" sz="2300" b="1" dirty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zh-CN" sz="23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一是为小微企业、“三农”等市场</a:t>
            </a:r>
            <a:r>
              <a:rPr lang="zh-CN" altLang="zh-CN" sz="23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主体“减负”</a:t>
            </a:r>
            <a:r>
              <a:rPr lang="zh-CN" altLang="zh-CN" sz="23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，释放活力；</a:t>
            </a:r>
          </a:p>
          <a:p>
            <a:pPr algn="just"/>
            <a:r>
              <a:rPr lang="zh-CN" altLang="zh-CN" sz="23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二是支持公共产品、</a:t>
            </a:r>
            <a:r>
              <a:rPr lang="zh-CN" altLang="zh-CN" sz="23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公共</a:t>
            </a:r>
            <a:r>
              <a:rPr lang="zh-CN" altLang="zh-CN" sz="23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服务</a:t>
            </a:r>
            <a:r>
              <a:rPr lang="zh-CN" altLang="zh-CN" sz="23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建设</a:t>
            </a:r>
            <a:r>
              <a:rPr lang="zh-CN" altLang="zh-CN" sz="23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，拉动投资。   </a:t>
            </a:r>
            <a:endParaRPr lang="zh-CN" altLang="en-US" sz="23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207468" y="-7684"/>
            <a:ext cx="872906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三、探究路径参考 （三）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有度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676" y="472478"/>
            <a:ext cx="8970645" cy="46474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（1）定向调控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  <a:sym typeface="+mn-ea"/>
            </a:endParaRPr>
          </a:p>
          <a:p>
            <a:r>
              <a:rPr lang="zh-CN" altLang="zh-CN" sz="2200" b="1" dirty="0">
                <a:latin typeface="宋体" panose="02010600030101010101" pitchFamily="2" charset="-122"/>
                <a:ea typeface="宋体" panose="02010600030101010101" pitchFamily="2" charset="-122"/>
              </a:rPr>
              <a:t>④</a:t>
            </a: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发展：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2013年</a:t>
            </a:r>
            <a:r>
              <a:rPr lang="zh-CN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我国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提出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区间调控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</a:p>
          <a:p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是要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通过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宏观总量政策的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微调预调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使经济运行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稳定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在合理区间， </a:t>
            </a:r>
          </a:p>
          <a:p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起到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稳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政策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稳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预期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稳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信心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作用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做法</a:t>
            </a:r>
            <a:r>
              <a:rPr lang="zh-CN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通过科学地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确定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经济运行的合理区间，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确定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上下限”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</a:p>
          <a:p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            既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不能越出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通胀率上限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</a:p>
          <a:p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            也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不能越出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经济增长率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就业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下限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            用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合理区间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统一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对经济形势的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认识和判断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</a:p>
          <a:p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            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作为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实施宏观调控措施的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依据</a:t>
            </a:r>
            <a:r>
              <a:rPr lang="zh-CN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r>
              <a:rPr lang="zh-CN" altLang="en-US" sz="20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              </a:t>
            </a:r>
            <a:r>
              <a:rPr lang="zh-CN" altLang="en-US" sz="20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2014年</a:t>
            </a:r>
            <a:r>
              <a:rPr lang="zh-CN" altLang="zh-CN" sz="20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，我国在区间调控的基础上</a:t>
            </a:r>
            <a:r>
              <a:rPr lang="zh-CN" altLang="en-US" sz="20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提出</a:t>
            </a:r>
            <a:r>
              <a:rPr lang="zh-CN" altLang="en-US" sz="20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定向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调控</a:t>
            </a:r>
            <a:r>
              <a:rPr lang="zh-CN" altLang="zh-CN" sz="20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，</a:t>
            </a:r>
            <a:endParaRPr lang="zh-CN" altLang="zh-CN" sz="20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zh-CN" sz="20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</a:t>
            </a:r>
            <a:r>
              <a:rPr lang="en-US" altLang="zh-CN" sz="20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     </a:t>
            </a:r>
            <a:r>
              <a:rPr lang="zh-CN" altLang="en-US" sz="20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针对</a:t>
            </a:r>
            <a:r>
              <a:rPr lang="zh-CN" altLang="zh-CN" sz="20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制约经济发展的</a:t>
            </a:r>
            <a:r>
              <a:rPr lang="zh-CN" altLang="en-US" sz="20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结构性</a:t>
            </a:r>
            <a:r>
              <a:rPr lang="zh-CN" altLang="zh-CN" sz="20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和体制性</a:t>
            </a:r>
            <a:r>
              <a:rPr lang="zh-CN" altLang="en-US" sz="20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矛盾</a:t>
            </a:r>
            <a:r>
              <a:rPr lang="zh-CN" altLang="zh-CN" sz="20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和</a:t>
            </a:r>
            <a:r>
              <a:rPr lang="zh-CN" altLang="en-US" sz="20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问题</a:t>
            </a:r>
            <a:r>
              <a:rPr lang="zh-CN" altLang="zh-CN" sz="20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，</a:t>
            </a:r>
            <a:endParaRPr lang="zh-CN" altLang="zh-CN" sz="20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zh-CN" sz="20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</a:t>
            </a:r>
            <a:r>
              <a:rPr lang="en-US" altLang="zh-CN" sz="20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      </a:t>
            </a:r>
            <a:r>
              <a:rPr lang="zh-CN" altLang="en-US" sz="20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实施</a:t>
            </a:r>
            <a:r>
              <a:rPr lang="zh-CN" altLang="zh-CN" sz="20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精准有力的调控</a:t>
            </a:r>
            <a:r>
              <a:rPr lang="zh-CN" altLang="en-US" sz="20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措施</a:t>
            </a:r>
            <a:r>
              <a:rPr lang="zh-CN" altLang="zh-CN" sz="20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，</a:t>
            </a:r>
            <a:r>
              <a:rPr lang="zh-CN" altLang="en-US" sz="20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推动</a:t>
            </a:r>
            <a:r>
              <a:rPr lang="zh-CN" altLang="zh-CN" sz="20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结构</a:t>
            </a:r>
            <a:r>
              <a:rPr lang="zh-CN" altLang="en-US" sz="20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调整</a:t>
            </a:r>
            <a:r>
              <a:rPr lang="zh-CN" altLang="zh-CN" sz="20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，</a:t>
            </a:r>
            <a:r>
              <a:rPr lang="zh-CN" altLang="en-US" sz="20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增强</a:t>
            </a:r>
            <a:r>
              <a:rPr lang="zh-CN" altLang="zh-CN" sz="20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经济发展</a:t>
            </a:r>
            <a:r>
              <a:rPr lang="zh-CN" altLang="en-US" sz="20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后劲</a:t>
            </a:r>
            <a:r>
              <a:rPr lang="zh-CN" altLang="zh-CN" sz="20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。 </a:t>
            </a:r>
            <a:endParaRPr lang="zh-CN" altLang="zh-CN" sz="20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</a:rPr>
              <a:t>⑤</a:t>
            </a: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特点：</a:t>
            </a:r>
            <a:r>
              <a:rPr lang="zh-CN" altLang="zh-CN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强调</a:t>
            </a:r>
            <a:r>
              <a:rPr lang="zh-CN" altLang="en-US" sz="22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抓住</a:t>
            </a:r>
            <a:r>
              <a:rPr lang="zh-CN" altLang="en-US" sz="22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关键</a:t>
            </a:r>
            <a:r>
              <a:rPr lang="zh-CN" altLang="zh-CN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，四两拨千斤；</a:t>
            </a:r>
            <a:endParaRPr lang="en-US" altLang="zh-CN" sz="2200" b="1" kern="1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r>
              <a:rPr lang="en-US" altLang="zh-CN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      </a:t>
            </a:r>
            <a:r>
              <a:rPr lang="zh-CN" altLang="zh-CN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强调</a:t>
            </a:r>
            <a:r>
              <a:rPr lang="zh-CN" altLang="en-US" sz="22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精准</a:t>
            </a:r>
            <a:r>
              <a:rPr lang="zh-CN" altLang="en-US" sz="2200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有力</a:t>
            </a:r>
            <a:r>
              <a:rPr lang="zh-CN" altLang="zh-CN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，重视长短结合</a:t>
            </a:r>
            <a:r>
              <a:rPr lang="zh-CN" altLang="en-US" sz="2200" b="1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。</a:t>
            </a:r>
            <a:endParaRPr lang="zh-CN" altLang="en-US" sz="2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207468" y="0"/>
            <a:ext cx="872906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三、探究路径参考（三） 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有度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7468" y="636905"/>
            <a:ext cx="8813588" cy="402725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（</a:t>
            </a:r>
            <a:r>
              <a:rPr lang="en-US" altLang="zh-CN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）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探讨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定向调控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Helvetica" charset="0"/>
              </a:rPr>
              <a:t>与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区间调控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Helvetica" charset="0"/>
              </a:rPr>
              <a:t>的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区别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Helvetica" charset="0"/>
              </a:rPr>
              <a:t>。</a:t>
            </a:r>
          </a:p>
          <a:p>
            <a:pPr>
              <a:lnSpc>
                <a:spcPct val="120000"/>
              </a:lnSpc>
            </a:pP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定向调控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与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区间调控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既有区别又有联系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</a:t>
            </a:r>
          </a:p>
          <a:p>
            <a:pPr>
              <a:lnSpc>
                <a:spcPct val="120000"/>
              </a:lnSpc>
            </a:pP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定向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调控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对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区间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调控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深化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和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发展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zh-CN" sz="24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在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区间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调控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基础上实施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定向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调控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实质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就是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结构性调控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</a:t>
            </a:r>
          </a:p>
          <a:p>
            <a:pPr>
              <a:lnSpc>
                <a:spcPct val="120000"/>
              </a:lnSpc>
            </a:pP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既包括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调结构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稳增长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也包括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促改革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稳增长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</a:t>
            </a:r>
          </a:p>
          <a:p>
            <a:pPr>
              <a:lnSpc>
                <a:spcPct val="120000"/>
              </a:lnSpc>
            </a:pP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还包括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惠民生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稳增长</a:t>
            </a:r>
            <a:r>
              <a:rPr lang="zh-CN" alt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207468" y="0"/>
            <a:ext cx="872906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anose="020B0604020202020204" pitchFamily="34" charset="0"/>
                <a:ea typeface="仿宋_GB2312" pitchFamily="49" charset="-122"/>
              </a:defRPr>
            </a:lvl9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三、探究路径参考（三） </a:t>
            </a:r>
            <a:r>
              <a:rPr lang="zh-CN" altLang="en-US" sz="2800" b="1" spc="56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宏观调控</a:t>
            </a:r>
            <a:r>
              <a:rPr lang="zh-CN" altLang="en-US" sz="2800" b="1" spc="3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有度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PS主题色">
    <a:dk1>
      <a:srgbClr val="000000"/>
    </a:dk1>
    <a:lt1>
      <a:srgbClr val="FFFFFF"/>
    </a:lt1>
    <a:dk2>
      <a:srgbClr val="ECEEEF"/>
    </a:dk2>
    <a:lt2>
      <a:srgbClr val="FCFDFD"/>
    </a:lt2>
    <a:accent1>
      <a:srgbClr val="547D9D"/>
    </a:accent1>
    <a:accent2>
      <a:srgbClr val="437F81"/>
    </a:accent2>
    <a:accent3>
      <a:srgbClr val="4F7A5C"/>
    </a:accent3>
    <a:accent4>
      <a:srgbClr val="6E6D45"/>
    </a:accent4>
    <a:accent5>
      <a:srgbClr val="905E43"/>
    </a:accent5>
    <a:accent6>
      <a:srgbClr val="9D5458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2257</Words>
  <Application>Microsoft Office PowerPoint</Application>
  <PresentationFormat>全屏显示(16:9)</PresentationFormat>
  <Paragraphs>218</Paragraphs>
  <Slides>19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Calibri</vt:lpstr>
      <vt:lpstr>微软雅黑</vt:lpstr>
      <vt:lpstr>宋体</vt:lpstr>
      <vt:lpstr>楷体</vt:lpstr>
      <vt:lpstr>Arial</vt:lpstr>
      <vt:lpstr>Times New Roman</vt:lpstr>
      <vt:lpstr>黑体</vt:lpstr>
      <vt:lpstr>1_Office 主题​​</vt:lpstr>
      <vt:lpstr>第14课时   综合探究6 完善社会主义市场经济体制 宏观调控有度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lsg</cp:lastModifiedBy>
  <cp:revision>165</cp:revision>
  <dcterms:created xsi:type="dcterms:W3CDTF">2020-02-01T11:21:00Z</dcterms:created>
  <dcterms:modified xsi:type="dcterms:W3CDTF">2020-03-22T06:16:54Z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