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65" r:id="rId2"/>
    <p:sldId id="580" r:id="rId3"/>
    <p:sldId id="582" r:id="rId4"/>
    <p:sldId id="581" r:id="rId5"/>
    <p:sldId id="608" r:id="rId6"/>
    <p:sldId id="610" r:id="rId7"/>
    <p:sldId id="611" r:id="rId8"/>
    <p:sldId id="612" r:id="rId9"/>
    <p:sldId id="613" r:id="rId10"/>
    <p:sldId id="614" r:id="rId11"/>
    <p:sldId id="615" r:id="rId12"/>
    <p:sldId id="297" r:id="rId13"/>
    <p:sldId id="616" r:id="rId14"/>
    <p:sldId id="596" r:id="rId15"/>
    <p:sldId id="598" r:id="rId16"/>
    <p:sldId id="593" r:id="rId17"/>
    <p:sldId id="594" r:id="rId18"/>
    <p:sldId id="604" r:id="rId19"/>
    <p:sldId id="304" r:id="rId20"/>
    <p:sldId id="605" r:id="rId21"/>
    <p:sldId id="600" r:id="rId22"/>
    <p:sldId id="571" r:id="rId23"/>
    <p:sldId id="601" r:id="rId24"/>
    <p:sldId id="572" r:id="rId25"/>
    <p:sldId id="574" r:id="rId26"/>
    <p:sldId id="575" r:id="rId27"/>
    <p:sldId id="576" r:id="rId28"/>
    <p:sldId id="607" r:id="rId29"/>
    <p:sldId id="617" r:id="rId30"/>
    <p:sldId id="271" r:id="rId3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309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79132" autoAdjust="0"/>
  </p:normalViewPr>
  <p:slideViewPr>
    <p:cSldViewPr snapToGrid="0">
      <p:cViewPr varScale="1">
        <p:scale>
          <a:sx n="151" d="100"/>
          <a:sy n="151" d="100"/>
        </p:scale>
        <p:origin x="33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9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-28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87335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8710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1" dirty="0"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0214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6211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9542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3977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2034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6687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811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1895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792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6515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534988" algn="l" eaLnBrk="0" hangingPunct="0"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5504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0540" marR="0" lvl="0" indent="-33337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61589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4738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783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0540" marR="0" lvl="0" indent="-33337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05736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7523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359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1018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5546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570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3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49.jpeg"/><Relationship Id="rId4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7257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309476" y="1896757"/>
            <a:ext cx="7291723" cy="143220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听故事  学地理：猕猴桃的故事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高一年级地理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07488" y="3911917"/>
            <a:ext cx="5412105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北京汇文中学朝阳垂杨柳分校   胡淑琴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37734-E8BE-4A70-BCE8-1F23CCC25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8B26E2-DA32-46A6-8BA4-A9726C747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CCB88D-599B-483E-8F52-B4CF113A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89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26A958-FF60-4F65-A432-25151453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025576-D117-4D04-A925-B48116A5C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00361C-A5AB-40D3-832B-17C071F9E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" y="0"/>
            <a:ext cx="91348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65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06ADCD-4474-4F05-9D05-6E9C9C2D3DE4}"/>
              </a:ext>
            </a:extLst>
          </p:cNvPr>
          <p:cNvSpPr/>
          <p:nvPr/>
        </p:nvSpPr>
        <p:spPr>
          <a:xfrm>
            <a:off x="542544" y="46078"/>
            <a:ext cx="8842248" cy="501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【任务一】</a:t>
            </a:r>
            <a:r>
              <a:rPr lang="zh-CN" altLang="zh-CN" sz="2000" dirty="0"/>
              <a:t>农业生产的概念及特点，归纳我国农业分布的格局。</a:t>
            </a:r>
            <a:endParaRPr lang="zh-CN" altLang="zh-CN" sz="20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02B7EC8-82D5-4781-A5C4-9E2A5C416ECC}"/>
              </a:ext>
            </a:extLst>
          </p:cNvPr>
          <p:cNvSpPr/>
          <p:nvPr/>
        </p:nvSpPr>
        <p:spPr>
          <a:xfrm>
            <a:off x="1170432" y="1317425"/>
            <a:ext cx="7379208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kern="1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农业是人类利用动植物生长和繁殖获得产品的物质生产部门。</a:t>
            </a:r>
            <a:endParaRPr lang="zh-CN" altLang="zh-CN" sz="2000" b="1" kern="100" dirty="0">
              <a:solidFill>
                <a:srgbClr val="000066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2817C9-B600-4449-A246-B1B64878ABF5}"/>
              </a:ext>
            </a:extLst>
          </p:cNvPr>
          <p:cNvSpPr txBox="1"/>
          <p:nvPr/>
        </p:nvSpPr>
        <p:spPr>
          <a:xfrm>
            <a:off x="342170" y="739724"/>
            <a:ext cx="2138727" cy="453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en-US" altLang="zh-CN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ea"/>
                <a:sym typeface="+mn-ea"/>
              </a:rPr>
              <a:t>1</a:t>
            </a:r>
            <a:r>
              <a:rPr lang="zh-CN" alt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ea"/>
                <a:sym typeface="+mn-ea"/>
              </a:rPr>
              <a:t>、农业的内涵：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9DD0266-AB92-4AB8-80DD-20BECA8A4FC7}"/>
              </a:ext>
            </a:extLst>
          </p:cNvPr>
          <p:cNvSpPr/>
          <p:nvPr/>
        </p:nvSpPr>
        <p:spPr>
          <a:xfrm>
            <a:off x="1489710" y="4035901"/>
            <a:ext cx="7379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kern="1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影响农业的区位因素主要有</a:t>
            </a:r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自然因素</a:t>
            </a:r>
            <a:r>
              <a:rPr lang="zh-CN" altLang="en-US" sz="2000" b="1" kern="1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人文（社会经济）因素</a:t>
            </a:r>
            <a:r>
              <a:rPr lang="zh-CN" altLang="en-US" sz="2000" b="1" kern="1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000" b="1" dirty="0">
              <a:solidFill>
                <a:srgbClr val="000066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1D4D4C9-DFC8-4BF8-8DFE-4DA085599964}"/>
              </a:ext>
            </a:extLst>
          </p:cNvPr>
          <p:cNvSpPr txBox="1"/>
          <p:nvPr/>
        </p:nvSpPr>
        <p:spPr>
          <a:xfrm>
            <a:off x="382242" y="1808455"/>
            <a:ext cx="2138727" cy="453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en-US" altLang="zh-CN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ea"/>
                <a:sym typeface="+mn-ea"/>
              </a:rPr>
              <a:t>2</a:t>
            </a:r>
            <a:r>
              <a:rPr lang="zh-CN" alt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ea"/>
                <a:sym typeface="+mn-ea"/>
              </a:rPr>
              <a:t>、农业的特点：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FD64746-C094-4C89-9B14-737C1EA030A9}"/>
              </a:ext>
            </a:extLst>
          </p:cNvPr>
          <p:cNvSpPr/>
          <p:nvPr/>
        </p:nvSpPr>
        <p:spPr>
          <a:xfrm>
            <a:off x="2480897" y="2130084"/>
            <a:ext cx="3023585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000" b="1" kern="1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空间上：地域性</a:t>
            </a:r>
            <a:endParaRPr lang="en-US" altLang="zh-CN" sz="2000" b="1" kern="100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000" b="1" dirty="0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时间上：</a:t>
            </a:r>
            <a:r>
              <a:rPr lang="zh-CN" altLang="zh-CN" sz="2000" b="1" dirty="0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季节性、周期性</a:t>
            </a:r>
            <a:endParaRPr lang="zh-CN" altLang="zh-CN" sz="2000" b="1" dirty="0">
              <a:solidFill>
                <a:srgbClr val="00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5161E97-55B4-43A0-B86A-B4CCD4F84B0C}"/>
              </a:ext>
            </a:extLst>
          </p:cNvPr>
          <p:cNvSpPr txBox="1"/>
          <p:nvPr/>
        </p:nvSpPr>
        <p:spPr>
          <a:xfrm>
            <a:off x="396221" y="2907775"/>
            <a:ext cx="2395207" cy="453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en-US" altLang="zh-CN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ea"/>
                <a:sym typeface="+mn-ea"/>
              </a:rPr>
              <a:t>3</a:t>
            </a:r>
            <a:r>
              <a:rPr lang="zh-CN" alt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ea"/>
                <a:sym typeface="+mn-ea"/>
              </a:rPr>
              <a:t>、农业区位因素：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3455B65-1782-4A64-9F28-BE17AF463C5F}"/>
              </a:ext>
            </a:extLst>
          </p:cNvPr>
          <p:cNvSpPr/>
          <p:nvPr/>
        </p:nvSpPr>
        <p:spPr>
          <a:xfrm>
            <a:off x="1464873" y="3444077"/>
            <a:ext cx="4314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kern="1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影响一定地方农业生产选择的因素，</a:t>
            </a:r>
            <a:endParaRPr lang="zh-CN" altLang="zh-CN" sz="2000" b="1" dirty="0">
              <a:solidFill>
                <a:srgbClr val="00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01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B10CC7-EB0B-4AE4-B632-08812B65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7A4796-062C-45CF-830F-E92C648DD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8CD5A6-5739-41A2-95FC-70EC2E5EB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2"/>
            <a:ext cx="9144000" cy="513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72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C58855E-3CDC-4C2D-961B-B10B18FDD55C}"/>
              </a:ext>
            </a:extLst>
          </p:cNvPr>
          <p:cNvSpPr/>
          <p:nvPr/>
        </p:nvSpPr>
        <p:spPr>
          <a:xfrm>
            <a:off x="489204" y="-82296"/>
            <a:ext cx="8165592" cy="583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【任务二】</a:t>
            </a:r>
            <a:r>
              <a:rPr lang="zh-CN" altLang="zh-CN" sz="24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结合图文资料，说出影响农业生产的区位因素。</a:t>
            </a:r>
            <a:endParaRPr lang="zh-CN" altLang="zh-CN" sz="24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4CF9584-B1FC-4CBE-9D3F-4DCC8E5DB5A5}"/>
              </a:ext>
            </a:extLst>
          </p:cNvPr>
          <p:cNvGrpSpPr/>
          <p:nvPr/>
        </p:nvGrpSpPr>
        <p:grpSpPr>
          <a:xfrm>
            <a:off x="1947672" y="500249"/>
            <a:ext cx="6819138" cy="4208683"/>
            <a:chOff x="1243584" y="501518"/>
            <a:chExt cx="6819138" cy="420868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C369638B-AF68-461A-A724-84849B5D0EC3}"/>
                </a:ext>
              </a:extLst>
            </p:cNvPr>
            <p:cNvGrpSpPr/>
            <p:nvPr/>
          </p:nvGrpSpPr>
          <p:grpSpPr>
            <a:xfrm>
              <a:off x="1243584" y="501518"/>
              <a:ext cx="6286500" cy="4208683"/>
              <a:chOff x="0" y="719137"/>
              <a:chExt cx="6286500" cy="4208683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421EF6A3-D62F-40C7-908B-907C6D5AF2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719137"/>
                <a:ext cx="6286500" cy="3705225"/>
              </a:xfrm>
              <a:prstGeom prst="rect">
                <a:avLst/>
              </a:prstGeom>
            </p:spPr>
          </p:pic>
          <p:sp>
            <p:nvSpPr>
              <p:cNvPr id="20" name="对话气泡: 椭圆形 19">
                <a:extLst>
                  <a:ext uri="{FF2B5EF4-FFF2-40B4-BE49-F238E27FC236}">
                    <a16:creationId xmlns:a16="http://schemas.microsoft.com/office/drawing/2014/main" id="{0BBBCE8F-A881-45A6-84A8-F7B1CD4F1380}"/>
                  </a:ext>
                </a:extLst>
              </p:cNvPr>
              <p:cNvSpPr/>
              <p:nvPr/>
            </p:nvSpPr>
            <p:spPr>
              <a:xfrm rot="10800000">
                <a:off x="2998089" y="4046370"/>
                <a:ext cx="1269873" cy="881450"/>
              </a:xfrm>
              <a:prstGeom prst="wedgeEllipseCallout">
                <a:avLst>
                  <a:gd name="adj1" fmla="val 62695"/>
                  <a:gd name="adj2" fmla="val 5938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8027279-556D-483D-9305-C114A65DEA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0542" y="4161463"/>
                <a:ext cx="887390" cy="614728"/>
              </a:xfrm>
              <a:prstGeom prst="rect">
                <a:avLst/>
              </a:prstGeom>
            </p:spPr>
          </p:pic>
        </p:grp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FDA7D38B-A136-4AA5-BC27-ADBB41784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9122" y="2395723"/>
              <a:ext cx="2133600" cy="1547972"/>
            </a:xfrm>
            <a:prstGeom prst="rect">
              <a:avLst/>
            </a:prstGeom>
          </p:spPr>
        </p:pic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0293ED65-F5BC-48FE-8B4E-DDD406DE04E3}"/>
              </a:ext>
            </a:extLst>
          </p:cNvPr>
          <p:cNvSpPr txBox="1"/>
          <p:nvPr/>
        </p:nvSpPr>
        <p:spPr>
          <a:xfrm>
            <a:off x="1533946" y="1456739"/>
            <a:ext cx="582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自然因素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51F7476-6C19-4A62-8604-05C1B5D4E789}"/>
              </a:ext>
            </a:extLst>
          </p:cNvPr>
          <p:cNvSpPr txBox="1"/>
          <p:nvPr/>
        </p:nvSpPr>
        <p:spPr>
          <a:xfrm>
            <a:off x="6788257" y="1372168"/>
            <a:ext cx="582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人文因素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7C24716-494F-4779-B1D6-60C30FB45537}"/>
              </a:ext>
            </a:extLst>
          </p:cNvPr>
          <p:cNvSpPr/>
          <p:nvPr/>
        </p:nvSpPr>
        <p:spPr>
          <a:xfrm>
            <a:off x="7179945" y="1165462"/>
            <a:ext cx="412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社会经济因素</a:t>
            </a:r>
            <a:endParaRPr lang="zh-CN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654ACA7-9A95-4E95-B7BC-17125F297053}"/>
              </a:ext>
            </a:extLst>
          </p:cNvPr>
          <p:cNvSpPr txBox="1"/>
          <p:nvPr/>
        </p:nvSpPr>
        <p:spPr>
          <a:xfrm>
            <a:off x="2396128" y="3665427"/>
            <a:ext cx="582930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2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CE7B1C7-D0D1-4C6E-9668-0D761CEC42AD}"/>
              </a:ext>
            </a:extLst>
          </p:cNvPr>
          <p:cNvSpPr txBox="1"/>
          <p:nvPr/>
        </p:nvSpPr>
        <p:spPr>
          <a:xfrm>
            <a:off x="2393861" y="2695607"/>
            <a:ext cx="582930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2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AD9D9FB-80E3-4722-8636-66094AB119ED}"/>
              </a:ext>
            </a:extLst>
          </p:cNvPr>
          <p:cNvSpPr txBox="1"/>
          <p:nvPr/>
        </p:nvSpPr>
        <p:spPr>
          <a:xfrm>
            <a:off x="2691210" y="1817103"/>
            <a:ext cx="582930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2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8211EA3-B2A3-4B76-9B6B-48CD98DBD6E2}"/>
              </a:ext>
            </a:extLst>
          </p:cNvPr>
          <p:cNvSpPr txBox="1"/>
          <p:nvPr/>
        </p:nvSpPr>
        <p:spPr>
          <a:xfrm>
            <a:off x="3482159" y="1425027"/>
            <a:ext cx="582930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2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ECC064A-1F58-4F9E-ACA6-96364D3788BD}"/>
              </a:ext>
            </a:extLst>
          </p:cNvPr>
          <p:cNvSpPr txBox="1"/>
          <p:nvPr/>
        </p:nvSpPr>
        <p:spPr>
          <a:xfrm>
            <a:off x="2094394" y="4009993"/>
            <a:ext cx="1572350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zh-CN" altLang="en-US" sz="12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A71E570-DD41-480C-847D-A6CDECC202D9}"/>
              </a:ext>
            </a:extLst>
          </p:cNvPr>
          <p:cNvSpPr txBox="1"/>
          <p:nvPr/>
        </p:nvSpPr>
        <p:spPr>
          <a:xfrm>
            <a:off x="4448269" y="1425026"/>
            <a:ext cx="582930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200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DA5B893-61F6-47B5-BDC6-84ACE7229826}"/>
              </a:ext>
            </a:extLst>
          </p:cNvPr>
          <p:cNvSpPr txBox="1"/>
          <p:nvPr/>
        </p:nvSpPr>
        <p:spPr>
          <a:xfrm>
            <a:off x="5286932" y="1895387"/>
            <a:ext cx="582930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2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83AD930-4B45-46ED-B1FE-F071A4FBCCA1}"/>
              </a:ext>
            </a:extLst>
          </p:cNvPr>
          <p:cNvSpPr txBox="1"/>
          <p:nvPr/>
        </p:nvSpPr>
        <p:spPr>
          <a:xfrm>
            <a:off x="5684139" y="2722934"/>
            <a:ext cx="582930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200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6610334-4C79-46BD-84B9-BC937E1D5B08}"/>
              </a:ext>
            </a:extLst>
          </p:cNvPr>
          <p:cNvSpPr txBox="1"/>
          <p:nvPr/>
        </p:nvSpPr>
        <p:spPr>
          <a:xfrm>
            <a:off x="5684139" y="3608029"/>
            <a:ext cx="582930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2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DF631A16-98CC-4010-A321-FDB099D00EBA}"/>
              </a:ext>
            </a:extLst>
          </p:cNvPr>
          <p:cNvSpPr txBox="1"/>
          <p:nvPr/>
        </p:nvSpPr>
        <p:spPr>
          <a:xfrm>
            <a:off x="5264491" y="4570433"/>
            <a:ext cx="582930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93248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51570C0-68FB-4C2C-96E0-2E36E6419D1A}"/>
              </a:ext>
            </a:extLst>
          </p:cNvPr>
          <p:cNvSpPr/>
          <p:nvPr/>
        </p:nvSpPr>
        <p:spPr>
          <a:xfrm>
            <a:off x="1520478" y="969264"/>
            <a:ext cx="4185377" cy="259689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9770C38-D27A-449D-8BE4-FECD89A7B1D2}"/>
              </a:ext>
            </a:extLst>
          </p:cNvPr>
          <p:cNvCxnSpPr>
            <a:cxnSpLocks/>
          </p:cNvCxnSpPr>
          <p:nvPr/>
        </p:nvCxnSpPr>
        <p:spPr>
          <a:xfrm flipH="1">
            <a:off x="1581912" y="566928"/>
            <a:ext cx="3191256" cy="3099816"/>
          </a:xfrm>
          <a:prstGeom prst="line">
            <a:avLst/>
          </a:prstGeom>
          <a:ln w="19050">
            <a:solidFill>
              <a:srgbClr val="030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3B789908-F2F8-413D-8F7A-00628DE7D2F7}"/>
              </a:ext>
            </a:extLst>
          </p:cNvPr>
          <p:cNvSpPr txBox="1"/>
          <p:nvPr/>
        </p:nvSpPr>
        <p:spPr>
          <a:xfrm>
            <a:off x="461772" y="3678339"/>
            <a:ext cx="4558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东部、西部农业生产差异以</a:t>
            </a:r>
            <a:r>
              <a:rPr lang="zh-CN" altLang="en-US" sz="1400" u="sng" dirty="0"/>
              <a:t>    </a:t>
            </a:r>
            <a:r>
              <a:rPr lang="en-US" altLang="zh-CN" sz="1400" u="sng" dirty="0"/>
              <a:t>          </a:t>
            </a:r>
            <a:r>
              <a:rPr lang="en-US" altLang="zh-CN" sz="1400" dirty="0"/>
              <a:t> mm</a:t>
            </a:r>
            <a:r>
              <a:rPr lang="zh-CN" altLang="en-US" sz="1400" dirty="0"/>
              <a:t>年等降水量线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755732F-56F3-4A7E-A417-1B4C18280B83}"/>
              </a:ext>
            </a:extLst>
          </p:cNvPr>
          <p:cNvCxnSpPr>
            <a:cxnSpLocks/>
          </p:cNvCxnSpPr>
          <p:nvPr/>
        </p:nvCxnSpPr>
        <p:spPr>
          <a:xfrm>
            <a:off x="3593593" y="2370582"/>
            <a:ext cx="2404871" cy="0"/>
          </a:xfrm>
          <a:prstGeom prst="line">
            <a:avLst/>
          </a:prstGeom>
          <a:ln w="19050">
            <a:solidFill>
              <a:srgbClr val="030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1892AB5F-E34A-472E-A604-726E314AF4C7}"/>
              </a:ext>
            </a:extLst>
          </p:cNvPr>
          <p:cNvSpPr txBox="1"/>
          <p:nvPr/>
        </p:nvSpPr>
        <p:spPr>
          <a:xfrm>
            <a:off x="5998464" y="2532217"/>
            <a:ext cx="2992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u="sng" dirty="0"/>
              <a:t>           </a:t>
            </a:r>
            <a:r>
              <a:rPr lang="en-US" altLang="zh-CN" sz="1400" dirty="0"/>
              <a:t>mm</a:t>
            </a:r>
            <a:r>
              <a:rPr lang="zh-CN" altLang="en-US" sz="1400" dirty="0"/>
              <a:t>年等降水量线分布一致。</a:t>
            </a:r>
            <a:endParaRPr lang="en-US" altLang="zh-CN" sz="1400" dirty="0"/>
          </a:p>
          <a:p>
            <a:endParaRPr lang="zh-CN" altLang="en-US" sz="1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A7626B9-21DF-46C5-B89F-F258633FAC12}"/>
              </a:ext>
            </a:extLst>
          </p:cNvPr>
          <p:cNvSpPr txBox="1"/>
          <p:nvPr/>
        </p:nvSpPr>
        <p:spPr>
          <a:xfrm>
            <a:off x="5977893" y="2261946"/>
            <a:ext cx="2683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大致与</a:t>
            </a:r>
            <a:r>
              <a:rPr lang="zh-CN" altLang="en-US" sz="1400" u="sng" dirty="0"/>
              <a:t>         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℃</a:t>
            </a:r>
            <a:r>
              <a:rPr lang="zh-CN" altLang="en-US" sz="1400" dirty="0"/>
              <a:t>年平均等温线、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DFC6783-9ED7-4E4F-8BE4-418353743B23}"/>
              </a:ext>
            </a:extLst>
          </p:cNvPr>
          <p:cNvSpPr txBox="1"/>
          <p:nvPr/>
        </p:nvSpPr>
        <p:spPr>
          <a:xfrm>
            <a:off x="1991106" y="1632558"/>
            <a:ext cx="74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西部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9A55947-8937-496C-8C37-515709D3E470}"/>
              </a:ext>
            </a:extLst>
          </p:cNvPr>
          <p:cNvSpPr txBox="1"/>
          <p:nvPr/>
        </p:nvSpPr>
        <p:spPr>
          <a:xfrm>
            <a:off x="3282132" y="2636651"/>
            <a:ext cx="74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东部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D5DCD15-DBED-45B7-8207-CAA2B25764FB}"/>
              </a:ext>
            </a:extLst>
          </p:cNvPr>
          <p:cNvSpPr txBox="1"/>
          <p:nvPr/>
        </p:nvSpPr>
        <p:spPr>
          <a:xfrm>
            <a:off x="5056632" y="1378958"/>
            <a:ext cx="74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北方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85CDBA0-4783-4A9E-A7F2-35437AA7B10C}"/>
              </a:ext>
            </a:extLst>
          </p:cNvPr>
          <p:cNvSpPr txBox="1"/>
          <p:nvPr/>
        </p:nvSpPr>
        <p:spPr>
          <a:xfrm>
            <a:off x="5102352" y="2821317"/>
            <a:ext cx="74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南方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0DB0E820-DA68-4725-AB79-62749B5C95F9}"/>
              </a:ext>
            </a:extLst>
          </p:cNvPr>
          <p:cNvCxnSpPr/>
          <p:nvPr/>
        </p:nvCxnSpPr>
        <p:spPr>
          <a:xfrm>
            <a:off x="5705856" y="3058454"/>
            <a:ext cx="64008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F4690BAC-FEB7-47C7-8105-7226C1175E40}"/>
              </a:ext>
            </a:extLst>
          </p:cNvPr>
          <p:cNvCxnSpPr/>
          <p:nvPr/>
        </p:nvCxnSpPr>
        <p:spPr>
          <a:xfrm>
            <a:off x="5705856" y="1563624"/>
            <a:ext cx="64008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41DE3CBF-A0B2-4F57-BE12-45EE01FD2CEB}"/>
              </a:ext>
            </a:extLst>
          </p:cNvPr>
          <p:cNvSpPr/>
          <p:nvPr/>
        </p:nvSpPr>
        <p:spPr>
          <a:xfrm>
            <a:off x="6292586" y="1235077"/>
            <a:ext cx="2885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例举喜干喜凉的粮食作物</a:t>
            </a:r>
            <a:r>
              <a:rPr lang="zh-CN" altLang="en-US" sz="1400" u="sng" dirty="0"/>
              <a:t>           </a:t>
            </a:r>
            <a:r>
              <a:rPr lang="zh-CN" altLang="en-US" sz="1400" dirty="0"/>
              <a:t>；</a:t>
            </a:r>
            <a:endParaRPr lang="en-US" altLang="zh-CN" sz="1400" dirty="0"/>
          </a:p>
          <a:p>
            <a:r>
              <a:rPr lang="zh-CN" altLang="en-US" sz="1400" dirty="0"/>
              <a:t>糖料作物</a:t>
            </a:r>
            <a:r>
              <a:rPr lang="zh-CN" altLang="en-US" sz="1400" u="sng" dirty="0"/>
              <a:t>               </a:t>
            </a:r>
            <a:r>
              <a:rPr lang="zh-CN" altLang="en-US" sz="1400" dirty="0"/>
              <a:t>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D606DFD-DD42-4ABB-BCFD-9C866690EF6A}"/>
              </a:ext>
            </a:extLst>
          </p:cNvPr>
          <p:cNvSpPr/>
          <p:nvPr/>
        </p:nvSpPr>
        <p:spPr>
          <a:xfrm>
            <a:off x="6345936" y="2898712"/>
            <a:ext cx="3063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例举喜湿喜热的粮食作物</a:t>
            </a:r>
            <a:r>
              <a:rPr lang="zh-CN" altLang="en-US" sz="1400" u="sng" dirty="0"/>
              <a:t>           </a:t>
            </a:r>
            <a:r>
              <a:rPr lang="zh-CN" altLang="en-US" sz="1400" dirty="0"/>
              <a:t>；</a:t>
            </a:r>
            <a:endParaRPr lang="en-US" altLang="zh-CN" sz="1400" dirty="0"/>
          </a:p>
          <a:p>
            <a:r>
              <a:rPr lang="zh-CN" altLang="en-US" sz="1400" dirty="0"/>
              <a:t>糖料作物</a:t>
            </a:r>
            <a:r>
              <a:rPr lang="zh-CN" altLang="en-US" sz="1400" u="sng" dirty="0"/>
              <a:t>               </a:t>
            </a:r>
            <a:r>
              <a:rPr lang="zh-CN" altLang="en-US" sz="1400" dirty="0"/>
              <a:t>。</a:t>
            </a:r>
          </a:p>
          <a:p>
            <a:r>
              <a:rPr lang="zh-CN" altLang="en-US" sz="1400" u="sng" dirty="0"/>
              <a:t>            </a:t>
            </a:r>
            <a:endParaRPr lang="zh-CN" altLang="en-US" sz="14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B865EE4-6220-493B-AB08-FED7D8EA31C8}"/>
              </a:ext>
            </a:extLst>
          </p:cNvPr>
          <p:cNvSpPr/>
          <p:nvPr/>
        </p:nvSpPr>
        <p:spPr>
          <a:xfrm>
            <a:off x="1520479" y="1059353"/>
            <a:ext cx="2465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发展需水量较少的</a:t>
            </a:r>
            <a:r>
              <a:rPr lang="zh-CN" altLang="en-US" sz="1400" u="sng" dirty="0"/>
              <a:t>                 </a:t>
            </a:r>
            <a:endParaRPr lang="zh-CN" altLang="en-US" sz="14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0683451-9A23-4849-BBB6-1C590E0F16B2}"/>
              </a:ext>
            </a:extLst>
          </p:cNvPr>
          <p:cNvSpPr/>
          <p:nvPr/>
        </p:nvSpPr>
        <p:spPr>
          <a:xfrm>
            <a:off x="5984754" y="1966365"/>
            <a:ext cx="2520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kern="100" dirty="0">
                <a:latin typeface="+mn-ea"/>
                <a:ea typeface="+mn-ea"/>
                <a:cs typeface="宋体" panose="02010600030101010101" pitchFamily="2" charset="-122"/>
              </a:rPr>
              <a:t>南北方以</a:t>
            </a:r>
            <a:r>
              <a:rPr lang="en-US" altLang="zh-CN" sz="1400" u="sng" kern="100" dirty="0">
                <a:latin typeface="+mn-ea"/>
                <a:ea typeface="+mn-ea"/>
                <a:cs typeface="宋体" panose="02010600030101010101" pitchFamily="2" charset="-122"/>
              </a:rPr>
              <a:t>         </a:t>
            </a:r>
            <a:r>
              <a:rPr lang="zh-CN" altLang="zh-CN" sz="1400" kern="100" dirty="0">
                <a:latin typeface="+mn-ea"/>
                <a:ea typeface="+mn-ea"/>
                <a:cs typeface="宋体" panose="02010600030101010101" pitchFamily="2" charset="-122"/>
              </a:rPr>
              <a:t>、</a:t>
            </a:r>
            <a:r>
              <a:rPr lang="en-US" altLang="zh-CN" sz="1400" u="sng" kern="100" dirty="0">
                <a:latin typeface="+mn-ea"/>
                <a:ea typeface="+mn-ea"/>
                <a:cs typeface="宋体" panose="02010600030101010101" pitchFamily="2" charset="-122"/>
              </a:rPr>
              <a:t>        </a:t>
            </a:r>
            <a:r>
              <a:rPr lang="zh-CN" altLang="zh-CN" sz="1400" kern="100" dirty="0">
                <a:latin typeface="+mn-ea"/>
                <a:ea typeface="+mn-ea"/>
                <a:cs typeface="宋体" panose="02010600030101010101" pitchFamily="2" charset="-122"/>
              </a:rPr>
              <a:t>为界</a:t>
            </a:r>
            <a:r>
              <a:rPr lang="zh-CN" altLang="en-US" sz="1400" kern="100" dirty="0">
                <a:latin typeface="+mn-ea"/>
                <a:ea typeface="+mn-ea"/>
                <a:cs typeface="宋体" panose="02010600030101010101" pitchFamily="2" charset="-122"/>
              </a:rPr>
              <a:t>，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B5F5FDF-53C9-4FC3-B6E9-E05A64BF5CB3}"/>
              </a:ext>
            </a:extLst>
          </p:cNvPr>
          <p:cNvSpPr txBox="1"/>
          <p:nvPr/>
        </p:nvSpPr>
        <p:spPr>
          <a:xfrm>
            <a:off x="3677402" y="4140971"/>
            <a:ext cx="2615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我国农业分布的格局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9188B95-D3B1-4BC0-99C5-43AB7DF2481B}"/>
              </a:ext>
            </a:extLst>
          </p:cNvPr>
          <p:cNvSpPr txBox="1"/>
          <p:nvPr/>
        </p:nvSpPr>
        <p:spPr>
          <a:xfrm>
            <a:off x="3049159" y="986648"/>
            <a:ext cx="887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309F3"/>
                </a:solidFill>
              </a:rPr>
              <a:t>畜牧业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B1ACC51-ADF8-4166-9B77-C68D0A72960E}"/>
              </a:ext>
            </a:extLst>
          </p:cNvPr>
          <p:cNvSpPr txBox="1"/>
          <p:nvPr/>
        </p:nvSpPr>
        <p:spPr>
          <a:xfrm>
            <a:off x="4099546" y="2990017"/>
            <a:ext cx="836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309F3"/>
                </a:solidFill>
              </a:rPr>
              <a:t>种植业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D12D97C-30D7-4A80-A1A0-E6944B96192B}"/>
              </a:ext>
            </a:extLst>
          </p:cNvPr>
          <p:cNvSpPr/>
          <p:nvPr/>
        </p:nvSpPr>
        <p:spPr>
          <a:xfrm>
            <a:off x="2686556" y="3038468"/>
            <a:ext cx="2335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发展需水量大的</a:t>
            </a:r>
            <a:r>
              <a:rPr lang="zh-CN" altLang="en-US" sz="1400" u="sng" dirty="0"/>
              <a:t>                 </a:t>
            </a:r>
            <a:endParaRPr lang="zh-CN" altLang="en-US" sz="14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73766D8-971B-46CB-9F6D-CD38337D0DBD}"/>
              </a:ext>
            </a:extLst>
          </p:cNvPr>
          <p:cNvSpPr txBox="1"/>
          <p:nvPr/>
        </p:nvSpPr>
        <p:spPr>
          <a:xfrm>
            <a:off x="2740914" y="3636277"/>
            <a:ext cx="836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309F3"/>
                </a:solidFill>
              </a:rPr>
              <a:t>400</a:t>
            </a:r>
            <a:endParaRPr lang="zh-CN" altLang="en-US" sz="1600" dirty="0">
              <a:solidFill>
                <a:srgbClr val="0309F3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35E6477-868C-46F5-BC60-8D0A372087BD}"/>
              </a:ext>
            </a:extLst>
          </p:cNvPr>
          <p:cNvSpPr txBox="1"/>
          <p:nvPr/>
        </p:nvSpPr>
        <p:spPr>
          <a:xfrm>
            <a:off x="6073957" y="2489244"/>
            <a:ext cx="836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309F3"/>
                </a:solidFill>
              </a:rPr>
              <a:t>800</a:t>
            </a:r>
            <a:endParaRPr lang="zh-CN" altLang="en-US" sz="1600" dirty="0">
              <a:solidFill>
                <a:srgbClr val="0309F3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CFC14B4-CC54-40A7-9A10-C2FD6E5D00F8}"/>
              </a:ext>
            </a:extLst>
          </p:cNvPr>
          <p:cNvSpPr txBox="1"/>
          <p:nvPr/>
        </p:nvSpPr>
        <p:spPr>
          <a:xfrm>
            <a:off x="6588303" y="2251989"/>
            <a:ext cx="836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309F3"/>
                </a:solidFill>
              </a:rPr>
              <a:t>0</a:t>
            </a:r>
            <a:endParaRPr lang="zh-CN" altLang="en-US" sz="1600" dirty="0">
              <a:solidFill>
                <a:srgbClr val="0309F3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809D9F6-647B-47F6-8CE1-3DC3DC99F55A}"/>
              </a:ext>
            </a:extLst>
          </p:cNvPr>
          <p:cNvSpPr txBox="1"/>
          <p:nvPr/>
        </p:nvSpPr>
        <p:spPr>
          <a:xfrm>
            <a:off x="6786957" y="1920747"/>
            <a:ext cx="1248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309F3"/>
                </a:solidFill>
              </a:rPr>
              <a:t>秦岭   淮河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835CE47-19EA-44DF-A3FC-FB3890403BE2}"/>
              </a:ext>
            </a:extLst>
          </p:cNvPr>
          <p:cNvSpPr txBox="1"/>
          <p:nvPr/>
        </p:nvSpPr>
        <p:spPr>
          <a:xfrm>
            <a:off x="8325173" y="1155602"/>
            <a:ext cx="665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309F3"/>
                </a:solidFill>
              </a:rPr>
              <a:t>小麦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689A966-FEAE-49AC-9BC2-8C37A371D4A4}"/>
              </a:ext>
            </a:extLst>
          </p:cNvPr>
          <p:cNvSpPr txBox="1"/>
          <p:nvPr/>
        </p:nvSpPr>
        <p:spPr>
          <a:xfrm>
            <a:off x="7211888" y="1417699"/>
            <a:ext cx="665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309F3"/>
                </a:solidFill>
              </a:rPr>
              <a:t>甜菜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B6BA9A4-DDC0-4143-BB34-79DB3EE64619}"/>
              </a:ext>
            </a:extLst>
          </p:cNvPr>
          <p:cNvSpPr txBox="1"/>
          <p:nvPr/>
        </p:nvSpPr>
        <p:spPr>
          <a:xfrm>
            <a:off x="8345744" y="2823431"/>
            <a:ext cx="665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309F3"/>
                </a:solidFill>
              </a:rPr>
              <a:t>水稻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F6BB28C-E993-4C1E-B35F-8D6B0E4BB5AB}"/>
              </a:ext>
            </a:extLst>
          </p:cNvPr>
          <p:cNvSpPr txBox="1"/>
          <p:nvPr/>
        </p:nvSpPr>
        <p:spPr>
          <a:xfrm>
            <a:off x="7281347" y="3062323"/>
            <a:ext cx="665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309F3"/>
                </a:solidFill>
              </a:rPr>
              <a:t>甘蔗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5ECC1EE-6DC6-41CC-955A-3D52A6BB33B9}"/>
              </a:ext>
            </a:extLst>
          </p:cNvPr>
          <p:cNvSpPr/>
          <p:nvPr/>
        </p:nvSpPr>
        <p:spPr>
          <a:xfrm>
            <a:off x="563870" y="-42705"/>
            <a:ext cx="8842248" cy="501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【任务一】</a:t>
            </a:r>
            <a:r>
              <a:rPr lang="zh-CN" altLang="zh-CN" sz="2000" dirty="0"/>
              <a:t>农业生产的概念及特点，归纳我国农业分布的格局。</a:t>
            </a:r>
            <a:endParaRPr lang="zh-CN" altLang="zh-CN" sz="20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9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C58855E-3CDC-4C2D-961B-B10B18FDD55C}"/>
              </a:ext>
            </a:extLst>
          </p:cNvPr>
          <p:cNvSpPr/>
          <p:nvPr/>
        </p:nvSpPr>
        <p:spPr>
          <a:xfrm>
            <a:off x="489204" y="-82296"/>
            <a:ext cx="8165592" cy="583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【任务二】</a:t>
            </a:r>
            <a:r>
              <a:rPr lang="zh-CN" altLang="zh-CN" sz="24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结合图文资料，说出影响农业生产的区位因素。</a:t>
            </a:r>
            <a:endParaRPr lang="zh-CN" altLang="zh-CN" sz="24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4CF9584-B1FC-4CBE-9D3F-4DCC8E5DB5A5}"/>
              </a:ext>
            </a:extLst>
          </p:cNvPr>
          <p:cNvGrpSpPr/>
          <p:nvPr/>
        </p:nvGrpSpPr>
        <p:grpSpPr>
          <a:xfrm>
            <a:off x="1947672" y="500249"/>
            <a:ext cx="6819138" cy="4208683"/>
            <a:chOff x="1243584" y="501518"/>
            <a:chExt cx="6819138" cy="420868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C369638B-AF68-461A-A724-84849B5D0EC3}"/>
                </a:ext>
              </a:extLst>
            </p:cNvPr>
            <p:cNvGrpSpPr/>
            <p:nvPr/>
          </p:nvGrpSpPr>
          <p:grpSpPr>
            <a:xfrm>
              <a:off x="1243584" y="501518"/>
              <a:ext cx="6286500" cy="4208683"/>
              <a:chOff x="0" y="719137"/>
              <a:chExt cx="6286500" cy="4208683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3D9E2790-550C-4DAF-BDCE-BF129A0F6368}"/>
                  </a:ext>
                </a:extLst>
              </p:cNvPr>
              <p:cNvGrpSpPr/>
              <p:nvPr/>
            </p:nvGrpSpPr>
            <p:grpSpPr>
              <a:xfrm>
                <a:off x="0" y="719137"/>
                <a:ext cx="6286500" cy="3705225"/>
                <a:chOff x="340614" y="645985"/>
                <a:chExt cx="6286500" cy="3705225"/>
              </a:xfrm>
            </p:grpSpPr>
            <p:pic>
              <p:nvPicPr>
                <p:cNvPr id="23" name="图片 22">
                  <a:extLst>
                    <a:ext uri="{FF2B5EF4-FFF2-40B4-BE49-F238E27FC236}">
                      <a16:creationId xmlns:a16="http://schemas.microsoft.com/office/drawing/2014/main" id="{421EF6A3-D62F-40C7-908B-907C6D5AF2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0614" y="645985"/>
                  <a:ext cx="6286500" cy="3705225"/>
                </a:xfrm>
                <a:prstGeom prst="rect">
                  <a:avLst/>
                </a:prstGeom>
              </p:spPr>
            </p:pic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2DED9FDB-F84F-49D4-B6BE-6E31CFE8778A}"/>
                    </a:ext>
                  </a:extLst>
                </p:cNvPr>
                <p:cNvSpPr txBox="1"/>
                <p:nvPr/>
              </p:nvSpPr>
              <p:spPr>
                <a:xfrm>
                  <a:off x="1837944" y="1517904"/>
                  <a:ext cx="10332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solidFill>
                        <a:srgbClr val="000066"/>
                      </a:solidFill>
                    </a:rPr>
                    <a:t>气候</a:t>
                  </a:r>
                </a:p>
              </p:txBody>
            </p:sp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93793A1F-7402-4105-9654-DAF3C62EDC49}"/>
                    </a:ext>
                  </a:extLst>
                </p:cNvPr>
                <p:cNvSpPr txBox="1"/>
                <p:nvPr/>
              </p:nvSpPr>
              <p:spPr>
                <a:xfrm>
                  <a:off x="3826764" y="2749073"/>
                  <a:ext cx="12664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solidFill>
                        <a:srgbClr val="000066"/>
                      </a:solidFill>
                    </a:rPr>
                    <a:t>政策法规</a:t>
                  </a:r>
                </a:p>
              </p:txBody>
            </p:sp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9E2BD4CD-BDCC-437A-92EF-6C5DBF441131}"/>
                    </a:ext>
                  </a:extLst>
                </p:cNvPr>
                <p:cNvSpPr txBox="1"/>
                <p:nvPr/>
              </p:nvSpPr>
              <p:spPr>
                <a:xfrm>
                  <a:off x="3616452" y="1960388"/>
                  <a:ext cx="10332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solidFill>
                        <a:srgbClr val="000066"/>
                      </a:solidFill>
                    </a:rPr>
                    <a:t>市场</a:t>
                  </a:r>
                </a:p>
              </p:txBody>
            </p:sp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786CBFB4-DE67-4751-B258-0881A77CCC18}"/>
                    </a:ext>
                  </a:extLst>
                </p:cNvPr>
                <p:cNvSpPr txBox="1"/>
                <p:nvPr/>
              </p:nvSpPr>
              <p:spPr>
                <a:xfrm>
                  <a:off x="2683764" y="1517904"/>
                  <a:ext cx="10332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solidFill>
                        <a:srgbClr val="000066"/>
                      </a:solidFill>
                    </a:rPr>
                    <a:t>劳动力</a:t>
                  </a:r>
                </a:p>
              </p:txBody>
            </p:sp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4DE5E84F-0749-4DD5-A161-30177BB1DDA1}"/>
                    </a:ext>
                  </a:extLst>
                </p:cNvPr>
                <p:cNvSpPr txBox="1"/>
                <p:nvPr/>
              </p:nvSpPr>
              <p:spPr>
                <a:xfrm>
                  <a:off x="1019556" y="1894863"/>
                  <a:ext cx="10332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solidFill>
                        <a:srgbClr val="000066"/>
                      </a:solidFill>
                    </a:rPr>
                    <a:t>地形</a:t>
                  </a:r>
                </a:p>
              </p:txBody>
            </p:sp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20D37970-1928-4E87-B965-F520171A3CBD}"/>
                    </a:ext>
                  </a:extLst>
                </p:cNvPr>
                <p:cNvSpPr txBox="1"/>
                <p:nvPr/>
              </p:nvSpPr>
              <p:spPr>
                <a:xfrm>
                  <a:off x="723519" y="2749073"/>
                  <a:ext cx="10332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solidFill>
                        <a:srgbClr val="000066"/>
                      </a:solidFill>
                    </a:rPr>
                    <a:t>土壤</a:t>
                  </a:r>
                </a:p>
              </p:txBody>
            </p:sp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9B11FCB5-064E-4A7D-9F13-DC7733BEF8C0}"/>
                    </a:ext>
                  </a:extLst>
                </p:cNvPr>
                <p:cNvSpPr txBox="1"/>
                <p:nvPr/>
              </p:nvSpPr>
              <p:spPr>
                <a:xfrm>
                  <a:off x="3823335" y="3644123"/>
                  <a:ext cx="12698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solidFill>
                        <a:srgbClr val="000066"/>
                      </a:solidFill>
                    </a:rPr>
                    <a:t>交通运输</a:t>
                  </a:r>
                </a:p>
              </p:txBody>
            </p:sp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31FB6057-F2BA-42CA-AAA0-517189A6FBBD}"/>
                    </a:ext>
                  </a:extLst>
                </p:cNvPr>
                <p:cNvSpPr txBox="1"/>
                <p:nvPr/>
              </p:nvSpPr>
              <p:spPr>
                <a:xfrm>
                  <a:off x="723519" y="3718830"/>
                  <a:ext cx="10332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solidFill>
                        <a:srgbClr val="000066"/>
                      </a:solidFill>
                    </a:rPr>
                    <a:t>水源</a:t>
                  </a:r>
                </a:p>
              </p:txBody>
            </p:sp>
          </p:grpSp>
          <p:sp>
            <p:nvSpPr>
              <p:cNvPr id="20" name="对话气泡: 椭圆形 19">
                <a:extLst>
                  <a:ext uri="{FF2B5EF4-FFF2-40B4-BE49-F238E27FC236}">
                    <a16:creationId xmlns:a16="http://schemas.microsoft.com/office/drawing/2014/main" id="{0BBBCE8F-A881-45A6-84A8-F7B1CD4F1380}"/>
                  </a:ext>
                </a:extLst>
              </p:cNvPr>
              <p:cNvSpPr/>
              <p:nvPr/>
            </p:nvSpPr>
            <p:spPr>
              <a:xfrm rot="10800000">
                <a:off x="2998089" y="4046370"/>
                <a:ext cx="1269873" cy="881450"/>
              </a:xfrm>
              <a:prstGeom prst="wedgeEllipseCallout">
                <a:avLst>
                  <a:gd name="adj1" fmla="val 62695"/>
                  <a:gd name="adj2" fmla="val 5938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8027279-556D-483D-9305-C114A65DEA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0542" y="4161463"/>
                <a:ext cx="887390" cy="614728"/>
              </a:xfrm>
              <a:prstGeom prst="rect">
                <a:avLst/>
              </a:prstGeom>
            </p:spPr>
          </p:pic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9B51720-AB0E-459B-9B58-3336869C2618}"/>
                  </a:ext>
                </a:extLst>
              </p:cNvPr>
              <p:cNvSpPr/>
              <p:nvPr/>
            </p:nvSpPr>
            <p:spPr>
              <a:xfrm>
                <a:off x="2998088" y="4266681"/>
                <a:ext cx="12105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002060"/>
                    </a:solidFill>
                  </a:rPr>
                  <a:t>科学技术</a:t>
                </a:r>
              </a:p>
            </p:txBody>
          </p:sp>
        </p:grp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FDA7D38B-A136-4AA5-BC27-ADBB41784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9122" y="2395723"/>
              <a:ext cx="2133600" cy="1547972"/>
            </a:xfrm>
            <a:prstGeom prst="rect">
              <a:avLst/>
            </a:prstGeom>
          </p:spPr>
        </p:pic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0293ED65-F5BC-48FE-8B4E-DDD406DE04E3}"/>
              </a:ext>
            </a:extLst>
          </p:cNvPr>
          <p:cNvSpPr txBox="1"/>
          <p:nvPr/>
        </p:nvSpPr>
        <p:spPr>
          <a:xfrm>
            <a:off x="1533946" y="1456739"/>
            <a:ext cx="582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060"/>
                </a:solidFill>
              </a:rPr>
              <a:t>自然因素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752FDCF-DCF9-4F45-9747-42AA46CCF3C4}"/>
              </a:ext>
            </a:extLst>
          </p:cNvPr>
          <p:cNvSpPr/>
          <p:nvPr/>
        </p:nvSpPr>
        <p:spPr>
          <a:xfrm>
            <a:off x="4269125" y="586198"/>
            <a:ext cx="2322536" cy="412273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51F7476-6C19-4A62-8604-05C1B5D4E789}"/>
              </a:ext>
            </a:extLst>
          </p:cNvPr>
          <p:cNvSpPr txBox="1"/>
          <p:nvPr/>
        </p:nvSpPr>
        <p:spPr>
          <a:xfrm>
            <a:off x="6788257" y="1372168"/>
            <a:ext cx="582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060"/>
                </a:solidFill>
              </a:rPr>
              <a:t>人文因素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7C24716-494F-4779-B1D6-60C30FB45537}"/>
              </a:ext>
            </a:extLst>
          </p:cNvPr>
          <p:cNvSpPr/>
          <p:nvPr/>
        </p:nvSpPr>
        <p:spPr>
          <a:xfrm>
            <a:off x="7179945" y="1165462"/>
            <a:ext cx="412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66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社会经济因素</a:t>
            </a:r>
            <a:endParaRPr lang="zh-CN" altLang="en-US" sz="20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55D9DB-0A14-4078-882F-1CD7BB6B3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069" y="3942426"/>
            <a:ext cx="1704975" cy="419100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F95DB562-F6DC-4A75-AAEF-EA60138C9FCB}"/>
              </a:ext>
            </a:extLst>
          </p:cNvPr>
          <p:cNvSpPr txBox="1"/>
          <p:nvPr/>
        </p:nvSpPr>
        <p:spPr>
          <a:xfrm>
            <a:off x="2128467" y="586198"/>
            <a:ext cx="2011680" cy="34198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962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D4C34A6-F376-4440-8D98-AA37E9655F99}"/>
              </a:ext>
            </a:extLst>
          </p:cNvPr>
          <p:cNvSpPr txBox="1"/>
          <p:nvPr/>
        </p:nvSpPr>
        <p:spPr>
          <a:xfrm>
            <a:off x="3337560" y="101206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认识区域的一般思路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8F7D2BE-B847-43E4-A25C-D1E7B249CF2D}"/>
              </a:ext>
            </a:extLst>
          </p:cNvPr>
          <p:cNvSpPr txBox="1"/>
          <p:nvPr/>
        </p:nvSpPr>
        <p:spPr>
          <a:xfrm>
            <a:off x="1112520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在哪里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F38E8D-87B4-47F0-98F4-401522AD815E}"/>
              </a:ext>
            </a:extLst>
          </p:cNvPr>
          <p:cNvSpPr txBox="1"/>
          <p:nvPr/>
        </p:nvSpPr>
        <p:spPr>
          <a:xfrm>
            <a:off x="2910840" y="955286"/>
            <a:ext cx="98145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有什么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9B0652-ED4A-41EA-9CA8-D98BD87350AD}"/>
              </a:ext>
            </a:extLst>
          </p:cNvPr>
          <p:cNvSpPr txBox="1"/>
          <p:nvPr/>
        </p:nvSpPr>
        <p:spPr>
          <a:xfrm>
            <a:off x="4867656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为什么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065D2B-C2F3-4043-AC1B-43C2AC8EACDC}"/>
              </a:ext>
            </a:extLst>
          </p:cNvPr>
          <p:cNvSpPr txBox="1"/>
          <p:nvPr/>
        </p:nvSpPr>
        <p:spPr>
          <a:xfrm>
            <a:off x="7131050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怎么办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7DA5851-C9A0-42B9-8077-D0DD18BD3913}"/>
              </a:ext>
            </a:extLst>
          </p:cNvPr>
          <p:cNvSpPr txBox="1"/>
          <p:nvPr/>
        </p:nvSpPr>
        <p:spPr>
          <a:xfrm>
            <a:off x="422148" y="0"/>
            <a:ext cx="138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学习方法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BE498100-1DEA-4573-96BC-140BF1F64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88" y="2517914"/>
            <a:ext cx="2535119" cy="2287676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1FFC23D5-422D-4816-A5E5-D3525C0A8DE1}"/>
              </a:ext>
            </a:extLst>
          </p:cNvPr>
          <p:cNvSpPr txBox="1"/>
          <p:nvPr/>
        </p:nvSpPr>
        <p:spPr>
          <a:xfrm>
            <a:off x="2390385" y="1481327"/>
            <a:ext cx="871728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自然环</a:t>
            </a:r>
            <a:endParaRPr lang="en-US" altLang="zh-CN" dirty="0"/>
          </a:p>
          <a:p>
            <a:r>
              <a:rPr lang="zh-CN" altLang="en-US" dirty="0"/>
              <a:t>境特征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38F2408-185B-412E-9A1F-C0C45ABF08A2}"/>
              </a:ext>
            </a:extLst>
          </p:cNvPr>
          <p:cNvSpPr txBox="1"/>
          <p:nvPr/>
        </p:nvSpPr>
        <p:spPr>
          <a:xfrm>
            <a:off x="1112520" y="1481328"/>
            <a:ext cx="871728" cy="92333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位置</a:t>
            </a:r>
            <a:endParaRPr lang="en-US" altLang="zh-CN" dirty="0"/>
          </a:p>
          <a:p>
            <a:pPr algn="ctr"/>
            <a:r>
              <a:rPr lang="zh-CN" altLang="en-US" dirty="0"/>
              <a:t>范围</a:t>
            </a:r>
            <a:endParaRPr lang="en-US" altLang="zh-CN" dirty="0"/>
          </a:p>
          <a:p>
            <a:pPr algn="ctr"/>
            <a:r>
              <a:rPr lang="en-US" altLang="zh-CN" dirty="0"/>
              <a:t>(</a:t>
            </a:r>
            <a:r>
              <a:rPr lang="zh-CN" altLang="en-US" dirty="0"/>
              <a:t>区域</a:t>
            </a:r>
            <a:r>
              <a:rPr lang="en-US" altLang="zh-CN" dirty="0"/>
              <a:t>)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4B8F5EA-B506-42C9-B8DB-DCC44BA4109D}"/>
              </a:ext>
            </a:extLst>
          </p:cNvPr>
          <p:cNvCxnSpPr>
            <a:endCxn id="36" idx="1"/>
          </p:cNvCxnSpPr>
          <p:nvPr/>
        </p:nvCxnSpPr>
        <p:spPr>
          <a:xfrm>
            <a:off x="1984248" y="1801368"/>
            <a:ext cx="406137" cy="31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487AFBF3-1C2E-49D0-82DE-3E6697CB2A53}"/>
              </a:ext>
            </a:extLst>
          </p:cNvPr>
          <p:cNvSpPr/>
          <p:nvPr/>
        </p:nvSpPr>
        <p:spPr>
          <a:xfrm>
            <a:off x="4708797" y="557998"/>
            <a:ext cx="4057833" cy="138499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CN" altLang="en-US" sz="1400" dirty="0"/>
              <a:t>我有</a:t>
            </a:r>
            <a:r>
              <a:rPr lang="en-US" altLang="zh-CN" sz="1400" dirty="0"/>
              <a:t>66</a:t>
            </a:r>
            <a:r>
              <a:rPr lang="zh-CN" altLang="en-US" sz="1400" dirty="0"/>
              <a:t>个种属，</a:t>
            </a:r>
            <a:r>
              <a:rPr lang="en-US" altLang="zh-CN" sz="1400" dirty="0"/>
              <a:t>59</a:t>
            </a:r>
            <a:r>
              <a:rPr lang="zh-CN" altLang="en-US" sz="1400" dirty="0"/>
              <a:t>个原生中国，我们要求</a:t>
            </a:r>
            <a:r>
              <a:rPr lang="zh-CN" altLang="en-US" sz="1400" b="1" dirty="0">
                <a:solidFill>
                  <a:srgbClr val="FF0000"/>
                </a:solidFill>
              </a:rPr>
              <a:t>温暖湿润</a:t>
            </a:r>
            <a:r>
              <a:rPr lang="zh-CN" altLang="en-US" sz="1400" dirty="0"/>
              <a:t>的气候，即</a:t>
            </a:r>
            <a:r>
              <a:rPr lang="zh-CN" altLang="en-US" sz="1400" b="1" dirty="0"/>
              <a:t>亚热带或温带湿润半湿润</a:t>
            </a:r>
            <a:r>
              <a:rPr lang="zh-CN" altLang="en-US" sz="1400" dirty="0"/>
              <a:t>气候，主要分布在</a:t>
            </a:r>
            <a:r>
              <a:rPr lang="zh-CN" altLang="en-US" sz="1400" b="1" dirty="0"/>
              <a:t>北纬</a:t>
            </a:r>
            <a:r>
              <a:rPr lang="en-US" altLang="zh-CN" sz="1400" b="1" dirty="0"/>
              <a:t>18</a:t>
            </a:r>
            <a:r>
              <a:rPr lang="zh-CN" altLang="en-US" sz="1400" b="1" dirty="0"/>
              <a:t>～</a:t>
            </a:r>
            <a:r>
              <a:rPr lang="en-US" altLang="zh-CN" sz="1400" b="1" dirty="0"/>
              <a:t>34</a:t>
            </a:r>
            <a:r>
              <a:rPr lang="en-US" altLang="zh-CN" sz="1400" b="1" dirty="0">
                <a:latin typeface="等线" panose="02010600030101010101" pitchFamily="2" charset="-122"/>
                <a:ea typeface="等线" panose="02010600030101010101" pitchFamily="2" charset="-122"/>
              </a:rPr>
              <a:t>°</a:t>
            </a:r>
            <a:r>
              <a:rPr lang="zh-CN" altLang="en-US" sz="1400" dirty="0"/>
              <a:t>的广大地区，年平均气温约在</a:t>
            </a:r>
            <a:r>
              <a:rPr lang="en-US" altLang="zh-CN" sz="1400" b="1" dirty="0"/>
              <a:t>11.3</a:t>
            </a:r>
            <a:r>
              <a:rPr lang="zh-CN" altLang="en-US" sz="1400" b="1" dirty="0"/>
              <a:t>～</a:t>
            </a:r>
            <a:r>
              <a:rPr lang="en-US" altLang="zh-CN" sz="1400" b="1" dirty="0"/>
              <a:t>16.9℃</a:t>
            </a:r>
            <a:r>
              <a:rPr lang="zh-CN" altLang="en-US" sz="1400" dirty="0"/>
              <a:t>，无霜期</a:t>
            </a:r>
            <a:r>
              <a:rPr lang="en-US" altLang="zh-CN" sz="1400" b="1" dirty="0"/>
              <a:t>160</a:t>
            </a:r>
            <a:r>
              <a:rPr lang="zh-CN" altLang="en-US" sz="1400" b="1" dirty="0"/>
              <a:t>～</a:t>
            </a:r>
            <a:r>
              <a:rPr lang="en-US" altLang="zh-CN" sz="1400" b="1" dirty="0"/>
              <a:t>270</a:t>
            </a:r>
            <a:r>
              <a:rPr lang="zh-CN" altLang="en-US" sz="1400" dirty="0"/>
              <a:t>天，年降水</a:t>
            </a:r>
            <a:r>
              <a:rPr lang="en-US" altLang="zh-CN" sz="1400" dirty="0"/>
              <a:t>500mm</a:t>
            </a:r>
            <a:r>
              <a:rPr lang="zh-CN" altLang="en-US" sz="1400" dirty="0"/>
              <a:t>以上。眉县年平均气温</a:t>
            </a:r>
            <a:r>
              <a:rPr lang="en-US" altLang="zh-CN" sz="1400" b="1" dirty="0">
                <a:solidFill>
                  <a:schemeClr val="tx1"/>
                </a:solidFill>
              </a:rPr>
              <a:t>12.9℃</a:t>
            </a:r>
            <a:r>
              <a:rPr lang="zh-CN" altLang="en-US" sz="1400" dirty="0"/>
              <a:t>，平均降水</a:t>
            </a:r>
            <a:r>
              <a:rPr lang="en-US" altLang="zh-CN" sz="1400" b="1" dirty="0"/>
              <a:t>609.5mm</a:t>
            </a:r>
            <a:r>
              <a:rPr lang="zh-CN" altLang="en-US" sz="1400" dirty="0"/>
              <a:t>，无霜期</a:t>
            </a:r>
            <a:r>
              <a:rPr lang="en-US" altLang="zh-CN" sz="1400" dirty="0"/>
              <a:t>218</a:t>
            </a:r>
            <a:r>
              <a:rPr lang="zh-CN" altLang="en-US" sz="1400" dirty="0"/>
              <a:t>天。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833D697-4DE1-4592-BA24-E6BDD0EB8469}"/>
              </a:ext>
            </a:extLst>
          </p:cNvPr>
          <p:cNvSpPr/>
          <p:nvPr/>
        </p:nvSpPr>
        <p:spPr>
          <a:xfrm>
            <a:off x="2755237" y="2765314"/>
            <a:ext cx="64633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sym typeface="+mn-ea"/>
              </a:rPr>
              <a:t>热量</a:t>
            </a:r>
            <a:endParaRPr lang="en-US" altLang="zh-CN" b="1" dirty="0">
              <a:solidFill>
                <a:srgbClr val="FF0000"/>
              </a:solidFill>
              <a:sym typeface="+mn-ea"/>
            </a:endParaRPr>
          </a:p>
          <a:p>
            <a:endParaRPr lang="en-US" altLang="zh-CN" b="1" dirty="0">
              <a:solidFill>
                <a:srgbClr val="000066"/>
              </a:solidFill>
              <a:sym typeface="+mn-ea"/>
            </a:endParaRPr>
          </a:p>
          <a:p>
            <a:r>
              <a:rPr lang="zh-CN" altLang="en-US" b="1" dirty="0">
                <a:solidFill>
                  <a:srgbClr val="000066"/>
                </a:solidFill>
                <a:sym typeface="+mn-ea"/>
              </a:rPr>
              <a:t>光照</a:t>
            </a:r>
            <a:endParaRPr lang="en-US" altLang="zh-CN" b="1" dirty="0">
              <a:solidFill>
                <a:srgbClr val="000066"/>
              </a:solidFill>
              <a:sym typeface="+mn-ea"/>
            </a:endParaRPr>
          </a:p>
          <a:p>
            <a:endParaRPr lang="en-US" altLang="zh-CN" b="1" dirty="0">
              <a:solidFill>
                <a:srgbClr val="000066"/>
              </a:solidFill>
              <a:sym typeface="+mn-ea"/>
            </a:endParaRPr>
          </a:p>
          <a:p>
            <a:r>
              <a:rPr lang="zh-CN" altLang="en-US" b="1" dirty="0">
                <a:solidFill>
                  <a:srgbClr val="00B050"/>
                </a:solidFill>
                <a:sym typeface="+mn-ea"/>
              </a:rPr>
              <a:t>降水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AF16DD8-C5A4-4964-92B9-3F0B45B17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656" y="2213398"/>
            <a:ext cx="4059283" cy="259219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FA7497A-A792-4715-AC7E-8E066A4DA1BD}"/>
              </a:ext>
            </a:extLst>
          </p:cNvPr>
          <p:cNvSpPr/>
          <p:nvPr/>
        </p:nvSpPr>
        <p:spPr>
          <a:xfrm>
            <a:off x="3657734" y="2127658"/>
            <a:ext cx="881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ea typeface="微软雅黑" pitchFamily="34" charset="-122"/>
                <a:sym typeface="+mn-ea"/>
              </a:rPr>
              <a:t>产量</a:t>
            </a:r>
            <a:endParaRPr lang="en-US" altLang="zh-CN" dirty="0">
              <a:solidFill>
                <a:srgbClr val="FF0000"/>
              </a:solidFill>
              <a:ea typeface="微软雅黑" pitchFamily="34" charset="-122"/>
              <a:sym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ea typeface="微软雅黑" pitchFamily="34" charset="-122"/>
                <a:sym typeface="+mn-ea"/>
              </a:rPr>
              <a:t>种类</a:t>
            </a:r>
            <a:endParaRPr lang="en-US" altLang="zh-CN" dirty="0">
              <a:solidFill>
                <a:srgbClr val="FF0000"/>
              </a:solidFill>
              <a:ea typeface="微软雅黑" pitchFamily="34" charset="-122"/>
              <a:sym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ea typeface="微软雅黑" pitchFamily="34" charset="-122"/>
                <a:sym typeface="+mn-ea"/>
              </a:rPr>
              <a:t>生长期</a:t>
            </a:r>
            <a:endParaRPr lang="en-US" altLang="zh-CN" dirty="0">
              <a:solidFill>
                <a:srgbClr val="FF0000"/>
              </a:solidFill>
              <a:ea typeface="微软雅黑" pitchFamily="34" charset="-122"/>
              <a:sym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ea typeface="微软雅黑" pitchFamily="34" charset="-122"/>
                <a:sym typeface="+mn-ea"/>
              </a:rPr>
              <a:t>熟制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BD20141-5468-4105-B12F-65BA757368A8}"/>
              </a:ext>
            </a:extLst>
          </p:cNvPr>
          <p:cNvSpPr/>
          <p:nvPr/>
        </p:nvSpPr>
        <p:spPr>
          <a:xfrm>
            <a:off x="3429077" y="33193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ea typeface="微软雅黑" pitchFamily="34" charset="-122"/>
                <a:sym typeface="+mn-ea"/>
              </a:rPr>
              <a:t>品质和产量</a:t>
            </a:r>
            <a:endParaRPr lang="zh-CN" altLang="en-US" b="1" dirty="0">
              <a:solidFill>
                <a:srgbClr val="000066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4C637E5-E5FF-49F1-BB6A-FF2C7E67DD6E}"/>
              </a:ext>
            </a:extLst>
          </p:cNvPr>
          <p:cNvSpPr/>
          <p:nvPr/>
        </p:nvSpPr>
        <p:spPr>
          <a:xfrm>
            <a:off x="3600801" y="378867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  <a:ea typeface="微软雅黑" pitchFamily="34" charset="-122"/>
                <a:sym typeface="+mn-ea"/>
              </a:rPr>
              <a:t>类型</a:t>
            </a:r>
            <a:endParaRPr lang="en-US" altLang="zh-CN" b="1" dirty="0">
              <a:solidFill>
                <a:srgbClr val="00B050"/>
              </a:solidFill>
              <a:ea typeface="微软雅黑" pitchFamily="34" charset="-122"/>
              <a:sym typeface="+mn-ea"/>
            </a:endParaRPr>
          </a:p>
          <a:p>
            <a:r>
              <a:rPr lang="zh-CN" altLang="en-US" b="1" dirty="0">
                <a:solidFill>
                  <a:srgbClr val="00B050"/>
                </a:solidFill>
                <a:ea typeface="微软雅黑" pitchFamily="34" charset="-122"/>
                <a:sym typeface="+mn-ea"/>
              </a:rPr>
              <a:t>耕作方式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D4C34A6-F376-4440-8D98-AA37E9655F99}"/>
              </a:ext>
            </a:extLst>
          </p:cNvPr>
          <p:cNvSpPr txBox="1"/>
          <p:nvPr/>
        </p:nvSpPr>
        <p:spPr>
          <a:xfrm>
            <a:off x="3337560" y="101206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认识区域的一般思路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8F7D2BE-B847-43E4-A25C-D1E7B249CF2D}"/>
              </a:ext>
            </a:extLst>
          </p:cNvPr>
          <p:cNvSpPr txBox="1"/>
          <p:nvPr/>
        </p:nvSpPr>
        <p:spPr>
          <a:xfrm>
            <a:off x="1112520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在哪里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F38E8D-87B4-47F0-98F4-401522AD815E}"/>
              </a:ext>
            </a:extLst>
          </p:cNvPr>
          <p:cNvSpPr txBox="1"/>
          <p:nvPr/>
        </p:nvSpPr>
        <p:spPr>
          <a:xfrm>
            <a:off x="2910840" y="955286"/>
            <a:ext cx="98145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有什么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7DA5851-C9A0-42B9-8077-D0DD18BD3913}"/>
              </a:ext>
            </a:extLst>
          </p:cNvPr>
          <p:cNvSpPr txBox="1"/>
          <p:nvPr/>
        </p:nvSpPr>
        <p:spPr>
          <a:xfrm>
            <a:off x="422148" y="0"/>
            <a:ext cx="138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学习方法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BE498100-1DEA-4573-96BC-140BF1F64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384" y="2213398"/>
            <a:ext cx="2535119" cy="2287676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1FFC23D5-422D-4816-A5E5-D3525C0A8DE1}"/>
              </a:ext>
            </a:extLst>
          </p:cNvPr>
          <p:cNvSpPr txBox="1"/>
          <p:nvPr/>
        </p:nvSpPr>
        <p:spPr>
          <a:xfrm>
            <a:off x="2390385" y="1481327"/>
            <a:ext cx="871728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自然环</a:t>
            </a:r>
            <a:endParaRPr lang="en-US" altLang="zh-CN" dirty="0"/>
          </a:p>
          <a:p>
            <a:r>
              <a:rPr lang="zh-CN" altLang="en-US" dirty="0"/>
              <a:t>境特征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38F2408-185B-412E-9A1F-C0C45ABF08A2}"/>
              </a:ext>
            </a:extLst>
          </p:cNvPr>
          <p:cNvSpPr txBox="1"/>
          <p:nvPr/>
        </p:nvSpPr>
        <p:spPr>
          <a:xfrm>
            <a:off x="1112520" y="1481328"/>
            <a:ext cx="871728" cy="92333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位置</a:t>
            </a:r>
            <a:endParaRPr lang="en-US" altLang="zh-CN" dirty="0"/>
          </a:p>
          <a:p>
            <a:pPr algn="ctr"/>
            <a:r>
              <a:rPr lang="zh-CN" altLang="en-US" dirty="0"/>
              <a:t>范围</a:t>
            </a:r>
            <a:endParaRPr lang="en-US" altLang="zh-CN" dirty="0"/>
          </a:p>
          <a:p>
            <a:pPr algn="ctr"/>
            <a:r>
              <a:rPr lang="en-US" altLang="zh-CN" dirty="0"/>
              <a:t>(</a:t>
            </a:r>
            <a:r>
              <a:rPr lang="zh-CN" altLang="en-US" dirty="0"/>
              <a:t>区域</a:t>
            </a:r>
            <a:r>
              <a:rPr lang="en-US" altLang="zh-CN" dirty="0"/>
              <a:t>)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4B8F5EA-B506-42C9-B8DB-DCC44BA4109D}"/>
              </a:ext>
            </a:extLst>
          </p:cNvPr>
          <p:cNvCxnSpPr>
            <a:endCxn id="36" idx="1"/>
          </p:cNvCxnSpPr>
          <p:nvPr/>
        </p:nvCxnSpPr>
        <p:spPr>
          <a:xfrm>
            <a:off x="1984248" y="1801368"/>
            <a:ext cx="406137" cy="31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487AFBF3-1C2E-49D0-82DE-3E6697CB2A53}"/>
              </a:ext>
            </a:extLst>
          </p:cNvPr>
          <p:cNvSpPr/>
          <p:nvPr/>
        </p:nvSpPr>
        <p:spPr>
          <a:xfrm>
            <a:off x="4867656" y="1639312"/>
            <a:ext cx="4057833" cy="138499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CN" altLang="en-US" sz="1400" dirty="0"/>
              <a:t>我有</a:t>
            </a:r>
            <a:r>
              <a:rPr lang="en-US" altLang="zh-CN" sz="1400" dirty="0"/>
              <a:t>66</a:t>
            </a:r>
            <a:r>
              <a:rPr lang="zh-CN" altLang="en-US" sz="1400" dirty="0"/>
              <a:t>个种属，</a:t>
            </a:r>
            <a:r>
              <a:rPr lang="en-US" altLang="zh-CN" sz="1400" dirty="0"/>
              <a:t>59</a:t>
            </a:r>
            <a:r>
              <a:rPr lang="zh-CN" altLang="en-US" sz="1400" dirty="0"/>
              <a:t>个原生中国，我们要求</a:t>
            </a:r>
            <a:r>
              <a:rPr lang="zh-CN" altLang="en-US" sz="1400" b="1" dirty="0">
                <a:solidFill>
                  <a:srgbClr val="FF0000"/>
                </a:solidFill>
              </a:rPr>
              <a:t>温暖湿润</a:t>
            </a:r>
            <a:r>
              <a:rPr lang="zh-CN" altLang="en-US" sz="1400" dirty="0"/>
              <a:t>的气候，即</a:t>
            </a:r>
            <a:r>
              <a:rPr lang="zh-CN" altLang="en-US" sz="1400" b="1" dirty="0"/>
              <a:t>亚热带或温带湿润半湿润</a:t>
            </a:r>
            <a:r>
              <a:rPr lang="zh-CN" altLang="en-US" sz="1400" dirty="0"/>
              <a:t>气候，主要分布在</a:t>
            </a:r>
            <a:r>
              <a:rPr lang="zh-CN" altLang="en-US" sz="1400" b="1" dirty="0"/>
              <a:t>北纬</a:t>
            </a:r>
            <a:r>
              <a:rPr lang="en-US" altLang="zh-CN" sz="1400" b="1" dirty="0"/>
              <a:t>18</a:t>
            </a:r>
            <a:r>
              <a:rPr lang="zh-CN" altLang="en-US" sz="1400" b="1" dirty="0"/>
              <a:t>～</a:t>
            </a:r>
            <a:r>
              <a:rPr lang="en-US" altLang="zh-CN" sz="1400" b="1" dirty="0"/>
              <a:t>34</a:t>
            </a:r>
            <a:r>
              <a:rPr lang="en-US" altLang="zh-CN" sz="1400" b="1" dirty="0">
                <a:latin typeface="等线" panose="02010600030101010101" pitchFamily="2" charset="-122"/>
                <a:ea typeface="等线" panose="02010600030101010101" pitchFamily="2" charset="-122"/>
              </a:rPr>
              <a:t>°</a:t>
            </a:r>
            <a:r>
              <a:rPr lang="zh-CN" altLang="en-US" sz="1400" dirty="0"/>
              <a:t>的广大地区，年平均气温约在</a:t>
            </a:r>
            <a:r>
              <a:rPr lang="en-US" altLang="zh-CN" sz="1400" b="1" dirty="0"/>
              <a:t>11.3</a:t>
            </a:r>
            <a:r>
              <a:rPr lang="zh-CN" altLang="en-US" sz="1400" b="1" dirty="0"/>
              <a:t>～</a:t>
            </a:r>
            <a:r>
              <a:rPr lang="en-US" altLang="zh-CN" sz="1400" b="1" dirty="0"/>
              <a:t>16.9℃</a:t>
            </a:r>
            <a:r>
              <a:rPr lang="zh-CN" altLang="en-US" sz="1400" dirty="0"/>
              <a:t>，无霜期</a:t>
            </a:r>
            <a:r>
              <a:rPr lang="en-US" altLang="zh-CN" sz="1400" b="1" dirty="0"/>
              <a:t>160</a:t>
            </a:r>
            <a:r>
              <a:rPr lang="zh-CN" altLang="en-US" sz="1400" b="1" dirty="0"/>
              <a:t>～</a:t>
            </a:r>
            <a:r>
              <a:rPr lang="en-US" altLang="zh-CN" sz="1400" b="1" dirty="0"/>
              <a:t>270</a:t>
            </a:r>
            <a:r>
              <a:rPr lang="zh-CN" altLang="en-US" sz="1400" dirty="0"/>
              <a:t>天，年降水</a:t>
            </a:r>
            <a:r>
              <a:rPr lang="en-US" altLang="zh-CN" sz="1400" dirty="0"/>
              <a:t>500mm</a:t>
            </a:r>
            <a:r>
              <a:rPr lang="zh-CN" altLang="en-US" sz="1400" dirty="0"/>
              <a:t>以上。眉县年平均气温</a:t>
            </a:r>
            <a:r>
              <a:rPr lang="en-US" altLang="zh-CN" sz="1400" b="1" dirty="0">
                <a:solidFill>
                  <a:schemeClr val="tx1"/>
                </a:solidFill>
              </a:rPr>
              <a:t>12.9℃</a:t>
            </a:r>
            <a:r>
              <a:rPr lang="zh-CN" altLang="en-US" sz="1400" dirty="0"/>
              <a:t>，平均降水</a:t>
            </a:r>
            <a:r>
              <a:rPr lang="en-US" altLang="zh-CN" sz="1400" b="1" dirty="0"/>
              <a:t>609.5mm</a:t>
            </a:r>
            <a:r>
              <a:rPr lang="zh-CN" altLang="en-US" sz="1400" dirty="0"/>
              <a:t>，无霜期</a:t>
            </a:r>
            <a:r>
              <a:rPr lang="en-US" altLang="zh-CN" sz="1400" dirty="0"/>
              <a:t>218</a:t>
            </a:r>
            <a:r>
              <a:rPr lang="zh-CN" altLang="en-US" sz="1400" dirty="0"/>
              <a:t>天。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833D697-4DE1-4592-BA24-E6BDD0EB8469}"/>
              </a:ext>
            </a:extLst>
          </p:cNvPr>
          <p:cNvSpPr/>
          <p:nvPr/>
        </p:nvSpPr>
        <p:spPr>
          <a:xfrm>
            <a:off x="3819630" y="2694003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sym typeface="+mn-ea"/>
              </a:rPr>
              <a:t>光照</a:t>
            </a:r>
            <a:endParaRPr lang="en-US" altLang="zh-CN" b="1" dirty="0">
              <a:solidFill>
                <a:srgbClr val="000066"/>
              </a:solidFill>
              <a:sym typeface="+mn-ea"/>
            </a:endParaRPr>
          </a:p>
          <a:p>
            <a:r>
              <a:rPr lang="zh-CN" altLang="en-US" b="1" dirty="0">
                <a:solidFill>
                  <a:srgbClr val="000066"/>
                </a:solidFill>
                <a:sym typeface="+mn-ea"/>
              </a:rPr>
              <a:t>热量</a:t>
            </a:r>
            <a:endParaRPr lang="en-US" altLang="zh-CN" b="1" dirty="0">
              <a:solidFill>
                <a:srgbClr val="000066"/>
              </a:solidFill>
              <a:sym typeface="+mn-ea"/>
            </a:endParaRPr>
          </a:p>
          <a:p>
            <a:r>
              <a:rPr lang="zh-CN" altLang="en-US" b="1" dirty="0">
                <a:solidFill>
                  <a:srgbClr val="000066"/>
                </a:solidFill>
                <a:sym typeface="+mn-ea"/>
              </a:rPr>
              <a:t>降水</a:t>
            </a:r>
            <a:endParaRPr lang="zh-CN" altLang="en-US" b="1" dirty="0">
              <a:solidFill>
                <a:srgbClr val="000066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78A38C5-1730-462D-87E3-B68F831BE117}"/>
              </a:ext>
            </a:extLst>
          </p:cNvPr>
          <p:cNvSpPr/>
          <p:nvPr/>
        </p:nvSpPr>
        <p:spPr>
          <a:xfrm>
            <a:off x="5358384" y="3687264"/>
            <a:ext cx="3281668" cy="40011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0309F3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热量、降水等气候条件适宜</a:t>
            </a:r>
            <a:endParaRPr lang="zh-CN" altLang="en-US" sz="2000" b="1" dirty="0">
              <a:solidFill>
                <a:srgbClr val="0309F3"/>
              </a:solidFill>
            </a:endParaRPr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9B57EB71-E0AF-49D1-9688-15EF38155960}"/>
              </a:ext>
            </a:extLst>
          </p:cNvPr>
          <p:cNvSpPr/>
          <p:nvPr/>
        </p:nvSpPr>
        <p:spPr>
          <a:xfrm>
            <a:off x="6887124" y="3142390"/>
            <a:ext cx="224187" cy="544874"/>
          </a:xfrm>
          <a:prstGeom prst="downArrow">
            <a:avLst/>
          </a:prstGeom>
          <a:solidFill>
            <a:srgbClr val="0309F3"/>
          </a:solidFill>
          <a:ln>
            <a:solidFill>
              <a:srgbClr val="030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369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C58855E-3CDC-4C2D-961B-B10B18FDD55C}"/>
              </a:ext>
            </a:extLst>
          </p:cNvPr>
          <p:cNvSpPr/>
          <p:nvPr/>
        </p:nvSpPr>
        <p:spPr>
          <a:xfrm>
            <a:off x="489204" y="-82296"/>
            <a:ext cx="8165592" cy="583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【任务二】</a:t>
            </a:r>
            <a:r>
              <a:rPr lang="zh-CN" altLang="zh-CN" sz="24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结合图文资料，说出影响农业生产的区位因素。</a:t>
            </a:r>
            <a:endParaRPr lang="zh-CN" altLang="zh-CN" sz="24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45C759E-C170-4586-B52A-35B1E800111C}"/>
              </a:ext>
            </a:extLst>
          </p:cNvPr>
          <p:cNvSpPr/>
          <p:nvPr/>
        </p:nvSpPr>
        <p:spPr>
          <a:xfrm>
            <a:off x="745754" y="676151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水源</a:t>
            </a:r>
            <a:r>
              <a:rPr lang="zh-CN" altLang="en-US" sz="2000" b="1" dirty="0">
                <a:latin typeface="+mn-ea"/>
                <a:ea typeface="+mn-ea"/>
              </a:rPr>
              <a:t>农业生产必备的条件。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4CD406E-6AB5-4272-94CE-0BFBAEDCEFFA}"/>
              </a:ext>
            </a:extLst>
          </p:cNvPr>
          <p:cNvSpPr/>
          <p:nvPr/>
        </p:nvSpPr>
        <p:spPr>
          <a:xfrm>
            <a:off x="990107" y="2755461"/>
            <a:ext cx="2728685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我的家乡</a:t>
            </a:r>
            <a:r>
              <a:rPr lang="zh-CN" altLang="en-US" dirty="0">
                <a:solidFill>
                  <a:srgbClr val="0309F3"/>
                </a:solidFill>
              </a:rPr>
              <a:t>北跨渭河</a:t>
            </a:r>
            <a:r>
              <a:rPr lang="zh-CN" altLang="en-US" dirty="0"/>
              <a:t>，隶属于宝鸡市，属</a:t>
            </a:r>
            <a:r>
              <a:rPr lang="zh-CN" altLang="en-US" dirty="0">
                <a:solidFill>
                  <a:srgbClr val="0309F3"/>
                </a:solidFill>
              </a:rPr>
              <a:t>秦岭北麓半丘陵地带</a:t>
            </a:r>
            <a:r>
              <a:rPr lang="zh-CN" altLang="en-US" dirty="0"/>
              <a:t>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0A82B40-97D0-4458-8BFC-A6BE72A87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16" y="3007477"/>
            <a:ext cx="3447245" cy="213602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54B42A0-98BB-4F35-BB7A-F7D3ACC57D6B}"/>
              </a:ext>
            </a:extLst>
          </p:cNvPr>
          <p:cNvSpPr/>
          <p:nvPr/>
        </p:nvSpPr>
        <p:spPr>
          <a:xfrm>
            <a:off x="5495525" y="4804946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雨季坡面流</a:t>
            </a:r>
            <a:endParaRPr lang="zh-CN" altLang="en-US" sz="1600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9588AC4-AD93-42CF-AC9E-6922107C42BC}"/>
              </a:ext>
            </a:extLst>
          </p:cNvPr>
          <p:cNvSpPr/>
          <p:nvPr/>
        </p:nvSpPr>
        <p:spPr>
          <a:xfrm rot="950340">
            <a:off x="6267684" y="4562102"/>
            <a:ext cx="508000" cy="176877"/>
          </a:xfrm>
          <a:prstGeom prst="ellipse">
            <a:avLst/>
          </a:prstGeom>
          <a:solidFill>
            <a:srgbClr val="0309F3"/>
          </a:solidFill>
          <a:ln>
            <a:solidFill>
              <a:srgbClr val="030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  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EF3CAF1-9F59-4162-A78B-94BEF115862E}"/>
              </a:ext>
            </a:extLst>
          </p:cNvPr>
          <p:cNvSpPr/>
          <p:nvPr/>
        </p:nvSpPr>
        <p:spPr>
          <a:xfrm>
            <a:off x="745754" y="1239641"/>
            <a:ext cx="375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地形</a:t>
            </a:r>
            <a:r>
              <a:rPr lang="zh-CN" altLang="en-US" sz="2000" b="1" dirty="0">
                <a:latin typeface="+mn-ea"/>
                <a:ea typeface="+mn-ea"/>
              </a:rPr>
              <a:t>对农业生产具有重要影响。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6A53EF9-712F-480B-88C8-CDF8105180C4}"/>
              </a:ext>
            </a:extLst>
          </p:cNvPr>
          <p:cNvSpPr/>
          <p:nvPr/>
        </p:nvSpPr>
        <p:spPr>
          <a:xfrm>
            <a:off x="745754" y="1739181"/>
            <a:ext cx="3826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土壤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是农作物生长的物质基础。</a:t>
            </a:r>
            <a:endParaRPr lang="zh-CN" altLang="en-US" sz="2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7E2F968-2C5A-4617-9E7F-2DEB3EFC80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2440" y="780537"/>
            <a:ext cx="2327675" cy="1983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5AD7B47-C69D-4257-BA35-F9E6C7E9F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131" y="3417761"/>
            <a:ext cx="435051" cy="522061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A80C7C78-D98A-4BB7-A874-203A3680078C}"/>
              </a:ext>
            </a:extLst>
          </p:cNvPr>
          <p:cNvSpPr/>
          <p:nvPr/>
        </p:nvSpPr>
        <p:spPr>
          <a:xfrm>
            <a:off x="489204" y="4227896"/>
            <a:ext cx="4339650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zh-CN" altLang="en-US" dirty="0"/>
              <a:t>靠近渭河，有山地降水，</a:t>
            </a:r>
            <a:r>
              <a:rPr lang="zh-CN" altLang="zh-CN" dirty="0"/>
              <a:t>灌溉水源充足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zh-CN" altLang="en-US" dirty="0"/>
              <a:t>山麓冲积扇，</a:t>
            </a:r>
            <a:r>
              <a:rPr lang="zh-CN" altLang="zh-CN" dirty="0"/>
              <a:t>土壤肥沃。</a:t>
            </a:r>
            <a:endParaRPr lang="zh-CN" altLang="en-US" sz="2000" b="1" dirty="0">
              <a:solidFill>
                <a:srgbClr val="0309F3"/>
              </a:solidFill>
            </a:endParaRPr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DF51333A-47F5-4F31-82EF-9D407C8EDD36}"/>
              </a:ext>
            </a:extLst>
          </p:cNvPr>
          <p:cNvSpPr/>
          <p:nvPr/>
        </p:nvSpPr>
        <p:spPr>
          <a:xfrm>
            <a:off x="2314763" y="3683022"/>
            <a:ext cx="224187" cy="544874"/>
          </a:xfrm>
          <a:prstGeom prst="downArrow">
            <a:avLst/>
          </a:prstGeom>
          <a:solidFill>
            <a:srgbClr val="0309F3"/>
          </a:solidFill>
          <a:ln>
            <a:solidFill>
              <a:srgbClr val="030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71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0673A7F-0CA6-4DDE-A75D-63F94702F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30" y="0"/>
            <a:ext cx="1299970" cy="12938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B172AD7-EBA1-4893-9A68-28034BC0A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63" y="3752029"/>
            <a:ext cx="1192395" cy="129387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3B9A33-5EA9-412E-A295-9EF50414FC25}"/>
              </a:ext>
            </a:extLst>
          </p:cNvPr>
          <p:cNvSpPr txBox="1"/>
          <p:nvPr/>
        </p:nvSpPr>
        <p:spPr>
          <a:xfrm>
            <a:off x="530352" y="91440"/>
            <a:ext cx="5285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眉县猕猴桃的故事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C1B827E-D023-498C-AB92-9E0BEA5753FD}"/>
              </a:ext>
            </a:extLst>
          </p:cNvPr>
          <p:cNvSpPr/>
          <p:nvPr/>
        </p:nvSpPr>
        <p:spPr>
          <a:xfrm>
            <a:off x="1107185" y="604207"/>
            <a:ext cx="6657958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1400" dirty="0"/>
              <a:t>   </a:t>
            </a:r>
            <a:r>
              <a:rPr lang="zh-CN" altLang="zh-CN" sz="1400" dirty="0"/>
              <a:t>我是一个</a:t>
            </a:r>
            <a:r>
              <a:rPr lang="zh-CN" altLang="en-US" sz="1400" dirty="0"/>
              <a:t>有历史、</a:t>
            </a:r>
            <a:r>
              <a:rPr lang="zh-CN" altLang="zh-CN" sz="1400" dirty="0"/>
              <a:t>有故事的猕猴桃。</a:t>
            </a:r>
            <a:r>
              <a:rPr lang="zh-CN" altLang="en-US" sz="1400" dirty="0"/>
              <a:t>我的家住在秦岭主峰太白山下的陕西眉县，我的家乡北跨渭河，隶属于宝鸡市，属秦岭北麓半丘陵地带。早在古书</a:t>
            </a:r>
            <a:r>
              <a:rPr lang="en-US" altLang="zh-CN" sz="1400" dirty="0"/>
              <a:t>《</a:t>
            </a:r>
            <a:r>
              <a:rPr lang="zh-CN" altLang="en-US" sz="1400" dirty="0"/>
              <a:t>诗经</a:t>
            </a:r>
            <a:r>
              <a:rPr lang="en-US" altLang="zh-CN" sz="1400" dirty="0"/>
              <a:t>》</a:t>
            </a:r>
            <a:r>
              <a:rPr lang="zh-CN" altLang="en-US" sz="1400" dirty="0"/>
              <a:t>和</a:t>
            </a:r>
            <a:r>
              <a:rPr lang="en-US" altLang="zh-CN" sz="1400" dirty="0"/>
              <a:t>《</a:t>
            </a:r>
            <a:r>
              <a:rPr lang="zh-CN" altLang="en-US" sz="1400" dirty="0"/>
              <a:t>尔雅</a:t>
            </a:r>
            <a:r>
              <a:rPr lang="en-US" altLang="zh-CN" sz="1400" dirty="0"/>
              <a:t>》</a:t>
            </a:r>
            <a:r>
              <a:rPr lang="zh-CN" altLang="en-US" sz="1400" dirty="0"/>
              <a:t>里就有关于我的记载，原来是野生的我，对人来说口感不是太好，但是猕猴喜欢我，于是人类称我为猕猴桃。在李时珍</a:t>
            </a:r>
            <a:r>
              <a:rPr lang="en-US" altLang="zh-CN" sz="1400" dirty="0"/>
              <a:t>《</a:t>
            </a:r>
            <a:r>
              <a:rPr lang="zh-CN" altLang="en-US" sz="1400" dirty="0"/>
              <a:t>本草纲目</a:t>
            </a:r>
            <a:r>
              <a:rPr lang="en-US" altLang="zh-CN" sz="1400" dirty="0"/>
              <a:t>》</a:t>
            </a:r>
            <a:r>
              <a:rPr lang="zh-CN" altLang="en-US" sz="1400" dirty="0"/>
              <a:t>中就有“其形像梨，其色如桃，而猕猴喜食，固有其名”的说法，书中也介绍了我的食用和药用价值，可惜长期以来没有被重视。</a:t>
            </a:r>
            <a:endParaRPr lang="en-US" altLang="zh-CN" sz="1400" dirty="0"/>
          </a:p>
          <a:p>
            <a:pPr indent="266700">
              <a:lnSpc>
                <a:spcPct val="150000"/>
              </a:lnSpc>
            </a:pPr>
            <a:r>
              <a:rPr lang="en-US" altLang="zh-CN" sz="1400" dirty="0"/>
              <a:t> 100</a:t>
            </a:r>
            <a:r>
              <a:rPr lang="zh-CN" altLang="en-US" sz="1400" dirty="0"/>
              <a:t>多年前，一位新西兰女校长在中国旅游时发现了我，并将我带回了新西兰，从此开始了我的移民生涯。起初我作为一种庭院观赏植物，后来我的果实营养价值、经济价值和药用价值被任可，于是有了我的洋名</a:t>
            </a:r>
            <a:r>
              <a:rPr lang="en-US" altLang="zh-CN" sz="1400" dirty="0"/>
              <a:t>—</a:t>
            </a:r>
            <a:r>
              <a:rPr lang="zh-CN" altLang="en-US" sz="1400" dirty="0"/>
              <a:t>奇异果。在新西兰经过培育、改良，使我的品质逐渐改善，成为维生素</a:t>
            </a:r>
            <a:r>
              <a:rPr lang="en-US" altLang="zh-CN" sz="1400" dirty="0"/>
              <a:t>C</a:t>
            </a:r>
            <a:r>
              <a:rPr lang="zh-CN" altLang="en-US" sz="1400" dirty="0"/>
              <a:t>之冠，我在国际上名声大振。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584BCA-1BE0-4167-94C6-FD656E25A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86" y="3771447"/>
            <a:ext cx="1995714" cy="137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03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D4C34A6-F376-4440-8D98-AA37E9655F99}"/>
              </a:ext>
            </a:extLst>
          </p:cNvPr>
          <p:cNvSpPr txBox="1"/>
          <p:nvPr/>
        </p:nvSpPr>
        <p:spPr>
          <a:xfrm>
            <a:off x="3337560" y="101206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认识区域的一般思路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8F7D2BE-B847-43E4-A25C-D1E7B249CF2D}"/>
              </a:ext>
            </a:extLst>
          </p:cNvPr>
          <p:cNvSpPr txBox="1"/>
          <p:nvPr/>
        </p:nvSpPr>
        <p:spPr>
          <a:xfrm>
            <a:off x="1112520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在哪里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F38E8D-87B4-47F0-98F4-401522AD815E}"/>
              </a:ext>
            </a:extLst>
          </p:cNvPr>
          <p:cNvSpPr txBox="1"/>
          <p:nvPr/>
        </p:nvSpPr>
        <p:spPr>
          <a:xfrm>
            <a:off x="2910840" y="955286"/>
            <a:ext cx="98145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有什么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592F09-2695-4754-BBE6-CB000B033F02}"/>
              </a:ext>
            </a:extLst>
          </p:cNvPr>
          <p:cNvSpPr txBox="1"/>
          <p:nvPr/>
        </p:nvSpPr>
        <p:spPr>
          <a:xfrm>
            <a:off x="1112520" y="1481328"/>
            <a:ext cx="871728" cy="92333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位置</a:t>
            </a:r>
            <a:endParaRPr lang="en-US" altLang="zh-CN" dirty="0"/>
          </a:p>
          <a:p>
            <a:pPr algn="ctr"/>
            <a:r>
              <a:rPr lang="zh-CN" altLang="en-US" dirty="0"/>
              <a:t>范围</a:t>
            </a:r>
            <a:endParaRPr lang="en-US" altLang="zh-CN" dirty="0"/>
          </a:p>
          <a:p>
            <a:pPr algn="ctr"/>
            <a:r>
              <a:rPr lang="en-US" altLang="zh-CN" dirty="0"/>
              <a:t>(</a:t>
            </a:r>
            <a:r>
              <a:rPr lang="zh-CN" altLang="en-US" dirty="0"/>
              <a:t>区域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932EC1-93BC-48C5-AE5B-351992FE7399}"/>
              </a:ext>
            </a:extLst>
          </p:cNvPr>
          <p:cNvSpPr txBox="1"/>
          <p:nvPr/>
        </p:nvSpPr>
        <p:spPr>
          <a:xfrm>
            <a:off x="2390385" y="1481327"/>
            <a:ext cx="871728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自然环</a:t>
            </a:r>
            <a:endParaRPr lang="en-US" altLang="zh-CN" dirty="0"/>
          </a:p>
          <a:p>
            <a:r>
              <a:rPr lang="zh-CN" altLang="en-US" dirty="0"/>
              <a:t>境特征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7DA5851-C9A0-42B9-8077-D0DD18BD3913}"/>
              </a:ext>
            </a:extLst>
          </p:cNvPr>
          <p:cNvSpPr txBox="1"/>
          <p:nvPr/>
        </p:nvSpPr>
        <p:spPr>
          <a:xfrm>
            <a:off x="422148" y="0"/>
            <a:ext cx="138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学习方法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3AD54E1-95BC-4D2E-8B3F-CCCB363E6138}"/>
              </a:ext>
            </a:extLst>
          </p:cNvPr>
          <p:cNvSpPr txBox="1"/>
          <p:nvPr/>
        </p:nvSpPr>
        <p:spPr>
          <a:xfrm>
            <a:off x="141856" y="1684238"/>
            <a:ext cx="87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思考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71D2C27-3D86-408E-808F-268E44F9F8EB}"/>
              </a:ext>
            </a:extLst>
          </p:cNvPr>
          <p:cNvSpPr txBox="1"/>
          <p:nvPr/>
        </p:nvSpPr>
        <p:spPr>
          <a:xfrm>
            <a:off x="3565507" y="1481327"/>
            <a:ext cx="87172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人文环</a:t>
            </a:r>
            <a:endParaRPr lang="en-US" altLang="zh-CN" dirty="0"/>
          </a:p>
          <a:p>
            <a:r>
              <a:rPr lang="zh-CN" altLang="en-US" dirty="0"/>
              <a:t>境特征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21C4A44-B806-4BAF-BAAB-0ADDD85CBEC3}"/>
              </a:ext>
            </a:extLst>
          </p:cNvPr>
          <p:cNvSpPr/>
          <p:nvPr/>
        </p:nvSpPr>
        <p:spPr>
          <a:xfrm>
            <a:off x="4513942" y="615006"/>
            <a:ext cx="4488201" cy="313932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眉县优越的地理环境和土地资源，悠久的种植历史。。。。，加上无公害栽培，标准化管理，让我的身价倍增。</a:t>
            </a:r>
            <a:r>
              <a:rPr lang="en-US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2018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年我成为陕西省首批获得“国家气候标志”品质认证的农产品品牌。许多从事贮藏、销售、加工</a:t>
            </a:r>
            <a:r>
              <a:rPr lang="zh-CN" altLang="en-US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、运输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的企业让我的家族发展壮大</a:t>
            </a:r>
            <a:r>
              <a:rPr lang="zh-CN" altLang="en-US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。</a:t>
            </a:r>
            <a:r>
              <a:rPr lang="zh-CN" altLang="en-US" dirty="0"/>
              <a:t>全县</a:t>
            </a:r>
            <a:r>
              <a:rPr lang="en-US" altLang="zh-CN" dirty="0"/>
              <a:t>123</a:t>
            </a:r>
            <a:r>
              <a:rPr lang="zh-CN" altLang="en-US" dirty="0"/>
              <a:t>个行政村，</a:t>
            </a:r>
            <a:r>
              <a:rPr lang="en-US" altLang="zh-CN" dirty="0"/>
              <a:t>95%</a:t>
            </a:r>
            <a:r>
              <a:rPr lang="zh-CN" altLang="en-US" dirty="0"/>
              <a:t>的农户都把我作为主导产业，产值近</a:t>
            </a:r>
            <a:r>
              <a:rPr lang="en-US" altLang="zh-CN" dirty="0"/>
              <a:t>45</a:t>
            </a:r>
            <a:r>
              <a:rPr lang="zh-CN" altLang="en-US" dirty="0"/>
              <a:t>亿元。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电子商务</a:t>
            </a:r>
            <a:r>
              <a:rPr lang="zh-CN" altLang="en-US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。。。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飞遍全国和世界各地。</a:t>
            </a:r>
            <a:r>
              <a:rPr lang="zh-CN" altLang="en-US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。。。</a:t>
            </a:r>
            <a:r>
              <a:rPr lang="zh-CN" altLang="en-US" kern="100" dirty="0">
                <a:latin typeface="Calibri" panose="020F0502020204030204" pitchFamily="34" charset="0"/>
                <a:ea typeface="楷体_GB2312"/>
                <a:cs typeface="Times New Roman" panose="02020603050405020304" pitchFamily="18" charset="0"/>
              </a:rPr>
              <a:t>随着</a:t>
            </a:r>
            <a:r>
              <a:rPr lang="zh-CN" altLang="en-US" dirty="0"/>
              <a:t>科技的发展，外资的投入，市场的扩大，我的明天一定更加灿烂辉煌！</a:t>
            </a:r>
          </a:p>
        </p:txBody>
      </p:sp>
    </p:spTree>
    <p:extLst>
      <p:ext uri="{BB962C8B-B14F-4D97-AF65-F5344CB8AC3E}">
        <p14:creationId xmlns:p14="http://schemas.microsoft.com/office/powerpoint/2010/main" val="3742450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D4C34A6-F376-4440-8D98-AA37E9655F99}"/>
              </a:ext>
            </a:extLst>
          </p:cNvPr>
          <p:cNvSpPr txBox="1"/>
          <p:nvPr/>
        </p:nvSpPr>
        <p:spPr>
          <a:xfrm>
            <a:off x="3337560" y="101206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认识区域的一般思路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8F7D2BE-B847-43E4-A25C-D1E7B249CF2D}"/>
              </a:ext>
            </a:extLst>
          </p:cNvPr>
          <p:cNvSpPr txBox="1"/>
          <p:nvPr/>
        </p:nvSpPr>
        <p:spPr>
          <a:xfrm>
            <a:off x="1112520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在哪里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F38E8D-87B4-47F0-98F4-401522AD815E}"/>
              </a:ext>
            </a:extLst>
          </p:cNvPr>
          <p:cNvSpPr txBox="1"/>
          <p:nvPr/>
        </p:nvSpPr>
        <p:spPr>
          <a:xfrm>
            <a:off x="2910840" y="955286"/>
            <a:ext cx="98145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有什么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592F09-2695-4754-BBE6-CB000B033F02}"/>
              </a:ext>
            </a:extLst>
          </p:cNvPr>
          <p:cNvSpPr txBox="1"/>
          <p:nvPr/>
        </p:nvSpPr>
        <p:spPr>
          <a:xfrm>
            <a:off x="1112520" y="1481328"/>
            <a:ext cx="871728" cy="92333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位置</a:t>
            </a:r>
            <a:endParaRPr lang="en-US" altLang="zh-CN" dirty="0"/>
          </a:p>
          <a:p>
            <a:pPr algn="ctr"/>
            <a:r>
              <a:rPr lang="zh-CN" altLang="en-US" dirty="0"/>
              <a:t>范围</a:t>
            </a:r>
            <a:endParaRPr lang="en-US" altLang="zh-CN" dirty="0"/>
          </a:p>
          <a:p>
            <a:pPr algn="ctr"/>
            <a:r>
              <a:rPr lang="en-US" altLang="zh-CN" dirty="0"/>
              <a:t>(</a:t>
            </a:r>
            <a:r>
              <a:rPr lang="zh-CN" altLang="en-US" dirty="0"/>
              <a:t>区域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932EC1-93BC-48C5-AE5B-351992FE7399}"/>
              </a:ext>
            </a:extLst>
          </p:cNvPr>
          <p:cNvSpPr txBox="1"/>
          <p:nvPr/>
        </p:nvSpPr>
        <p:spPr>
          <a:xfrm>
            <a:off x="2390385" y="1481327"/>
            <a:ext cx="871728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自然环</a:t>
            </a:r>
            <a:endParaRPr lang="en-US" altLang="zh-CN" dirty="0"/>
          </a:p>
          <a:p>
            <a:r>
              <a:rPr lang="zh-CN" altLang="en-US" dirty="0"/>
              <a:t>境特征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7DA5851-C9A0-42B9-8077-D0DD18BD3913}"/>
              </a:ext>
            </a:extLst>
          </p:cNvPr>
          <p:cNvSpPr txBox="1"/>
          <p:nvPr/>
        </p:nvSpPr>
        <p:spPr>
          <a:xfrm>
            <a:off x="422148" y="0"/>
            <a:ext cx="138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学习方法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3AD54E1-95BC-4D2E-8B3F-CCCB363E6138}"/>
              </a:ext>
            </a:extLst>
          </p:cNvPr>
          <p:cNvSpPr txBox="1"/>
          <p:nvPr/>
        </p:nvSpPr>
        <p:spPr>
          <a:xfrm>
            <a:off x="141856" y="1684238"/>
            <a:ext cx="87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思考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71D2C27-3D86-408E-808F-268E44F9F8EB}"/>
              </a:ext>
            </a:extLst>
          </p:cNvPr>
          <p:cNvSpPr txBox="1"/>
          <p:nvPr/>
        </p:nvSpPr>
        <p:spPr>
          <a:xfrm>
            <a:off x="3565507" y="1481327"/>
            <a:ext cx="87172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人文环</a:t>
            </a:r>
            <a:endParaRPr lang="en-US" altLang="zh-CN" dirty="0"/>
          </a:p>
          <a:p>
            <a:r>
              <a:rPr lang="zh-CN" altLang="en-US" dirty="0"/>
              <a:t>境特征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21C4A44-B806-4BAF-BAAB-0ADDD85CBEC3}"/>
              </a:ext>
            </a:extLst>
          </p:cNvPr>
          <p:cNvSpPr/>
          <p:nvPr/>
        </p:nvSpPr>
        <p:spPr>
          <a:xfrm>
            <a:off x="4513942" y="615006"/>
            <a:ext cx="4488201" cy="313932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眉县优越的地理环境和土地资源，悠久的种植历史。。。。，加上无公害栽培，标准化管理，让我的身价倍增。</a:t>
            </a:r>
            <a:r>
              <a:rPr lang="en-US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2018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年我成为陕西省首批获得“国家气候标志”品质认证的农产品品牌。许多从事贮藏、销售、加工</a:t>
            </a:r>
            <a:r>
              <a:rPr lang="zh-CN" altLang="en-US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、运输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的企业让我的家族发展壮大</a:t>
            </a:r>
            <a:r>
              <a:rPr lang="zh-CN" altLang="en-US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。</a:t>
            </a:r>
            <a:r>
              <a:rPr lang="zh-CN" altLang="en-US" dirty="0"/>
              <a:t>全县</a:t>
            </a:r>
            <a:r>
              <a:rPr lang="en-US" altLang="zh-CN" dirty="0"/>
              <a:t>123</a:t>
            </a:r>
            <a:r>
              <a:rPr lang="zh-CN" altLang="en-US" dirty="0"/>
              <a:t>个行政村，</a:t>
            </a:r>
            <a:r>
              <a:rPr lang="en-US" altLang="zh-CN" dirty="0"/>
              <a:t>95%</a:t>
            </a:r>
            <a:r>
              <a:rPr lang="zh-CN" altLang="en-US" dirty="0"/>
              <a:t>的农户都把我作为主导产业，产值近</a:t>
            </a:r>
            <a:r>
              <a:rPr lang="en-US" altLang="zh-CN" dirty="0"/>
              <a:t>45</a:t>
            </a:r>
            <a:r>
              <a:rPr lang="zh-CN" altLang="en-US" dirty="0"/>
              <a:t>亿元。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电子商务</a:t>
            </a:r>
            <a:r>
              <a:rPr lang="zh-CN" altLang="en-US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。。。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飞遍全国和世界各地。</a:t>
            </a:r>
            <a:r>
              <a:rPr lang="zh-CN" altLang="en-US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。。。</a:t>
            </a:r>
            <a:r>
              <a:rPr lang="zh-CN" altLang="en-US" kern="100" dirty="0">
                <a:latin typeface="Calibri" panose="020F0502020204030204" pitchFamily="34" charset="0"/>
                <a:ea typeface="楷体_GB2312"/>
                <a:cs typeface="Times New Roman" panose="02020603050405020304" pitchFamily="18" charset="0"/>
              </a:rPr>
              <a:t>随着</a:t>
            </a:r>
            <a:r>
              <a:rPr lang="zh-CN" altLang="en-US" dirty="0"/>
              <a:t>科技的发展，外资的投入，市场的扩大，我的明天一定更加灿烂辉煌！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3250C9-81B4-4903-845B-0EE01261CC30}"/>
              </a:ext>
            </a:extLst>
          </p:cNvPr>
          <p:cNvSpPr txBox="1"/>
          <p:nvPr/>
        </p:nvSpPr>
        <p:spPr>
          <a:xfrm>
            <a:off x="1754205" y="3337201"/>
            <a:ext cx="184331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国内、国际市场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5970F4C-198A-4CDC-88F3-578C9C0424A9}"/>
              </a:ext>
            </a:extLst>
          </p:cNvPr>
          <p:cNvCxnSpPr>
            <a:cxnSpLocks/>
          </p:cNvCxnSpPr>
          <p:nvPr/>
        </p:nvCxnSpPr>
        <p:spPr>
          <a:xfrm flipH="1">
            <a:off x="3598010" y="3030538"/>
            <a:ext cx="2346716" cy="491329"/>
          </a:xfrm>
          <a:prstGeom prst="straightConnector1">
            <a:avLst/>
          </a:prstGeom>
          <a:ln w="28575">
            <a:solidFill>
              <a:srgbClr val="0309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2655A237-B3AC-44A7-B9EB-B27FD2D2D9CD}"/>
              </a:ext>
            </a:extLst>
          </p:cNvPr>
          <p:cNvCxnSpPr>
            <a:cxnSpLocks/>
          </p:cNvCxnSpPr>
          <p:nvPr/>
        </p:nvCxnSpPr>
        <p:spPr>
          <a:xfrm>
            <a:off x="7953829" y="2510971"/>
            <a:ext cx="101603" cy="1594827"/>
          </a:xfrm>
          <a:prstGeom prst="straightConnector1">
            <a:avLst/>
          </a:prstGeom>
          <a:ln w="28575">
            <a:solidFill>
              <a:srgbClr val="0309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A0984C33-E177-4049-B207-0BFF0EDDE381}"/>
              </a:ext>
            </a:extLst>
          </p:cNvPr>
          <p:cNvSpPr txBox="1"/>
          <p:nvPr/>
        </p:nvSpPr>
        <p:spPr>
          <a:xfrm>
            <a:off x="2553571" y="4023457"/>
            <a:ext cx="110003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科学技术</a:t>
            </a: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F0353F4B-72E0-43B8-9392-FE0707283C62}"/>
              </a:ext>
            </a:extLst>
          </p:cNvPr>
          <p:cNvCxnSpPr>
            <a:cxnSpLocks/>
          </p:cNvCxnSpPr>
          <p:nvPr/>
        </p:nvCxnSpPr>
        <p:spPr>
          <a:xfrm flipH="1">
            <a:off x="6059716" y="3367314"/>
            <a:ext cx="449942" cy="718457"/>
          </a:xfrm>
          <a:prstGeom prst="straightConnector1">
            <a:avLst/>
          </a:prstGeom>
          <a:ln w="28575">
            <a:solidFill>
              <a:srgbClr val="0309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EE91143B-6A42-4533-8DDC-C7C03258F39C}"/>
              </a:ext>
            </a:extLst>
          </p:cNvPr>
          <p:cNvCxnSpPr>
            <a:cxnSpLocks/>
          </p:cNvCxnSpPr>
          <p:nvPr/>
        </p:nvCxnSpPr>
        <p:spPr>
          <a:xfrm flipV="1">
            <a:off x="5490392" y="485746"/>
            <a:ext cx="1267650" cy="588311"/>
          </a:xfrm>
          <a:prstGeom prst="straightConnector1">
            <a:avLst/>
          </a:prstGeom>
          <a:ln w="28575">
            <a:solidFill>
              <a:srgbClr val="0309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D4F167F2-7E2D-4342-860C-CF722F200D0D}"/>
              </a:ext>
            </a:extLst>
          </p:cNvPr>
          <p:cNvSpPr txBox="1"/>
          <p:nvPr/>
        </p:nvSpPr>
        <p:spPr>
          <a:xfrm>
            <a:off x="5490392" y="4105798"/>
            <a:ext cx="649151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资金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FAD5F2C-DD58-4C66-9673-743A244AA5D3}"/>
              </a:ext>
            </a:extLst>
          </p:cNvPr>
          <p:cNvSpPr txBox="1"/>
          <p:nvPr/>
        </p:nvSpPr>
        <p:spPr>
          <a:xfrm>
            <a:off x="6840547" y="193539"/>
            <a:ext cx="69303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历史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B071572-F76A-4A7E-BDBA-C096BE0D3B70}"/>
              </a:ext>
            </a:extLst>
          </p:cNvPr>
          <p:cNvSpPr txBox="1"/>
          <p:nvPr/>
        </p:nvSpPr>
        <p:spPr>
          <a:xfrm>
            <a:off x="7637563" y="4105798"/>
            <a:ext cx="9080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劳动力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4461096-115C-4670-A9F6-F62BFD501C72}"/>
              </a:ext>
            </a:extLst>
          </p:cNvPr>
          <p:cNvSpPr txBox="1"/>
          <p:nvPr/>
        </p:nvSpPr>
        <p:spPr>
          <a:xfrm>
            <a:off x="3181884" y="2359699"/>
            <a:ext cx="664609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政策</a:t>
            </a: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101A8F12-2316-458B-AD83-A846247B1302}"/>
              </a:ext>
            </a:extLst>
          </p:cNvPr>
          <p:cNvCxnSpPr>
            <a:cxnSpLocks/>
          </p:cNvCxnSpPr>
          <p:nvPr/>
        </p:nvCxnSpPr>
        <p:spPr>
          <a:xfrm flipH="1">
            <a:off x="3883759" y="1640676"/>
            <a:ext cx="2165786" cy="931074"/>
          </a:xfrm>
          <a:prstGeom prst="straightConnector1">
            <a:avLst/>
          </a:prstGeom>
          <a:ln w="28575">
            <a:solidFill>
              <a:srgbClr val="0309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973D7D8B-4C97-4345-89D2-8B0F1A15A6CA}"/>
              </a:ext>
            </a:extLst>
          </p:cNvPr>
          <p:cNvCxnSpPr>
            <a:cxnSpLocks/>
          </p:cNvCxnSpPr>
          <p:nvPr/>
        </p:nvCxnSpPr>
        <p:spPr>
          <a:xfrm flipH="1">
            <a:off x="3640220" y="3308384"/>
            <a:ext cx="1472785" cy="806559"/>
          </a:xfrm>
          <a:prstGeom prst="straightConnector1">
            <a:avLst/>
          </a:prstGeom>
          <a:ln w="28575">
            <a:solidFill>
              <a:srgbClr val="0309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2786BD91-6565-4320-8006-E04265E0527F}"/>
              </a:ext>
            </a:extLst>
          </p:cNvPr>
          <p:cNvSpPr txBox="1"/>
          <p:nvPr/>
        </p:nvSpPr>
        <p:spPr>
          <a:xfrm>
            <a:off x="3167724" y="2783394"/>
            <a:ext cx="110003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交通运输</a:t>
            </a:r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D2A1BB78-DDA7-4467-90A0-425C8B9E2AE3}"/>
              </a:ext>
            </a:extLst>
          </p:cNvPr>
          <p:cNvCxnSpPr>
            <a:cxnSpLocks/>
          </p:cNvCxnSpPr>
          <p:nvPr/>
        </p:nvCxnSpPr>
        <p:spPr>
          <a:xfrm flipH="1">
            <a:off x="4267200" y="2198928"/>
            <a:ext cx="1547768" cy="724293"/>
          </a:xfrm>
          <a:prstGeom prst="straightConnector1">
            <a:avLst/>
          </a:prstGeom>
          <a:ln w="28575">
            <a:solidFill>
              <a:srgbClr val="0309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8F1F6B2C-FDF4-4E1C-BE4B-0E40763CD61B}"/>
              </a:ext>
            </a:extLst>
          </p:cNvPr>
          <p:cNvCxnSpPr>
            <a:cxnSpLocks/>
          </p:cNvCxnSpPr>
          <p:nvPr/>
        </p:nvCxnSpPr>
        <p:spPr>
          <a:xfrm flipH="1">
            <a:off x="3846494" y="1126192"/>
            <a:ext cx="3660819" cy="3402302"/>
          </a:xfrm>
          <a:prstGeom prst="straightConnector1">
            <a:avLst/>
          </a:prstGeom>
          <a:ln w="28575">
            <a:solidFill>
              <a:srgbClr val="0309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AA7399DA-212C-4321-92FD-F58CF2654CBD}"/>
              </a:ext>
            </a:extLst>
          </p:cNvPr>
          <p:cNvSpPr txBox="1"/>
          <p:nvPr/>
        </p:nvSpPr>
        <p:spPr>
          <a:xfrm>
            <a:off x="3181884" y="4519450"/>
            <a:ext cx="69303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环保</a:t>
            </a:r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B4C080BE-1713-4FE8-98AA-9A844460D1CB}"/>
              </a:ext>
            </a:extLst>
          </p:cNvPr>
          <p:cNvCxnSpPr>
            <a:cxnSpLocks/>
          </p:cNvCxnSpPr>
          <p:nvPr/>
        </p:nvCxnSpPr>
        <p:spPr>
          <a:xfrm flipH="1">
            <a:off x="2980645" y="1922593"/>
            <a:ext cx="2989887" cy="2658036"/>
          </a:xfrm>
          <a:prstGeom prst="straightConnector1">
            <a:avLst/>
          </a:prstGeom>
          <a:ln w="28575">
            <a:solidFill>
              <a:srgbClr val="0309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id="{B72C01B2-8D6F-4CE0-8F2C-BEB6CE529BFB}"/>
              </a:ext>
            </a:extLst>
          </p:cNvPr>
          <p:cNvSpPr txBox="1"/>
          <p:nvPr/>
        </p:nvSpPr>
        <p:spPr>
          <a:xfrm>
            <a:off x="2410560" y="4519450"/>
            <a:ext cx="69303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品牌</a:t>
            </a:r>
          </a:p>
        </p:txBody>
      </p:sp>
    </p:spTree>
    <p:extLst>
      <p:ext uri="{BB962C8B-B14F-4D97-AF65-F5344CB8AC3E}">
        <p14:creationId xmlns:p14="http://schemas.microsoft.com/office/powerpoint/2010/main" val="525362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C58855E-3CDC-4C2D-961B-B10B18FDD55C}"/>
              </a:ext>
            </a:extLst>
          </p:cNvPr>
          <p:cNvSpPr/>
          <p:nvPr/>
        </p:nvSpPr>
        <p:spPr>
          <a:xfrm>
            <a:off x="489204" y="-82296"/>
            <a:ext cx="8165592" cy="583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【任务二】</a:t>
            </a:r>
            <a:r>
              <a:rPr lang="zh-CN" altLang="zh-CN" sz="24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结合图文资料，说出影响农业生产的区位因素。</a:t>
            </a:r>
            <a:endParaRPr lang="zh-CN" altLang="zh-CN" sz="24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44712A8-1C88-4DEA-9945-24C374D3F182}"/>
              </a:ext>
            </a:extLst>
          </p:cNvPr>
          <p:cNvSpPr/>
          <p:nvPr/>
        </p:nvSpPr>
        <p:spPr>
          <a:xfrm>
            <a:off x="3171372" y="678924"/>
            <a:ext cx="5772440" cy="4093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t"/>
            <a:r>
              <a:rPr lang="zh-CN" altLang="en-US" sz="20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材料：农民们为利益盲目跟风，扩大农作物种植规模，往往会使得第二年这些农产品价格暴跌。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年河北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2.6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亿斤大蒜严重滞销</a:t>
            </a:r>
            <a:r>
              <a:rPr lang="zh-CN" altLang="en-US" sz="20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t"/>
            <a:endParaRPr lang="en-US" altLang="zh-CN" sz="20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t"/>
            <a:endParaRPr lang="en-US" altLang="zh-CN" sz="20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t"/>
            <a:endParaRPr lang="en-US" altLang="zh-CN" sz="20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t"/>
            <a:endParaRPr lang="en-US" altLang="zh-CN" sz="20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t"/>
            <a:endParaRPr lang="en-US" altLang="zh-CN" sz="20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t"/>
            <a:endParaRPr lang="en-US" altLang="zh-CN" sz="20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t"/>
            <a:endParaRPr lang="en-US" altLang="zh-CN" sz="20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t"/>
            <a:endParaRPr lang="en-US" altLang="zh-CN" sz="20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t"/>
            <a:endParaRPr lang="en-US" altLang="zh-CN" sz="20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t"/>
            <a:r>
              <a:rPr lang="zh-CN" altLang="en-US" sz="20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什么因素影响</a:t>
            </a:r>
            <a:r>
              <a:rPr lang="zh-CN" altLang="en-US" sz="2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农业生产的规模和类型</a:t>
            </a:r>
            <a:r>
              <a:rPr lang="zh-CN" altLang="en-US" sz="20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292495-A5B3-448D-87C3-A3FC4FD12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222" y="1918415"/>
            <a:ext cx="2600632" cy="10390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3DB210-D781-4B0F-AC36-DEEF7CE55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815" y="3233010"/>
            <a:ext cx="3187446" cy="102294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21A7B43-47B1-4E8E-BC04-D5B5EB03F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46" y="622654"/>
            <a:ext cx="2333629" cy="42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48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C58855E-3CDC-4C2D-961B-B10B18FDD55C}"/>
              </a:ext>
            </a:extLst>
          </p:cNvPr>
          <p:cNvSpPr/>
          <p:nvPr/>
        </p:nvSpPr>
        <p:spPr>
          <a:xfrm>
            <a:off x="489204" y="-82296"/>
            <a:ext cx="8165592" cy="583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【任务二】</a:t>
            </a:r>
            <a:r>
              <a:rPr lang="zh-CN" altLang="zh-CN" sz="24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结合图文资料，说出影响农业生产的区位因素。</a:t>
            </a:r>
            <a:endParaRPr lang="zh-CN" altLang="zh-CN" sz="24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292495-A5B3-448D-87C3-A3FC4FD12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019" y="974987"/>
            <a:ext cx="2600632" cy="10390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3DB210-D781-4B0F-AC36-DEEF7CE55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612" y="2232987"/>
            <a:ext cx="3187446" cy="102294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21A7B43-47B1-4E8E-BC04-D5B5EB03F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46" y="622654"/>
            <a:ext cx="2333629" cy="424361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C4B4C93-7420-4E53-BFE4-64A07003EAF7}"/>
              </a:ext>
            </a:extLst>
          </p:cNvPr>
          <p:cNvSpPr txBox="1"/>
          <p:nvPr/>
        </p:nvSpPr>
        <p:spPr>
          <a:xfrm>
            <a:off x="3478406" y="3514646"/>
            <a:ext cx="556924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l"/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市场</a:t>
            </a: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需求决定农业的生产类型和规模。</a:t>
            </a:r>
          </a:p>
        </p:txBody>
      </p:sp>
    </p:spTree>
    <p:extLst>
      <p:ext uri="{BB962C8B-B14F-4D97-AF65-F5344CB8AC3E}">
        <p14:creationId xmlns:p14="http://schemas.microsoft.com/office/powerpoint/2010/main" val="623281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C58855E-3CDC-4C2D-961B-B10B18FDD55C}"/>
              </a:ext>
            </a:extLst>
          </p:cNvPr>
          <p:cNvSpPr/>
          <p:nvPr/>
        </p:nvSpPr>
        <p:spPr>
          <a:xfrm>
            <a:off x="489204" y="-82296"/>
            <a:ext cx="8165592" cy="583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【任务二】</a:t>
            </a:r>
            <a:r>
              <a:rPr lang="zh-CN" altLang="zh-CN" sz="24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结合图文资料，说出影响农业生产的区位因素。</a:t>
            </a:r>
            <a:endParaRPr lang="zh-CN" altLang="zh-CN" sz="24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44712A8-1C88-4DEA-9945-24C374D3F182}"/>
              </a:ext>
            </a:extLst>
          </p:cNvPr>
          <p:cNvSpPr/>
          <p:nvPr/>
        </p:nvSpPr>
        <p:spPr>
          <a:xfrm>
            <a:off x="4005943" y="501518"/>
            <a:ext cx="5003183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t"/>
            <a:r>
              <a:rPr lang="zh-CN" altLang="en-US" sz="20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阿根廷和西欧国家相距遥远。其牛肉产品却可通过海上冷冻船以最快速度到达欧洲，出现在餐桌上，主导因素是什么？</a:t>
            </a:r>
            <a:endParaRPr lang="zh-CN" altLang="en-US" sz="2000" dirty="0">
              <a:solidFill>
                <a:srgbClr val="00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3D9A0EA-254B-4F5B-A457-A5E2ADE8167A}"/>
              </a:ext>
            </a:extLst>
          </p:cNvPr>
          <p:cNvSpPr/>
          <p:nvPr/>
        </p:nvSpPr>
        <p:spPr>
          <a:xfrm>
            <a:off x="528639" y="1747987"/>
            <a:ext cx="10820399" cy="56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413B1BF-E767-42A5-989F-878D11571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46" y="1812013"/>
            <a:ext cx="4283964" cy="326397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1A2FD4D-B4D6-4B31-9E9F-59BFD9A90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5" y="3223729"/>
            <a:ext cx="1289920" cy="88746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9B60F8-93F6-467B-A26D-E1CAB9D152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4" y="1919770"/>
            <a:ext cx="1808827" cy="128788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36A16DF-90DB-42A3-973F-1888FAE15A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8" y="3727520"/>
            <a:ext cx="1425584" cy="94943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1440673-1C63-469E-B34C-DB7452A09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138" y="586369"/>
            <a:ext cx="2333629" cy="42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72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C58855E-3CDC-4C2D-961B-B10B18FDD55C}"/>
              </a:ext>
            </a:extLst>
          </p:cNvPr>
          <p:cNvSpPr/>
          <p:nvPr/>
        </p:nvSpPr>
        <p:spPr>
          <a:xfrm>
            <a:off x="489204" y="-82296"/>
            <a:ext cx="8165592" cy="583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【任务二】</a:t>
            </a:r>
            <a:r>
              <a:rPr lang="zh-CN" altLang="zh-CN" sz="24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结合图文资料，说出影响农业生产的区位因素。</a:t>
            </a:r>
            <a:endParaRPr lang="zh-CN" altLang="zh-CN" sz="24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EEB1E09-6916-4FB3-BE53-9A0811ADC5FF}"/>
              </a:ext>
            </a:extLst>
          </p:cNvPr>
          <p:cNvSpPr/>
          <p:nvPr/>
        </p:nvSpPr>
        <p:spPr>
          <a:xfrm>
            <a:off x="5470400" y="4127268"/>
            <a:ext cx="1287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交通运输</a:t>
            </a:r>
            <a:endParaRPr lang="en-US" altLang="zh-CN" sz="2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科学技术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3D9A0EA-254B-4F5B-A457-A5E2ADE8167A}"/>
              </a:ext>
            </a:extLst>
          </p:cNvPr>
          <p:cNvSpPr/>
          <p:nvPr/>
        </p:nvSpPr>
        <p:spPr>
          <a:xfrm>
            <a:off x="528639" y="1747987"/>
            <a:ext cx="10820399" cy="56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413B1BF-E767-42A5-989F-878D11571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39" y="863295"/>
            <a:ext cx="4283964" cy="326397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9B60F8-93F6-467B-A26D-E1CAB9D15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61" y="676445"/>
            <a:ext cx="1808827" cy="128788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36A16DF-90DB-42A3-973F-1888FAE15A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66" y="2812031"/>
            <a:ext cx="1653668" cy="110134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2CA367F-8E72-44A7-9E79-5481057273E1}"/>
              </a:ext>
            </a:extLst>
          </p:cNvPr>
          <p:cNvSpPr/>
          <p:nvPr/>
        </p:nvSpPr>
        <p:spPr>
          <a:xfrm>
            <a:off x="5150174" y="47689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</a:rPr>
              <a:t>保鲜、冷藏技术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D71D47DC-6CA6-4121-9C6A-2CE550FC8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785" y="550629"/>
            <a:ext cx="2333629" cy="42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C58855E-3CDC-4C2D-961B-B10B18FDD55C}"/>
              </a:ext>
            </a:extLst>
          </p:cNvPr>
          <p:cNvSpPr/>
          <p:nvPr/>
        </p:nvSpPr>
        <p:spPr>
          <a:xfrm>
            <a:off x="489204" y="-82296"/>
            <a:ext cx="8165592" cy="583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【任务二】</a:t>
            </a:r>
            <a:r>
              <a:rPr lang="zh-CN" altLang="zh-CN" sz="24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结合图文资料，说出影响农业生产的区位因素。</a:t>
            </a:r>
            <a:endParaRPr lang="zh-CN" altLang="zh-CN" sz="24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3D9A0EA-254B-4F5B-A457-A5E2ADE8167A}"/>
              </a:ext>
            </a:extLst>
          </p:cNvPr>
          <p:cNvSpPr/>
          <p:nvPr/>
        </p:nvSpPr>
        <p:spPr>
          <a:xfrm>
            <a:off x="528639" y="1747987"/>
            <a:ext cx="10820399" cy="56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2CA367F-8E72-44A7-9E79-5481057273E1}"/>
              </a:ext>
            </a:extLst>
          </p:cNvPr>
          <p:cNvSpPr/>
          <p:nvPr/>
        </p:nvSpPr>
        <p:spPr>
          <a:xfrm>
            <a:off x="3265576" y="431388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</a:rPr>
              <a:t>政策法规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72D32AA-7BEF-40C2-BB60-16FB2BBFE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87" y="1044157"/>
            <a:ext cx="2872417" cy="21255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241AB70-83CC-484A-8CC6-106ACB0D6A18}"/>
              </a:ext>
            </a:extLst>
          </p:cNvPr>
          <p:cNvSpPr/>
          <p:nvPr/>
        </p:nvSpPr>
        <p:spPr>
          <a:xfrm>
            <a:off x="4310744" y="529506"/>
            <a:ext cx="4542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zh-CN" altLang="en-US" sz="2000" b="1" dirty="0">
                <a:solidFill>
                  <a:srgbClr val="002060"/>
                </a:solidFill>
                <a:latin typeface="+mn-ea"/>
                <a:ea typeface="+mn-ea"/>
              </a:rPr>
              <a:t>说出图示影响农业生产的因素。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E32023D-0040-4402-B86E-C0365DE8A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57" y="3486091"/>
            <a:ext cx="2480278" cy="165005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2270775-2C38-4AAD-8540-954960FB1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93" y="2853152"/>
            <a:ext cx="1840077" cy="140765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0A5B267-8BB6-41BF-A92A-C4980A95E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138" y="586369"/>
            <a:ext cx="2333629" cy="42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26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C58855E-3CDC-4C2D-961B-B10B18FDD55C}"/>
              </a:ext>
            </a:extLst>
          </p:cNvPr>
          <p:cNvSpPr/>
          <p:nvPr/>
        </p:nvSpPr>
        <p:spPr>
          <a:xfrm>
            <a:off x="489204" y="-82296"/>
            <a:ext cx="8165592" cy="583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【任务二】</a:t>
            </a:r>
            <a:r>
              <a:rPr lang="zh-CN" altLang="zh-CN" sz="24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结合图文资料，说出影响农业生产的区位因素。</a:t>
            </a:r>
            <a:endParaRPr lang="zh-CN" altLang="zh-CN" sz="24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3D9A0EA-254B-4F5B-A457-A5E2ADE8167A}"/>
              </a:ext>
            </a:extLst>
          </p:cNvPr>
          <p:cNvSpPr/>
          <p:nvPr/>
        </p:nvSpPr>
        <p:spPr>
          <a:xfrm>
            <a:off x="528639" y="1747987"/>
            <a:ext cx="10820399" cy="56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2CA367F-8E72-44A7-9E79-5481057273E1}"/>
              </a:ext>
            </a:extLst>
          </p:cNvPr>
          <p:cNvSpPr/>
          <p:nvPr/>
        </p:nvSpPr>
        <p:spPr>
          <a:xfrm>
            <a:off x="3360937" y="439379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</a:rPr>
              <a:t>科技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9ABC656-E54F-4AEB-A973-2D015D2E3CB2}"/>
              </a:ext>
            </a:extLst>
          </p:cNvPr>
          <p:cNvSpPr/>
          <p:nvPr/>
        </p:nvSpPr>
        <p:spPr>
          <a:xfrm>
            <a:off x="6870573" y="2538843"/>
            <a:ext cx="1837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eaLnBrk="0">
              <a:defRPr/>
            </a:pPr>
            <a:r>
              <a:rPr lang="zh-CN" altLang="en-US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储运技术</a:t>
            </a:r>
            <a:endParaRPr lang="zh-CN" altLang="en-US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8F38A1B-309F-4677-BFCE-70CE0B69C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250" y="949672"/>
            <a:ext cx="2238653" cy="117617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0B30458B-7ED5-4A07-8F1B-D5BCF1DBD740}"/>
              </a:ext>
            </a:extLst>
          </p:cNvPr>
          <p:cNvSpPr/>
          <p:nvPr/>
        </p:nvSpPr>
        <p:spPr>
          <a:xfrm>
            <a:off x="5762577" y="94967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良种培育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9EFEC30-A8CD-43DB-B43B-C10009BE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791" y="1009906"/>
            <a:ext cx="2047875" cy="1228725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D9F3F071-21FA-4BC1-A892-A482343D6C05}"/>
              </a:ext>
            </a:extLst>
          </p:cNvPr>
          <p:cNvSpPr/>
          <p:nvPr/>
        </p:nvSpPr>
        <p:spPr>
          <a:xfrm>
            <a:off x="7931540" y="108814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耕作技术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4AF3AAF-D62A-4A0E-968C-5365967D5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526" y="3189534"/>
            <a:ext cx="1270014" cy="166593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8E51B74-01C5-4E5C-B81C-A86FC3097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962" y="3213896"/>
            <a:ext cx="1253866" cy="16318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EC7BD7E-86C8-43A0-B8E0-B555465B4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3416" y="3656067"/>
            <a:ext cx="974295" cy="13228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BFFBF65-CFD4-47F9-B1CA-368FC6F321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8390" y="2272957"/>
            <a:ext cx="2085975" cy="136207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99F83547-5F0C-4E61-A955-9DBA1B626A3C}"/>
              </a:ext>
            </a:extLst>
          </p:cNvPr>
          <p:cNvSpPr/>
          <p:nvPr/>
        </p:nvSpPr>
        <p:spPr>
          <a:xfrm>
            <a:off x="5178385" y="212584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灌溉技术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A866375A-CAC9-4920-8590-0BFC0A1873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3786" y="3657168"/>
            <a:ext cx="1114280" cy="661445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244FB9DC-6AC7-417D-99F8-713BD1298B37}"/>
              </a:ext>
            </a:extLst>
          </p:cNvPr>
          <p:cNvSpPr/>
          <p:nvPr/>
        </p:nvSpPr>
        <p:spPr>
          <a:xfrm>
            <a:off x="5460205" y="440800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化肥、农药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2C9E7200-10EB-4BA9-B64F-2CFE5F34FD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075" y="533723"/>
            <a:ext cx="2333629" cy="4243614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F13D34BD-D80E-4F93-AE98-827BDE2F66F2}"/>
              </a:ext>
            </a:extLst>
          </p:cNvPr>
          <p:cNvSpPr/>
          <p:nvPr/>
        </p:nvSpPr>
        <p:spPr>
          <a:xfrm>
            <a:off x="4643250" y="451416"/>
            <a:ext cx="4542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zh-CN" altLang="en-US" sz="2000" b="1" dirty="0">
                <a:solidFill>
                  <a:srgbClr val="002060"/>
                </a:solidFill>
                <a:latin typeface="+mn-ea"/>
                <a:ea typeface="+mn-ea"/>
              </a:rPr>
              <a:t>说出图示影响农业生产的因素。</a:t>
            </a:r>
          </a:p>
        </p:txBody>
      </p:sp>
    </p:spTree>
    <p:extLst>
      <p:ext uri="{BB962C8B-B14F-4D97-AF65-F5344CB8AC3E}">
        <p14:creationId xmlns:p14="http://schemas.microsoft.com/office/powerpoint/2010/main" val="2806727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D6E94F2-BF87-4C05-96AB-781C4ACF7D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" y="940600"/>
            <a:ext cx="3173730" cy="28117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BFAF000-08B5-4D48-8A19-C52BBAA9EF88}"/>
              </a:ext>
            </a:extLst>
          </p:cNvPr>
          <p:cNvSpPr/>
          <p:nvPr/>
        </p:nvSpPr>
        <p:spPr>
          <a:xfrm>
            <a:off x="3456432" y="661791"/>
            <a:ext cx="5550408" cy="309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1400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</a:t>
            </a:r>
            <a:r>
              <a:rPr lang="zh-CN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我是一个有故事的猕猴桃。我适合生长在年平均温度</a:t>
            </a:r>
            <a:r>
              <a:rPr lang="en-US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℃</a:t>
            </a:r>
            <a:r>
              <a:rPr lang="zh-CN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，年降水量</a:t>
            </a:r>
            <a:r>
              <a:rPr lang="en-US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500</a:t>
            </a:r>
            <a:r>
              <a:rPr lang="zh-CN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毫米以上的区域。在唐代，眉县就有关于我的人工栽培记录。</a:t>
            </a:r>
            <a:r>
              <a:rPr lang="en-US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2018</a:t>
            </a:r>
            <a:r>
              <a:rPr lang="zh-CN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年我成为陕西省首批获得“国家气候标志”品质认证的农产品品牌。许多从事贮藏、销售、加工的企业，让我的家族发展壮大。电子商务为我插上腾飞的翅膀，让我跋山涉水，飞遍全国和世界各地。我已经成为家乡眉县的一张亮丽名片。（摘编自《眉县猕猴桃的获奖感言》）</a:t>
            </a:r>
          </a:p>
          <a:p>
            <a:pPr marL="510540" indent="-333375" algn="just">
              <a:lnSpc>
                <a:spcPct val="150000"/>
              </a:lnSpc>
            </a:pPr>
            <a:r>
              <a:rPr lang="en-US" altLang="zh-CN" sz="1600" b="1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1600" b="1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概括眉县猕猴桃生长的自然地理条件。（</a:t>
            </a:r>
            <a:r>
              <a:rPr lang="en-US" altLang="zh-CN" sz="1600" b="1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1600" b="1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分）</a:t>
            </a:r>
          </a:p>
          <a:p>
            <a:pPr marL="510540" indent="-333375" algn="just">
              <a:lnSpc>
                <a:spcPct val="150000"/>
              </a:lnSpc>
              <a:spcBef>
                <a:spcPts val="600"/>
              </a:spcBef>
            </a:pPr>
            <a:endParaRPr lang="zh-CN" altLang="zh-CN" sz="1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0613AA3-A122-4F93-9C85-2EDAEFD8DDE0}"/>
              </a:ext>
            </a:extLst>
          </p:cNvPr>
          <p:cNvSpPr/>
          <p:nvPr/>
        </p:nvSpPr>
        <p:spPr>
          <a:xfrm>
            <a:off x="316831" y="-80211"/>
            <a:ext cx="8510337" cy="583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【任务三】结合图文资料说出影响农业生产的自然区位因素。</a:t>
            </a:r>
            <a:endParaRPr lang="zh-CN" altLang="zh-CN" sz="24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95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A781D-F102-4094-92C2-94466C61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BAEBE2-2AFE-4A67-B8D7-0D5D85E47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8E7AD3-F429-49F2-9A47-C78020528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91313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5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0673A7F-0CA6-4DDE-A75D-63F94702F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30" y="3849624"/>
            <a:ext cx="1299970" cy="12938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B172AD7-EBA1-4893-9A68-28034BC0A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58184"/>
            <a:ext cx="1192395" cy="129387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3B9A33-5EA9-412E-A295-9EF50414FC25}"/>
              </a:ext>
            </a:extLst>
          </p:cNvPr>
          <p:cNvSpPr txBox="1"/>
          <p:nvPr/>
        </p:nvSpPr>
        <p:spPr>
          <a:xfrm>
            <a:off x="530352" y="91440"/>
            <a:ext cx="5285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眉县猕猴桃的故事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C1B827E-D023-498C-AB92-9E0BEA5753FD}"/>
              </a:ext>
            </a:extLst>
          </p:cNvPr>
          <p:cNvSpPr/>
          <p:nvPr/>
        </p:nvSpPr>
        <p:spPr>
          <a:xfrm>
            <a:off x="868680" y="553105"/>
            <a:ext cx="8122920" cy="426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en-US" sz="1400" dirty="0"/>
              <a:t> </a:t>
            </a:r>
            <a:r>
              <a:rPr lang="en-US" altLang="zh-CN" sz="1400" dirty="0"/>
              <a:t>20</a:t>
            </a:r>
            <a:r>
              <a:rPr lang="zh-CN" altLang="en-US" sz="1400" dirty="0"/>
              <a:t>世纪</a:t>
            </a:r>
            <a:r>
              <a:rPr lang="en-US" altLang="zh-CN" sz="1400" dirty="0"/>
              <a:t>70</a:t>
            </a:r>
            <a:r>
              <a:rPr lang="zh-CN" altLang="en-US" sz="1400" dirty="0"/>
              <a:t>年代，国内也开始重视我的存在。追溯历史，从唐代开始，眉县就有人工栽培我的记载。我虽然有两个名字，奇异果与猕猴桃，但我更喜欢猕猴桃的美名，因为这里是我的家乡。我有</a:t>
            </a:r>
            <a:r>
              <a:rPr lang="en-US" altLang="zh-CN" sz="1400" dirty="0"/>
              <a:t>66</a:t>
            </a:r>
            <a:r>
              <a:rPr lang="zh-CN" altLang="en-US" sz="1400" dirty="0"/>
              <a:t>个种属，</a:t>
            </a:r>
            <a:r>
              <a:rPr lang="en-US" altLang="zh-CN" sz="1400" dirty="0"/>
              <a:t>59</a:t>
            </a:r>
            <a:r>
              <a:rPr lang="zh-CN" altLang="en-US" sz="1400" dirty="0"/>
              <a:t>个原生中国，我们兄弟姐妹要求温暖湿润的气候，即亚热带或温带湿润半湿润气候，主要分布在北纬</a:t>
            </a:r>
            <a:r>
              <a:rPr lang="en-US" altLang="zh-CN" sz="1400" dirty="0"/>
              <a:t>18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° </a:t>
            </a:r>
            <a:r>
              <a:rPr lang="zh-CN" altLang="en-US" sz="1400" dirty="0"/>
              <a:t>～</a:t>
            </a:r>
            <a:r>
              <a:rPr lang="en-US" altLang="zh-CN" sz="1400" dirty="0"/>
              <a:t>34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°</a:t>
            </a:r>
            <a:r>
              <a:rPr lang="zh-CN" altLang="en-US" sz="1400" dirty="0"/>
              <a:t>的广大地区，我们需要年平均气温</a:t>
            </a:r>
            <a:r>
              <a:rPr lang="en-US" altLang="zh-CN" sz="1400" dirty="0"/>
              <a:t>11.3</a:t>
            </a:r>
            <a:r>
              <a:rPr lang="zh-CN" altLang="en-US" sz="1400" dirty="0"/>
              <a:t>～</a:t>
            </a:r>
            <a:r>
              <a:rPr lang="en-US" altLang="zh-CN" sz="1400" dirty="0"/>
              <a:t>16.9℃</a:t>
            </a:r>
            <a:r>
              <a:rPr lang="zh-CN" altLang="en-US" sz="1400" dirty="0"/>
              <a:t>，无霜期</a:t>
            </a:r>
            <a:r>
              <a:rPr lang="en-US" altLang="zh-CN" sz="1400" dirty="0"/>
              <a:t>160</a:t>
            </a:r>
            <a:r>
              <a:rPr lang="zh-CN" altLang="en-US" sz="1400" dirty="0"/>
              <a:t>～</a:t>
            </a:r>
            <a:r>
              <a:rPr lang="en-US" altLang="zh-CN" sz="1400" dirty="0"/>
              <a:t>270</a:t>
            </a:r>
            <a:r>
              <a:rPr lang="zh-CN" altLang="en-US" sz="1400" dirty="0"/>
              <a:t>天，年降水</a:t>
            </a:r>
            <a:r>
              <a:rPr lang="en-US" altLang="zh-CN" sz="1400" dirty="0"/>
              <a:t>500mm</a:t>
            </a:r>
            <a:r>
              <a:rPr lang="zh-CN" altLang="en-US" sz="1400" dirty="0"/>
              <a:t>以上的环境。眉县年平均气温</a:t>
            </a:r>
            <a:r>
              <a:rPr lang="en-US" altLang="zh-CN" sz="1400" dirty="0"/>
              <a:t>12.9℃</a:t>
            </a:r>
            <a:r>
              <a:rPr lang="zh-CN" altLang="en-US" sz="1400" dirty="0"/>
              <a:t>，平均降水</a:t>
            </a:r>
            <a:r>
              <a:rPr lang="en-US" altLang="zh-CN" sz="1400" dirty="0"/>
              <a:t>609.5mm</a:t>
            </a:r>
            <a:r>
              <a:rPr lang="zh-CN" altLang="en-US" sz="1400" dirty="0"/>
              <a:t>，无霜期</a:t>
            </a:r>
            <a:r>
              <a:rPr lang="en-US" altLang="zh-CN" sz="1400" dirty="0"/>
              <a:t>218</a:t>
            </a:r>
            <a:r>
              <a:rPr lang="zh-CN" altLang="en-US" sz="1400" dirty="0"/>
              <a:t>天。而</a:t>
            </a:r>
            <a:r>
              <a:rPr lang="zh-CN" altLang="zh-CN" sz="1400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我适合生长在年平均温度</a:t>
            </a:r>
            <a:r>
              <a:rPr lang="en-US" altLang="zh-CN" sz="1400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10</a:t>
            </a:r>
            <a:r>
              <a:rPr lang="zh-CN" altLang="zh-CN" sz="14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zh-CN" altLang="en-US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zh-CN" sz="1400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年降水量</a:t>
            </a:r>
            <a:r>
              <a:rPr lang="en-US" altLang="zh-CN" sz="1400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500</a:t>
            </a:r>
            <a:r>
              <a:rPr lang="zh-CN" altLang="zh-CN" sz="1400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毫米以上的区域。</a:t>
            </a:r>
            <a:r>
              <a:rPr lang="zh-CN" altLang="en-US" sz="1400" dirty="0"/>
              <a:t>眉县优越的地理环境和土地资源，悠久的种植历史造就了我不平凡的内在品质，加上无公害栽培，标准化管理，让我的身价倍增。</a:t>
            </a:r>
            <a:r>
              <a:rPr lang="en-US" altLang="zh-CN" sz="1400" dirty="0"/>
              <a:t>2011</a:t>
            </a:r>
            <a:r>
              <a:rPr lang="zh-CN" altLang="en-US" sz="1400" dirty="0"/>
              <a:t>年眉县被国家确定为全国唯一的无公害猕猴桃科技示范县，被誉为中国猕猴桃之乡。</a:t>
            </a:r>
            <a:r>
              <a:rPr lang="en-US" altLang="zh-CN" sz="1400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2018</a:t>
            </a:r>
            <a:r>
              <a:rPr lang="zh-CN" altLang="zh-CN" sz="1400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年我成为陕西省首批获得“国家气候标志”品质认证的农产品品牌。许多从事贮藏、销售、加工</a:t>
            </a:r>
            <a:r>
              <a:rPr lang="zh-CN" altLang="en-US" sz="1400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、运输</a:t>
            </a:r>
            <a:r>
              <a:rPr lang="zh-CN" altLang="zh-CN" sz="1400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的企业让我的家族发展壮大</a:t>
            </a:r>
            <a:r>
              <a:rPr lang="zh-CN" altLang="en-US" sz="1400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。</a:t>
            </a:r>
            <a:r>
              <a:rPr lang="zh-CN" altLang="en-US" sz="1400" dirty="0"/>
              <a:t>全县</a:t>
            </a:r>
            <a:r>
              <a:rPr lang="en-US" altLang="zh-CN" sz="1400" dirty="0"/>
              <a:t>123</a:t>
            </a:r>
            <a:r>
              <a:rPr lang="zh-CN" altLang="en-US" sz="1400" dirty="0"/>
              <a:t>个行政村，</a:t>
            </a:r>
            <a:r>
              <a:rPr lang="en-US" altLang="zh-CN" sz="1400" dirty="0"/>
              <a:t>95%</a:t>
            </a:r>
            <a:r>
              <a:rPr lang="zh-CN" altLang="en-US" sz="1400" dirty="0"/>
              <a:t>的农户都把我作为主导产业，产值近</a:t>
            </a:r>
            <a:r>
              <a:rPr lang="en-US" altLang="zh-CN" sz="1400" dirty="0"/>
              <a:t>45</a:t>
            </a:r>
            <a:r>
              <a:rPr lang="zh-CN" altLang="en-US" sz="1400" dirty="0"/>
              <a:t>亿元。</a:t>
            </a:r>
            <a:r>
              <a:rPr lang="zh-CN" altLang="zh-CN" sz="1400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电子商务为我插上腾飞的翅膀，让我跋山涉水，飞遍全国和世界各地。我已经成为家乡眉县的一张亮丽名片</a:t>
            </a:r>
            <a:r>
              <a:rPr lang="zh-CN" altLang="zh-CN" sz="1400" kern="100" dirty="0">
                <a:latin typeface="Calibri" panose="020F0502020204030204" pitchFamily="34" charset="0"/>
                <a:ea typeface="楷体_GB2312"/>
                <a:cs typeface="Times New Roman" panose="02020603050405020304" pitchFamily="18" charset="0"/>
              </a:rPr>
              <a:t>。</a:t>
            </a:r>
            <a:r>
              <a:rPr lang="zh-CN" altLang="en-US" sz="1400" kern="100" dirty="0">
                <a:latin typeface="Calibri" panose="020F0502020204030204" pitchFamily="34" charset="0"/>
                <a:ea typeface="楷体_GB2312"/>
                <a:cs typeface="Times New Roman" panose="02020603050405020304" pitchFamily="18" charset="0"/>
              </a:rPr>
              <a:t>随着</a:t>
            </a:r>
            <a:r>
              <a:rPr lang="zh-CN" altLang="en-US" sz="1400" dirty="0"/>
              <a:t>科技的发展，外资的投入，市场的扩大，我的明天一定更加美好！</a:t>
            </a:r>
            <a:endParaRPr lang="en-US" altLang="zh-CN" sz="1400" dirty="0"/>
          </a:p>
          <a:p>
            <a:pPr indent="266700" algn="just">
              <a:lnSpc>
                <a:spcPct val="150000"/>
              </a:lnSpc>
            </a:pPr>
            <a:r>
              <a:rPr lang="zh-CN" altLang="en-US" sz="12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（故事编辑参考</a:t>
            </a:r>
            <a:r>
              <a:rPr lang="zh-CN" altLang="zh-CN" sz="12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《眉县猕猴桃的获奖感言》</a:t>
            </a:r>
            <a:r>
              <a:rPr lang="zh-CN" altLang="en-US" sz="12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和网上资料</a:t>
            </a:r>
            <a:r>
              <a:rPr lang="zh-CN" altLang="en-US" sz="12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81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D6E94F2-BF87-4C05-96AB-781C4ACF7D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" y="571563"/>
            <a:ext cx="3173730" cy="28117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BFAF000-08B5-4D48-8A19-C52BBAA9EF88}"/>
              </a:ext>
            </a:extLst>
          </p:cNvPr>
          <p:cNvSpPr/>
          <p:nvPr/>
        </p:nvSpPr>
        <p:spPr>
          <a:xfrm>
            <a:off x="3456432" y="453244"/>
            <a:ext cx="5550408" cy="441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1400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</a:t>
            </a:r>
            <a:r>
              <a:rPr lang="zh-CN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我是一个有故事的猕猴桃。我适合生长在年平均温度</a:t>
            </a:r>
            <a:r>
              <a:rPr lang="en-US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℃</a:t>
            </a:r>
            <a:r>
              <a:rPr lang="zh-CN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，年降水量</a:t>
            </a:r>
            <a:r>
              <a:rPr lang="en-US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500</a:t>
            </a:r>
            <a:r>
              <a:rPr lang="zh-CN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毫米以上的区域。在唐代，眉县就有关于我的人工栽培记录。</a:t>
            </a:r>
            <a:r>
              <a:rPr lang="en-US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2018</a:t>
            </a:r>
            <a:r>
              <a:rPr lang="zh-CN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年我成为陕西省首批获得“国家气候标志”品质认证的农产品品牌。许多从事贮藏、销售、加工的企业，让我的家族发展壮大。电子商务为我插上腾飞的翅膀，让我跋山涉水，飞遍全国和世界各地。我已经成为家乡眉县的一张亮丽名片。（摘编自《眉县猕猴桃的获奖感言》）</a:t>
            </a:r>
          </a:p>
          <a:p>
            <a:pPr marL="510540" indent="-333375" algn="just">
              <a:lnSpc>
                <a:spcPct val="150000"/>
              </a:lnSpc>
            </a:pPr>
            <a:r>
              <a:rPr lang="zh-CN" altLang="zh-CN" sz="1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1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）概括眉县猕猴桃生长的自然地理条件。（</a:t>
            </a:r>
            <a:r>
              <a:rPr lang="en-US" altLang="zh-CN" sz="1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1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分）</a:t>
            </a:r>
          </a:p>
          <a:p>
            <a:pPr marL="510540" indent="-333375" algn="just">
              <a:lnSpc>
                <a:spcPct val="150000"/>
              </a:lnSpc>
              <a:spcBef>
                <a:spcPts val="600"/>
              </a:spcBef>
            </a:pPr>
            <a:r>
              <a:rPr lang="zh-CN" altLang="zh-CN" sz="1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1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）分析该县猕猴桃外销的交通优势。（</a:t>
            </a:r>
            <a:r>
              <a:rPr lang="en-US" altLang="zh-CN" sz="1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1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分）</a:t>
            </a:r>
          </a:p>
          <a:p>
            <a:pPr indent="266700" algn="just">
              <a:lnSpc>
                <a:spcPct val="150000"/>
              </a:lnSpc>
              <a:spcBef>
                <a:spcPts val="600"/>
              </a:spcBef>
            </a:pPr>
            <a:r>
              <a:rPr lang="en-US" altLang="zh-CN" sz="1400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</a:t>
            </a:r>
            <a:r>
              <a:rPr lang="zh-CN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建设中的眉县猕猴桃博物馆、猕猴桃主题的文艺演出等促进了当地猕猴桃文化创意产业的发展。 </a:t>
            </a:r>
          </a:p>
          <a:p>
            <a:pPr marL="510540" indent="-333375" algn="just">
              <a:lnSpc>
                <a:spcPct val="150000"/>
              </a:lnSpc>
            </a:pPr>
            <a:r>
              <a:rPr lang="zh-CN" altLang="zh-CN" sz="1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1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）请你设计以“猕猴桃”为主题的眉县一日游，说出设计原则和具体旅游活动。（</a:t>
            </a:r>
            <a:r>
              <a:rPr lang="en-US" altLang="zh-CN" sz="1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1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分）</a:t>
            </a:r>
            <a:endParaRPr lang="zh-CN" altLang="zh-CN" sz="1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C05D10C-A133-4ADE-8737-C58BD31F7898}"/>
              </a:ext>
            </a:extLst>
          </p:cNvPr>
          <p:cNvSpPr/>
          <p:nvPr/>
        </p:nvSpPr>
        <p:spPr>
          <a:xfrm>
            <a:off x="5000879" y="4871469"/>
            <a:ext cx="42402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/>
              <a:t>2020</a:t>
            </a:r>
            <a:r>
              <a:rPr lang="zh-CN" altLang="zh-CN" sz="1200" b="1" dirty="0"/>
              <a:t>年北京市普通高中学业水平等级性考试适应性测</a:t>
            </a:r>
            <a:r>
              <a:rPr lang="zh-CN" altLang="en-US" sz="1200" b="1" dirty="0"/>
              <a:t>试试题</a:t>
            </a:r>
          </a:p>
        </p:txBody>
      </p:sp>
    </p:spTree>
    <p:extLst>
      <p:ext uri="{BB962C8B-B14F-4D97-AF65-F5344CB8AC3E}">
        <p14:creationId xmlns:p14="http://schemas.microsoft.com/office/powerpoint/2010/main" val="307527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DD68FB3-DAAA-43BA-9497-8E905519C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" y="0"/>
            <a:ext cx="91187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6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D4C34A6-F376-4440-8D98-AA37E9655F99}"/>
              </a:ext>
            </a:extLst>
          </p:cNvPr>
          <p:cNvSpPr txBox="1"/>
          <p:nvPr/>
        </p:nvSpPr>
        <p:spPr>
          <a:xfrm>
            <a:off x="3337560" y="101206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认识区域的一般思路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8F7D2BE-B847-43E4-A25C-D1E7B249CF2D}"/>
              </a:ext>
            </a:extLst>
          </p:cNvPr>
          <p:cNvSpPr txBox="1"/>
          <p:nvPr/>
        </p:nvSpPr>
        <p:spPr>
          <a:xfrm>
            <a:off x="1112520" y="955286"/>
            <a:ext cx="98145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在哪里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F38E8D-87B4-47F0-98F4-401522AD815E}"/>
              </a:ext>
            </a:extLst>
          </p:cNvPr>
          <p:cNvSpPr txBox="1"/>
          <p:nvPr/>
        </p:nvSpPr>
        <p:spPr>
          <a:xfrm>
            <a:off x="2910840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有什么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9B0652-ED4A-41EA-9CA8-D98BD87350AD}"/>
              </a:ext>
            </a:extLst>
          </p:cNvPr>
          <p:cNvSpPr txBox="1"/>
          <p:nvPr/>
        </p:nvSpPr>
        <p:spPr>
          <a:xfrm>
            <a:off x="4867656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为什么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065D2B-C2F3-4043-AC1B-43C2AC8EACDC}"/>
              </a:ext>
            </a:extLst>
          </p:cNvPr>
          <p:cNvSpPr txBox="1"/>
          <p:nvPr/>
        </p:nvSpPr>
        <p:spPr>
          <a:xfrm>
            <a:off x="7131050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怎么办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592F09-2695-4754-BBE6-CB000B033F02}"/>
              </a:ext>
            </a:extLst>
          </p:cNvPr>
          <p:cNvSpPr txBox="1"/>
          <p:nvPr/>
        </p:nvSpPr>
        <p:spPr>
          <a:xfrm>
            <a:off x="1112520" y="1481328"/>
            <a:ext cx="871728" cy="92333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位置</a:t>
            </a:r>
            <a:endParaRPr lang="en-US" altLang="zh-CN" dirty="0"/>
          </a:p>
          <a:p>
            <a:pPr algn="ctr"/>
            <a:r>
              <a:rPr lang="zh-CN" altLang="en-US" dirty="0"/>
              <a:t>范围</a:t>
            </a:r>
            <a:endParaRPr lang="en-US" altLang="zh-CN" dirty="0"/>
          </a:p>
          <a:p>
            <a:pPr algn="ctr"/>
            <a:r>
              <a:rPr lang="en-US" altLang="zh-CN" dirty="0"/>
              <a:t>(</a:t>
            </a:r>
            <a:r>
              <a:rPr lang="zh-CN" altLang="en-US" dirty="0"/>
              <a:t>区域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43BEA0C-77AB-4F27-A71E-9BDEFA02C655}"/>
              </a:ext>
            </a:extLst>
          </p:cNvPr>
          <p:cNvSpPr txBox="1"/>
          <p:nvPr/>
        </p:nvSpPr>
        <p:spPr>
          <a:xfrm>
            <a:off x="4982176" y="2538394"/>
            <a:ext cx="677960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生产生活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5A2D8211-CA45-4023-9DBF-44B7BC7933B9}"/>
              </a:ext>
            </a:extLst>
          </p:cNvPr>
          <p:cNvCxnSpPr>
            <a:cxnSpLocks/>
          </p:cNvCxnSpPr>
          <p:nvPr/>
        </p:nvCxnSpPr>
        <p:spPr>
          <a:xfrm>
            <a:off x="5321156" y="2192070"/>
            <a:ext cx="0" cy="338260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17DA5851-C9A0-42B9-8077-D0DD18BD3913}"/>
              </a:ext>
            </a:extLst>
          </p:cNvPr>
          <p:cNvSpPr txBox="1"/>
          <p:nvPr/>
        </p:nvSpPr>
        <p:spPr>
          <a:xfrm>
            <a:off x="422148" y="0"/>
            <a:ext cx="138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学习方法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FCDEC88-536D-4AD4-B42B-CC3005FF00FD}"/>
              </a:ext>
            </a:extLst>
          </p:cNvPr>
          <p:cNvSpPr/>
          <p:nvPr/>
        </p:nvSpPr>
        <p:spPr>
          <a:xfrm>
            <a:off x="6260593" y="366236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获取和解读地理信息的能力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85B0E64-62D6-49A5-A8C3-D38418782C06}"/>
              </a:ext>
            </a:extLst>
          </p:cNvPr>
          <p:cNvSpPr/>
          <p:nvPr/>
        </p:nvSpPr>
        <p:spPr>
          <a:xfrm>
            <a:off x="6260593" y="403169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调动和运用地理知识的能力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548FB4E-DFF1-4EF7-B59E-5BEE247A74C5}"/>
              </a:ext>
            </a:extLst>
          </p:cNvPr>
          <p:cNvSpPr/>
          <p:nvPr/>
        </p:nvSpPr>
        <p:spPr>
          <a:xfrm>
            <a:off x="6248401" y="4402933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描述和阐释地理事物的能力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C75CC1E-7B68-4C4F-BDE0-B2C4391A9042}"/>
              </a:ext>
            </a:extLst>
          </p:cNvPr>
          <p:cNvSpPr/>
          <p:nvPr/>
        </p:nvSpPr>
        <p:spPr>
          <a:xfrm>
            <a:off x="6248400" y="477416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论证和探讨地理问题的能力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10E9156-2EFC-4794-BBC5-F15C67BDC4D8}"/>
              </a:ext>
            </a:extLst>
          </p:cNvPr>
          <p:cNvSpPr txBox="1"/>
          <p:nvPr/>
        </p:nvSpPr>
        <p:spPr>
          <a:xfrm>
            <a:off x="3062589" y="2370695"/>
            <a:ext cx="677957" cy="92333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地形</a:t>
            </a:r>
            <a:endParaRPr lang="en-US" altLang="zh-CN" dirty="0"/>
          </a:p>
          <a:p>
            <a:r>
              <a:rPr lang="zh-CN" altLang="en-US" dirty="0"/>
              <a:t>气候</a:t>
            </a:r>
            <a:endParaRPr lang="en-US" altLang="zh-CN" dirty="0"/>
          </a:p>
          <a:p>
            <a:r>
              <a:rPr lang="zh-CN" altLang="en-US" dirty="0"/>
              <a:t>河湖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87541D1-BFEC-4F67-B226-04C330AB69CC}"/>
              </a:ext>
            </a:extLst>
          </p:cNvPr>
          <p:cNvSpPr/>
          <p:nvPr/>
        </p:nvSpPr>
        <p:spPr>
          <a:xfrm>
            <a:off x="375558" y="2670302"/>
            <a:ext cx="2066216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我的家住在</a:t>
            </a:r>
            <a:r>
              <a:rPr lang="zh-CN" altLang="en-US" dirty="0">
                <a:solidFill>
                  <a:srgbClr val="0309F3"/>
                </a:solidFill>
              </a:rPr>
              <a:t>秦岭</a:t>
            </a:r>
            <a:r>
              <a:rPr lang="zh-CN" altLang="en-US" dirty="0"/>
              <a:t>主峰太白山下的陕西眉县，我的家乡</a:t>
            </a:r>
            <a:r>
              <a:rPr lang="zh-CN" altLang="en-US" dirty="0">
                <a:solidFill>
                  <a:srgbClr val="0309F3"/>
                </a:solidFill>
              </a:rPr>
              <a:t>北跨渭河</a:t>
            </a:r>
            <a:r>
              <a:rPr lang="zh-CN" altLang="en-US" dirty="0"/>
              <a:t>，隶属于宝鸡市，属</a:t>
            </a:r>
            <a:r>
              <a:rPr lang="zh-CN" altLang="en-US" dirty="0">
                <a:solidFill>
                  <a:srgbClr val="0309F3"/>
                </a:solidFill>
              </a:rPr>
              <a:t>秦岭北麓半丘陵地带</a:t>
            </a:r>
            <a:r>
              <a:rPr lang="zh-CN" altLang="en-US" dirty="0"/>
              <a:t>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2945FAC-6070-4C4B-88FF-655CA9100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50" y="2047701"/>
            <a:ext cx="6721298" cy="3095799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4AE11D76-16EA-4016-BC01-54BF328B9528}"/>
              </a:ext>
            </a:extLst>
          </p:cNvPr>
          <p:cNvSpPr/>
          <p:nvPr/>
        </p:nvSpPr>
        <p:spPr>
          <a:xfrm>
            <a:off x="4451603" y="2953512"/>
            <a:ext cx="158496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7F74358-5EB9-4FD7-810B-7207E81E3E29}"/>
              </a:ext>
            </a:extLst>
          </p:cNvPr>
          <p:cNvGrpSpPr/>
          <p:nvPr/>
        </p:nvGrpSpPr>
        <p:grpSpPr>
          <a:xfrm>
            <a:off x="6762486" y="1444558"/>
            <a:ext cx="2239658" cy="1908301"/>
            <a:chOff x="6491524" y="48515"/>
            <a:chExt cx="2355516" cy="2213651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F90A6FF5-6C8B-4A91-8B6C-31BFF1ABF21A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91524" y="48515"/>
              <a:ext cx="2355516" cy="22136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31D8C9F-A97A-49AD-B1BE-47717AE9402F}"/>
                </a:ext>
              </a:extLst>
            </p:cNvPr>
            <p:cNvSpPr txBox="1"/>
            <p:nvPr/>
          </p:nvSpPr>
          <p:spPr>
            <a:xfrm rot="705567">
              <a:off x="6926569" y="466528"/>
              <a:ext cx="12729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/>
                <a:t>渭                        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006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013394-F5AC-4530-B341-CC255CD56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150D49-F74F-46CF-A28F-2B224C753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CEABDAF-9C27-4EB5-B47E-A444B4148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" y="0"/>
            <a:ext cx="9099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0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C5D362-486A-4BDA-B57B-45624FC24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948E15-BFF2-4608-ABB7-A93C3CBAA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6AFAFC-3E42-42EF-A00C-1C5F6C2EC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31"/>
            <a:ext cx="9144000" cy="50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4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EE02C5-0232-4059-BD80-69935581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59CCF4-80B0-4BD5-B604-C02FEC580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F4FCF5-4999-48CE-B373-5FFAEA2B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85"/>
            <a:ext cx="9144000" cy="510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407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2031</Words>
  <Application>Microsoft Office PowerPoint</Application>
  <PresentationFormat>全屏显示(16:9)</PresentationFormat>
  <Paragraphs>211</Paragraphs>
  <Slides>30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KaiTi</vt:lpstr>
      <vt:lpstr>等线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听故事  学地理：猕猴桃的故事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胡淑琴</cp:lastModifiedBy>
  <cp:revision>344</cp:revision>
  <dcterms:created xsi:type="dcterms:W3CDTF">2020-02-01T11:21:51Z</dcterms:created>
  <dcterms:modified xsi:type="dcterms:W3CDTF">2020-03-15T12:32:27Z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