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23"/>
  </p:notesMasterIdLst>
  <p:sldIdLst>
    <p:sldId id="265" r:id="rId2"/>
    <p:sldId id="638" r:id="rId3"/>
    <p:sldId id="640" r:id="rId4"/>
    <p:sldId id="645" r:id="rId5"/>
    <p:sldId id="619" r:id="rId6"/>
    <p:sldId id="584" r:id="rId7"/>
    <p:sldId id="653" r:id="rId8"/>
    <p:sldId id="654" r:id="rId9"/>
    <p:sldId id="655" r:id="rId10"/>
    <p:sldId id="625" r:id="rId11"/>
    <p:sldId id="624" r:id="rId12"/>
    <p:sldId id="626" r:id="rId13"/>
    <p:sldId id="637" r:id="rId14"/>
    <p:sldId id="657" r:id="rId15"/>
    <p:sldId id="273" r:id="rId16"/>
    <p:sldId id="648" r:id="rId17"/>
    <p:sldId id="652" r:id="rId18"/>
    <p:sldId id="649" r:id="rId19"/>
    <p:sldId id="658" r:id="rId20"/>
    <p:sldId id="623" r:id="rId21"/>
    <p:sldId id="271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521415D9-36F7-43E2-AB2F-B90AF26B5E84}">
      <p14:sectionLst xmlns:p14="http://schemas.microsoft.com/office/powerpoint/2010/main">
        <p14:section name="默认节" id="{99ED5D3D-AF26-4AE9-88CF-EAFB5FAF5C3E}">
          <p14:sldIdLst>
            <p14:sldId id="265"/>
            <p14:sldId id="638"/>
            <p14:sldId id="640"/>
            <p14:sldId id="645"/>
            <p14:sldId id="619"/>
            <p14:sldId id="584"/>
            <p14:sldId id="653"/>
            <p14:sldId id="654"/>
            <p14:sldId id="655"/>
            <p14:sldId id="625"/>
            <p14:sldId id="624"/>
            <p14:sldId id="626"/>
            <p14:sldId id="637"/>
            <p14:sldId id="657"/>
            <p14:sldId id="273"/>
            <p14:sldId id="648"/>
            <p14:sldId id="652"/>
            <p14:sldId id="649"/>
            <p14:sldId id="658"/>
            <p14:sldId id="623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309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76905" autoAdjust="0"/>
  </p:normalViewPr>
  <p:slideViewPr>
    <p:cSldViewPr snapToGrid="0">
      <p:cViewPr varScale="1">
        <p:scale>
          <a:sx n="151" d="100"/>
          <a:sy n="151" d="100"/>
        </p:scale>
        <p:origin x="534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-28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87335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2122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0540" marR="0" lvl="0" indent="-33337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24128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0540" marR="0" lvl="0" indent="-33337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80879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2168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8033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02072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00624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89592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12655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4BA70B5A-A5C5-4414-AEBA-FD1DDA4EB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085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7068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最后我们完成任务五：归纳分析农业区位因素的一般方法。有三种方法：整体评价法、关键因素法和发展分析法。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自然因素对农业区位选择有着重要影响，但不再是决定性的决定因素；在现代农业发展中，社会经济因素是影响农业区位选择的主导因素。具体问题具体分析时我们明确问的是主要因素、主导因素和限制性因素。这样我们分析问题就有了针对性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主导因素：      例如，珠江三角洲的基塘农业是在特有的地形（地势低洼）条件下形成的。因此地形是他的主导因素。再如大城市等周围发展肉蛋奶蔬菜花卉等农业，是因为大城市人口多，经济水平高，为这些农作物的发展提供了广阔的消费市场。市场是其分布的主导因素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限制性因素：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我国西北地区光照热量等条件优越，但缺少水，因此水就成为西北地区农业发展的限制性因素。而塔里木河流域、河套平原、宁夏平原、河西走廊有冰雪融水或河水灌溉，当地水源就成为主导因素。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通过学习，</a:t>
            </a:r>
            <a:r>
              <a:rPr lang="zh-CN" altLang="en-US" dirty="0"/>
              <a:t>随着生产力水平的提高，科学技术的进步，智能温室的发展，交通运输条件的改善，农村劳动力技能和素养的提升，国家对农业和贫困地区资金、技术、政策扶持力度的加大，科学培育优良品种，创建品牌，拓宽国内国际市场，不断改善影响农业生产不利的自然条件，调整农业产业结构，大力发展农产品加工业，发展旅游业，促进区域可持续发展。</a:t>
            </a:r>
            <a:r>
              <a:rPr lang="en-US" altLang="zh-CN" dirty="0"/>
              <a:t>2020</a:t>
            </a:r>
            <a:r>
              <a:rPr lang="zh-CN" altLang="en-US" dirty="0"/>
              <a:t>年脱贫决战一定胜利。在抗击疫情的斗争中，中国必胜！为了中国的强大，同学们，加油</a:t>
            </a:r>
            <a:r>
              <a:rPr lang="en-US" altLang="zh-CN" dirty="0"/>
              <a:t>!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5247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652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556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240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4BA70B5A-A5C5-4414-AEBA-FD1DDA4EB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dirty="0">
              <a:sym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53297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28063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26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7739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7257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417426" y="1301751"/>
            <a:ext cx="6986923" cy="272571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听故事  学地理：</a:t>
            </a:r>
            <a:b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从眉县到靖边</a:t>
            </a:r>
            <a: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高一年级地理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07488" y="3911917"/>
            <a:ext cx="5412105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北京汇文中学朝阳垂杨柳分校   胡淑琴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D6E94F2-BF87-4C05-96AB-781C4ACF7D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05" y="650628"/>
            <a:ext cx="2612898" cy="24409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BFAF000-08B5-4D48-8A19-C52BBAA9EF88}"/>
              </a:ext>
            </a:extLst>
          </p:cNvPr>
          <p:cNvSpPr/>
          <p:nvPr/>
        </p:nvSpPr>
        <p:spPr>
          <a:xfrm>
            <a:off x="3282260" y="557127"/>
            <a:ext cx="5687568" cy="304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1400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我是一个有故事的猕猴桃。我适合生长在年平均温度</a:t>
            </a:r>
            <a:r>
              <a:rPr lang="en-US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℃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，年降水量</a:t>
            </a:r>
            <a:r>
              <a:rPr lang="en-US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500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毫米以上的区域。在唐代，眉县就有关于我的人工栽培记录。</a:t>
            </a:r>
            <a:r>
              <a:rPr lang="en-US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2018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年我成为陕西省首批获得“国家气候标志”品质认证的农产品品牌。许多从事贮藏、销售、加工的企业，让我的家族发展壮大。电子商务为我插上腾飞的翅膀，让我跋山涉水，飞遍全国和世界各地。我已经成为家乡眉县的一张亮丽名片。</a:t>
            </a:r>
            <a:r>
              <a:rPr lang="zh-CN" altLang="en-US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随着</a:t>
            </a:r>
            <a:r>
              <a:rPr lang="zh-CN" altLang="en-US" sz="14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科技的发展，外资的投入，市场的扩大，我的明天一定更加灿烂辉煌！ </a:t>
            </a:r>
            <a:r>
              <a:rPr lang="zh-CN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（摘编自《眉县猕猴桃的获奖感言》）</a:t>
            </a:r>
          </a:p>
          <a:p>
            <a:pPr marL="510540" indent="-333375" algn="just">
              <a:lnSpc>
                <a:spcPct val="150000"/>
              </a:lnSpc>
              <a:spcBef>
                <a:spcPts val="600"/>
              </a:spcBef>
            </a:pPr>
            <a:endParaRPr lang="zh-CN" altLang="zh-CN" sz="1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9FA0297-5B27-4A9B-9FF8-0972F895D95B}"/>
              </a:ext>
            </a:extLst>
          </p:cNvPr>
          <p:cNvSpPr/>
          <p:nvPr/>
        </p:nvSpPr>
        <p:spPr>
          <a:xfrm>
            <a:off x="703715" y="3190990"/>
            <a:ext cx="80629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阅读图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文材料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，分析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眉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县猕猴桃外销的交通优势。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结合图文材料，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简述眉县地区社会经济因素发展变化对猕猴桃生产的影响。</a:t>
            </a: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F8C2C73-4CD4-4D98-A77B-3E9864B28EEC}"/>
              </a:ext>
            </a:extLst>
          </p:cNvPr>
          <p:cNvSpPr/>
          <p:nvPr/>
        </p:nvSpPr>
        <p:spPr>
          <a:xfrm>
            <a:off x="490047" y="-79829"/>
            <a:ext cx="7724273" cy="45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【任务</a:t>
            </a:r>
            <a:r>
              <a:rPr lang="zh-CN" altLang="en-US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zh-CN" dirty="0">
                <a:solidFill>
                  <a:srgbClr val="000066"/>
                </a:solidFill>
              </a:rPr>
              <a:t>结合实例，分析不断发展变化的人文因素对农业区位的影响。</a:t>
            </a:r>
          </a:p>
        </p:txBody>
      </p:sp>
    </p:spTree>
    <p:extLst>
      <p:ext uri="{BB962C8B-B14F-4D97-AF65-F5344CB8AC3E}">
        <p14:creationId xmlns:p14="http://schemas.microsoft.com/office/powerpoint/2010/main" val="15111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D6E94F2-BF87-4C05-96AB-781C4ACF7D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05" y="650628"/>
            <a:ext cx="2612898" cy="24409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BFAF000-08B5-4D48-8A19-C52BBAA9EF88}"/>
              </a:ext>
            </a:extLst>
          </p:cNvPr>
          <p:cNvSpPr/>
          <p:nvPr/>
        </p:nvSpPr>
        <p:spPr>
          <a:xfrm>
            <a:off x="3282260" y="557127"/>
            <a:ext cx="5687568" cy="304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1400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我是一个有故事的猕猴桃。我适合生长在年平均温度</a:t>
            </a:r>
            <a:r>
              <a:rPr lang="en-US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℃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，年降水量</a:t>
            </a:r>
            <a:r>
              <a:rPr lang="en-US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500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毫米以上的区域。在唐代，眉县就有关于我的人工栽培记录。</a:t>
            </a:r>
            <a:r>
              <a:rPr lang="en-US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2018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年我成为陕西省首批获得“国家气候标志”品质认证的农产品品牌。许多从事贮藏、销售、加工</a:t>
            </a:r>
            <a:r>
              <a:rPr lang="zh-CN" altLang="en-US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14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运输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的企业，让我的家族发展壮大。电子商务为我插上腾飞的翅膀，让我跋山涉水，</a:t>
            </a:r>
            <a:r>
              <a:rPr lang="zh-CN" altLang="zh-CN" sz="14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飞遍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全国和世界各地。我已经成为家乡眉县的一张亮丽名片。</a:t>
            </a:r>
            <a:r>
              <a:rPr lang="zh-CN" altLang="en-US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随着</a:t>
            </a:r>
            <a:r>
              <a:rPr lang="zh-CN" altLang="en-US" sz="14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科技的发展，外资的投入，</a:t>
            </a:r>
            <a:r>
              <a:rPr lang="zh-CN" altLang="en-US" sz="1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市场的扩大</a:t>
            </a:r>
            <a:r>
              <a:rPr lang="zh-CN" altLang="en-US" sz="14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，我的明天一定更加灿烂辉煌！ </a:t>
            </a:r>
            <a:r>
              <a:rPr lang="zh-CN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（摘编自《眉县猕猴桃的获奖感言》）</a:t>
            </a:r>
          </a:p>
          <a:p>
            <a:pPr marL="510540" indent="-333375" algn="just">
              <a:lnSpc>
                <a:spcPct val="150000"/>
              </a:lnSpc>
              <a:spcBef>
                <a:spcPts val="600"/>
              </a:spcBef>
            </a:pPr>
            <a:endParaRPr lang="zh-CN" altLang="zh-CN" sz="1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25C93DBD-2BDC-4710-BC21-ED58956D4153}"/>
              </a:ext>
            </a:extLst>
          </p:cNvPr>
          <p:cNvSpPr/>
          <p:nvPr/>
        </p:nvSpPr>
        <p:spPr>
          <a:xfrm>
            <a:off x="1533671" y="2769189"/>
            <a:ext cx="1576532" cy="322354"/>
          </a:xfrm>
          <a:custGeom>
            <a:avLst/>
            <a:gdLst>
              <a:gd name="connsiteX0" fmla="*/ 893201 w 1422972"/>
              <a:gd name="connsiteY0" fmla="*/ 3040 h 322354"/>
              <a:gd name="connsiteX1" fmla="*/ 893201 w 1422972"/>
              <a:gd name="connsiteY1" fmla="*/ 3040 h 322354"/>
              <a:gd name="connsiteX2" fmla="*/ 885943 w 1422972"/>
              <a:gd name="connsiteY2" fmla="*/ 111897 h 322354"/>
              <a:gd name="connsiteX3" fmla="*/ 864172 w 1422972"/>
              <a:gd name="connsiteY3" fmla="*/ 119154 h 322354"/>
              <a:gd name="connsiteX4" fmla="*/ 675486 w 1422972"/>
              <a:gd name="connsiteY4" fmla="*/ 126412 h 322354"/>
              <a:gd name="connsiteX5" fmla="*/ 602915 w 1422972"/>
              <a:gd name="connsiteY5" fmla="*/ 140926 h 322354"/>
              <a:gd name="connsiteX6" fmla="*/ 530343 w 1422972"/>
              <a:gd name="connsiteY6" fmla="*/ 148183 h 322354"/>
              <a:gd name="connsiteX7" fmla="*/ 87658 w 1422972"/>
              <a:gd name="connsiteY7" fmla="*/ 155440 h 322354"/>
              <a:gd name="connsiteX8" fmla="*/ 15086 w 1422972"/>
              <a:gd name="connsiteY8" fmla="*/ 184469 h 322354"/>
              <a:gd name="connsiteX9" fmla="*/ 572 w 1422972"/>
              <a:gd name="connsiteY9" fmla="*/ 213497 h 322354"/>
              <a:gd name="connsiteX10" fmla="*/ 7829 w 1422972"/>
              <a:gd name="connsiteY10" fmla="*/ 271554 h 322354"/>
              <a:gd name="connsiteX11" fmla="*/ 29601 w 1422972"/>
              <a:gd name="connsiteY11" fmla="*/ 286069 h 322354"/>
              <a:gd name="connsiteX12" fmla="*/ 58629 w 1422972"/>
              <a:gd name="connsiteY12" fmla="*/ 300583 h 322354"/>
              <a:gd name="connsiteX13" fmla="*/ 109429 w 1422972"/>
              <a:gd name="connsiteY13" fmla="*/ 315097 h 322354"/>
              <a:gd name="connsiteX14" fmla="*/ 160229 w 1422972"/>
              <a:gd name="connsiteY14" fmla="*/ 322354 h 322354"/>
              <a:gd name="connsiteX15" fmla="*/ 1372172 w 1422972"/>
              <a:gd name="connsiteY15" fmla="*/ 315097 h 322354"/>
              <a:gd name="connsiteX16" fmla="*/ 1379429 w 1422972"/>
              <a:gd name="connsiteY16" fmla="*/ 293326 h 322354"/>
              <a:gd name="connsiteX17" fmla="*/ 1401201 w 1422972"/>
              <a:gd name="connsiteY17" fmla="*/ 264297 h 322354"/>
              <a:gd name="connsiteX18" fmla="*/ 1415715 w 1422972"/>
              <a:gd name="connsiteY18" fmla="*/ 220754 h 322354"/>
              <a:gd name="connsiteX19" fmla="*/ 1422972 w 1422972"/>
              <a:gd name="connsiteY19" fmla="*/ 198983 h 322354"/>
              <a:gd name="connsiteX20" fmla="*/ 1415715 w 1422972"/>
              <a:gd name="connsiteY20" fmla="*/ 126412 h 322354"/>
              <a:gd name="connsiteX21" fmla="*/ 1408458 w 1422972"/>
              <a:gd name="connsiteY21" fmla="*/ 104640 h 322354"/>
              <a:gd name="connsiteX22" fmla="*/ 1386686 w 1422972"/>
              <a:gd name="connsiteY22" fmla="*/ 46583 h 322354"/>
              <a:gd name="connsiteX23" fmla="*/ 1379429 w 1422972"/>
              <a:gd name="connsiteY23" fmla="*/ 24812 h 322354"/>
              <a:gd name="connsiteX24" fmla="*/ 1350401 w 1422972"/>
              <a:gd name="connsiteY24" fmla="*/ 17554 h 322354"/>
              <a:gd name="connsiteX25" fmla="*/ 1306858 w 1422972"/>
              <a:gd name="connsiteY25" fmla="*/ 10297 h 322354"/>
              <a:gd name="connsiteX26" fmla="*/ 1277829 w 1422972"/>
              <a:gd name="connsiteY26" fmla="*/ 3040 h 322354"/>
              <a:gd name="connsiteX27" fmla="*/ 893201 w 1422972"/>
              <a:gd name="connsiteY27" fmla="*/ 3040 h 32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22972" h="322354">
                <a:moveTo>
                  <a:pt x="893201" y="3040"/>
                </a:moveTo>
                <a:lnTo>
                  <a:pt x="893201" y="3040"/>
                </a:lnTo>
                <a:cubicBezTo>
                  <a:pt x="890782" y="39326"/>
                  <a:pt x="894763" y="76617"/>
                  <a:pt x="885943" y="111897"/>
                </a:cubicBezTo>
                <a:cubicBezTo>
                  <a:pt x="884088" y="119318"/>
                  <a:pt x="871803" y="118628"/>
                  <a:pt x="864172" y="119154"/>
                </a:cubicBezTo>
                <a:cubicBezTo>
                  <a:pt x="801379" y="123485"/>
                  <a:pt x="738381" y="123993"/>
                  <a:pt x="675486" y="126412"/>
                </a:cubicBezTo>
                <a:cubicBezTo>
                  <a:pt x="640539" y="138061"/>
                  <a:pt x="654465" y="134861"/>
                  <a:pt x="602915" y="140926"/>
                </a:cubicBezTo>
                <a:cubicBezTo>
                  <a:pt x="578770" y="143766"/>
                  <a:pt x="554645" y="147498"/>
                  <a:pt x="530343" y="148183"/>
                </a:cubicBezTo>
                <a:cubicBezTo>
                  <a:pt x="382820" y="152338"/>
                  <a:pt x="235220" y="153021"/>
                  <a:pt x="87658" y="155440"/>
                </a:cubicBezTo>
                <a:cubicBezTo>
                  <a:pt x="33852" y="173375"/>
                  <a:pt x="57799" y="163112"/>
                  <a:pt x="15086" y="184469"/>
                </a:cubicBezTo>
                <a:cubicBezTo>
                  <a:pt x="10248" y="194145"/>
                  <a:pt x="1470" y="202716"/>
                  <a:pt x="572" y="213497"/>
                </a:cubicBezTo>
                <a:cubicBezTo>
                  <a:pt x="-1048" y="232933"/>
                  <a:pt x="586" y="253446"/>
                  <a:pt x="7829" y="271554"/>
                </a:cubicBezTo>
                <a:cubicBezTo>
                  <a:pt x="11068" y="279652"/>
                  <a:pt x="22028" y="281741"/>
                  <a:pt x="29601" y="286069"/>
                </a:cubicBezTo>
                <a:cubicBezTo>
                  <a:pt x="38994" y="291436"/>
                  <a:pt x="48686" y="296322"/>
                  <a:pt x="58629" y="300583"/>
                </a:cubicBezTo>
                <a:cubicBezTo>
                  <a:pt x="70081" y="305491"/>
                  <a:pt x="98771" y="313159"/>
                  <a:pt x="109429" y="315097"/>
                </a:cubicBezTo>
                <a:cubicBezTo>
                  <a:pt x="126258" y="318157"/>
                  <a:pt x="143296" y="319935"/>
                  <a:pt x="160229" y="322354"/>
                </a:cubicBezTo>
                <a:lnTo>
                  <a:pt x="1372172" y="315097"/>
                </a:lnTo>
                <a:cubicBezTo>
                  <a:pt x="1379819" y="314915"/>
                  <a:pt x="1375634" y="299968"/>
                  <a:pt x="1379429" y="293326"/>
                </a:cubicBezTo>
                <a:cubicBezTo>
                  <a:pt x="1385430" y="282824"/>
                  <a:pt x="1393944" y="273973"/>
                  <a:pt x="1401201" y="264297"/>
                </a:cubicBezTo>
                <a:lnTo>
                  <a:pt x="1415715" y="220754"/>
                </a:lnTo>
                <a:lnTo>
                  <a:pt x="1422972" y="198983"/>
                </a:lnTo>
                <a:cubicBezTo>
                  <a:pt x="1420553" y="174793"/>
                  <a:pt x="1419412" y="150440"/>
                  <a:pt x="1415715" y="126412"/>
                </a:cubicBezTo>
                <a:cubicBezTo>
                  <a:pt x="1414552" y="118851"/>
                  <a:pt x="1410117" y="112108"/>
                  <a:pt x="1408458" y="104640"/>
                </a:cubicBezTo>
                <a:cubicBezTo>
                  <a:pt x="1396484" y="50756"/>
                  <a:pt x="1413276" y="73172"/>
                  <a:pt x="1386686" y="46583"/>
                </a:cubicBezTo>
                <a:cubicBezTo>
                  <a:pt x="1384267" y="39326"/>
                  <a:pt x="1385402" y="29591"/>
                  <a:pt x="1379429" y="24812"/>
                </a:cubicBezTo>
                <a:cubicBezTo>
                  <a:pt x="1371641" y="18581"/>
                  <a:pt x="1360181" y="19510"/>
                  <a:pt x="1350401" y="17554"/>
                </a:cubicBezTo>
                <a:cubicBezTo>
                  <a:pt x="1335972" y="14668"/>
                  <a:pt x="1321287" y="13183"/>
                  <a:pt x="1306858" y="10297"/>
                </a:cubicBezTo>
                <a:cubicBezTo>
                  <a:pt x="1297078" y="8341"/>
                  <a:pt x="1287787" y="3604"/>
                  <a:pt x="1277829" y="3040"/>
                </a:cubicBezTo>
                <a:cubicBezTo>
                  <a:pt x="1156973" y="-3801"/>
                  <a:pt x="957306" y="3040"/>
                  <a:pt x="893201" y="304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394F060-A9B2-4CB5-8F28-AC3CC456319E}"/>
              </a:ext>
            </a:extLst>
          </p:cNvPr>
          <p:cNvSpPr/>
          <p:nvPr/>
        </p:nvSpPr>
        <p:spPr>
          <a:xfrm>
            <a:off x="2578529" y="4033532"/>
            <a:ext cx="6828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cs typeface="Times New Roman" panose="02020603050405020304" pitchFamily="18" charset="0"/>
              </a:rPr>
              <a:t>有</a:t>
            </a:r>
            <a:r>
              <a:rPr lang="zh-CN" altLang="zh-CN" b="1" dirty="0">
                <a:solidFill>
                  <a:srgbClr val="000066"/>
                </a:solidFill>
                <a:latin typeface="+mn-ea"/>
                <a:ea typeface="+mn-ea"/>
                <a:cs typeface="Times New Roman" panose="02020603050405020304" pitchFamily="18" charset="0"/>
              </a:rPr>
              <a:t>公路、铁路等贯穿县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ea typeface="+mn-ea"/>
                <a:cs typeface="Times New Roman" panose="02020603050405020304" pitchFamily="18" charset="0"/>
              </a:rPr>
              <a:t>城</a:t>
            </a:r>
            <a:r>
              <a:rPr lang="zh-CN" altLang="zh-CN" b="1" dirty="0">
                <a:solidFill>
                  <a:srgbClr val="000066"/>
                </a:solidFill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endParaRPr lang="zh-CN" altLang="en-US" b="1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710B1F-F14C-47D8-9ECF-0B460CA2B990}"/>
              </a:ext>
            </a:extLst>
          </p:cNvPr>
          <p:cNvSpPr/>
          <p:nvPr/>
        </p:nvSpPr>
        <p:spPr>
          <a:xfrm>
            <a:off x="1023029" y="3160326"/>
            <a:ext cx="8062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阅读图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文材料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眉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县猕猴桃外销的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交通优势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60DD1E4-E8B2-404F-A0A5-7F6DE167ED4D}"/>
              </a:ext>
            </a:extLst>
          </p:cNvPr>
          <p:cNvSpPr txBox="1"/>
          <p:nvPr/>
        </p:nvSpPr>
        <p:spPr>
          <a:xfrm>
            <a:off x="1861837" y="3594229"/>
            <a:ext cx="94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位置：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4F4A927-E148-4ADA-9951-A2FDA33D7C42}"/>
              </a:ext>
            </a:extLst>
          </p:cNvPr>
          <p:cNvSpPr/>
          <p:nvPr/>
        </p:nvSpPr>
        <p:spPr>
          <a:xfrm>
            <a:off x="2573011" y="3586097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000066"/>
                </a:solidFill>
                <a:latin typeface="+mn-ea"/>
                <a:ea typeface="+mn-ea"/>
                <a:cs typeface="Times New Roman" panose="02020603050405020304" pitchFamily="18" charset="0"/>
              </a:rPr>
              <a:t>眉县地处西安、宝鸡之间</a:t>
            </a:r>
            <a:endParaRPr lang="zh-CN" altLang="en-US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462331E-B37C-4419-9A88-A47FAE09AF92}"/>
              </a:ext>
            </a:extLst>
          </p:cNvPr>
          <p:cNvSpPr txBox="1"/>
          <p:nvPr/>
        </p:nvSpPr>
        <p:spPr>
          <a:xfrm>
            <a:off x="958110" y="4063140"/>
            <a:ext cx="116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有什么？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B57C645-4128-431D-A77D-A766E0E90CE3}"/>
              </a:ext>
            </a:extLst>
          </p:cNvPr>
          <p:cNvSpPr txBox="1"/>
          <p:nvPr/>
        </p:nvSpPr>
        <p:spPr>
          <a:xfrm>
            <a:off x="958110" y="3588266"/>
            <a:ext cx="116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在哪里？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E9A6555-FB95-4936-AF72-914D30C17887}"/>
              </a:ext>
            </a:extLst>
          </p:cNvPr>
          <p:cNvSpPr txBox="1"/>
          <p:nvPr/>
        </p:nvSpPr>
        <p:spPr>
          <a:xfrm>
            <a:off x="6732652" y="3572877"/>
            <a:ext cx="148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000066"/>
                </a:solidFill>
                <a:latin typeface="+mn-ea"/>
                <a:ea typeface="+mn-ea"/>
                <a:cs typeface="Times New Roman" panose="02020603050405020304" pitchFamily="18" charset="0"/>
              </a:rPr>
              <a:t>距离机场近</a:t>
            </a:r>
            <a:endParaRPr lang="zh-CN" altLang="en-US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C9F1BB3-CEBF-4C41-BC04-731CBC0E840C}"/>
              </a:ext>
            </a:extLst>
          </p:cNvPr>
          <p:cNvSpPr/>
          <p:nvPr/>
        </p:nvSpPr>
        <p:spPr>
          <a:xfrm>
            <a:off x="5537909" y="3572877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空间联系 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0E7233D-8779-4BA1-8EAA-50B73FB84B2E}"/>
              </a:ext>
            </a:extLst>
          </p:cNvPr>
          <p:cNvSpPr/>
          <p:nvPr/>
        </p:nvSpPr>
        <p:spPr>
          <a:xfrm>
            <a:off x="4292212" y="4536847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000066"/>
                </a:solidFill>
                <a:latin typeface="+mn-ea"/>
                <a:cs typeface="Times New Roman" panose="02020603050405020304" pitchFamily="18" charset="0"/>
              </a:rPr>
              <a:t>交通运输方式多样，运输</a:t>
            </a:r>
            <a:r>
              <a:rPr lang="zh-CN" altLang="en-US" b="1" dirty="0">
                <a:solidFill>
                  <a:srgbClr val="000066"/>
                </a:solidFill>
                <a:latin typeface="+mn-ea"/>
                <a:cs typeface="Times New Roman" panose="02020603050405020304" pitchFamily="18" charset="0"/>
              </a:rPr>
              <a:t>便捷</a:t>
            </a:r>
            <a:endParaRPr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1C6EC14-AC7D-473A-BB58-4F8C9093BD42}"/>
              </a:ext>
            </a:extLst>
          </p:cNvPr>
          <p:cNvSpPr txBox="1"/>
          <p:nvPr/>
        </p:nvSpPr>
        <p:spPr>
          <a:xfrm>
            <a:off x="943596" y="4556625"/>
            <a:ext cx="352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为什么？分析原因，得出结论：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249DB3-DBBE-4A4C-AC2F-CDFEE86927B9}"/>
              </a:ext>
            </a:extLst>
          </p:cNvPr>
          <p:cNvSpPr/>
          <p:nvPr/>
        </p:nvSpPr>
        <p:spPr>
          <a:xfrm>
            <a:off x="490047" y="-79829"/>
            <a:ext cx="7724273" cy="45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【任务</a:t>
            </a:r>
            <a:r>
              <a:rPr lang="zh-CN" altLang="en-US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zh-CN" dirty="0">
                <a:solidFill>
                  <a:srgbClr val="000066"/>
                </a:solidFill>
              </a:rPr>
              <a:t>结合实例，分析不断发展变化的人文因素对农业区位的影响。</a:t>
            </a:r>
          </a:p>
        </p:txBody>
      </p:sp>
    </p:spTree>
    <p:extLst>
      <p:ext uri="{BB962C8B-B14F-4D97-AF65-F5344CB8AC3E}">
        <p14:creationId xmlns:p14="http://schemas.microsoft.com/office/powerpoint/2010/main" val="3523391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D6E94F2-BF87-4C05-96AB-781C4ACF7D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854" y="489990"/>
            <a:ext cx="2302281" cy="17836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BFAF000-08B5-4D48-8A19-C52BBAA9EF88}"/>
              </a:ext>
            </a:extLst>
          </p:cNvPr>
          <p:cNvSpPr/>
          <p:nvPr/>
        </p:nvSpPr>
        <p:spPr>
          <a:xfrm>
            <a:off x="3485460" y="644213"/>
            <a:ext cx="4758654" cy="239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sz="1400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我是一个有故事的猕猴桃。我适合生长在年平均温度</a:t>
            </a:r>
            <a:r>
              <a:rPr lang="en-US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℃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，年降水量</a:t>
            </a:r>
            <a:r>
              <a:rPr lang="en-US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500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毫米以上的区域。在唐代，眉县就有关于我的</a:t>
            </a:r>
            <a:r>
              <a:rPr lang="zh-CN" altLang="zh-CN" sz="14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人工栽培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记录。</a:t>
            </a:r>
            <a:r>
              <a:rPr lang="en-US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2018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年我成为陕西省首批获得“国家气候标志”品质认证的农产品品牌。许多从事</a:t>
            </a:r>
            <a:r>
              <a:rPr lang="zh-CN" altLang="zh-CN" sz="1400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贮藏、销售、加工</a:t>
            </a:r>
            <a:r>
              <a:rPr lang="zh-CN" altLang="en-US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14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运输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的企业，让我的家族发展壮大。</a:t>
            </a:r>
            <a:r>
              <a:rPr lang="zh-CN" altLang="zh-CN" sz="1400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电子商务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为我插上腾飞的翅膀，让我跋山涉水，</a:t>
            </a:r>
            <a:r>
              <a:rPr lang="zh-CN" altLang="zh-CN" sz="14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飞遍</a:t>
            </a:r>
            <a:r>
              <a:rPr lang="zh-CN" altLang="zh-CN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全国和世界各地。我已经成为家乡眉县的一张亮丽名片。</a:t>
            </a:r>
            <a:r>
              <a:rPr lang="zh-CN" altLang="en-US" sz="1400" kern="1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随着</a:t>
            </a:r>
            <a:r>
              <a:rPr lang="zh-CN" altLang="en-US" sz="1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科技的发展，外资的投入，市场的扩大</a:t>
            </a:r>
            <a:r>
              <a:rPr lang="zh-CN" altLang="en-US" sz="14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，我的明天一定更加灿烂辉煌！ </a:t>
            </a:r>
            <a:r>
              <a:rPr lang="zh-CN" altLang="zh-CN" sz="14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（摘编自《眉县猕猴桃的获奖感言》）</a:t>
            </a:r>
          </a:p>
          <a:p>
            <a:pPr marL="510540" indent="-333375" algn="just">
              <a:lnSpc>
                <a:spcPct val="150000"/>
              </a:lnSpc>
              <a:spcBef>
                <a:spcPts val="600"/>
              </a:spcBef>
            </a:pPr>
            <a:endParaRPr lang="zh-CN" altLang="zh-CN" sz="1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0613AA3-A122-4F93-9C85-2EDAEFD8DDE0}"/>
              </a:ext>
            </a:extLst>
          </p:cNvPr>
          <p:cNvSpPr/>
          <p:nvPr/>
        </p:nvSpPr>
        <p:spPr>
          <a:xfrm>
            <a:off x="490047" y="-79829"/>
            <a:ext cx="7724273" cy="45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【任务</a:t>
            </a:r>
            <a:r>
              <a:rPr lang="zh-CN" altLang="en-US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zh-CN" dirty="0">
                <a:solidFill>
                  <a:srgbClr val="000066"/>
                </a:solidFill>
              </a:rPr>
              <a:t>结合实例，分析不断发展变化的人文因素对农业区位的影响。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710B1F-F14C-47D8-9ECF-0B460CA2B990}"/>
              </a:ext>
            </a:extLst>
          </p:cNvPr>
          <p:cNvSpPr/>
          <p:nvPr/>
        </p:nvSpPr>
        <p:spPr>
          <a:xfrm>
            <a:off x="721172" y="2672399"/>
            <a:ext cx="806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结合图文材料，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简述眉县地区</a:t>
            </a:r>
            <a:r>
              <a:rPr lang="zh-CN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社会经济因素发展变化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对猕猴桃生产的影响。</a:t>
            </a: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C566401-BEFF-4A66-BFA9-40629E8E8CA3}"/>
              </a:ext>
            </a:extLst>
          </p:cNvPr>
          <p:cNvSpPr/>
          <p:nvPr/>
        </p:nvSpPr>
        <p:spPr>
          <a:xfrm>
            <a:off x="3773518" y="3154624"/>
            <a:ext cx="4859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1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交通</a:t>
            </a:r>
            <a:r>
              <a:rPr lang="zh-CN" altLang="en-US" sz="1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运输</a:t>
            </a:r>
            <a:r>
              <a:rPr lang="zh-CN" altLang="zh-CN" sz="1600" b="1" kern="1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条件的改善</a:t>
            </a:r>
            <a:r>
              <a:rPr lang="zh-CN" altLang="en-US" sz="1600" b="1" kern="1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1600" b="1" kern="1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科技</a:t>
            </a:r>
            <a:r>
              <a:rPr lang="zh-CN" altLang="en-US" sz="1600" b="1" kern="1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的发展，</a:t>
            </a:r>
            <a:r>
              <a:rPr lang="zh-CN" altLang="zh-CN" sz="1600" b="1" kern="1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冷藏</a:t>
            </a:r>
            <a:r>
              <a:rPr lang="zh-CN" altLang="en-US" sz="1600" b="1" kern="1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1600" b="1" kern="1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保鲜技术的提高</a:t>
            </a:r>
            <a:r>
              <a:rPr lang="zh-CN" altLang="en-US" sz="1600" b="1" kern="1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1600" b="1" kern="1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600" b="1" kern="1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电子商务，现代网络信息技术的发展；</a:t>
            </a:r>
            <a:endParaRPr lang="en-US" altLang="zh-CN" sz="1600" b="1" kern="1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政策</a:t>
            </a:r>
            <a:r>
              <a:rPr lang="zh-CN" altLang="en-US" sz="1600" b="1" kern="1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扶持力度加大；</a:t>
            </a:r>
            <a:endParaRPr lang="en-US" altLang="zh-CN" sz="1600" b="1" kern="1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600" b="1" kern="1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投资环境的改善，外资的投入</a:t>
            </a:r>
            <a:r>
              <a:rPr lang="en-US" altLang="zh-CN" sz="1600" b="1" kern="1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1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资金</a:t>
            </a:r>
            <a:r>
              <a:rPr lang="zh-CN" altLang="en-US" sz="1600" b="1" kern="1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的保障；</a:t>
            </a:r>
            <a:endParaRPr lang="en-US" altLang="zh-CN" sz="1600" b="1" kern="1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600" b="1" kern="1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营养价值高，</a:t>
            </a:r>
            <a:r>
              <a:rPr lang="zh-CN" altLang="zh-CN" sz="16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市场</a:t>
            </a:r>
            <a:r>
              <a:rPr lang="zh-CN" altLang="zh-CN" sz="1600" b="1" kern="1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需求量</a:t>
            </a:r>
            <a:r>
              <a:rPr lang="zh-CN" altLang="en-US" sz="1600" b="1" kern="1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en-US" altLang="zh-CN" sz="1600" b="1" kern="1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1600" b="1" kern="100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市场地域的扩展）</a:t>
            </a:r>
            <a:endParaRPr lang="en-US" altLang="zh-CN" sz="1600" b="1" kern="1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劳动力</a:t>
            </a:r>
            <a:r>
              <a:rPr lang="zh-CN" altLang="en-US" sz="16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培育良种、种植技术水平不断提高；等</a:t>
            </a:r>
            <a:endParaRPr lang="zh-CN" altLang="en-US" sz="16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1C16B45-AD71-4ECB-8327-B4AECD945CBD}"/>
              </a:ext>
            </a:extLst>
          </p:cNvPr>
          <p:cNvSpPr/>
          <p:nvPr/>
        </p:nvSpPr>
        <p:spPr>
          <a:xfrm>
            <a:off x="914400" y="2230566"/>
            <a:ext cx="2603156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000066"/>
                </a:solidFill>
              </a:rPr>
              <a:t>区位</a:t>
            </a:r>
            <a:r>
              <a:rPr lang="zh-CN" altLang="en-US" dirty="0">
                <a:solidFill>
                  <a:srgbClr val="000066"/>
                </a:solidFill>
              </a:rPr>
              <a:t>因素</a:t>
            </a:r>
            <a:r>
              <a:rPr lang="en-US" altLang="zh-CN" dirty="0">
                <a:solidFill>
                  <a:srgbClr val="000066"/>
                </a:solidFill>
              </a:rPr>
              <a:t>+</a:t>
            </a:r>
            <a:r>
              <a:rPr lang="zh-CN" altLang="en-US" dirty="0">
                <a:solidFill>
                  <a:srgbClr val="000066"/>
                </a:solidFill>
              </a:rPr>
              <a:t>体现变化的词</a:t>
            </a:r>
            <a:endParaRPr lang="zh-CN" altLang="en-US" dirty="0"/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CACD62B-95C2-4FC2-B8F3-43C23ECE2F46}"/>
              </a:ext>
            </a:extLst>
          </p:cNvPr>
          <p:cNvCxnSpPr>
            <a:cxnSpLocks/>
          </p:cNvCxnSpPr>
          <p:nvPr/>
        </p:nvCxnSpPr>
        <p:spPr>
          <a:xfrm>
            <a:off x="6895070" y="1935892"/>
            <a:ext cx="0" cy="14004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35B74C69-008C-45C5-965F-6A8CE2E31070}"/>
              </a:ext>
            </a:extLst>
          </p:cNvPr>
          <p:cNvCxnSpPr>
            <a:cxnSpLocks/>
          </p:cNvCxnSpPr>
          <p:nvPr/>
        </p:nvCxnSpPr>
        <p:spPr>
          <a:xfrm>
            <a:off x="7591168" y="2104768"/>
            <a:ext cx="0" cy="151988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5D4A6A2B-C063-4A29-9ED5-8CE4A88BD45E}"/>
              </a:ext>
            </a:extLst>
          </p:cNvPr>
          <p:cNvCxnSpPr>
            <a:cxnSpLocks/>
          </p:cNvCxnSpPr>
          <p:nvPr/>
        </p:nvCxnSpPr>
        <p:spPr>
          <a:xfrm>
            <a:off x="7834184" y="1696995"/>
            <a:ext cx="0" cy="21253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A84F5945-A533-4B03-B114-8A079EE7E1F6}"/>
              </a:ext>
            </a:extLst>
          </p:cNvPr>
          <p:cNvCxnSpPr>
            <a:cxnSpLocks/>
          </p:cNvCxnSpPr>
          <p:nvPr/>
        </p:nvCxnSpPr>
        <p:spPr>
          <a:xfrm>
            <a:off x="6693243" y="1280985"/>
            <a:ext cx="0" cy="278850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AA393D2E-2430-4E4B-9BF5-20178D52A1F1}"/>
              </a:ext>
            </a:extLst>
          </p:cNvPr>
          <p:cNvCxnSpPr>
            <a:cxnSpLocks/>
          </p:cNvCxnSpPr>
          <p:nvPr/>
        </p:nvCxnSpPr>
        <p:spPr>
          <a:xfrm>
            <a:off x="4287795" y="2228335"/>
            <a:ext cx="0" cy="21253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27293B01-01A7-4327-89DA-4EC08477BFC5}"/>
              </a:ext>
            </a:extLst>
          </p:cNvPr>
          <p:cNvCxnSpPr>
            <a:cxnSpLocks/>
          </p:cNvCxnSpPr>
          <p:nvPr/>
        </p:nvCxnSpPr>
        <p:spPr>
          <a:xfrm>
            <a:off x="5391665" y="2294239"/>
            <a:ext cx="0" cy="226952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1E52344A-85DB-478C-AF63-81B09F98A9FC}"/>
              </a:ext>
            </a:extLst>
          </p:cNvPr>
          <p:cNvCxnSpPr>
            <a:cxnSpLocks/>
          </p:cNvCxnSpPr>
          <p:nvPr/>
        </p:nvCxnSpPr>
        <p:spPr>
          <a:xfrm>
            <a:off x="4633784" y="1313935"/>
            <a:ext cx="0" cy="346401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99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AED188-0338-4047-82C1-01EFF729B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248" y="410833"/>
            <a:ext cx="7303136" cy="463072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DF0C53F-878C-4E48-AB0A-B0B3314FC242}"/>
              </a:ext>
            </a:extLst>
          </p:cNvPr>
          <p:cNvSpPr/>
          <p:nvPr/>
        </p:nvSpPr>
        <p:spPr>
          <a:xfrm>
            <a:off x="0" y="0"/>
            <a:ext cx="7766713" cy="41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【任务</a:t>
            </a:r>
            <a:r>
              <a:rPr lang="zh-CN" altLang="en-US" sz="16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lang="zh-CN" altLang="zh-CN" sz="16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】归纳农业区位因素</a:t>
            </a:r>
            <a:r>
              <a:rPr lang="zh-CN" altLang="en-US" sz="16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及其</a:t>
            </a:r>
            <a:r>
              <a:rPr lang="zh-CN" altLang="zh-CN" sz="16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变化知识结构。</a:t>
            </a:r>
            <a:endParaRPr lang="zh-CN" altLang="zh-CN" sz="16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E73CFA-135F-4DEB-BBB5-7D9BD4C44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238" y="1985319"/>
            <a:ext cx="1190625" cy="2306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B8342F-3493-4A6D-94EB-E9C725AB4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503" y="2471351"/>
            <a:ext cx="970135" cy="2265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CBE086C-5817-4891-9593-6DA7A394B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87" y="2953264"/>
            <a:ext cx="793021" cy="2265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7CCA967-B2D7-481A-A08C-3BF92E612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054" y="3381632"/>
            <a:ext cx="436605" cy="2265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B7DC0C2-38D7-4144-AFBB-9CAEDBDEA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459" y="3789405"/>
            <a:ext cx="436605" cy="2265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CD9B434-CE52-47A0-B501-D39905C43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935" y="4176583"/>
            <a:ext cx="436605" cy="2265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871B815-A3DC-4550-83AB-7BCEF76B9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090" y="823397"/>
            <a:ext cx="988542" cy="2639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EB245C3-068E-461E-8673-C6A0481F7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983" y="1326291"/>
            <a:ext cx="436605" cy="2265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7F594AE-6E33-4868-970C-461025667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477" y="346504"/>
            <a:ext cx="2938334" cy="1304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F5A56F1-D296-4122-B3F9-21BBBB7469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4783" y="343289"/>
            <a:ext cx="272493" cy="10734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E58B53A-5491-4E2E-8F0C-0BCA2B613E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5237" y="347408"/>
            <a:ext cx="272493" cy="10734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F4D0B49-0B35-4E59-8447-CF5000A5CB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9767" y="363884"/>
            <a:ext cx="272493" cy="10734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C3D70EF-53AC-42B6-A63B-653C2A5728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4141" y="387179"/>
            <a:ext cx="1833392" cy="450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46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18AB6B9-1925-42C2-A3CE-D6305F932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902" y="420130"/>
            <a:ext cx="1856073" cy="466261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DAED188-0338-4047-82C1-01EFF729B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248" y="410833"/>
            <a:ext cx="7303136" cy="463072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DF0C53F-878C-4E48-AB0A-B0B3314FC242}"/>
              </a:ext>
            </a:extLst>
          </p:cNvPr>
          <p:cNvSpPr/>
          <p:nvPr/>
        </p:nvSpPr>
        <p:spPr>
          <a:xfrm>
            <a:off x="0" y="0"/>
            <a:ext cx="7766713" cy="41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【任务</a:t>
            </a:r>
            <a:r>
              <a:rPr lang="zh-CN" altLang="en-US" sz="16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lang="zh-CN" altLang="zh-CN" sz="16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】归纳农业区位因素</a:t>
            </a:r>
            <a:r>
              <a:rPr lang="zh-CN" altLang="en-US" sz="16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及其</a:t>
            </a:r>
            <a:r>
              <a:rPr lang="zh-CN" altLang="zh-CN" sz="1600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变化知识结构。</a:t>
            </a:r>
            <a:endParaRPr lang="zh-CN" altLang="zh-CN" sz="16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7F594AE-6E33-4868-970C-461025667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477" y="346504"/>
            <a:ext cx="2938334" cy="1304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F5A56F1-D296-4122-B3F9-21BBBB746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783" y="343289"/>
            <a:ext cx="272493" cy="10734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E58B53A-5491-4E2E-8F0C-0BCA2B613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5237" y="347408"/>
            <a:ext cx="272493" cy="10734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F4D0B49-0B35-4E59-8447-CF5000A5CB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9767" y="363884"/>
            <a:ext cx="272493" cy="107346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1208A8E-F4BA-418D-B9E0-736329527CC1}"/>
              </a:ext>
            </a:extLst>
          </p:cNvPr>
          <p:cNvCxnSpPr/>
          <p:nvPr/>
        </p:nvCxnSpPr>
        <p:spPr>
          <a:xfrm>
            <a:off x="4720281" y="1095632"/>
            <a:ext cx="93087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33BBB22-6E44-4B04-A51A-637D11EC4136}"/>
              </a:ext>
            </a:extLst>
          </p:cNvPr>
          <p:cNvCxnSpPr>
            <a:cxnSpLocks/>
          </p:cNvCxnSpPr>
          <p:nvPr/>
        </p:nvCxnSpPr>
        <p:spPr>
          <a:xfrm>
            <a:off x="4328984" y="1585784"/>
            <a:ext cx="457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7876703-C111-43DE-9815-1E439D76BA1A}"/>
              </a:ext>
            </a:extLst>
          </p:cNvPr>
          <p:cNvCxnSpPr>
            <a:cxnSpLocks/>
          </p:cNvCxnSpPr>
          <p:nvPr/>
        </p:nvCxnSpPr>
        <p:spPr>
          <a:xfrm>
            <a:off x="3085070" y="2244810"/>
            <a:ext cx="114917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1F562845-F48D-401F-8628-B3CB0D5061F4}"/>
              </a:ext>
            </a:extLst>
          </p:cNvPr>
          <p:cNvCxnSpPr>
            <a:cxnSpLocks/>
          </p:cNvCxnSpPr>
          <p:nvPr/>
        </p:nvCxnSpPr>
        <p:spPr>
          <a:xfrm>
            <a:off x="3002691" y="2722604"/>
            <a:ext cx="133041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CEBF164-0752-4BD0-ADA5-09EF7F73BAF7}"/>
              </a:ext>
            </a:extLst>
          </p:cNvPr>
          <p:cNvCxnSpPr/>
          <p:nvPr/>
        </p:nvCxnSpPr>
        <p:spPr>
          <a:xfrm>
            <a:off x="5449330" y="3183924"/>
            <a:ext cx="93087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81FF3BB-97EE-4BC0-B8C3-D3165780D52E}"/>
              </a:ext>
            </a:extLst>
          </p:cNvPr>
          <p:cNvCxnSpPr>
            <a:cxnSpLocks/>
          </p:cNvCxnSpPr>
          <p:nvPr/>
        </p:nvCxnSpPr>
        <p:spPr>
          <a:xfrm>
            <a:off x="5865341" y="3624649"/>
            <a:ext cx="457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887C3496-7FB6-4600-8716-67B260182D7F}"/>
              </a:ext>
            </a:extLst>
          </p:cNvPr>
          <p:cNvCxnSpPr>
            <a:cxnSpLocks/>
          </p:cNvCxnSpPr>
          <p:nvPr/>
        </p:nvCxnSpPr>
        <p:spPr>
          <a:xfrm>
            <a:off x="5865341" y="4028303"/>
            <a:ext cx="457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003ECD6F-494F-4D39-B60D-AD4BC9E125AF}"/>
              </a:ext>
            </a:extLst>
          </p:cNvPr>
          <p:cNvCxnSpPr>
            <a:cxnSpLocks/>
          </p:cNvCxnSpPr>
          <p:nvPr/>
        </p:nvCxnSpPr>
        <p:spPr>
          <a:xfrm>
            <a:off x="5848866" y="4415481"/>
            <a:ext cx="457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9691F533-5E5D-45EC-90C5-215097370461}"/>
              </a:ext>
            </a:extLst>
          </p:cNvPr>
          <p:cNvSpPr txBox="1"/>
          <p:nvPr/>
        </p:nvSpPr>
        <p:spPr>
          <a:xfrm>
            <a:off x="6351372" y="2644347"/>
            <a:ext cx="823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光热水</a:t>
            </a:r>
          </a:p>
        </p:txBody>
      </p:sp>
    </p:spTree>
    <p:extLst>
      <p:ext uri="{BB962C8B-B14F-4D97-AF65-F5344CB8AC3E}">
        <p14:creationId xmlns:p14="http://schemas.microsoft.com/office/powerpoint/2010/main" val="3759273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43B54DE-63E3-4D85-8DEE-BF4FA1C9E8BF}"/>
              </a:ext>
            </a:extLst>
          </p:cNvPr>
          <p:cNvSpPr/>
          <p:nvPr/>
        </p:nvSpPr>
        <p:spPr>
          <a:xfrm>
            <a:off x="232228" y="-57665"/>
            <a:ext cx="7766713" cy="46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【任务</a:t>
            </a:r>
            <a:r>
              <a:rPr lang="zh-CN" altLang="en-US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四</a:t>
            </a: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】结合实例，说明</a:t>
            </a:r>
            <a:r>
              <a:rPr lang="zh-CN" altLang="en-US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农业区位因素及其变化对农业生产的影响</a:t>
            </a: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4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D816EC02-7C53-403E-85E1-8689E306519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62399" y="4211981"/>
            <a:ext cx="5633329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l"/>
            <a:endParaRPr lang="zh-CN" altLang="en-US" sz="14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3778D54-BB69-4EFA-96CC-F80E8670B5BB}"/>
              </a:ext>
            </a:extLst>
          </p:cNvPr>
          <p:cNvSpPr/>
          <p:nvPr/>
        </p:nvSpPr>
        <p:spPr>
          <a:xfrm>
            <a:off x="3950041" y="3681968"/>
            <a:ext cx="48562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、结合图文材料，说明靖边县发展种植业的气候条件。</a:t>
            </a:r>
            <a:endParaRPr lang="en-US" altLang="zh-CN" sz="14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cs typeface="仿宋" panose="02010609060101010101" pitchFamily="49" charset="-122"/>
            </a:endParaRPr>
          </a:p>
          <a:p>
            <a:endParaRPr lang="en-US" altLang="zh-CN" sz="14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cs typeface="仿宋" panose="02010609060101010101" pitchFamily="49" charset="-122"/>
            </a:endParaRPr>
          </a:p>
          <a:p>
            <a:r>
              <a:rPr lang="en-US" altLang="zh-CN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、</a:t>
            </a:r>
            <a:r>
              <a:rPr lang="zh-CN" altLang="zh-CN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归纳靖边县马铃薯种植规模不断扩大的主要原因</a:t>
            </a: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。</a:t>
            </a:r>
            <a:endParaRPr lang="en-US" altLang="zh-CN" sz="14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endParaRPr lang="en-US" altLang="zh-CN" sz="14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、评价智能大棚对农业生产影响的优势。</a:t>
            </a:r>
          </a:p>
          <a:p>
            <a:endParaRPr lang="zh-CN" altLang="en-US" sz="14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BDD98C13-DBA0-4F0A-98C7-4F847C149B5A}"/>
              </a:ext>
            </a:extLst>
          </p:cNvPr>
          <p:cNvSpPr/>
          <p:nvPr/>
        </p:nvSpPr>
        <p:spPr>
          <a:xfrm>
            <a:off x="3904735" y="403655"/>
            <a:ext cx="523926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</a:rPr>
              <a:t>       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靖边县位于陕西省北部偏西，榆林市西南部。地势南高北低，年平均降水量为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395mm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年陕西省在靖边建设首家智能化气候调节玻璃温室，总投资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300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万元。该县智能化温棚滴灌技术改造热量、水分条件。温室拥有环境智能监控系统，可准确采集影响作物生长状况的相关参数，协调室内温、光、水、肥、气到最佳状态，满足不同作物、作物不同生长阶段对环境因子需求，温室在节能、节水、节肥、节药效果显著。利用温室进行农作物无土栽培技术，不仅可以有效防止病虫害、缩短生长期、增加农作物产量，且大大节省了人工劳力，在加速农业现代化的同时，极大地拓展了农业的生产空间。自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2006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年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县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政府推广种植马铃薯</a:t>
            </a:r>
            <a:r>
              <a:rPr lang="zh-CN" altLang="zh-CN" sz="1200" b="1" spc="-38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，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优质马铃薯种子在靖边扩繁成功，采用现代化喷灌等技</a:t>
            </a:r>
            <a:r>
              <a:rPr lang="zh-CN" altLang="zh-CN" sz="1200" b="1" spc="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术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开荒扩大马铃薯种植面积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，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现马铃薯种植面积达 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1200" b="1" spc="-11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万公顷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。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马铃薯、胡萝卜、荞麦分别获得国家生态原产地产品保护；该县已建成高寒冷凉蔬菜、山地苹果、马铃薯、有机水稻等标准示范种植园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12480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亩。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很多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产品都被国内、国外公司提前预订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。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2019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年靖边县以土地资源为依托，依靠科技支撑，政府投资，园区化引领，建设一座座现代农业智能化大棚，全县注册电子商务户达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180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多家，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2019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年助销大宗农产品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1.786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亿元。县内交通便利，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307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国道和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210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国道穿县城而过，目前过境的铁路已开工建设，靖边即将成为连接陕西、宁夏、内蒙古等地的交通枢纽。</a:t>
            </a:r>
            <a:endParaRPr lang="en-US" altLang="zh-CN" sz="1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427179B0-FFE9-4093-A67A-606D4EDA2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606"/>
            <a:ext cx="3889675" cy="37639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B3778D54-BB69-4EFA-96CC-F80E8670B5BB}"/>
              </a:ext>
            </a:extLst>
          </p:cNvPr>
          <p:cNvSpPr/>
          <p:nvPr/>
        </p:nvSpPr>
        <p:spPr>
          <a:xfrm>
            <a:off x="3900613" y="3459546"/>
            <a:ext cx="48562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、结合图文材料，说明靖边县发展种植业的</a:t>
            </a:r>
            <a:r>
              <a:rPr lang="zh-CN" altLang="en-US" sz="1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气候条件</a:t>
            </a: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。</a:t>
            </a:r>
            <a:endParaRPr lang="zh-CN" altLang="en-US" sz="14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574D4E67-FF96-4876-A577-3F10A6AA2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431" y="4741301"/>
            <a:ext cx="5543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 b="0" dirty="0">
                <a:solidFill>
                  <a:srgbClr val="FF0000"/>
                </a:solidFill>
                <a:latin typeface="+mn-ea"/>
                <a:ea typeface="+mn-ea"/>
              </a:rPr>
              <a:t>光照</a:t>
            </a: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0B5FE2E9-5858-445C-9139-641465D3E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956" y="3993562"/>
            <a:ext cx="5848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 b="0" dirty="0">
                <a:solidFill>
                  <a:srgbClr val="FF0000"/>
                </a:solidFill>
                <a:latin typeface="+mn-ea"/>
                <a:ea typeface="+mn-ea"/>
              </a:rPr>
              <a:t>热量</a:t>
            </a: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7DD5C905-6C15-4C6C-8035-DE5AE1561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956" y="4349694"/>
            <a:ext cx="5999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 b="0" dirty="0">
                <a:solidFill>
                  <a:srgbClr val="FF0000"/>
                </a:solidFill>
                <a:latin typeface="+mn-ea"/>
                <a:ea typeface="+mn-ea"/>
              </a:rPr>
              <a:t>降水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0D02C60-F197-41C5-9F9D-F99A52040764}"/>
              </a:ext>
            </a:extLst>
          </p:cNvPr>
          <p:cNvSpPr/>
          <p:nvPr/>
        </p:nvSpPr>
        <p:spPr>
          <a:xfrm>
            <a:off x="3990083" y="4182934"/>
            <a:ext cx="417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气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仿宋" panose="02010609060101010101" pitchFamily="49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候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0DC3576B-B5E9-473D-A1C1-42A8F3B39E94}"/>
              </a:ext>
            </a:extLst>
          </p:cNvPr>
          <p:cNvSpPr/>
          <p:nvPr/>
        </p:nvSpPr>
        <p:spPr>
          <a:xfrm>
            <a:off x="4333102" y="4168347"/>
            <a:ext cx="197708" cy="708454"/>
          </a:xfrm>
          <a:prstGeom prst="leftBrace">
            <a:avLst/>
          </a:prstGeom>
          <a:ln>
            <a:solidFill>
              <a:srgbClr val="030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C440E42-C023-4EA5-AF83-F4DCD9B973C7}"/>
              </a:ext>
            </a:extLst>
          </p:cNvPr>
          <p:cNvSpPr/>
          <p:nvPr/>
        </p:nvSpPr>
        <p:spPr>
          <a:xfrm>
            <a:off x="5044525" y="3985225"/>
            <a:ext cx="1949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夏季高温</a:t>
            </a:r>
            <a:r>
              <a:rPr lang="en-US" altLang="zh-CN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,</a:t>
            </a: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仿宋" panose="02010609060101010101" pitchFamily="49" charset="-122"/>
              </a:rPr>
              <a:t>热量充足</a:t>
            </a:r>
            <a:endParaRPr lang="zh-CN" altLang="en-US" sz="1400" dirty="0">
              <a:solidFill>
                <a:srgbClr val="000066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FED873D-F08D-4ABC-9F8C-2CFCCB05E142}"/>
              </a:ext>
            </a:extLst>
          </p:cNvPr>
          <p:cNvSpPr txBox="1"/>
          <p:nvPr/>
        </p:nvSpPr>
        <p:spPr>
          <a:xfrm>
            <a:off x="7097532" y="3930463"/>
            <a:ext cx="871855" cy="3450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00B050"/>
                </a:solidFill>
                <a:latin typeface="+mj-ea"/>
                <a:ea typeface="+mj-ea"/>
                <a:sym typeface="+mn-ea"/>
              </a:rPr>
              <a:t>有利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E6AAD35-5303-42AA-9DFA-D7BD810FAB91}"/>
              </a:ext>
            </a:extLst>
          </p:cNvPr>
          <p:cNvSpPr txBox="1"/>
          <p:nvPr/>
        </p:nvSpPr>
        <p:spPr>
          <a:xfrm>
            <a:off x="7130484" y="4304443"/>
            <a:ext cx="765175" cy="344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00B050"/>
                </a:solidFill>
                <a:sym typeface="+mn-ea"/>
              </a:rPr>
              <a:t>不利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C2DDF17-8B96-4A9F-BD96-CBD7A59E9C21}"/>
              </a:ext>
            </a:extLst>
          </p:cNvPr>
          <p:cNvSpPr txBox="1"/>
          <p:nvPr/>
        </p:nvSpPr>
        <p:spPr>
          <a:xfrm>
            <a:off x="7146960" y="4677326"/>
            <a:ext cx="871855" cy="3450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00B050"/>
                </a:solidFill>
                <a:latin typeface="+mj-ea"/>
                <a:ea typeface="+mj-ea"/>
                <a:sym typeface="+mn-ea"/>
              </a:rPr>
              <a:t>有利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F74F7CF-57CC-4A3C-9D25-4679B64CC45A}"/>
              </a:ext>
            </a:extLst>
          </p:cNvPr>
          <p:cNvSpPr/>
          <p:nvPr/>
        </p:nvSpPr>
        <p:spPr>
          <a:xfrm>
            <a:off x="5023930" y="4351809"/>
            <a:ext cx="1949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降水较少</a:t>
            </a:r>
            <a:endParaRPr lang="zh-CN" altLang="en-US" sz="1400" dirty="0">
              <a:solidFill>
                <a:srgbClr val="000066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1D1204C1-3DAF-445D-B593-686EDE72F198}"/>
              </a:ext>
            </a:extLst>
          </p:cNvPr>
          <p:cNvSpPr/>
          <p:nvPr/>
        </p:nvSpPr>
        <p:spPr>
          <a:xfrm>
            <a:off x="5019812" y="4734869"/>
            <a:ext cx="22706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光照充足，昼夜温差大</a:t>
            </a:r>
            <a:endParaRPr lang="zh-CN" altLang="en-US" sz="1400" dirty="0">
              <a:solidFill>
                <a:srgbClr val="000066"/>
              </a:solidFill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F36DBEB-BD47-49A1-A797-C513583E1AA2}"/>
              </a:ext>
            </a:extLst>
          </p:cNvPr>
          <p:cNvCxnSpPr/>
          <p:nvPr/>
        </p:nvCxnSpPr>
        <p:spPr>
          <a:xfrm>
            <a:off x="5301048" y="4534930"/>
            <a:ext cx="0" cy="296562"/>
          </a:xfrm>
          <a:prstGeom prst="straightConnector1">
            <a:avLst/>
          </a:prstGeom>
          <a:ln>
            <a:solidFill>
              <a:srgbClr val="0309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376E5D02-D61B-4FAA-B7EF-DC87525B88B7}"/>
              </a:ext>
            </a:extLst>
          </p:cNvPr>
          <p:cNvCxnSpPr/>
          <p:nvPr/>
        </p:nvCxnSpPr>
        <p:spPr>
          <a:xfrm>
            <a:off x="4720281" y="4547287"/>
            <a:ext cx="0" cy="296562"/>
          </a:xfrm>
          <a:prstGeom prst="straightConnector1">
            <a:avLst/>
          </a:prstGeom>
          <a:ln>
            <a:solidFill>
              <a:srgbClr val="0309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A2BF1763-6F1C-4340-BBFD-740A3A86A546}"/>
              </a:ext>
            </a:extLst>
          </p:cNvPr>
          <p:cNvSpPr txBox="1"/>
          <p:nvPr/>
        </p:nvSpPr>
        <p:spPr>
          <a:xfrm>
            <a:off x="7685903" y="4300151"/>
            <a:ext cx="136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科学技术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ED0FCE-C132-4652-B4E1-FE6EE0F3C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5" y="584886"/>
            <a:ext cx="3864905" cy="3739979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629D3674-1C2F-4113-A195-87EB09F67E3C}"/>
              </a:ext>
            </a:extLst>
          </p:cNvPr>
          <p:cNvSpPr/>
          <p:nvPr/>
        </p:nvSpPr>
        <p:spPr>
          <a:xfrm>
            <a:off x="232228" y="-57665"/>
            <a:ext cx="7766713" cy="46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【任务</a:t>
            </a:r>
            <a:r>
              <a:rPr lang="zh-CN" altLang="en-US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四</a:t>
            </a: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】结合实例，说明</a:t>
            </a:r>
            <a:r>
              <a:rPr lang="zh-CN" altLang="en-US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农业区位因素及其变化对农业生产的影响</a:t>
            </a: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4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CD4A170-0F77-4C34-805A-7B8ECA46E5C6}"/>
              </a:ext>
            </a:extLst>
          </p:cNvPr>
          <p:cNvSpPr/>
          <p:nvPr/>
        </p:nvSpPr>
        <p:spPr>
          <a:xfrm>
            <a:off x="4053016" y="3978876"/>
            <a:ext cx="922638" cy="107915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2189E85-53E0-4F1B-9CC4-D3CED4415624}"/>
              </a:ext>
            </a:extLst>
          </p:cNvPr>
          <p:cNvSpPr/>
          <p:nvPr/>
        </p:nvSpPr>
        <p:spPr>
          <a:xfrm>
            <a:off x="3838832" y="288325"/>
            <a:ext cx="523926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</a:rPr>
              <a:t>       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靖边县位于陕西省北部偏西，榆林市西南部。地势南高北低，年平均降水量为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395mm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年陕西省在靖边建设首家智能化气候调节玻璃温室，总投资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300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万元。该县智能化温棚滴灌技术改造热量、水分条件。温室拥有环境智能监控系统，可准确采集影响作物生长状况的相关参数，协调室内温、光、水、肥、气到最佳状态，满足不同作物、作物不同生长阶段对环境因子需求，温室在节能、节水、节肥、节药效果显著。利用温室进行农作物无土栽培技术，不仅可以有效防止病虫害、缩短生长期、增加农作物产量，且大大节省了人工劳力，在加速农业现代化的同时，极大地拓展了农业的生产空间。自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2006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年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县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政府推广种植马铃薯</a:t>
            </a:r>
            <a:r>
              <a:rPr lang="zh-CN" altLang="zh-CN" sz="1200" b="1" spc="-38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，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优质马铃薯种子在靖边扩繁成功，采用现代化喷灌等技</a:t>
            </a:r>
            <a:r>
              <a:rPr lang="zh-CN" altLang="zh-CN" sz="1200" b="1" spc="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术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开荒扩大马铃薯种植面积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，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现马铃薯种植面积达 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1200" b="1" spc="-11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万公顷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。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马铃薯、胡萝卜、荞麦分别获得国家生态原产地产品保护；该县已建成高寒冷凉蔬菜、山地苹果、马铃薯、有机水稻等标准示范种植园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12480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亩。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很多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产品都被国内、国外公司提前预订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。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2019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年靖边县以土地资源为依托，依靠科技支撑，政府投资，园区化引领，建设一座座现代农业智能化大棚，全县注册电子商务户达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180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多家，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2019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年助销大宗农产品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1.786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亿元。县内交通便利，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307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国道和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210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国道穿县城而过，目前过境的铁路已开工建设，靖边即将成为连接陕西、宁夏、内蒙古等地的交通枢纽。</a:t>
            </a:r>
            <a:endParaRPr lang="en-US" altLang="zh-CN" sz="1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38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B3778D54-BB69-4EFA-96CC-F80E8670B5BB}"/>
              </a:ext>
            </a:extLst>
          </p:cNvPr>
          <p:cNvSpPr/>
          <p:nvPr/>
        </p:nvSpPr>
        <p:spPr>
          <a:xfrm>
            <a:off x="3966517" y="3558401"/>
            <a:ext cx="48562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、</a:t>
            </a:r>
            <a:r>
              <a:rPr lang="zh-CN" altLang="zh-CN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归纳靖边县马铃薯</a:t>
            </a:r>
            <a:r>
              <a:rPr lang="zh-CN" altLang="zh-CN" sz="1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种植规模不断扩大</a:t>
            </a:r>
            <a:r>
              <a:rPr lang="zh-CN" altLang="zh-CN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的主要原因</a:t>
            </a: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。</a:t>
            </a:r>
            <a:endParaRPr lang="en-US" altLang="zh-CN" sz="14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427179B0-FFE9-4093-A67A-606D4EDA2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606"/>
            <a:ext cx="3889675" cy="376394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38C3167-62BD-46B4-95EB-DB6CB9BFC563}"/>
              </a:ext>
            </a:extLst>
          </p:cNvPr>
          <p:cNvSpPr/>
          <p:nvPr/>
        </p:nvSpPr>
        <p:spPr>
          <a:xfrm>
            <a:off x="3855308" y="4613868"/>
            <a:ext cx="4366053" cy="295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19100">
              <a:lnSpc>
                <a:spcPts val="1800"/>
              </a:lnSpc>
              <a:spcAft>
                <a:spcPts val="1000"/>
              </a:spcAft>
            </a:pP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喷灌、滴灌节水</a:t>
            </a:r>
            <a:r>
              <a:rPr lang="zh-CN" altLang="zh-CN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技术</a:t>
            </a: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的利用；</a:t>
            </a:r>
            <a:endParaRPr lang="zh-CN" altLang="zh-CN" sz="14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340EE5F-AF30-4EA1-B95D-60D7CA635A7B}"/>
              </a:ext>
            </a:extLst>
          </p:cNvPr>
          <p:cNvSpPr/>
          <p:nvPr/>
        </p:nvSpPr>
        <p:spPr>
          <a:xfrm>
            <a:off x="4246863" y="3799760"/>
            <a:ext cx="3183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荒地面积大</a:t>
            </a: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，土</a:t>
            </a:r>
            <a:r>
              <a:rPr lang="zh-CN" altLang="zh-CN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地</a:t>
            </a: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租金</a:t>
            </a:r>
            <a:r>
              <a:rPr lang="zh-CN" altLang="zh-CN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低</a:t>
            </a: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en-US" sz="14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3D41A83-6B90-4B1E-AEC5-4346DC9A28F2}"/>
              </a:ext>
            </a:extLst>
          </p:cNvPr>
          <p:cNvSpPr/>
          <p:nvPr/>
        </p:nvSpPr>
        <p:spPr>
          <a:xfrm>
            <a:off x="4242907" y="3988200"/>
            <a:ext cx="2877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国内、国际</a:t>
            </a:r>
            <a:r>
              <a:rPr lang="zh-CN" altLang="zh-CN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市场需求量不断扩大</a:t>
            </a: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en-US" sz="14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C4753EB-97ED-46E1-BE88-4FA075D0F0A0}"/>
              </a:ext>
            </a:extLst>
          </p:cNvPr>
          <p:cNvSpPr/>
          <p:nvPr/>
        </p:nvSpPr>
        <p:spPr>
          <a:xfrm>
            <a:off x="4260730" y="4211821"/>
            <a:ext cx="1980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政府</a:t>
            </a:r>
            <a:r>
              <a:rPr lang="zh-CN" altLang="zh-CN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政策支持</a:t>
            </a: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力度大；</a:t>
            </a:r>
            <a:endParaRPr lang="zh-CN" altLang="en-US" sz="14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16E8BAA-FF69-4B63-B603-7E04D28C6BFD}"/>
              </a:ext>
            </a:extLst>
          </p:cNvPr>
          <p:cNvSpPr/>
          <p:nvPr/>
        </p:nvSpPr>
        <p:spPr>
          <a:xfrm>
            <a:off x="4250686" y="4419427"/>
            <a:ext cx="2339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马铃薯品种</a:t>
            </a: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优良，品质高；</a:t>
            </a:r>
            <a:endParaRPr lang="zh-CN" altLang="en-US" sz="14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CF86D49-1833-4943-B705-0391D9DAD8B4}"/>
              </a:ext>
            </a:extLst>
          </p:cNvPr>
          <p:cNvSpPr/>
          <p:nvPr/>
        </p:nvSpPr>
        <p:spPr>
          <a:xfrm>
            <a:off x="4282908" y="4835723"/>
            <a:ext cx="3954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交通运输条件的改善，冷藏、保鲜技术的提高；</a:t>
            </a:r>
            <a:endParaRPr lang="zh-CN" altLang="en-US" sz="1400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762E9F8-64C0-4526-9D41-830E4FC2D4CA}"/>
              </a:ext>
            </a:extLst>
          </p:cNvPr>
          <p:cNvSpPr/>
          <p:nvPr/>
        </p:nvSpPr>
        <p:spPr>
          <a:xfrm>
            <a:off x="232228" y="-57665"/>
            <a:ext cx="7766713" cy="46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【任务</a:t>
            </a:r>
            <a:r>
              <a:rPr lang="zh-CN" altLang="en-US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四</a:t>
            </a: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】结合实例，说明</a:t>
            </a:r>
            <a:r>
              <a:rPr lang="zh-CN" altLang="en-US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农业区位因素及其变化对农业生产的影响</a:t>
            </a: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4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E2111612-8088-4B9A-8BC2-866D12373026}"/>
              </a:ext>
            </a:extLst>
          </p:cNvPr>
          <p:cNvCxnSpPr>
            <a:cxnSpLocks/>
          </p:cNvCxnSpPr>
          <p:nvPr/>
        </p:nvCxnSpPr>
        <p:spPr>
          <a:xfrm>
            <a:off x="4662616" y="3352799"/>
            <a:ext cx="0" cy="168052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722A9598-5AFB-40F2-BA28-295691827806}"/>
              </a:ext>
            </a:extLst>
          </p:cNvPr>
          <p:cNvCxnSpPr>
            <a:cxnSpLocks/>
          </p:cNvCxnSpPr>
          <p:nvPr/>
        </p:nvCxnSpPr>
        <p:spPr>
          <a:xfrm>
            <a:off x="5556423" y="2174790"/>
            <a:ext cx="0" cy="18205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60407347-FEE3-4259-B694-F0B1A552AF4D}"/>
              </a:ext>
            </a:extLst>
          </p:cNvPr>
          <p:cNvCxnSpPr>
            <a:cxnSpLocks/>
          </p:cNvCxnSpPr>
          <p:nvPr/>
        </p:nvCxnSpPr>
        <p:spPr>
          <a:xfrm>
            <a:off x="5185718" y="2438400"/>
            <a:ext cx="0" cy="21253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07C849AD-F18C-4930-B23C-78556BDB3962}"/>
              </a:ext>
            </a:extLst>
          </p:cNvPr>
          <p:cNvCxnSpPr>
            <a:cxnSpLocks/>
          </p:cNvCxnSpPr>
          <p:nvPr/>
        </p:nvCxnSpPr>
        <p:spPr>
          <a:xfrm>
            <a:off x="5630562" y="2870888"/>
            <a:ext cx="0" cy="152811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0EAB9E9B-2CDF-4390-AFF6-0E67D3C6C813}"/>
              </a:ext>
            </a:extLst>
          </p:cNvPr>
          <p:cNvCxnSpPr>
            <a:cxnSpLocks/>
          </p:cNvCxnSpPr>
          <p:nvPr/>
        </p:nvCxnSpPr>
        <p:spPr>
          <a:xfrm>
            <a:off x="4489621" y="2257168"/>
            <a:ext cx="0" cy="24960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699C57BC-1AAB-489F-BEC2-A34C9DE64090}"/>
              </a:ext>
            </a:extLst>
          </p:cNvPr>
          <p:cNvCxnSpPr>
            <a:cxnSpLocks/>
          </p:cNvCxnSpPr>
          <p:nvPr/>
        </p:nvCxnSpPr>
        <p:spPr>
          <a:xfrm>
            <a:off x="5852982" y="2780271"/>
            <a:ext cx="0" cy="14375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>
            <a:extLst>
              <a:ext uri="{FF2B5EF4-FFF2-40B4-BE49-F238E27FC236}">
                <a16:creationId xmlns:a16="http://schemas.microsoft.com/office/drawing/2014/main" id="{99EBC469-E69A-43DA-9F85-0EEBACC0FB22}"/>
              </a:ext>
            </a:extLst>
          </p:cNvPr>
          <p:cNvSpPr/>
          <p:nvPr/>
        </p:nvSpPr>
        <p:spPr>
          <a:xfrm>
            <a:off x="3904735" y="403655"/>
            <a:ext cx="523926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</a:rPr>
              <a:t>       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靖边县位于陕西省北部偏西，榆林市西南部。地势南高北低，年平均降水量为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395mm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年陕西省在靖边建设首家智能化气候调节玻璃温室，总投资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300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万元。该县智能化温棚滴灌技术改造热量、水分条件。温室拥有环境智能监控系统，可准确采集影响作物生长状况的相关参数，协调室内温、光、水、肥、气到最佳状态，满足不同作物、作物不同生长阶段对环境因子需求，温室在节能、节水、节肥、节药效果显著。利用温室进行农作物无土栽培技术，不仅可以有效防止病虫害、缩短生长期、增加农作物产量，且大大节省了人工劳力，在加速农业现代化的同时，极大地拓展了农业的生产空间。自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2006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年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县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政府推广种植马铃薯</a:t>
            </a:r>
            <a:r>
              <a:rPr lang="zh-CN" altLang="zh-CN" sz="1200" b="1" spc="-38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，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优质马铃薯种子在靖边扩繁成功，采用</a:t>
            </a:r>
            <a:r>
              <a:rPr lang="zh-CN" altLang="zh-CN" sz="1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现代化喷灌等技</a:t>
            </a:r>
            <a:r>
              <a:rPr lang="zh-CN" altLang="zh-CN" sz="1200" b="1" spc="5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术</a:t>
            </a:r>
            <a:r>
              <a:rPr lang="zh-CN" altLang="zh-CN" sz="1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开荒扩大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马铃薯种植面积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，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现马铃薯种植面积达 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1200" b="1" spc="-11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万公顷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。</a:t>
            </a:r>
            <a:r>
              <a:rPr lang="zh-CN" altLang="en-US" sz="1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马铃薯、胡萝卜、荞麦分别获得国家生态原产地产品保护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；该县已建成高寒冷凉蔬菜、山地苹果、马铃薯、有机水稻等标准示范种植园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12480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亩。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很多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产品都被预</a:t>
            </a:r>
            <a:r>
              <a:rPr lang="zh-CN" altLang="zh-CN" sz="1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国内、国外公司提前订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。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2019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年靖边县以土地资源为依托，依靠科技支撑，</a:t>
            </a:r>
            <a:r>
              <a:rPr lang="zh-CN" altLang="en-US" sz="1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政府投资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，园区化引领，建设一座座现代农业智能化大棚，全县注册电子商务户达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180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多家，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2019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年助销大宗农产品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1.786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亿元。县内</a:t>
            </a:r>
            <a:r>
              <a:rPr lang="zh-CN" altLang="en-US" sz="1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交通便利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307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国道和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210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国道穿县城而过，目前过境的铁路已开工建设，靖边即将成为连接陕西、宁夏、内蒙古等地的交通枢纽。</a:t>
            </a:r>
            <a:endParaRPr lang="en-US" altLang="zh-CN" sz="1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9397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D77C914-6D22-4EB7-BCD1-9748D9CD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2" y="594062"/>
            <a:ext cx="2134785" cy="1234737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C17322CE-01E5-4562-B122-3705C1335D3B}"/>
              </a:ext>
            </a:extLst>
          </p:cNvPr>
          <p:cNvGrpSpPr/>
          <p:nvPr/>
        </p:nvGrpSpPr>
        <p:grpSpPr>
          <a:xfrm>
            <a:off x="0" y="2051221"/>
            <a:ext cx="3006256" cy="2191265"/>
            <a:chOff x="264166" y="2504303"/>
            <a:chExt cx="2761132" cy="190603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A0ADC31C-5C32-4525-9969-C3E4912FF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166" y="2504303"/>
              <a:ext cx="2761132" cy="1906030"/>
            </a:xfrm>
            <a:prstGeom prst="rect">
              <a:avLst/>
            </a:prstGeom>
          </p:spPr>
        </p:pic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268E23B-CC9A-4906-B143-C49B5BC14ED9}"/>
                </a:ext>
              </a:extLst>
            </p:cNvPr>
            <p:cNvSpPr/>
            <p:nvPr/>
          </p:nvSpPr>
          <p:spPr>
            <a:xfrm flipV="1">
              <a:off x="1837037" y="3328087"/>
              <a:ext cx="57665" cy="494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标题 1">
            <a:extLst>
              <a:ext uri="{FF2B5EF4-FFF2-40B4-BE49-F238E27FC236}">
                <a16:creationId xmlns:a16="http://schemas.microsoft.com/office/drawing/2014/main" id="{AF3718F8-DBF0-440F-8B4C-CA52DB56324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069491" y="3734186"/>
            <a:ext cx="5633329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l"/>
            <a:endParaRPr lang="zh-CN" altLang="en-US" sz="14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E26E19D-6B11-4AC3-B7B9-5739C525A0E7}"/>
              </a:ext>
            </a:extLst>
          </p:cNvPr>
          <p:cNvSpPr/>
          <p:nvPr/>
        </p:nvSpPr>
        <p:spPr>
          <a:xfrm>
            <a:off x="4107753" y="3538708"/>
            <a:ext cx="49423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、评价</a:t>
            </a:r>
            <a:r>
              <a:rPr lang="zh-CN" altLang="en-US" sz="1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智能大棚</a:t>
            </a: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对农业生产影响的</a:t>
            </a:r>
            <a:r>
              <a:rPr lang="zh-CN" altLang="en-US" sz="1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优势</a:t>
            </a:r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1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科学技术的重要性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3C7DD49F-9DDD-40E8-9864-F404C9A99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995" y="3918914"/>
            <a:ext cx="6128951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智能控制生产，减少劳动力的需求量，降低生产成本，提高农业生产效率；</a:t>
            </a:r>
            <a:endParaRPr lang="en-US" altLang="zh-CN" sz="14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满足农作物生长需求的条件，提高农产品质量，增加作物产量；</a:t>
            </a:r>
            <a:endParaRPr lang="en-US" altLang="zh-CN" sz="14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抗寒、保温、保湿，节能、节水、节肥、节药，提高资源的利用率；</a:t>
            </a:r>
            <a:endParaRPr lang="en-US" altLang="zh-CN" sz="14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1AE97052-B38E-4FB2-9757-6642B3AB8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362772"/>
            <a:ext cx="1881831" cy="175010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A02249-DB09-4243-A98B-BBA8A2E255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7959" y="2171963"/>
            <a:ext cx="1388745" cy="1502112"/>
          </a:xfrm>
          <a:prstGeom prst="rect">
            <a:avLst/>
          </a:prstGeom>
        </p:spPr>
      </p:pic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95747226-1C1A-4268-9A93-DFB5ADE7C91B}"/>
              </a:ext>
            </a:extLst>
          </p:cNvPr>
          <p:cNvCxnSpPr>
            <a:cxnSpLocks/>
          </p:cNvCxnSpPr>
          <p:nvPr/>
        </p:nvCxnSpPr>
        <p:spPr>
          <a:xfrm flipV="1">
            <a:off x="1767051" y="1449859"/>
            <a:ext cx="1239760" cy="15685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97C4A8C8-4161-4BF1-A0D4-0433C4333D57}"/>
              </a:ext>
            </a:extLst>
          </p:cNvPr>
          <p:cNvCxnSpPr/>
          <p:nvPr/>
        </p:nvCxnSpPr>
        <p:spPr>
          <a:xfrm>
            <a:off x="2990336" y="1466335"/>
            <a:ext cx="255373" cy="11780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46AAA359-9F09-4A96-8C05-F1F3B9F0D151}"/>
              </a:ext>
            </a:extLst>
          </p:cNvPr>
          <p:cNvSpPr/>
          <p:nvPr/>
        </p:nvSpPr>
        <p:spPr>
          <a:xfrm>
            <a:off x="2674127" y="2807213"/>
            <a:ext cx="1140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309F3"/>
                </a:solidFill>
                <a:latin typeface="arial" panose="020B0604020202020204" pitchFamily="34" charset="0"/>
              </a:rPr>
              <a:t>5088</a:t>
            </a:r>
            <a:r>
              <a:rPr lang="zh-CN" altLang="en-US" sz="1200" dirty="0">
                <a:solidFill>
                  <a:srgbClr val="0309F3"/>
                </a:solidFill>
                <a:latin typeface="arial" panose="020B0604020202020204" pitchFamily="34" charset="0"/>
              </a:rPr>
              <a:t>平方千米</a:t>
            </a:r>
            <a:endParaRPr lang="zh-CN" altLang="en-US" sz="1200" dirty="0">
              <a:solidFill>
                <a:srgbClr val="0309F3"/>
              </a:solidFill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D138A8FF-6E90-40AC-AB79-3169116B9318}"/>
              </a:ext>
            </a:extLst>
          </p:cNvPr>
          <p:cNvSpPr/>
          <p:nvPr/>
        </p:nvSpPr>
        <p:spPr>
          <a:xfrm>
            <a:off x="232228" y="-57665"/>
            <a:ext cx="7766713" cy="46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【任务</a:t>
            </a:r>
            <a:r>
              <a:rPr lang="zh-CN" altLang="en-US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四</a:t>
            </a: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】结合实例，说明</a:t>
            </a:r>
            <a:r>
              <a:rPr lang="zh-CN" altLang="en-US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农业区位因素及其变化对农业生产的影响</a:t>
            </a: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4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3E77FE2-F431-4633-A0A8-5C656DADB9B8}"/>
              </a:ext>
            </a:extLst>
          </p:cNvPr>
          <p:cNvSpPr/>
          <p:nvPr/>
        </p:nvSpPr>
        <p:spPr>
          <a:xfrm>
            <a:off x="3970638" y="345989"/>
            <a:ext cx="523926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</a:rPr>
              <a:t>       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靖边县位于陕西省北部偏西，榆林市西南部。地势南高北低，年平均降水量为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395mm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年陕西省在靖边建设首家智能化气候调节玻璃温室，总投资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300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万元。该县智能化</a:t>
            </a:r>
            <a:r>
              <a:rPr lang="zh-CN" altLang="en-US" sz="1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温棚滴灌技术改造热量、水分条件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。温室拥有环境智能监控系统，可准确采集影响作物生长状况的相关参数，协调室内温、光、水、肥、气到最佳状态，满足不同作物、作物不同生长阶段对环境因子需求，温室在</a:t>
            </a:r>
            <a:r>
              <a:rPr lang="zh-CN" altLang="en-US" sz="1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节能、节水、节肥、节药效果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显著。利用温室进行农作物无土栽培技术，不仅可以有效</a:t>
            </a:r>
            <a:r>
              <a:rPr lang="zh-CN" altLang="en-US" sz="1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防止病虫害、缩短生长期、增加农作物产量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，且</a:t>
            </a:r>
            <a:r>
              <a:rPr lang="zh-CN" altLang="en-US" sz="1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大大节省了人工劳力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，在加速农业现代化的同时，极大地拓展了农业的生产空间。自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2006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年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县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政府推广种植马铃薯</a:t>
            </a:r>
            <a:r>
              <a:rPr lang="zh-CN" altLang="zh-CN" sz="1200" b="1" spc="-38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，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优质马铃薯种子在靖边扩繁成功，采用现代化喷灌等技</a:t>
            </a:r>
            <a:r>
              <a:rPr lang="zh-CN" altLang="zh-CN" sz="1200" b="1" spc="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术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开荒扩大马铃薯种植面积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，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现马铃薯种植面积达 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1200" b="1" spc="-11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万公顷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。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马铃薯、胡萝卜、荞麦分别获得国家生态原产地产品保护；该县已建成高寒冷凉蔬菜、山地苹果、马铃薯、有机水稻等标准示范种植园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12480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亩。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很多</a:t>
            </a:r>
            <a:r>
              <a:rPr lang="zh-CN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产品都被国内、国外公司提前预订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Microsoft JhengHei" panose="020B0604030504040204" pitchFamily="34" charset="-120"/>
              </a:rPr>
              <a:t>。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2019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年靖边县以土地资源为依托，依靠科技支撑，政府投资，园区化引领，建设一座座现代农业智能化大棚，全县注册电子商务户达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180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多家，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2019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年助销大宗农产品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1.786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亿元。县内交通便利，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307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国道和</a:t>
            </a:r>
            <a:r>
              <a:rPr lang="en-US" altLang="zh-CN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210</a:t>
            </a:r>
            <a:r>
              <a:rPr lang="zh-CN" altLang="en-US" sz="1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国道穿县城而过，目前过境的铁路已开工建设，靖边即将成为连接陕西、宁夏、内蒙古等地的交通枢纽。</a:t>
            </a:r>
            <a:endParaRPr lang="en-US" altLang="zh-CN" sz="1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D0A0B6F4-C557-4637-A683-03160E97FD84}"/>
              </a:ext>
            </a:extLst>
          </p:cNvPr>
          <p:cNvCxnSpPr>
            <a:cxnSpLocks/>
          </p:cNvCxnSpPr>
          <p:nvPr/>
        </p:nvCxnSpPr>
        <p:spPr>
          <a:xfrm>
            <a:off x="4506097" y="1729947"/>
            <a:ext cx="0" cy="239721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7F653E20-663E-4587-89D8-D4E697766791}"/>
              </a:ext>
            </a:extLst>
          </p:cNvPr>
          <p:cNvCxnSpPr>
            <a:cxnSpLocks/>
          </p:cNvCxnSpPr>
          <p:nvPr/>
        </p:nvCxnSpPr>
        <p:spPr>
          <a:xfrm>
            <a:off x="6783860" y="1544596"/>
            <a:ext cx="0" cy="271436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35463882-6629-44C6-B186-89D566737C24}"/>
              </a:ext>
            </a:extLst>
          </p:cNvPr>
          <p:cNvCxnSpPr>
            <a:cxnSpLocks/>
          </p:cNvCxnSpPr>
          <p:nvPr/>
        </p:nvCxnSpPr>
        <p:spPr>
          <a:xfrm>
            <a:off x="5679988" y="1429266"/>
            <a:ext cx="0" cy="310154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84B1CB9A-1E6C-4A6D-9FC7-D82559257EEB}"/>
              </a:ext>
            </a:extLst>
          </p:cNvPr>
          <p:cNvCxnSpPr>
            <a:cxnSpLocks/>
          </p:cNvCxnSpPr>
          <p:nvPr/>
        </p:nvCxnSpPr>
        <p:spPr>
          <a:xfrm>
            <a:off x="6281351" y="836142"/>
            <a:ext cx="0" cy="364524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660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D4C34A6-F376-4440-8D98-AA37E9655F99}"/>
              </a:ext>
            </a:extLst>
          </p:cNvPr>
          <p:cNvSpPr txBox="1"/>
          <p:nvPr/>
        </p:nvSpPr>
        <p:spPr>
          <a:xfrm>
            <a:off x="2377978" y="119885"/>
            <a:ext cx="421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认识区域发展的一般思路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8F7D2BE-B847-43E4-A25C-D1E7B249CF2D}"/>
              </a:ext>
            </a:extLst>
          </p:cNvPr>
          <p:cNvSpPr txBox="1"/>
          <p:nvPr/>
        </p:nvSpPr>
        <p:spPr>
          <a:xfrm>
            <a:off x="1112520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在哪里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F38E8D-87B4-47F0-98F4-401522AD815E}"/>
              </a:ext>
            </a:extLst>
          </p:cNvPr>
          <p:cNvSpPr txBox="1"/>
          <p:nvPr/>
        </p:nvSpPr>
        <p:spPr>
          <a:xfrm>
            <a:off x="2910840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有什么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9B0652-ED4A-41EA-9CA8-D98BD87350AD}"/>
              </a:ext>
            </a:extLst>
          </p:cNvPr>
          <p:cNvSpPr txBox="1"/>
          <p:nvPr/>
        </p:nvSpPr>
        <p:spPr>
          <a:xfrm>
            <a:off x="4867656" y="955286"/>
            <a:ext cx="98145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为什么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065D2B-C2F3-4043-AC1B-43C2AC8EACDC}"/>
              </a:ext>
            </a:extLst>
          </p:cNvPr>
          <p:cNvSpPr txBox="1"/>
          <p:nvPr/>
        </p:nvSpPr>
        <p:spPr>
          <a:xfrm>
            <a:off x="7473609" y="938721"/>
            <a:ext cx="98145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怎么办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592F09-2695-4754-BBE6-CB000B033F02}"/>
              </a:ext>
            </a:extLst>
          </p:cNvPr>
          <p:cNvSpPr txBox="1"/>
          <p:nvPr/>
        </p:nvSpPr>
        <p:spPr>
          <a:xfrm>
            <a:off x="1112520" y="1481328"/>
            <a:ext cx="871728" cy="92333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位置</a:t>
            </a:r>
            <a:endParaRPr lang="en-US" altLang="zh-CN" dirty="0"/>
          </a:p>
          <a:p>
            <a:pPr algn="ctr"/>
            <a:r>
              <a:rPr lang="zh-CN" altLang="en-US" dirty="0"/>
              <a:t>范围</a:t>
            </a:r>
            <a:endParaRPr lang="en-US" altLang="zh-CN" dirty="0"/>
          </a:p>
          <a:p>
            <a:pPr algn="ctr"/>
            <a:r>
              <a:rPr lang="en-US" altLang="zh-CN" dirty="0"/>
              <a:t>(</a:t>
            </a:r>
            <a:r>
              <a:rPr lang="zh-CN" altLang="en-US" dirty="0"/>
              <a:t>区域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932EC1-93BC-48C5-AE5B-351992FE7399}"/>
              </a:ext>
            </a:extLst>
          </p:cNvPr>
          <p:cNvSpPr txBox="1"/>
          <p:nvPr/>
        </p:nvSpPr>
        <p:spPr>
          <a:xfrm>
            <a:off x="2390385" y="1481327"/>
            <a:ext cx="871728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自然环</a:t>
            </a:r>
            <a:endParaRPr lang="en-US" altLang="zh-CN" dirty="0"/>
          </a:p>
          <a:p>
            <a:r>
              <a:rPr lang="zh-CN" altLang="en-US" dirty="0"/>
              <a:t>境特征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61F524-B61B-4626-8D36-C9778F27AED7}"/>
              </a:ext>
            </a:extLst>
          </p:cNvPr>
          <p:cNvSpPr txBox="1"/>
          <p:nvPr/>
        </p:nvSpPr>
        <p:spPr>
          <a:xfrm>
            <a:off x="5065564" y="1772216"/>
            <a:ext cx="677960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地理环境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CC2D436-4B54-4511-9A21-15DF3E0E5CE9}"/>
              </a:ext>
            </a:extLst>
          </p:cNvPr>
          <p:cNvSpPr/>
          <p:nvPr/>
        </p:nvSpPr>
        <p:spPr>
          <a:xfrm>
            <a:off x="7473609" y="1668428"/>
            <a:ext cx="1175773" cy="646331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ea typeface="微软雅黑" panose="020B0503020204020204" charset="-122"/>
              </a:rPr>
              <a:t>区域可</a:t>
            </a:r>
            <a:endParaRPr lang="en-US" altLang="zh-CN" dirty="0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ea typeface="微软雅黑" panose="020B0503020204020204" charset="-122"/>
              </a:rPr>
              <a:t>持续发展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43BEA0C-77AB-4F27-A71E-9BDEFA02C655}"/>
              </a:ext>
            </a:extLst>
          </p:cNvPr>
          <p:cNvSpPr txBox="1"/>
          <p:nvPr/>
        </p:nvSpPr>
        <p:spPr>
          <a:xfrm>
            <a:off x="6302451" y="1567055"/>
            <a:ext cx="677960" cy="92333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人类生产生活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7DA5851-C9A0-42B9-8077-D0DD18BD3913}"/>
              </a:ext>
            </a:extLst>
          </p:cNvPr>
          <p:cNvSpPr txBox="1"/>
          <p:nvPr/>
        </p:nvSpPr>
        <p:spPr>
          <a:xfrm>
            <a:off x="422148" y="0"/>
            <a:ext cx="138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学习方法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71D2C27-3D86-408E-808F-268E44F9F8EB}"/>
              </a:ext>
            </a:extLst>
          </p:cNvPr>
          <p:cNvSpPr txBox="1"/>
          <p:nvPr/>
        </p:nvSpPr>
        <p:spPr>
          <a:xfrm>
            <a:off x="3565507" y="1481327"/>
            <a:ext cx="871728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人文环</a:t>
            </a:r>
            <a:endParaRPr lang="en-US" altLang="zh-CN" dirty="0"/>
          </a:p>
          <a:p>
            <a:r>
              <a:rPr lang="zh-CN" altLang="en-US" dirty="0"/>
              <a:t>境特征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3E59ACB-6452-40C0-8C06-7A661498D9F1}"/>
              </a:ext>
            </a:extLst>
          </p:cNvPr>
          <p:cNvSpPr txBox="1"/>
          <p:nvPr/>
        </p:nvSpPr>
        <p:spPr>
          <a:xfrm>
            <a:off x="2854914" y="2202418"/>
            <a:ext cx="1146457" cy="36933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地理环境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16E0569-A6F2-4DC5-BFC4-6013D8B39F30}"/>
              </a:ext>
            </a:extLst>
          </p:cNvPr>
          <p:cNvSpPr txBox="1"/>
          <p:nvPr/>
        </p:nvSpPr>
        <p:spPr>
          <a:xfrm>
            <a:off x="5755401" y="2166496"/>
            <a:ext cx="600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309F3"/>
                </a:solidFill>
              </a:rPr>
              <a:t>改造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B21A76B-4730-42A9-9B2B-2B53BD0C985A}"/>
              </a:ext>
            </a:extLst>
          </p:cNvPr>
          <p:cNvCxnSpPr/>
          <p:nvPr/>
        </p:nvCxnSpPr>
        <p:spPr>
          <a:xfrm flipV="1">
            <a:off x="5743524" y="1936356"/>
            <a:ext cx="578218" cy="6637"/>
          </a:xfrm>
          <a:prstGeom prst="straightConnector1">
            <a:avLst/>
          </a:prstGeom>
          <a:ln>
            <a:solidFill>
              <a:srgbClr val="0309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0D29E614-10E8-42B3-8F61-1CE1A84304D7}"/>
              </a:ext>
            </a:extLst>
          </p:cNvPr>
          <p:cNvCxnSpPr/>
          <p:nvPr/>
        </p:nvCxnSpPr>
        <p:spPr>
          <a:xfrm flipV="1">
            <a:off x="5743524" y="2177451"/>
            <a:ext cx="578218" cy="6637"/>
          </a:xfrm>
          <a:prstGeom prst="straightConnector1">
            <a:avLst/>
          </a:prstGeom>
          <a:ln>
            <a:solidFill>
              <a:srgbClr val="0309F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2887B6-AC26-4B50-8843-1530B32B2F47}"/>
              </a:ext>
            </a:extLst>
          </p:cNvPr>
          <p:cNvGrpSpPr/>
          <p:nvPr/>
        </p:nvGrpSpPr>
        <p:grpSpPr>
          <a:xfrm>
            <a:off x="4810954" y="3044469"/>
            <a:ext cx="3853272" cy="1593109"/>
            <a:chOff x="637178" y="3133800"/>
            <a:chExt cx="3853272" cy="159310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72E0E35-AED4-4C95-9417-083F4032CEA2}"/>
                </a:ext>
              </a:extLst>
            </p:cNvPr>
            <p:cNvSpPr/>
            <p:nvPr/>
          </p:nvSpPr>
          <p:spPr bwMode="auto">
            <a:xfrm>
              <a:off x="3055350" y="3217026"/>
              <a:ext cx="1435100" cy="47987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solidFill>
                    <a:srgbClr val="FF0000"/>
                  </a:solidFill>
                  <a:latin typeface="Times New Roman" pitchFamily="18" charset="0"/>
                  <a:ea typeface="楷体_GB2312" pitchFamily="1" charset="-122"/>
                </a:rPr>
                <a:t>充分利用</a:t>
              </a:r>
              <a:endParaRPr kumimoji="0" lang="zh-CN" altLang="en-US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楷体_GB2312" pitchFamily="1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C47DC34-326C-4111-8AB8-77B2AAB72A0D}"/>
                </a:ext>
              </a:extLst>
            </p:cNvPr>
            <p:cNvSpPr/>
            <p:nvPr/>
          </p:nvSpPr>
          <p:spPr>
            <a:xfrm>
              <a:off x="3055350" y="4219077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309F3"/>
                  </a:solidFill>
                </a:rPr>
                <a:t>设法弥补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106D428-239F-447C-B872-BB90E66E3A03}"/>
                </a:ext>
              </a:extLst>
            </p:cNvPr>
            <p:cNvSpPr txBox="1"/>
            <p:nvPr/>
          </p:nvSpPr>
          <p:spPr>
            <a:xfrm>
              <a:off x="1832277" y="3357303"/>
              <a:ext cx="4394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/>
                <a:t>自</a:t>
              </a:r>
              <a:endParaRPr lang="en-US" altLang="zh-CN" sz="1600" dirty="0"/>
            </a:p>
            <a:p>
              <a:pPr algn="ctr"/>
              <a:r>
                <a:rPr lang="zh-CN" altLang="en-US" sz="1600" dirty="0"/>
                <a:t>然</a:t>
              </a:r>
              <a:endParaRPr lang="en-US" altLang="zh-CN" sz="1600" dirty="0"/>
            </a:p>
            <a:p>
              <a:pPr algn="ctr"/>
              <a:r>
                <a:rPr lang="zh-CN" altLang="en-US" sz="1600" dirty="0"/>
                <a:t>条</a:t>
              </a:r>
              <a:endParaRPr lang="en-US" altLang="zh-CN" sz="1600" dirty="0"/>
            </a:p>
            <a:p>
              <a:pPr algn="ctr"/>
              <a:r>
                <a:rPr lang="zh-CN" altLang="en-US" sz="1600" dirty="0"/>
                <a:t>件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95229C5-492E-4196-AB9A-D69EFA45DAE5}"/>
                </a:ext>
              </a:extLst>
            </p:cNvPr>
            <p:cNvSpPr/>
            <p:nvPr/>
          </p:nvSpPr>
          <p:spPr>
            <a:xfrm>
              <a:off x="637178" y="3546614"/>
              <a:ext cx="13135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因地制宜</a:t>
              </a:r>
              <a:endParaRPr lang="en-US" altLang="zh-CN" dirty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发展农业</a:t>
              </a:r>
            </a:p>
          </p:txBody>
        </p:sp>
        <p:sp>
          <p:nvSpPr>
            <p:cNvPr id="16" name="左大括号 15">
              <a:extLst>
                <a:ext uri="{FF2B5EF4-FFF2-40B4-BE49-F238E27FC236}">
                  <a16:creationId xmlns:a16="http://schemas.microsoft.com/office/drawing/2014/main" id="{20F3BFE9-2C95-4EAE-9B33-7A2AAFC8BE35}"/>
                </a:ext>
              </a:extLst>
            </p:cNvPr>
            <p:cNvSpPr/>
            <p:nvPr/>
          </p:nvSpPr>
          <p:spPr>
            <a:xfrm>
              <a:off x="2163953" y="3479684"/>
              <a:ext cx="250359" cy="82994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695CFE3-1616-4604-80BA-92925261A0B1}"/>
                </a:ext>
              </a:extLst>
            </p:cNvPr>
            <p:cNvSpPr/>
            <p:nvPr/>
          </p:nvSpPr>
          <p:spPr>
            <a:xfrm>
              <a:off x="2267571" y="3133800"/>
              <a:ext cx="7632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有利</a:t>
              </a:r>
            </a:p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条件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CB2F0EF-2B95-4C75-AEFA-9A6F3420C4E8}"/>
                </a:ext>
              </a:extLst>
            </p:cNvPr>
            <p:cNvSpPr/>
            <p:nvPr/>
          </p:nvSpPr>
          <p:spPr>
            <a:xfrm>
              <a:off x="2291382" y="4080578"/>
              <a:ext cx="7302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309F3"/>
                  </a:solidFill>
                </a:rPr>
                <a:t>不利</a:t>
              </a:r>
            </a:p>
            <a:p>
              <a:pPr algn="ctr"/>
              <a:r>
                <a:rPr lang="zh-CN" altLang="en-US" dirty="0">
                  <a:solidFill>
                    <a:srgbClr val="0309F3"/>
                  </a:solidFill>
                </a:rPr>
                <a:t>条件</a:t>
              </a:r>
            </a:p>
          </p:txBody>
        </p:sp>
      </p:grp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93BF5AD9-3BC3-4B9E-BEEE-974FC263A59B}"/>
              </a:ext>
            </a:extLst>
          </p:cNvPr>
          <p:cNvCxnSpPr>
            <a:cxnSpLocks/>
          </p:cNvCxnSpPr>
          <p:nvPr/>
        </p:nvCxnSpPr>
        <p:spPr>
          <a:xfrm flipV="1">
            <a:off x="6980939" y="2022442"/>
            <a:ext cx="492670" cy="1"/>
          </a:xfrm>
          <a:prstGeom prst="straightConnector1">
            <a:avLst/>
          </a:prstGeom>
          <a:ln>
            <a:solidFill>
              <a:srgbClr val="0309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82ECADAA-3406-443B-9937-D33D51EA432A}"/>
              </a:ext>
            </a:extLst>
          </p:cNvPr>
          <p:cNvSpPr txBox="1"/>
          <p:nvPr/>
        </p:nvSpPr>
        <p:spPr>
          <a:xfrm>
            <a:off x="6920894" y="1723638"/>
            <a:ext cx="677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309F3"/>
                </a:solidFill>
              </a:rPr>
              <a:t>促进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49F22F31-8A6F-4521-B72E-AA6C67AB4651}"/>
              </a:ext>
            </a:extLst>
          </p:cNvPr>
          <p:cNvSpPr/>
          <p:nvPr/>
        </p:nvSpPr>
        <p:spPr>
          <a:xfrm>
            <a:off x="5731006" y="166126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利用</a:t>
            </a:r>
          </a:p>
        </p:txBody>
      </p:sp>
    </p:spTree>
    <p:extLst>
      <p:ext uri="{BB962C8B-B14F-4D97-AF65-F5344CB8AC3E}">
        <p14:creationId xmlns:p14="http://schemas.microsoft.com/office/powerpoint/2010/main" val="114550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65A30948-7691-492A-B29D-8307F3572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47" y="259676"/>
            <a:ext cx="2418448" cy="471456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872B6FB-385D-47F6-A6A3-48723A16221F}"/>
              </a:ext>
            </a:extLst>
          </p:cNvPr>
          <p:cNvSpPr txBox="1"/>
          <p:nvPr/>
        </p:nvSpPr>
        <p:spPr>
          <a:xfrm>
            <a:off x="2932672" y="1161535"/>
            <a:ext cx="387178" cy="1754326"/>
          </a:xfrm>
          <a:prstGeom prst="rect">
            <a:avLst/>
          </a:prstGeom>
          <a:noFill/>
          <a:ln>
            <a:solidFill>
              <a:srgbClr val="0309F3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农业区位因素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BEA6DD0-517A-4894-9AD9-4B79A20EE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724" y="568025"/>
            <a:ext cx="555023" cy="27480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57355AA-D842-4F83-B8C8-B9DA8875C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319" y="1025225"/>
            <a:ext cx="555023" cy="27480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EE9D895-87E4-49CC-BD9E-BC14E4975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319" y="1445355"/>
            <a:ext cx="555023" cy="27480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FCEEE3F-8D07-4FC1-AF61-C83B0F021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367" y="1873723"/>
            <a:ext cx="555023" cy="2748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5FF13D7-EEAC-4D3B-98A0-2F72CCD1B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806" y="2409181"/>
            <a:ext cx="773325" cy="27480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E46AE95-667B-492F-B7C4-BA3352754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713" y="2854025"/>
            <a:ext cx="946319" cy="27480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7E29224-1F2E-4648-BC7F-98339F777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78" y="3298868"/>
            <a:ext cx="888655" cy="27480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FF17CE6-21B0-4E07-B20E-23D7F0A1E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308" y="3756068"/>
            <a:ext cx="946319" cy="27480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C38A7E8-5B07-4B89-99C6-B9B7D9680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31" y="4176198"/>
            <a:ext cx="946319" cy="27480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275C348-3BDA-467B-85BC-94D13AAE5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313" y="889301"/>
            <a:ext cx="946319" cy="947738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04601A33-878A-4C3A-B081-93E3B2DB55DE}"/>
              </a:ext>
            </a:extLst>
          </p:cNvPr>
          <p:cNvSpPr/>
          <p:nvPr/>
        </p:nvSpPr>
        <p:spPr>
          <a:xfrm>
            <a:off x="659027" y="321276"/>
            <a:ext cx="461319" cy="222421"/>
          </a:xfrm>
          <a:prstGeom prst="rect">
            <a:avLst/>
          </a:prstGeom>
          <a:solidFill>
            <a:srgbClr val="FFFFFF"/>
          </a:solidFill>
          <a:ln>
            <a:solidFill>
              <a:srgbClr val="030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CA58AB0-BCA4-4AEA-BE6A-EA50BBD34A4B}"/>
              </a:ext>
            </a:extLst>
          </p:cNvPr>
          <p:cNvSpPr/>
          <p:nvPr/>
        </p:nvSpPr>
        <p:spPr>
          <a:xfrm>
            <a:off x="654909" y="597244"/>
            <a:ext cx="457199" cy="222421"/>
          </a:xfrm>
          <a:prstGeom prst="rect">
            <a:avLst/>
          </a:prstGeom>
          <a:solidFill>
            <a:srgbClr val="FFFFFF"/>
          </a:solidFill>
          <a:ln>
            <a:solidFill>
              <a:srgbClr val="030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B57C068-D200-4FE7-ACCC-70958C80B26F}"/>
              </a:ext>
            </a:extLst>
          </p:cNvPr>
          <p:cNvSpPr/>
          <p:nvPr/>
        </p:nvSpPr>
        <p:spPr>
          <a:xfrm>
            <a:off x="654907" y="893806"/>
            <a:ext cx="457201" cy="222421"/>
          </a:xfrm>
          <a:prstGeom prst="rect">
            <a:avLst/>
          </a:prstGeom>
          <a:solidFill>
            <a:srgbClr val="FFFFFF"/>
          </a:solidFill>
          <a:ln>
            <a:solidFill>
              <a:srgbClr val="030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F9775564-3D9B-44FB-A9F9-4A89035C8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07" y="230275"/>
            <a:ext cx="946319" cy="9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54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E6220FB-2C68-4196-AEC0-AA6EAF65C5BB}"/>
              </a:ext>
            </a:extLst>
          </p:cNvPr>
          <p:cNvSpPr/>
          <p:nvPr/>
        </p:nvSpPr>
        <p:spPr>
          <a:xfrm>
            <a:off x="304798" y="0"/>
            <a:ext cx="8548916" cy="5053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       归纳分析农业区位因素的一般方法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300"/>
              </a:lnSpc>
            </a:pPr>
            <a:r>
              <a:rPr lang="en-US" alt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整体评价法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案例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综合题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3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 这种方法常用于分析某一区域某种农作物的发展条件，即从有利不利方面，分析自然条件和社会经济条件。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300"/>
              </a:lnSpc>
            </a:pPr>
            <a:r>
              <a:rPr lang="en-US" alt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关键因素法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案例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综合题、选择题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3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因素：某一区域某种农作物发展所必需的所有因素，要完整、全面的列出。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3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主导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因素：影响某种农业发展的最重要的因素，即没有这种因素，该农业就不可能在该区域发展。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3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限制性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因素：类似于木桶原理的短板，其他条件满足，唯有某一条件不能满足，此条件为限制性因素。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300"/>
              </a:lnSpc>
            </a:pPr>
            <a:r>
              <a:rPr lang="en-US" altLang="zh-CN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发展分析法</a:t>
            </a:r>
            <a:endParaRPr lang="en-US" altLang="zh-CN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3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市场区位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及需求的变化：市场是最富于变化的因素，市场的大小、区位、产品的价格、竞争对手以及政府政策等都从不同侧面影响市场的需求量，进而影响农业区位。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3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交通运输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技术条件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的变化：交通运输条件的改善大大缩短了产品运输时间，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保鲜、冷藏技术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的发展，市场和农产品生产地在地域上出现分离，逐渐形成跨地区以至世界性的农业区域专业化。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AFB1148-0FC7-4CD0-B275-20B7202A37E2}"/>
              </a:ext>
            </a:extLst>
          </p:cNvPr>
          <p:cNvSpPr/>
          <p:nvPr/>
        </p:nvSpPr>
        <p:spPr>
          <a:xfrm>
            <a:off x="248704" y="-65902"/>
            <a:ext cx="7766713" cy="46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【任务</a:t>
            </a:r>
            <a:r>
              <a:rPr lang="zh-CN" altLang="en-US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五</a:t>
            </a: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14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87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65A30948-7691-492A-B29D-8307F3572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44" y="350293"/>
            <a:ext cx="2418448" cy="471456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872B6FB-385D-47F6-A6A3-48723A16221F}"/>
              </a:ext>
            </a:extLst>
          </p:cNvPr>
          <p:cNvSpPr txBox="1"/>
          <p:nvPr/>
        </p:nvSpPr>
        <p:spPr>
          <a:xfrm>
            <a:off x="2561969" y="1252152"/>
            <a:ext cx="387178" cy="1754326"/>
          </a:xfrm>
          <a:prstGeom prst="rect">
            <a:avLst/>
          </a:prstGeom>
          <a:noFill/>
          <a:ln>
            <a:solidFill>
              <a:srgbClr val="0309F3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农业区位因素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1275C348-3BDA-467B-85BC-94D13AAE5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67" y="370318"/>
            <a:ext cx="946319" cy="9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7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65A30948-7691-492A-B29D-8307F3572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44" y="350293"/>
            <a:ext cx="2418448" cy="471456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872B6FB-385D-47F6-A6A3-48723A16221F}"/>
              </a:ext>
            </a:extLst>
          </p:cNvPr>
          <p:cNvSpPr txBox="1"/>
          <p:nvPr/>
        </p:nvSpPr>
        <p:spPr>
          <a:xfrm>
            <a:off x="2561969" y="1252152"/>
            <a:ext cx="387178" cy="1754326"/>
          </a:xfrm>
          <a:prstGeom prst="rect">
            <a:avLst/>
          </a:prstGeom>
          <a:noFill/>
          <a:ln>
            <a:solidFill>
              <a:srgbClr val="0309F3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农业区位因素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CDAF28D-507C-4509-AC84-63EEED0E3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622" y="708455"/>
            <a:ext cx="6178378" cy="323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8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D4C34A6-F376-4440-8D98-AA37E9655F99}"/>
              </a:ext>
            </a:extLst>
          </p:cNvPr>
          <p:cNvSpPr txBox="1"/>
          <p:nvPr/>
        </p:nvSpPr>
        <p:spPr>
          <a:xfrm>
            <a:off x="2377978" y="119885"/>
            <a:ext cx="421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认识区域发展的一般思路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8F7D2BE-B847-43E4-A25C-D1E7B249CF2D}"/>
              </a:ext>
            </a:extLst>
          </p:cNvPr>
          <p:cNvSpPr txBox="1"/>
          <p:nvPr/>
        </p:nvSpPr>
        <p:spPr>
          <a:xfrm>
            <a:off x="1112520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在哪里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F38E8D-87B4-47F0-98F4-401522AD815E}"/>
              </a:ext>
            </a:extLst>
          </p:cNvPr>
          <p:cNvSpPr txBox="1"/>
          <p:nvPr/>
        </p:nvSpPr>
        <p:spPr>
          <a:xfrm>
            <a:off x="2910840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有什么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9B0652-ED4A-41EA-9CA8-D98BD87350AD}"/>
              </a:ext>
            </a:extLst>
          </p:cNvPr>
          <p:cNvSpPr txBox="1"/>
          <p:nvPr/>
        </p:nvSpPr>
        <p:spPr>
          <a:xfrm>
            <a:off x="4867656" y="955286"/>
            <a:ext cx="98145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为什么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065D2B-C2F3-4043-AC1B-43C2AC8EACDC}"/>
              </a:ext>
            </a:extLst>
          </p:cNvPr>
          <p:cNvSpPr txBox="1"/>
          <p:nvPr/>
        </p:nvSpPr>
        <p:spPr>
          <a:xfrm>
            <a:off x="7473609" y="938721"/>
            <a:ext cx="98145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怎么办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592F09-2695-4754-BBE6-CB000B033F02}"/>
              </a:ext>
            </a:extLst>
          </p:cNvPr>
          <p:cNvSpPr txBox="1"/>
          <p:nvPr/>
        </p:nvSpPr>
        <p:spPr>
          <a:xfrm>
            <a:off x="1112520" y="1481328"/>
            <a:ext cx="871728" cy="92333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位置</a:t>
            </a:r>
            <a:endParaRPr lang="en-US" altLang="zh-CN" dirty="0"/>
          </a:p>
          <a:p>
            <a:pPr algn="ctr"/>
            <a:r>
              <a:rPr lang="zh-CN" altLang="en-US" dirty="0"/>
              <a:t>范围</a:t>
            </a:r>
            <a:endParaRPr lang="en-US" altLang="zh-CN" dirty="0"/>
          </a:p>
          <a:p>
            <a:pPr algn="ctr"/>
            <a:r>
              <a:rPr lang="en-US" altLang="zh-CN" dirty="0"/>
              <a:t>(</a:t>
            </a:r>
            <a:r>
              <a:rPr lang="zh-CN" altLang="en-US" dirty="0"/>
              <a:t>区域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932EC1-93BC-48C5-AE5B-351992FE7399}"/>
              </a:ext>
            </a:extLst>
          </p:cNvPr>
          <p:cNvSpPr txBox="1"/>
          <p:nvPr/>
        </p:nvSpPr>
        <p:spPr>
          <a:xfrm>
            <a:off x="2390385" y="1481327"/>
            <a:ext cx="871728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自然环</a:t>
            </a:r>
            <a:endParaRPr lang="en-US" altLang="zh-CN" dirty="0"/>
          </a:p>
          <a:p>
            <a:r>
              <a:rPr lang="zh-CN" altLang="en-US" dirty="0"/>
              <a:t>境特征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61F524-B61B-4626-8D36-C9778F27AED7}"/>
              </a:ext>
            </a:extLst>
          </p:cNvPr>
          <p:cNvSpPr txBox="1"/>
          <p:nvPr/>
        </p:nvSpPr>
        <p:spPr>
          <a:xfrm>
            <a:off x="5065564" y="1772216"/>
            <a:ext cx="677960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地理环境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CC2D436-4B54-4511-9A21-15DF3E0E5CE9}"/>
              </a:ext>
            </a:extLst>
          </p:cNvPr>
          <p:cNvSpPr/>
          <p:nvPr/>
        </p:nvSpPr>
        <p:spPr>
          <a:xfrm>
            <a:off x="7473609" y="1668428"/>
            <a:ext cx="1175773" cy="646331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ea typeface="微软雅黑" panose="020B0503020204020204" charset="-122"/>
              </a:rPr>
              <a:t>区域可</a:t>
            </a:r>
            <a:endParaRPr lang="en-US" altLang="zh-CN" dirty="0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ea typeface="微软雅黑" panose="020B0503020204020204" charset="-122"/>
              </a:rPr>
              <a:t>持续发展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43BEA0C-77AB-4F27-A71E-9BDEFA02C655}"/>
              </a:ext>
            </a:extLst>
          </p:cNvPr>
          <p:cNvSpPr txBox="1"/>
          <p:nvPr/>
        </p:nvSpPr>
        <p:spPr>
          <a:xfrm>
            <a:off x="6302451" y="1567055"/>
            <a:ext cx="677960" cy="92333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人类生产生活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7DA5851-C9A0-42B9-8077-D0DD18BD3913}"/>
              </a:ext>
            </a:extLst>
          </p:cNvPr>
          <p:cNvSpPr txBox="1"/>
          <p:nvPr/>
        </p:nvSpPr>
        <p:spPr>
          <a:xfrm>
            <a:off x="422148" y="0"/>
            <a:ext cx="138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学习方法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71D2C27-3D86-408E-808F-268E44F9F8EB}"/>
              </a:ext>
            </a:extLst>
          </p:cNvPr>
          <p:cNvSpPr txBox="1"/>
          <p:nvPr/>
        </p:nvSpPr>
        <p:spPr>
          <a:xfrm>
            <a:off x="3565507" y="1481327"/>
            <a:ext cx="871728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人文环</a:t>
            </a:r>
            <a:endParaRPr lang="en-US" altLang="zh-CN" dirty="0"/>
          </a:p>
          <a:p>
            <a:r>
              <a:rPr lang="zh-CN" altLang="en-US" dirty="0"/>
              <a:t>境特征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3E59ACB-6452-40C0-8C06-7A661498D9F1}"/>
              </a:ext>
            </a:extLst>
          </p:cNvPr>
          <p:cNvSpPr txBox="1"/>
          <p:nvPr/>
        </p:nvSpPr>
        <p:spPr>
          <a:xfrm>
            <a:off x="2854914" y="2202418"/>
            <a:ext cx="1146457" cy="36933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地理环境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16E0569-A6F2-4DC5-BFC4-6013D8B39F30}"/>
              </a:ext>
            </a:extLst>
          </p:cNvPr>
          <p:cNvSpPr txBox="1"/>
          <p:nvPr/>
        </p:nvSpPr>
        <p:spPr>
          <a:xfrm>
            <a:off x="5755401" y="2166496"/>
            <a:ext cx="600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309F3"/>
                </a:solidFill>
              </a:rPr>
              <a:t>改造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B21A76B-4730-42A9-9B2B-2B53BD0C985A}"/>
              </a:ext>
            </a:extLst>
          </p:cNvPr>
          <p:cNvCxnSpPr/>
          <p:nvPr/>
        </p:nvCxnSpPr>
        <p:spPr>
          <a:xfrm flipV="1">
            <a:off x="5743524" y="1936356"/>
            <a:ext cx="578218" cy="6637"/>
          </a:xfrm>
          <a:prstGeom prst="straightConnector1">
            <a:avLst/>
          </a:prstGeom>
          <a:ln>
            <a:solidFill>
              <a:srgbClr val="0309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0D29E614-10E8-42B3-8F61-1CE1A84304D7}"/>
              </a:ext>
            </a:extLst>
          </p:cNvPr>
          <p:cNvCxnSpPr/>
          <p:nvPr/>
        </p:nvCxnSpPr>
        <p:spPr>
          <a:xfrm flipV="1">
            <a:off x="5743524" y="2177451"/>
            <a:ext cx="578218" cy="6637"/>
          </a:xfrm>
          <a:prstGeom prst="straightConnector1">
            <a:avLst/>
          </a:prstGeom>
          <a:ln>
            <a:solidFill>
              <a:srgbClr val="0309F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2887B6-AC26-4B50-8843-1530B32B2F47}"/>
              </a:ext>
            </a:extLst>
          </p:cNvPr>
          <p:cNvGrpSpPr/>
          <p:nvPr/>
        </p:nvGrpSpPr>
        <p:grpSpPr>
          <a:xfrm>
            <a:off x="4810954" y="3044469"/>
            <a:ext cx="3853272" cy="1593109"/>
            <a:chOff x="637178" y="3133800"/>
            <a:chExt cx="3853272" cy="159310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72E0E35-AED4-4C95-9417-083F4032CEA2}"/>
                </a:ext>
              </a:extLst>
            </p:cNvPr>
            <p:cNvSpPr/>
            <p:nvPr/>
          </p:nvSpPr>
          <p:spPr bwMode="auto">
            <a:xfrm>
              <a:off x="3055350" y="3217026"/>
              <a:ext cx="1435100" cy="47987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dirty="0">
                  <a:solidFill>
                    <a:srgbClr val="FF0000"/>
                  </a:solidFill>
                  <a:latin typeface="Times New Roman" pitchFamily="18" charset="0"/>
                  <a:ea typeface="楷体_GB2312" pitchFamily="1" charset="-122"/>
                </a:rPr>
                <a:t>充分利用</a:t>
              </a:r>
              <a:endParaRPr kumimoji="0" lang="zh-CN" altLang="en-US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楷体_GB2312" pitchFamily="1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C47DC34-326C-4111-8AB8-77B2AAB72A0D}"/>
                </a:ext>
              </a:extLst>
            </p:cNvPr>
            <p:cNvSpPr/>
            <p:nvPr/>
          </p:nvSpPr>
          <p:spPr>
            <a:xfrm>
              <a:off x="3022398" y="419436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309F3"/>
                  </a:solidFill>
                </a:rPr>
                <a:t>设法弥补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106D428-239F-447C-B872-BB90E66E3A03}"/>
                </a:ext>
              </a:extLst>
            </p:cNvPr>
            <p:cNvSpPr txBox="1"/>
            <p:nvPr/>
          </p:nvSpPr>
          <p:spPr>
            <a:xfrm>
              <a:off x="1832277" y="3357303"/>
              <a:ext cx="4394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/>
                <a:t>自</a:t>
              </a:r>
              <a:endParaRPr lang="en-US" altLang="zh-CN" sz="1600" dirty="0"/>
            </a:p>
            <a:p>
              <a:pPr algn="ctr"/>
              <a:r>
                <a:rPr lang="zh-CN" altLang="en-US" sz="1600" dirty="0"/>
                <a:t>然</a:t>
              </a:r>
              <a:endParaRPr lang="en-US" altLang="zh-CN" sz="1600" dirty="0"/>
            </a:p>
            <a:p>
              <a:pPr algn="ctr"/>
              <a:r>
                <a:rPr lang="zh-CN" altLang="en-US" sz="1600" dirty="0"/>
                <a:t>条</a:t>
              </a:r>
              <a:endParaRPr lang="en-US" altLang="zh-CN" sz="1600" dirty="0"/>
            </a:p>
            <a:p>
              <a:pPr algn="ctr"/>
              <a:r>
                <a:rPr lang="zh-CN" altLang="en-US" sz="1600" dirty="0"/>
                <a:t>件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95229C5-492E-4196-AB9A-D69EFA45DAE5}"/>
                </a:ext>
              </a:extLst>
            </p:cNvPr>
            <p:cNvSpPr/>
            <p:nvPr/>
          </p:nvSpPr>
          <p:spPr>
            <a:xfrm>
              <a:off x="637178" y="3546614"/>
              <a:ext cx="13135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因地制宜</a:t>
              </a:r>
              <a:endParaRPr lang="en-US" altLang="zh-CN" dirty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发展农业</a:t>
              </a:r>
            </a:p>
          </p:txBody>
        </p:sp>
        <p:sp>
          <p:nvSpPr>
            <p:cNvPr id="16" name="左大括号 15">
              <a:extLst>
                <a:ext uri="{FF2B5EF4-FFF2-40B4-BE49-F238E27FC236}">
                  <a16:creationId xmlns:a16="http://schemas.microsoft.com/office/drawing/2014/main" id="{20F3BFE9-2C95-4EAE-9B33-7A2AAFC8BE35}"/>
                </a:ext>
              </a:extLst>
            </p:cNvPr>
            <p:cNvSpPr/>
            <p:nvPr/>
          </p:nvSpPr>
          <p:spPr>
            <a:xfrm>
              <a:off x="2163953" y="3479684"/>
              <a:ext cx="250359" cy="82994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695CFE3-1616-4604-80BA-92925261A0B1}"/>
                </a:ext>
              </a:extLst>
            </p:cNvPr>
            <p:cNvSpPr/>
            <p:nvPr/>
          </p:nvSpPr>
          <p:spPr>
            <a:xfrm>
              <a:off x="2267571" y="3133800"/>
              <a:ext cx="7632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有利</a:t>
              </a:r>
            </a:p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条件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CB2F0EF-2B95-4C75-AEFA-9A6F3420C4E8}"/>
                </a:ext>
              </a:extLst>
            </p:cNvPr>
            <p:cNvSpPr/>
            <p:nvPr/>
          </p:nvSpPr>
          <p:spPr>
            <a:xfrm>
              <a:off x="2391780" y="4080578"/>
              <a:ext cx="7084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309F3"/>
                  </a:solidFill>
                </a:rPr>
                <a:t>不利</a:t>
              </a:r>
            </a:p>
            <a:p>
              <a:pPr algn="ctr"/>
              <a:r>
                <a:rPr lang="zh-CN" altLang="en-US" dirty="0">
                  <a:solidFill>
                    <a:srgbClr val="0309F3"/>
                  </a:solidFill>
                </a:rPr>
                <a:t>条件</a:t>
              </a:r>
            </a:p>
          </p:txBody>
        </p:sp>
      </p:grp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93BF5AD9-3BC3-4B9E-BEEE-974FC263A59B}"/>
              </a:ext>
            </a:extLst>
          </p:cNvPr>
          <p:cNvCxnSpPr>
            <a:cxnSpLocks/>
          </p:cNvCxnSpPr>
          <p:nvPr/>
        </p:nvCxnSpPr>
        <p:spPr>
          <a:xfrm flipV="1">
            <a:off x="6980939" y="2022442"/>
            <a:ext cx="492670" cy="1"/>
          </a:xfrm>
          <a:prstGeom prst="straightConnector1">
            <a:avLst/>
          </a:prstGeom>
          <a:ln>
            <a:solidFill>
              <a:srgbClr val="0309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82ECADAA-3406-443B-9937-D33D51EA432A}"/>
              </a:ext>
            </a:extLst>
          </p:cNvPr>
          <p:cNvSpPr txBox="1"/>
          <p:nvPr/>
        </p:nvSpPr>
        <p:spPr>
          <a:xfrm>
            <a:off x="6920894" y="1723638"/>
            <a:ext cx="677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309F3"/>
                </a:solidFill>
              </a:rPr>
              <a:t>促进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49F22F31-8A6F-4521-B72E-AA6C67AB4651}"/>
              </a:ext>
            </a:extLst>
          </p:cNvPr>
          <p:cNvSpPr/>
          <p:nvPr/>
        </p:nvSpPr>
        <p:spPr>
          <a:xfrm>
            <a:off x="5731006" y="166126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利用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02230D4-25AB-45F1-A9D7-F2CD8922DD90}"/>
              </a:ext>
            </a:extLst>
          </p:cNvPr>
          <p:cNvSpPr txBox="1"/>
          <p:nvPr/>
        </p:nvSpPr>
        <p:spPr>
          <a:xfrm>
            <a:off x="892629" y="812800"/>
            <a:ext cx="3679371" cy="2061029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85D8134-1CE2-4EF8-89BD-8DF8ABBDB7AE}"/>
              </a:ext>
            </a:extLst>
          </p:cNvPr>
          <p:cNvSpPr/>
          <p:nvPr/>
        </p:nvSpPr>
        <p:spPr>
          <a:xfrm>
            <a:off x="4709886" y="812800"/>
            <a:ext cx="4158343" cy="4013200"/>
          </a:xfrm>
          <a:prstGeom prst="rect">
            <a:avLst/>
          </a:prstGeom>
          <a:noFill/>
          <a:ln w="57150">
            <a:solidFill>
              <a:srgbClr val="0309F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81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D196057-FD00-4E7A-9329-C68B0AB56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9063"/>
            <a:ext cx="2125362" cy="192294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D4C34A6-F376-4440-8D98-AA37E9655F99}"/>
              </a:ext>
            </a:extLst>
          </p:cNvPr>
          <p:cNvSpPr txBox="1"/>
          <p:nvPr/>
        </p:nvSpPr>
        <p:spPr>
          <a:xfrm>
            <a:off x="2755464" y="138271"/>
            <a:ext cx="4224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认识区域发展</a:t>
            </a:r>
            <a:r>
              <a:rPr lang="zh-CN" altLang="en-US" sz="2400" dirty="0"/>
              <a:t>的一般思路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8F7D2BE-B847-43E4-A25C-D1E7B249CF2D}"/>
              </a:ext>
            </a:extLst>
          </p:cNvPr>
          <p:cNvSpPr txBox="1"/>
          <p:nvPr/>
        </p:nvSpPr>
        <p:spPr>
          <a:xfrm>
            <a:off x="1112520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在哪里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F38E8D-87B4-47F0-98F4-401522AD815E}"/>
              </a:ext>
            </a:extLst>
          </p:cNvPr>
          <p:cNvSpPr txBox="1"/>
          <p:nvPr/>
        </p:nvSpPr>
        <p:spPr>
          <a:xfrm>
            <a:off x="2910840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有什么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9B0652-ED4A-41EA-9CA8-D98BD87350AD}"/>
              </a:ext>
            </a:extLst>
          </p:cNvPr>
          <p:cNvSpPr txBox="1"/>
          <p:nvPr/>
        </p:nvSpPr>
        <p:spPr>
          <a:xfrm>
            <a:off x="4867655" y="955286"/>
            <a:ext cx="98145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为什么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61F524-B61B-4626-8D36-C9778F27AED7}"/>
              </a:ext>
            </a:extLst>
          </p:cNvPr>
          <p:cNvSpPr txBox="1"/>
          <p:nvPr/>
        </p:nvSpPr>
        <p:spPr>
          <a:xfrm>
            <a:off x="5051711" y="1705554"/>
            <a:ext cx="677960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地理环境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7DA5851-C9A0-42B9-8077-D0DD18BD3913}"/>
              </a:ext>
            </a:extLst>
          </p:cNvPr>
          <p:cNvSpPr txBox="1"/>
          <p:nvPr/>
        </p:nvSpPr>
        <p:spPr>
          <a:xfrm>
            <a:off x="422148" y="0"/>
            <a:ext cx="138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学习方法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9665B6B-92AC-4B3B-9C13-EAE65F177E49}"/>
              </a:ext>
            </a:extLst>
          </p:cNvPr>
          <p:cNvSpPr/>
          <p:nvPr/>
        </p:nvSpPr>
        <p:spPr>
          <a:xfrm>
            <a:off x="2019443" y="1718831"/>
            <a:ext cx="272555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>
                <a:sym typeface="+mn-ea"/>
              </a:rPr>
              <a:t>对有利条件充分利用，对不利条件，通过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科学技术</a:t>
            </a:r>
            <a:r>
              <a:rPr lang="zh-CN" altLang="en-US" b="1" dirty="0">
                <a:sym typeface="+mn-ea"/>
              </a:rPr>
              <a:t>设法弥补或通过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采用其他自然条件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弥补。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64B5217-EB56-4876-9FB2-6C604977DC58}"/>
              </a:ext>
            </a:extLst>
          </p:cNvPr>
          <p:cNvSpPr/>
          <p:nvPr/>
        </p:nvSpPr>
        <p:spPr>
          <a:xfrm>
            <a:off x="2116465" y="3540454"/>
            <a:ext cx="2590074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309F3"/>
                </a:solidFill>
              </a:rPr>
              <a:t>农业区位因素的变化</a:t>
            </a:r>
          </a:p>
        </p:txBody>
      </p:sp>
      <p:sp>
        <p:nvSpPr>
          <p:cNvPr id="28" name="箭头: 下 27">
            <a:extLst>
              <a:ext uri="{FF2B5EF4-FFF2-40B4-BE49-F238E27FC236}">
                <a16:creationId xmlns:a16="http://schemas.microsoft.com/office/drawing/2014/main" id="{2901CE72-2C67-4117-B8E5-3B09A559BCD5}"/>
              </a:ext>
            </a:extLst>
          </p:cNvPr>
          <p:cNvSpPr/>
          <p:nvPr/>
        </p:nvSpPr>
        <p:spPr>
          <a:xfrm>
            <a:off x="3237725" y="2957385"/>
            <a:ext cx="224187" cy="560172"/>
          </a:xfrm>
          <a:prstGeom prst="downArrow">
            <a:avLst/>
          </a:prstGeom>
          <a:solidFill>
            <a:srgbClr val="0309F3"/>
          </a:solidFill>
          <a:ln>
            <a:solidFill>
              <a:srgbClr val="030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: 下 28">
            <a:extLst>
              <a:ext uri="{FF2B5EF4-FFF2-40B4-BE49-F238E27FC236}">
                <a16:creationId xmlns:a16="http://schemas.microsoft.com/office/drawing/2014/main" id="{E26C3D65-F8A0-4ACC-AF35-03720F32D765}"/>
              </a:ext>
            </a:extLst>
          </p:cNvPr>
          <p:cNvSpPr/>
          <p:nvPr/>
        </p:nvSpPr>
        <p:spPr>
          <a:xfrm>
            <a:off x="3254201" y="3962401"/>
            <a:ext cx="224187" cy="564446"/>
          </a:xfrm>
          <a:prstGeom prst="downArrow">
            <a:avLst/>
          </a:prstGeom>
          <a:solidFill>
            <a:srgbClr val="0309F3"/>
          </a:solidFill>
          <a:ln>
            <a:solidFill>
              <a:srgbClr val="030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1B5ACA2-9CE2-48CD-9D3C-2B506269F2F9}"/>
              </a:ext>
            </a:extLst>
          </p:cNvPr>
          <p:cNvSpPr/>
          <p:nvPr/>
        </p:nvSpPr>
        <p:spPr>
          <a:xfrm>
            <a:off x="2104665" y="4518609"/>
            <a:ext cx="2500286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309F3"/>
                </a:solidFill>
              </a:rPr>
              <a:t>区域农业可持续发展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FF352DE-AB8D-431F-8DFE-AD064087AEDC}"/>
              </a:ext>
            </a:extLst>
          </p:cNvPr>
          <p:cNvSpPr txBox="1"/>
          <p:nvPr/>
        </p:nvSpPr>
        <p:spPr>
          <a:xfrm>
            <a:off x="7473609" y="938721"/>
            <a:ext cx="98145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怎么办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293461C-FECD-4DD1-9526-E9096935EAE6}"/>
              </a:ext>
            </a:extLst>
          </p:cNvPr>
          <p:cNvSpPr/>
          <p:nvPr/>
        </p:nvSpPr>
        <p:spPr>
          <a:xfrm>
            <a:off x="7473609" y="1668428"/>
            <a:ext cx="1175773" cy="646331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ea typeface="微软雅黑" panose="020B0503020204020204" charset="-122"/>
              </a:rPr>
              <a:t>区域可</a:t>
            </a:r>
            <a:endParaRPr lang="en-US" altLang="zh-CN" dirty="0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ea typeface="微软雅黑" panose="020B0503020204020204" charset="-122"/>
              </a:rPr>
              <a:t>持续发展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BB44602-E20C-4EA5-8241-33083FA34378}"/>
              </a:ext>
            </a:extLst>
          </p:cNvPr>
          <p:cNvSpPr txBox="1"/>
          <p:nvPr/>
        </p:nvSpPr>
        <p:spPr>
          <a:xfrm>
            <a:off x="6302451" y="1567055"/>
            <a:ext cx="677960" cy="92333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人类生产生活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78A0007-A96D-4EF5-A7B7-ACC1ED1EAF27}"/>
              </a:ext>
            </a:extLst>
          </p:cNvPr>
          <p:cNvSpPr txBox="1"/>
          <p:nvPr/>
        </p:nvSpPr>
        <p:spPr>
          <a:xfrm>
            <a:off x="5755401" y="2166496"/>
            <a:ext cx="600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309F3"/>
                </a:solidFill>
              </a:rPr>
              <a:t>改造</a:t>
            </a: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26AC4DBC-BF97-43A1-A2C3-0EBD6899B776}"/>
              </a:ext>
            </a:extLst>
          </p:cNvPr>
          <p:cNvCxnSpPr/>
          <p:nvPr/>
        </p:nvCxnSpPr>
        <p:spPr>
          <a:xfrm flipV="1">
            <a:off x="5743524" y="1936356"/>
            <a:ext cx="578218" cy="6637"/>
          </a:xfrm>
          <a:prstGeom prst="straightConnector1">
            <a:avLst/>
          </a:prstGeom>
          <a:ln>
            <a:solidFill>
              <a:srgbClr val="0309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857482E0-6FB0-4A71-83DE-02C246DDB8D0}"/>
              </a:ext>
            </a:extLst>
          </p:cNvPr>
          <p:cNvCxnSpPr/>
          <p:nvPr/>
        </p:nvCxnSpPr>
        <p:spPr>
          <a:xfrm flipV="1">
            <a:off x="5743524" y="2177451"/>
            <a:ext cx="578218" cy="6637"/>
          </a:xfrm>
          <a:prstGeom prst="straightConnector1">
            <a:avLst/>
          </a:prstGeom>
          <a:ln>
            <a:solidFill>
              <a:srgbClr val="0309F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C6DC1E2D-185A-43DB-B995-D63D2E2FEAD6}"/>
              </a:ext>
            </a:extLst>
          </p:cNvPr>
          <p:cNvSpPr txBox="1"/>
          <p:nvPr/>
        </p:nvSpPr>
        <p:spPr>
          <a:xfrm>
            <a:off x="6920894" y="1723638"/>
            <a:ext cx="677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309F3"/>
                </a:solidFill>
              </a:rPr>
              <a:t>促进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821DC6E-E3B6-42D4-ACC6-D91E5E951FBC}"/>
              </a:ext>
            </a:extLst>
          </p:cNvPr>
          <p:cNvSpPr/>
          <p:nvPr/>
        </p:nvSpPr>
        <p:spPr>
          <a:xfrm>
            <a:off x="5731006" y="166126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利用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1DF1CBA-2A1F-4721-8CA6-157FE6047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706" y="2677040"/>
            <a:ext cx="3592153" cy="2026765"/>
          </a:xfrm>
          <a:prstGeom prst="rect">
            <a:avLst/>
          </a:prstGeom>
          <a:ln>
            <a:noFill/>
          </a:ln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FB3344F6-9F1C-4026-85A2-C46B16269009}"/>
              </a:ext>
            </a:extLst>
          </p:cNvPr>
          <p:cNvSpPr/>
          <p:nvPr/>
        </p:nvSpPr>
        <p:spPr>
          <a:xfrm>
            <a:off x="6746789" y="4077730"/>
            <a:ext cx="1696995" cy="593124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50C5464B-686A-43E7-B698-31FDCEE5E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4616" y="4258962"/>
            <a:ext cx="629384" cy="8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6F9BE2D9-77DA-4255-B7F1-2FA888043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30044"/>
            <a:ext cx="2116283" cy="19147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8F7D2BE-B847-43E4-A25C-D1E7B249CF2D}"/>
              </a:ext>
            </a:extLst>
          </p:cNvPr>
          <p:cNvSpPr txBox="1"/>
          <p:nvPr/>
        </p:nvSpPr>
        <p:spPr>
          <a:xfrm>
            <a:off x="1112520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在哪里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F38E8D-87B4-47F0-98F4-401522AD815E}"/>
              </a:ext>
            </a:extLst>
          </p:cNvPr>
          <p:cNvSpPr txBox="1"/>
          <p:nvPr/>
        </p:nvSpPr>
        <p:spPr>
          <a:xfrm>
            <a:off x="2910840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有什么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9B0652-ED4A-41EA-9CA8-D98BD87350AD}"/>
              </a:ext>
            </a:extLst>
          </p:cNvPr>
          <p:cNvSpPr txBox="1"/>
          <p:nvPr/>
        </p:nvSpPr>
        <p:spPr>
          <a:xfrm>
            <a:off x="4867655" y="955286"/>
            <a:ext cx="98145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为什么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61F524-B61B-4626-8D36-C9778F27AED7}"/>
              </a:ext>
            </a:extLst>
          </p:cNvPr>
          <p:cNvSpPr txBox="1"/>
          <p:nvPr/>
        </p:nvSpPr>
        <p:spPr>
          <a:xfrm>
            <a:off x="5051711" y="1705554"/>
            <a:ext cx="677960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地理环境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FF352DE-AB8D-431F-8DFE-AD064087AEDC}"/>
              </a:ext>
            </a:extLst>
          </p:cNvPr>
          <p:cNvSpPr txBox="1"/>
          <p:nvPr/>
        </p:nvSpPr>
        <p:spPr>
          <a:xfrm>
            <a:off x="7473609" y="938721"/>
            <a:ext cx="98145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怎么办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293461C-FECD-4DD1-9526-E9096935EAE6}"/>
              </a:ext>
            </a:extLst>
          </p:cNvPr>
          <p:cNvSpPr/>
          <p:nvPr/>
        </p:nvSpPr>
        <p:spPr>
          <a:xfrm>
            <a:off x="7473609" y="1668428"/>
            <a:ext cx="1175773" cy="646331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ea typeface="微软雅黑" panose="020B0503020204020204" charset="-122"/>
              </a:rPr>
              <a:t>区域可</a:t>
            </a:r>
            <a:endParaRPr lang="en-US" altLang="zh-CN" dirty="0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ea typeface="微软雅黑" panose="020B0503020204020204" charset="-122"/>
              </a:rPr>
              <a:t>持续发展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BB44602-E20C-4EA5-8241-33083FA34378}"/>
              </a:ext>
            </a:extLst>
          </p:cNvPr>
          <p:cNvSpPr txBox="1"/>
          <p:nvPr/>
        </p:nvSpPr>
        <p:spPr>
          <a:xfrm>
            <a:off x="6302451" y="1567055"/>
            <a:ext cx="677960" cy="92333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人类生产生活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78A0007-A96D-4EF5-A7B7-ACC1ED1EAF27}"/>
              </a:ext>
            </a:extLst>
          </p:cNvPr>
          <p:cNvSpPr txBox="1"/>
          <p:nvPr/>
        </p:nvSpPr>
        <p:spPr>
          <a:xfrm>
            <a:off x="5755401" y="2166496"/>
            <a:ext cx="600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309F3"/>
                </a:solidFill>
              </a:rPr>
              <a:t>改造</a:t>
            </a: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26AC4DBC-BF97-43A1-A2C3-0EBD6899B776}"/>
              </a:ext>
            </a:extLst>
          </p:cNvPr>
          <p:cNvCxnSpPr/>
          <p:nvPr/>
        </p:nvCxnSpPr>
        <p:spPr>
          <a:xfrm flipV="1">
            <a:off x="5743524" y="1936356"/>
            <a:ext cx="578218" cy="6637"/>
          </a:xfrm>
          <a:prstGeom prst="straightConnector1">
            <a:avLst/>
          </a:prstGeom>
          <a:ln>
            <a:solidFill>
              <a:srgbClr val="0309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857482E0-6FB0-4A71-83DE-02C246DDB8D0}"/>
              </a:ext>
            </a:extLst>
          </p:cNvPr>
          <p:cNvCxnSpPr/>
          <p:nvPr/>
        </p:nvCxnSpPr>
        <p:spPr>
          <a:xfrm flipV="1">
            <a:off x="5743524" y="2177451"/>
            <a:ext cx="578218" cy="6637"/>
          </a:xfrm>
          <a:prstGeom prst="straightConnector1">
            <a:avLst/>
          </a:prstGeom>
          <a:ln>
            <a:solidFill>
              <a:srgbClr val="0309F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C6DC1E2D-185A-43DB-B995-D63D2E2FEAD6}"/>
              </a:ext>
            </a:extLst>
          </p:cNvPr>
          <p:cNvSpPr txBox="1"/>
          <p:nvPr/>
        </p:nvSpPr>
        <p:spPr>
          <a:xfrm>
            <a:off x="6920894" y="1723638"/>
            <a:ext cx="677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309F3"/>
                </a:solidFill>
              </a:rPr>
              <a:t>促进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821DC6E-E3B6-42D4-ACC6-D91E5E951FBC}"/>
              </a:ext>
            </a:extLst>
          </p:cNvPr>
          <p:cNvSpPr/>
          <p:nvPr/>
        </p:nvSpPr>
        <p:spPr>
          <a:xfrm>
            <a:off x="5731006" y="166126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利用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6C5C698-13EF-46C7-9F09-6CBA32B2B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570" y="4028303"/>
            <a:ext cx="1221921" cy="10248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A168CF2-7B3E-4850-905C-6D48B7CFF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954" y="3488338"/>
            <a:ext cx="2009775" cy="12477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38D8D8-BC23-4A73-B505-4F4F3CC5E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1990" y="3005781"/>
            <a:ext cx="1433512" cy="11855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B7651F0-4F71-403B-B6B3-96A5273527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1589" y="2418633"/>
            <a:ext cx="1952368" cy="126381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6057FA2-FAFB-4D81-88D3-93102F4C4C81}"/>
              </a:ext>
            </a:extLst>
          </p:cNvPr>
          <p:cNvSpPr txBox="1"/>
          <p:nvPr/>
        </p:nvSpPr>
        <p:spPr>
          <a:xfrm>
            <a:off x="8023654" y="3781168"/>
            <a:ext cx="1120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半湿润、</a:t>
            </a:r>
            <a:r>
              <a:rPr lang="zh-CN" altLang="en-US" b="1" dirty="0">
                <a:solidFill>
                  <a:srgbClr val="FF0000"/>
                </a:solidFill>
              </a:rPr>
              <a:t>半干旱、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干旱地区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3763A12-2173-4781-8B9C-28BFC71DD7A0}"/>
              </a:ext>
            </a:extLst>
          </p:cNvPr>
          <p:cNvSpPr txBox="1"/>
          <p:nvPr/>
        </p:nvSpPr>
        <p:spPr>
          <a:xfrm>
            <a:off x="4967415" y="2743199"/>
            <a:ext cx="169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现代科学技术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B99A6A8-8B21-4A72-A4F4-F34EF701F71E}"/>
              </a:ext>
            </a:extLst>
          </p:cNvPr>
          <p:cNvSpPr/>
          <p:nvPr/>
        </p:nvSpPr>
        <p:spPr>
          <a:xfrm>
            <a:off x="388747" y="0"/>
            <a:ext cx="7766713" cy="46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【任务</a:t>
            </a:r>
            <a:r>
              <a:rPr lang="zh-CN" altLang="en-US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】结合实例，说明充分利用和改造自然因素</a:t>
            </a:r>
            <a:r>
              <a:rPr lang="zh-CN" altLang="en-US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对农业生产的影响</a:t>
            </a: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4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949DA92-5C2D-4CB6-8D66-45109A4254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4303" y="2350886"/>
            <a:ext cx="1279697" cy="749372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14AB38A0-6234-4B36-BE73-33B46A204F1A}"/>
              </a:ext>
            </a:extLst>
          </p:cNvPr>
          <p:cNvSpPr/>
          <p:nvPr/>
        </p:nvSpPr>
        <p:spPr>
          <a:xfrm>
            <a:off x="2019443" y="1718831"/>
            <a:ext cx="272555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>
                <a:sym typeface="+mn-ea"/>
              </a:rPr>
              <a:t>对有利条件充分利用，对不利条件，通过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科学技术</a:t>
            </a:r>
            <a:r>
              <a:rPr lang="zh-CN" altLang="en-US" b="1" dirty="0">
                <a:sym typeface="+mn-ea"/>
              </a:rPr>
              <a:t>设法弥补或通过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采用其他自然条件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弥补。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9A69EF62-9ADF-49AB-BA62-56FE0F63069F}"/>
              </a:ext>
            </a:extLst>
          </p:cNvPr>
          <p:cNvSpPr/>
          <p:nvPr/>
        </p:nvSpPr>
        <p:spPr>
          <a:xfrm>
            <a:off x="2116466" y="3754637"/>
            <a:ext cx="2590074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309F3"/>
                </a:solidFill>
              </a:rPr>
              <a:t>农业区位因素的变化</a:t>
            </a:r>
          </a:p>
        </p:txBody>
      </p:sp>
      <p:sp>
        <p:nvSpPr>
          <p:cNvPr id="38" name="箭头: 下 37">
            <a:extLst>
              <a:ext uri="{FF2B5EF4-FFF2-40B4-BE49-F238E27FC236}">
                <a16:creationId xmlns:a16="http://schemas.microsoft.com/office/drawing/2014/main" id="{3E13B685-ADE8-4F73-BC88-FD37D2B301F8}"/>
              </a:ext>
            </a:extLst>
          </p:cNvPr>
          <p:cNvSpPr/>
          <p:nvPr/>
        </p:nvSpPr>
        <p:spPr>
          <a:xfrm>
            <a:off x="3237725" y="2924433"/>
            <a:ext cx="224187" cy="790831"/>
          </a:xfrm>
          <a:prstGeom prst="downArrow">
            <a:avLst/>
          </a:prstGeom>
          <a:solidFill>
            <a:srgbClr val="0309F3"/>
          </a:solidFill>
          <a:ln>
            <a:solidFill>
              <a:srgbClr val="030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箭头: 下 38">
            <a:extLst>
              <a:ext uri="{FF2B5EF4-FFF2-40B4-BE49-F238E27FC236}">
                <a16:creationId xmlns:a16="http://schemas.microsoft.com/office/drawing/2014/main" id="{E3543C7B-7B7E-4F4F-81CE-7237884B5505}"/>
              </a:ext>
            </a:extLst>
          </p:cNvPr>
          <p:cNvSpPr/>
          <p:nvPr/>
        </p:nvSpPr>
        <p:spPr>
          <a:xfrm>
            <a:off x="3229488" y="4151871"/>
            <a:ext cx="224187" cy="502507"/>
          </a:xfrm>
          <a:prstGeom prst="downArrow">
            <a:avLst/>
          </a:prstGeom>
          <a:solidFill>
            <a:srgbClr val="0309F3"/>
          </a:solidFill>
          <a:ln>
            <a:solidFill>
              <a:srgbClr val="030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94EBF698-9C1A-4D54-96EE-12ABC95E844A}"/>
              </a:ext>
            </a:extLst>
          </p:cNvPr>
          <p:cNvSpPr/>
          <p:nvPr/>
        </p:nvSpPr>
        <p:spPr>
          <a:xfrm>
            <a:off x="2096427" y="4675128"/>
            <a:ext cx="2500286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309F3"/>
                </a:solidFill>
              </a:rPr>
              <a:t>区域农业可持续发展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E0E5284-CA98-4136-BCD2-77CC8CC79F04}"/>
              </a:ext>
            </a:extLst>
          </p:cNvPr>
          <p:cNvSpPr/>
          <p:nvPr/>
        </p:nvSpPr>
        <p:spPr>
          <a:xfrm>
            <a:off x="2053431" y="2994795"/>
            <a:ext cx="2852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通过技术手</a:t>
            </a:r>
            <a:r>
              <a:rPr lang="en-US" altLang="zh-CN" dirty="0"/>
              <a:t>  </a:t>
            </a:r>
            <a:r>
              <a:rPr lang="zh-CN" altLang="zh-CN" dirty="0"/>
              <a:t>段</a:t>
            </a:r>
            <a:r>
              <a:rPr lang="zh-CN" altLang="zh-CN" b="1" dirty="0">
                <a:solidFill>
                  <a:srgbClr val="FF0000"/>
                </a:solidFill>
              </a:rPr>
              <a:t>对光</a:t>
            </a:r>
            <a:r>
              <a:rPr lang="zh-CN" altLang="en-US" b="1" dirty="0">
                <a:solidFill>
                  <a:srgbClr val="FF0000"/>
                </a:solidFill>
              </a:rPr>
              <a:t>、</a:t>
            </a:r>
            <a:r>
              <a:rPr lang="zh-CN" altLang="zh-CN" b="1" dirty="0">
                <a:solidFill>
                  <a:srgbClr val="FF0000"/>
                </a:solidFill>
              </a:rPr>
              <a:t>热、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zh-CN" b="1" dirty="0">
                <a:solidFill>
                  <a:srgbClr val="FF0000"/>
                </a:solidFill>
              </a:rPr>
              <a:t>水分</a:t>
            </a:r>
            <a:r>
              <a:rPr lang="zh-CN" altLang="zh-CN" b="1" dirty="0"/>
              <a:t>状况进</a:t>
            </a:r>
            <a:r>
              <a:rPr lang="en-US" altLang="zh-CN" b="1" dirty="0"/>
              <a:t>  </a:t>
            </a:r>
            <a:r>
              <a:rPr lang="zh-CN" altLang="zh-CN" b="1" dirty="0"/>
              <a:t>行人工干预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29173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8F7D2BE-B847-43E4-A25C-D1E7B249CF2D}"/>
              </a:ext>
            </a:extLst>
          </p:cNvPr>
          <p:cNvSpPr txBox="1"/>
          <p:nvPr/>
        </p:nvSpPr>
        <p:spPr>
          <a:xfrm>
            <a:off x="1112520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在哪里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F38E8D-87B4-47F0-98F4-401522AD815E}"/>
              </a:ext>
            </a:extLst>
          </p:cNvPr>
          <p:cNvSpPr txBox="1"/>
          <p:nvPr/>
        </p:nvSpPr>
        <p:spPr>
          <a:xfrm>
            <a:off x="2910840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有什么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9B0652-ED4A-41EA-9CA8-D98BD87350AD}"/>
              </a:ext>
            </a:extLst>
          </p:cNvPr>
          <p:cNvSpPr txBox="1"/>
          <p:nvPr/>
        </p:nvSpPr>
        <p:spPr>
          <a:xfrm>
            <a:off x="4867655" y="955286"/>
            <a:ext cx="98145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为什么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61F524-B61B-4626-8D36-C9778F27AED7}"/>
              </a:ext>
            </a:extLst>
          </p:cNvPr>
          <p:cNvSpPr txBox="1"/>
          <p:nvPr/>
        </p:nvSpPr>
        <p:spPr>
          <a:xfrm>
            <a:off x="5051711" y="1705554"/>
            <a:ext cx="677960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地理环境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FF352DE-AB8D-431F-8DFE-AD064087AEDC}"/>
              </a:ext>
            </a:extLst>
          </p:cNvPr>
          <p:cNvSpPr txBox="1"/>
          <p:nvPr/>
        </p:nvSpPr>
        <p:spPr>
          <a:xfrm>
            <a:off x="7473609" y="938721"/>
            <a:ext cx="98145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怎么办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293461C-FECD-4DD1-9526-E9096935EAE6}"/>
              </a:ext>
            </a:extLst>
          </p:cNvPr>
          <p:cNvSpPr/>
          <p:nvPr/>
        </p:nvSpPr>
        <p:spPr>
          <a:xfrm>
            <a:off x="7473609" y="1668428"/>
            <a:ext cx="1175773" cy="646331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ea typeface="微软雅黑" panose="020B0503020204020204" charset="-122"/>
              </a:rPr>
              <a:t>区域可</a:t>
            </a:r>
            <a:endParaRPr lang="en-US" altLang="zh-CN" dirty="0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ea typeface="微软雅黑" panose="020B0503020204020204" charset="-122"/>
              </a:rPr>
              <a:t>持续发展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BB44602-E20C-4EA5-8241-33083FA34378}"/>
              </a:ext>
            </a:extLst>
          </p:cNvPr>
          <p:cNvSpPr txBox="1"/>
          <p:nvPr/>
        </p:nvSpPr>
        <p:spPr>
          <a:xfrm>
            <a:off x="6302451" y="1567055"/>
            <a:ext cx="677960" cy="92333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人类生产生活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78A0007-A96D-4EF5-A7B7-ACC1ED1EAF27}"/>
              </a:ext>
            </a:extLst>
          </p:cNvPr>
          <p:cNvSpPr txBox="1"/>
          <p:nvPr/>
        </p:nvSpPr>
        <p:spPr>
          <a:xfrm>
            <a:off x="5755401" y="2166496"/>
            <a:ext cx="600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309F3"/>
                </a:solidFill>
              </a:rPr>
              <a:t>改造</a:t>
            </a: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26AC4DBC-BF97-43A1-A2C3-0EBD6899B776}"/>
              </a:ext>
            </a:extLst>
          </p:cNvPr>
          <p:cNvCxnSpPr/>
          <p:nvPr/>
        </p:nvCxnSpPr>
        <p:spPr>
          <a:xfrm flipV="1">
            <a:off x="5743524" y="1936356"/>
            <a:ext cx="578218" cy="6637"/>
          </a:xfrm>
          <a:prstGeom prst="straightConnector1">
            <a:avLst/>
          </a:prstGeom>
          <a:ln>
            <a:solidFill>
              <a:srgbClr val="0309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857482E0-6FB0-4A71-83DE-02C246DDB8D0}"/>
              </a:ext>
            </a:extLst>
          </p:cNvPr>
          <p:cNvCxnSpPr/>
          <p:nvPr/>
        </p:nvCxnSpPr>
        <p:spPr>
          <a:xfrm flipV="1">
            <a:off x="5743524" y="2177451"/>
            <a:ext cx="578218" cy="6637"/>
          </a:xfrm>
          <a:prstGeom prst="straightConnector1">
            <a:avLst/>
          </a:prstGeom>
          <a:ln>
            <a:solidFill>
              <a:srgbClr val="0309F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C6DC1E2D-185A-43DB-B995-D63D2E2FEAD6}"/>
              </a:ext>
            </a:extLst>
          </p:cNvPr>
          <p:cNvSpPr txBox="1"/>
          <p:nvPr/>
        </p:nvSpPr>
        <p:spPr>
          <a:xfrm>
            <a:off x="6920894" y="1723638"/>
            <a:ext cx="677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309F3"/>
                </a:solidFill>
              </a:rPr>
              <a:t>促进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821DC6E-E3B6-42D4-ACC6-D91E5E951FBC}"/>
              </a:ext>
            </a:extLst>
          </p:cNvPr>
          <p:cNvSpPr/>
          <p:nvPr/>
        </p:nvSpPr>
        <p:spPr>
          <a:xfrm>
            <a:off x="5731006" y="166126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利用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B99A6A8-8B21-4A72-A4F4-F34EF701F71E}"/>
              </a:ext>
            </a:extLst>
          </p:cNvPr>
          <p:cNvSpPr/>
          <p:nvPr/>
        </p:nvSpPr>
        <p:spPr>
          <a:xfrm>
            <a:off x="388747" y="0"/>
            <a:ext cx="7766713" cy="46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【任务</a:t>
            </a:r>
            <a:r>
              <a:rPr lang="zh-CN" altLang="en-US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】结合实例，说明充分利用和改造自然因素</a:t>
            </a:r>
            <a:r>
              <a:rPr lang="zh-CN" altLang="en-US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对农业生产的影响</a:t>
            </a: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400" b="1" kern="100" dirty="0">
              <a:solidFill>
                <a:srgbClr val="000066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B5CEE94-E6F4-4F14-81CD-5DC95E7F1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04" y="1479812"/>
            <a:ext cx="1935843" cy="1935843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01841919-0F9B-4005-88A5-9D1E240C68AB}"/>
              </a:ext>
            </a:extLst>
          </p:cNvPr>
          <p:cNvSpPr txBox="1"/>
          <p:nvPr/>
        </p:nvSpPr>
        <p:spPr>
          <a:xfrm>
            <a:off x="2769144" y="3437425"/>
            <a:ext cx="1566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梯田</a:t>
            </a:r>
            <a:r>
              <a:rPr lang="zh-CN" altLang="en-US" sz="1600" b="1" dirty="0"/>
              <a:t>改造</a:t>
            </a:r>
            <a:r>
              <a:rPr lang="zh-CN" altLang="en-US" sz="1600" b="1" dirty="0">
                <a:solidFill>
                  <a:srgbClr val="FF0000"/>
                </a:solidFill>
              </a:rPr>
              <a:t>地形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7036C313-736F-4D36-9266-2AD184973DC8}"/>
              </a:ext>
            </a:extLst>
          </p:cNvPr>
          <p:cNvSpPr/>
          <p:nvPr/>
        </p:nvSpPr>
        <p:spPr>
          <a:xfrm>
            <a:off x="5066270" y="4654035"/>
            <a:ext cx="3764692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CN" altLang="zh-CN" dirty="0"/>
              <a:t>通过技术手段</a:t>
            </a:r>
            <a:r>
              <a:rPr lang="zh-CN" altLang="en-US" dirty="0"/>
              <a:t>对</a:t>
            </a:r>
            <a:r>
              <a:rPr lang="zh-CN" altLang="en-US" b="1" dirty="0">
                <a:solidFill>
                  <a:srgbClr val="FF0000"/>
                </a:solidFill>
              </a:rPr>
              <a:t>地形</a:t>
            </a:r>
            <a:r>
              <a:rPr lang="zh-CN" altLang="zh-CN" dirty="0"/>
              <a:t>进行人工干预</a:t>
            </a:r>
            <a:endParaRPr lang="en-US" altLang="zh-CN" dirty="0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78BEA000-4C06-4BA6-A2A0-313A048B6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020" y="2588706"/>
            <a:ext cx="3292245" cy="1950343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A977CD7B-01B2-4C67-AD0B-505CC351DFEC}"/>
              </a:ext>
            </a:extLst>
          </p:cNvPr>
          <p:cNvSpPr/>
          <p:nvPr/>
        </p:nvSpPr>
        <p:spPr>
          <a:xfrm>
            <a:off x="1655807" y="3943171"/>
            <a:ext cx="31468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利用水热资源丰富的优势，</a:t>
            </a:r>
            <a:endParaRPr lang="en-US" altLang="zh-CN" b="1" dirty="0">
              <a:solidFill>
                <a:srgbClr val="0000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治理坡耕地水土流失，</a:t>
            </a:r>
            <a:endParaRPr lang="en-US" altLang="zh-CN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r>
              <a:rPr lang="zh-CN" altLang="en-US" b="1" dirty="0">
                <a:solidFill>
                  <a:srgbClr val="000066"/>
                </a:solidFill>
                <a:latin typeface="arial" panose="020B0604020202020204" pitchFamily="34" charset="0"/>
              </a:rPr>
              <a:t>蓄水、保肥、保土、增产。</a:t>
            </a:r>
            <a:endParaRPr lang="zh-CN" altLang="en-US" b="1" dirty="0">
              <a:solidFill>
                <a:srgbClr val="000066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21EC97-0D56-4C46-AEC8-21520E956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29946"/>
            <a:ext cx="2281881" cy="206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6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8F7D2BE-B847-43E4-A25C-D1E7B249CF2D}"/>
              </a:ext>
            </a:extLst>
          </p:cNvPr>
          <p:cNvSpPr txBox="1"/>
          <p:nvPr/>
        </p:nvSpPr>
        <p:spPr>
          <a:xfrm>
            <a:off x="1112520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在哪里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F38E8D-87B4-47F0-98F4-401522AD815E}"/>
              </a:ext>
            </a:extLst>
          </p:cNvPr>
          <p:cNvSpPr txBox="1"/>
          <p:nvPr/>
        </p:nvSpPr>
        <p:spPr>
          <a:xfrm>
            <a:off x="2910840" y="955286"/>
            <a:ext cx="981456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有什么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9B0652-ED4A-41EA-9CA8-D98BD87350AD}"/>
              </a:ext>
            </a:extLst>
          </p:cNvPr>
          <p:cNvSpPr txBox="1"/>
          <p:nvPr/>
        </p:nvSpPr>
        <p:spPr>
          <a:xfrm>
            <a:off x="4867655" y="955286"/>
            <a:ext cx="98145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为什么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61F524-B61B-4626-8D36-C9778F27AED7}"/>
              </a:ext>
            </a:extLst>
          </p:cNvPr>
          <p:cNvSpPr txBox="1"/>
          <p:nvPr/>
        </p:nvSpPr>
        <p:spPr>
          <a:xfrm>
            <a:off x="5051711" y="1705554"/>
            <a:ext cx="677960" cy="64633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地理环境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9665B6B-92AC-4B3B-9C13-EAE65F177E49}"/>
              </a:ext>
            </a:extLst>
          </p:cNvPr>
          <p:cNvSpPr/>
          <p:nvPr/>
        </p:nvSpPr>
        <p:spPr>
          <a:xfrm>
            <a:off x="2052394" y="1479933"/>
            <a:ext cx="2698348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许多从事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贮藏、销售、加工</a:t>
            </a:r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、运输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的企业让我的家族发展</a:t>
            </a:r>
            <a:r>
              <a:rPr lang="zh-CN" altLang="zh-CN" kern="100" dirty="0">
                <a:solidFill>
                  <a:srgbClr val="00B05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壮大</a:t>
            </a:r>
            <a:r>
              <a:rPr lang="zh-CN" altLang="en-US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。</a:t>
            </a:r>
            <a:r>
              <a:rPr lang="en-US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….</a:t>
            </a:r>
            <a:r>
              <a:rPr lang="zh-CN" altLang="en-US" kern="100" dirty="0">
                <a:latin typeface="Calibri" panose="020F0502020204030204" pitchFamily="34" charset="0"/>
                <a:ea typeface="楷体_GB2312"/>
                <a:cs typeface="Times New Roman" panose="02020603050405020304" pitchFamily="18" charset="0"/>
              </a:rPr>
              <a:t>随着</a:t>
            </a:r>
            <a:r>
              <a:rPr lang="zh-CN" altLang="en-US" dirty="0">
                <a:solidFill>
                  <a:srgbClr val="FF0000"/>
                </a:solidFill>
              </a:rPr>
              <a:t>科技的</a:t>
            </a:r>
            <a:r>
              <a:rPr lang="zh-CN" altLang="en-US" dirty="0">
                <a:solidFill>
                  <a:srgbClr val="00B050"/>
                </a:solidFill>
              </a:rPr>
              <a:t>发展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</a:rPr>
              <a:t>外资的</a:t>
            </a:r>
            <a:r>
              <a:rPr lang="zh-CN" altLang="en-US" dirty="0">
                <a:solidFill>
                  <a:srgbClr val="00B050"/>
                </a:solidFill>
              </a:rPr>
              <a:t>投入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</a:rPr>
              <a:t>市场的</a:t>
            </a:r>
            <a:r>
              <a:rPr lang="zh-CN" altLang="en-US" dirty="0">
                <a:solidFill>
                  <a:srgbClr val="00B050"/>
                </a:solidFill>
              </a:rPr>
              <a:t>扩大</a:t>
            </a:r>
            <a:r>
              <a:rPr lang="zh-CN" altLang="en-US" dirty="0"/>
              <a:t>，我的明天一定更加灿烂辉煌！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64B5217-EB56-4876-9FB2-6C604977DC58}"/>
              </a:ext>
            </a:extLst>
          </p:cNvPr>
          <p:cNvSpPr/>
          <p:nvPr/>
        </p:nvSpPr>
        <p:spPr>
          <a:xfrm>
            <a:off x="2091752" y="3664022"/>
            <a:ext cx="2590074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309F3"/>
                </a:solidFill>
              </a:rPr>
              <a:t>农业区位因素的变化</a:t>
            </a:r>
          </a:p>
        </p:txBody>
      </p:sp>
      <p:sp>
        <p:nvSpPr>
          <p:cNvPr id="28" name="箭头: 下 27">
            <a:extLst>
              <a:ext uri="{FF2B5EF4-FFF2-40B4-BE49-F238E27FC236}">
                <a16:creationId xmlns:a16="http://schemas.microsoft.com/office/drawing/2014/main" id="{2901CE72-2C67-4117-B8E5-3B09A559BCD5}"/>
              </a:ext>
            </a:extLst>
          </p:cNvPr>
          <p:cNvSpPr/>
          <p:nvPr/>
        </p:nvSpPr>
        <p:spPr>
          <a:xfrm>
            <a:off x="3237725" y="3234259"/>
            <a:ext cx="224187" cy="429763"/>
          </a:xfrm>
          <a:prstGeom prst="downArrow">
            <a:avLst/>
          </a:prstGeom>
          <a:solidFill>
            <a:srgbClr val="0309F3"/>
          </a:solidFill>
          <a:ln>
            <a:solidFill>
              <a:srgbClr val="030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: 下 28">
            <a:extLst>
              <a:ext uri="{FF2B5EF4-FFF2-40B4-BE49-F238E27FC236}">
                <a16:creationId xmlns:a16="http://schemas.microsoft.com/office/drawing/2014/main" id="{E26C3D65-F8A0-4ACC-AF35-03720F32D765}"/>
              </a:ext>
            </a:extLst>
          </p:cNvPr>
          <p:cNvSpPr/>
          <p:nvPr/>
        </p:nvSpPr>
        <p:spPr>
          <a:xfrm>
            <a:off x="3237725" y="4064132"/>
            <a:ext cx="224187" cy="429763"/>
          </a:xfrm>
          <a:prstGeom prst="downArrow">
            <a:avLst/>
          </a:prstGeom>
          <a:solidFill>
            <a:srgbClr val="0309F3"/>
          </a:solidFill>
          <a:ln>
            <a:solidFill>
              <a:srgbClr val="030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1B5ACA2-9CE2-48CD-9D3C-2B506269F2F9}"/>
              </a:ext>
            </a:extLst>
          </p:cNvPr>
          <p:cNvSpPr/>
          <p:nvPr/>
        </p:nvSpPr>
        <p:spPr>
          <a:xfrm>
            <a:off x="2104665" y="4518609"/>
            <a:ext cx="2500286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309F3"/>
                </a:solidFill>
              </a:rPr>
              <a:t>区域农业可持续发展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FF352DE-AB8D-431F-8DFE-AD064087AEDC}"/>
              </a:ext>
            </a:extLst>
          </p:cNvPr>
          <p:cNvSpPr txBox="1"/>
          <p:nvPr/>
        </p:nvSpPr>
        <p:spPr>
          <a:xfrm>
            <a:off x="7473609" y="938721"/>
            <a:ext cx="98145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怎么办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293461C-FECD-4DD1-9526-E9096935EAE6}"/>
              </a:ext>
            </a:extLst>
          </p:cNvPr>
          <p:cNvSpPr/>
          <p:nvPr/>
        </p:nvSpPr>
        <p:spPr>
          <a:xfrm>
            <a:off x="7473609" y="1668428"/>
            <a:ext cx="1175773" cy="646331"/>
          </a:xfrm>
          <a:prstGeom prst="rect">
            <a:avLst/>
          </a:prstGeom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ea typeface="微软雅黑" panose="020B0503020204020204" charset="-122"/>
              </a:rPr>
              <a:t>区域可</a:t>
            </a:r>
            <a:endParaRPr lang="en-US" altLang="zh-CN" dirty="0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  <a:ea typeface="微软雅黑" panose="020B0503020204020204" charset="-122"/>
              </a:rPr>
              <a:t>持续发展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BB44602-E20C-4EA5-8241-33083FA34378}"/>
              </a:ext>
            </a:extLst>
          </p:cNvPr>
          <p:cNvSpPr txBox="1"/>
          <p:nvPr/>
        </p:nvSpPr>
        <p:spPr>
          <a:xfrm>
            <a:off x="6302451" y="1567055"/>
            <a:ext cx="677960" cy="92333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人类生产生活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78A0007-A96D-4EF5-A7B7-ACC1ED1EAF27}"/>
              </a:ext>
            </a:extLst>
          </p:cNvPr>
          <p:cNvSpPr txBox="1"/>
          <p:nvPr/>
        </p:nvSpPr>
        <p:spPr>
          <a:xfrm>
            <a:off x="5755401" y="2166496"/>
            <a:ext cx="600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309F3"/>
                </a:solidFill>
              </a:rPr>
              <a:t>改造</a:t>
            </a: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26AC4DBC-BF97-43A1-A2C3-0EBD6899B776}"/>
              </a:ext>
            </a:extLst>
          </p:cNvPr>
          <p:cNvCxnSpPr/>
          <p:nvPr/>
        </p:nvCxnSpPr>
        <p:spPr>
          <a:xfrm flipV="1">
            <a:off x="5743524" y="1936356"/>
            <a:ext cx="578218" cy="6637"/>
          </a:xfrm>
          <a:prstGeom prst="straightConnector1">
            <a:avLst/>
          </a:prstGeom>
          <a:ln>
            <a:solidFill>
              <a:srgbClr val="0309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857482E0-6FB0-4A71-83DE-02C246DDB8D0}"/>
              </a:ext>
            </a:extLst>
          </p:cNvPr>
          <p:cNvCxnSpPr/>
          <p:nvPr/>
        </p:nvCxnSpPr>
        <p:spPr>
          <a:xfrm flipV="1">
            <a:off x="5743524" y="2177451"/>
            <a:ext cx="578218" cy="6637"/>
          </a:xfrm>
          <a:prstGeom prst="straightConnector1">
            <a:avLst/>
          </a:prstGeom>
          <a:ln>
            <a:solidFill>
              <a:srgbClr val="0309F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C6DC1E2D-185A-43DB-B995-D63D2E2FEAD6}"/>
              </a:ext>
            </a:extLst>
          </p:cNvPr>
          <p:cNvSpPr txBox="1"/>
          <p:nvPr/>
        </p:nvSpPr>
        <p:spPr>
          <a:xfrm>
            <a:off x="6920894" y="1723638"/>
            <a:ext cx="677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309F3"/>
                </a:solidFill>
              </a:rPr>
              <a:t>促进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821DC6E-E3B6-42D4-ACC6-D91E5E951FBC}"/>
              </a:ext>
            </a:extLst>
          </p:cNvPr>
          <p:cNvSpPr/>
          <p:nvPr/>
        </p:nvSpPr>
        <p:spPr>
          <a:xfrm>
            <a:off x="5731006" y="166126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利用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ACE11D3-83DC-4C8B-829B-74F87A764096}"/>
              </a:ext>
            </a:extLst>
          </p:cNvPr>
          <p:cNvSpPr/>
          <p:nvPr/>
        </p:nvSpPr>
        <p:spPr>
          <a:xfrm>
            <a:off x="481809" y="0"/>
            <a:ext cx="7724273" cy="46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【任务</a:t>
            </a:r>
            <a:r>
              <a:rPr lang="zh-CN" altLang="en-US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zh-CN" altLang="zh-CN" b="1" kern="100" dirty="0">
                <a:solidFill>
                  <a:srgbClr val="000066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zh-CN" dirty="0">
                <a:solidFill>
                  <a:srgbClr val="000066"/>
                </a:solidFill>
              </a:rPr>
              <a:t>结合实例，分析不断发展变化的人文因素对农业区位的影响。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13812B1-BE65-44F2-980D-C911F04BAA14}"/>
              </a:ext>
            </a:extLst>
          </p:cNvPr>
          <p:cNvSpPr/>
          <p:nvPr/>
        </p:nvSpPr>
        <p:spPr>
          <a:xfrm>
            <a:off x="5342237" y="2696516"/>
            <a:ext cx="3678194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66"/>
                </a:solidFill>
              </a:rPr>
              <a:t>1. </a:t>
            </a:r>
            <a:r>
              <a:rPr lang="zh-CN" altLang="zh-CN" b="1" dirty="0">
                <a:solidFill>
                  <a:srgbClr val="000066"/>
                </a:solidFill>
              </a:rPr>
              <a:t>市场的变化</a:t>
            </a:r>
            <a:endParaRPr lang="en-US" altLang="zh-CN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66"/>
                </a:solidFill>
              </a:rPr>
              <a:t>2.</a:t>
            </a:r>
            <a:r>
              <a:rPr lang="zh-CN" altLang="zh-CN" b="1" dirty="0">
                <a:solidFill>
                  <a:srgbClr val="000066"/>
                </a:solidFill>
              </a:rPr>
              <a:t> 科学技术的进步</a:t>
            </a:r>
            <a:endParaRPr lang="en-US" altLang="zh-CN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66"/>
                </a:solidFill>
              </a:rPr>
              <a:t>3. </a:t>
            </a:r>
            <a:r>
              <a:rPr lang="zh-CN" altLang="zh-CN" b="1" dirty="0">
                <a:solidFill>
                  <a:srgbClr val="000066"/>
                </a:solidFill>
              </a:rPr>
              <a:t>交通运输条件的改善</a:t>
            </a:r>
            <a:endParaRPr lang="en-US" altLang="zh-CN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66"/>
                </a:solidFill>
              </a:rPr>
              <a:t>4.</a:t>
            </a:r>
            <a:r>
              <a:rPr lang="zh-CN" altLang="zh-CN" b="1" dirty="0">
                <a:solidFill>
                  <a:srgbClr val="000066"/>
                </a:solidFill>
              </a:rPr>
              <a:t>农产品保鲜、冷藏等技术的改进</a:t>
            </a:r>
            <a:endParaRPr lang="en-US" altLang="zh-CN" b="1" dirty="0">
              <a:solidFill>
                <a:srgbClr val="000066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66"/>
                </a:solidFill>
              </a:rPr>
              <a:t>5.</a:t>
            </a:r>
            <a:r>
              <a:rPr lang="zh-CN" altLang="en-US" b="1" dirty="0">
                <a:solidFill>
                  <a:srgbClr val="000066"/>
                </a:solidFill>
              </a:rPr>
              <a:t>对农产品质量、环保需求的变化</a:t>
            </a:r>
            <a:endParaRPr lang="zh-CN" altLang="zh-CN" dirty="0">
              <a:solidFill>
                <a:srgbClr val="000066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13B57A6-B3A3-4983-B656-1D1F78990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7168"/>
            <a:ext cx="2055591" cy="185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49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3269</Words>
  <Application>Microsoft Office PowerPoint</Application>
  <PresentationFormat>全屏显示(16:9)</PresentationFormat>
  <Paragraphs>240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KaiTi</vt:lpstr>
      <vt:lpstr>等线</vt:lpstr>
      <vt:lpstr>黑体</vt:lpstr>
      <vt:lpstr>楷体</vt:lpstr>
      <vt:lpstr>宋体</vt:lpstr>
      <vt:lpstr>微软雅黑</vt:lpstr>
      <vt:lpstr>微软雅黑</vt:lpstr>
      <vt:lpstr>Arial</vt:lpstr>
      <vt:lpstr>Arial</vt:lpstr>
      <vt:lpstr>Calibri</vt:lpstr>
      <vt:lpstr>Times New Roman</vt:lpstr>
      <vt:lpstr>1_Office 主题​​</vt:lpstr>
      <vt:lpstr>听故事  学地理：             从眉县到靖边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胡淑琴</cp:lastModifiedBy>
  <cp:revision>423</cp:revision>
  <dcterms:created xsi:type="dcterms:W3CDTF">2020-02-01T11:21:51Z</dcterms:created>
  <dcterms:modified xsi:type="dcterms:W3CDTF">2020-03-15T14:02:18Z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