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2"/>
    <p:sldId id="257" r:id="rId3"/>
    <p:sldId id="288" r:id="rId4"/>
    <p:sldId id="289" r:id="rId5"/>
    <p:sldId id="260" r:id="rId6"/>
    <p:sldId id="285" r:id="rId7"/>
    <p:sldId id="290" r:id="rId8"/>
    <p:sldId id="304" r:id="rId9"/>
    <p:sldId id="291" r:id="rId10"/>
    <p:sldId id="284" r:id="rId11"/>
  </p:sldIdLst>
  <p:sldSz cx="9528175" cy="5359400"/>
  <p:notesSz cx="6761163" cy="9942513"/>
  <p:defaultTextStyle>
    <a:defPPr>
      <a:defRPr lang="zh-CN"/>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2555" algn="l" defTabSz="695960" rtl="0" eaLnBrk="1" latinLnBrk="0" hangingPunct="1">
      <a:defRPr sz="1370" kern="1200">
        <a:solidFill>
          <a:schemeClr val="tx1"/>
        </a:solidFill>
        <a:latin typeface="+mn-lt"/>
        <a:ea typeface="+mn-ea"/>
        <a:cs typeface="+mn-cs"/>
      </a:defRPr>
    </a:lvl5pPr>
    <a:lvl6pPr marL="1740535" algn="l" defTabSz="695960" rtl="0" eaLnBrk="1" latinLnBrk="0" hangingPunct="1">
      <a:defRPr sz="1370" kern="1200">
        <a:solidFill>
          <a:schemeClr val="tx1"/>
        </a:solidFill>
        <a:latin typeface="+mn-lt"/>
        <a:ea typeface="+mn-ea"/>
        <a:cs typeface="+mn-cs"/>
      </a:defRPr>
    </a:lvl6pPr>
    <a:lvl7pPr marL="2088515" algn="l" defTabSz="695960" rtl="0" eaLnBrk="1" latinLnBrk="0" hangingPunct="1">
      <a:defRPr sz="1370" kern="1200">
        <a:solidFill>
          <a:schemeClr val="tx1"/>
        </a:solidFill>
        <a:latin typeface="+mn-lt"/>
        <a:ea typeface="+mn-ea"/>
        <a:cs typeface="+mn-cs"/>
      </a:defRPr>
    </a:lvl7pPr>
    <a:lvl8pPr marL="2436495" algn="l" defTabSz="695960" rtl="0" eaLnBrk="1" latinLnBrk="0" hangingPunct="1">
      <a:defRPr sz="1370" kern="1200">
        <a:solidFill>
          <a:schemeClr val="tx1"/>
        </a:solidFill>
        <a:latin typeface="+mn-lt"/>
        <a:ea typeface="+mn-ea"/>
        <a:cs typeface="+mn-cs"/>
      </a:defRPr>
    </a:lvl8pPr>
    <a:lvl9pPr marL="2784475" algn="l" defTabSz="695960" rtl="0" eaLnBrk="1" latinLnBrk="0" hangingPunct="1">
      <a:defRPr sz="13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0">
          <p15:clr>
            <a:srgbClr val="A4A3A4"/>
          </p15:clr>
        </p15:guide>
        <p15:guide id="2" orient="horz" pos="1858">
          <p15:clr>
            <a:srgbClr val="A4A3A4"/>
          </p15:clr>
        </p15:guide>
        <p15:guide id="3" pos="3012">
          <p15:clr>
            <a:srgbClr val="A4A3A4"/>
          </p15:clr>
        </p15:guide>
        <p15:guide id="4" pos="1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9" autoAdjust="0"/>
    <p:restoredTop sz="94660"/>
  </p:normalViewPr>
  <p:slideViewPr>
    <p:cSldViewPr snapToGrid="0" showGuides="1">
      <p:cViewPr varScale="1">
        <p:scale>
          <a:sx n="93" d="100"/>
          <a:sy n="93" d="100"/>
        </p:scale>
        <p:origin x="376" y="64"/>
      </p:cViewPr>
      <p:guideLst>
        <p:guide orient="horz" pos="1970"/>
        <p:guide orient="horz" pos="1858"/>
        <p:guide pos="3012"/>
        <p:guide pos="180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1"/>
            <a:ext cx="2929837" cy="498852"/>
          </a:xfrm>
          <a:prstGeom prst="rect">
            <a:avLst/>
          </a:prstGeom>
        </p:spPr>
        <p:txBody>
          <a:bodyPr vert="horz" lIns="91440" tIns="45720" rIns="91440" bIns="45720" rtlCol="0"/>
          <a:lstStyle>
            <a:lvl1pPr algn="r">
              <a:defRPr sz="1200"/>
            </a:lvl1pPr>
          </a:lstStyle>
          <a:p>
            <a:fld id="{09407671-76C2-41E1-8728-F9885528D047}" type="datetimeFigureOut">
              <a:rPr lang="zh-CN" altLang="en-US" smtClean="0"/>
              <a:t>2020/3/14</a:t>
            </a:fld>
            <a:endParaRPr lang="zh-CN" altLang="en-US"/>
          </a:p>
        </p:txBody>
      </p:sp>
      <p:sp>
        <p:nvSpPr>
          <p:cNvPr id="4" name="页脚占位符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9BF755DB-79E1-482A-A376-ED177597E852}" type="slidenum">
              <a:rPr lang="zh-CN" altLang="en-US" smtClean="0"/>
              <a:t>‹#›</a:t>
            </a:fld>
            <a:endParaRPr lang="zh-CN" altLang="en-US"/>
          </a:p>
        </p:txBody>
      </p:sp>
    </p:spTree>
    <p:extLst>
      <p:ext uri="{BB962C8B-B14F-4D97-AF65-F5344CB8AC3E}">
        <p14:creationId xmlns:p14="http://schemas.microsoft.com/office/powerpoint/2010/main" val="24260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1"/>
            <a:ext cx="2929837" cy="498852"/>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t>2020/3/14</a:t>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4"/>
            <a:ext cx="5408930" cy="391486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t>‹#›</a:t>
            </a:fld>
            <a:endParaRPr lang="zh-CN" altLang="en-US"/>
          </a:p>
        </p:txBody>
      </p:sp>
    </p:spTree>
    <p:extLst>
      <p:ext uri="{BB962C8B-B14F-4D97-AF65-F5344CB8AC3E}">
        <p14:creationId xmlns:p14="http://schemas.microsoft.com/office/powerpoint/2010/main" val="304128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extLst>
      <p:ext uri="{BB962C8B-B14F-4D97-AF65-F5344CB8AC3E}">
        <p14:creationId xmlns:p14="http://schemas.microsoft.com/office/powerpoint/2010/main" val="322889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a:t>
            </a:fld>
            <a:endParaRPr lang="zh-CN" altLang="en-US"/>
          </a:p>
        </p:txBody>
      </p:sp>
    </p:spTree>
    <p:extLst>
      <p:ext uri="{BB962C8B-B14F-4D97-AF65-F5344CB8AC3E}">
        <p14:creationId xmlns:p14="http://schemas.microsoft.com/office/powerpoint/2010/main" val="327404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3</a:t>
            </a:fld>
            <a:endParaRPr lang="zh-CN" altLang="en-US"/>
          </a:p>
        </p:txBody>
      </p:sp>
    </p:spTree>
    <p:extLst>
      <p:ext uri="{BB962C8B-B14F-4D97-AF65-F5344CB8AC3E}">
        <p14:creationId xmlns:p14="http://schemas.microsoft.com/office/powerpoint/2010/main" val="23535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4</a:t>
            </a:fld>
            <a:endParaRPr lang="zh-CN" altLang="en-US"/>
          </a:p>
        </p:txBody>
      </p:sp>
    </p:spTree>
    <p:extLst>
      <p:ext uri="{BB962C8B-B14F-4D97-AF65-F5344CB8AC3E}">
        <p14:creationId xmlns:p14="http://schemas.microsoft.com/office/powerpoint/2010/main" val="13225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5</a:t>
            </a:fld>
            <a:endParaRPr lang="zh-CN" altLang="en-US"/>
          </a:p>
        </p:txBody>
      </p:sp>
    </p:spTree>
    <p:extLst>
      <p:ext uri="{BB962C8B-B14F-4D97-AF65-F5344CB8AC3E}">
        <p14:creationId xmlns:p14="http://schemas.microsoft.com/office/powerpoint/2010/main" val="62126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6</a:t>
            </a:fld>
            <a:endParaRPr lang="zh-CN" altLang="en-US"/>
          </a:p>
        </p:txBody>
      </p:sp>
    </p:spTree>
    <p:extLst>
      <p:ext uri="{BB962C8B-B14F-4D97-AF65-F5344CB8AC3E}">
        <p14:creationId xmlns:p14="http://schemas.microsoft.com/office/powerpoint/2010/main" val="289891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10</a:t>
            </a:fld>
            <a:endParaRPr lang="zh-CN" altLang="en-US"/>
          </a:p>
        </p:txBody>
      </p:sp>
    </p:spTree>
    <p:extLst>
      <p:ext uri="{BB962C8B-B14F-4D97-AF65-F5344CB8AC3E}">
        <p14:creationId xmlns:p14="http://schemas.microsoft.com/office/powerpoint/2010/main" val="321522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022" y="877106"/>
            <a:ext cx="7146131" cy="1865865"/>
          </a:xfrm>
        </p:spPr>
        <p:txBody>
          <a:bodyPr anchor="b"/>
          <a:lstStyle>
            <a:lvl1pPr algn="ctr">
              <a:defRPr sz="4690"/>
            </a:lvl1pPr>
          </a:lstStyle>
          <a:p>
            <a:r>
              <a:rPr lang="zh-CN" altLang="en-US"/>
              <a:t>单击此处编辑母版标题样式</a:t>
            </a:r>
            <a:endParaRPr lang="en-US" dirty="0"/>
          </a:p>
        </p:txBody>
      </p:sp>
      <p:sp>
        <p:nvSpPr>
          <p:cNvPr id="3" name="Subtitle 2"/>
          <p:cNvSpPr>
            <a:spLocks noGrp="1"/>
          </p:cNvSpPr>
          <p:nvPr>
            <p:ph type="subTitle" idx="1"/>
          </p:nvPr>
        </p:nvSpPr>
        <p:spPr>
          <a:xfrm>
            <a:off x="1191022" y="2814926"/>
            <a:ext cx="7146131" cy="1293947"/>
          </a:xfrm>
        </p:spPr>
        <p:txBody>
          <a:bodyPr/>
          <a:lstStyle>
            <a:lvl1pPr marL="0" indent="0" algn="ctr">
              <a:buNone/>
              <a:defRPr sz="1875"/>
            </a:lvl1pPr>
            <a:lvl2pPr marL="357505" indent="0" algn="ctr">
              <a:buNone/>
              <a:defRPr sz="1565"/>
            </a:lvl2pPr>
            <a:lvl3pPr marL="714375" indent="0" algn="ctr">
              <a:buNone/>
              <a:defRPr sz="1405"/>
            </a:lvl3pPr>
            <a:lvl4pPr marL="1071880" indent="0" algn="ctr">
              <a:buNone/>
              <a:defRPr sz="1250"/>
            </a:lvl4pPr>
            <a:lvl5pPr marL="1429385" indent="0" algn="ctr">
              <a:buNone/>
              <a:defRPr sz="1250"/>
            </a:lvl5pPr>
            <a:lvl6pPr marL="1786255" indent="0" algn="ctr">
              <a:buNone/>
              <a:defRPr sz="1250"/>
            </a:lvl6pPr>
            <a:lvl7pPr marL="2143760" indent="0" algn="ctr">
              <a:buNone/>
              <a:defRPr sz="1250"/>
            </a:lvl7pPr>
            <a:lvl8pPr marL="2501265" indent="0" algn="ctr">
              <a:buNone/>
              <a:defRPr sz="1250"/>
            </a:lvl8pPr>
            <a:lvl9pPr marL="2858135" indent="0" algn="ctr">
              <a:buNone/>
              <a:defRPr sz="12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600" y="285338"/>
            <a:ext cx="2054513" cy="4541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062" y="285338"/>
            <a:ext cx="6044436" cy="45418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099" y="1336129"/>
            <a:ext cx="8218051" cy="2229361"/>
          </a:xfrm>
        </p:spPr>
        <p:txBody>
          <a:bodyPr anchor="b"/>
          <a:lstStyle>
            <a:lvl1pPr>
              <a:defRPr sz="4690"/>
            </a:lvl1pPr>
          </a:lstStyle>
          <a:p>
            <a:r>
              <a:rPr lang="zh-CN" altLang="en-US"/>
              <a:t>单击此处编辑母版标题样式</a:t>
            </a:r>
            <a:endParaRPr lang="en-US" dirty="0"/>
          </a:p>
        </p:txBody>
      </p:sp>
      <p:sp>
        <p:nvSpPr>
          <p:cNvPr id="3" name="Text Placeholder 2"/>
          <p:cNvSpPr>
            <a:spLocks noGrp="1"/>
          </p:cNvSpPr>
          <p:nvPr>
            <p:ph type="body" idx="1"/>
          </p:nvPr>
        </p:nvSpPr>
        <p:spPr>
          <a:xfrm>
            <a:off x="650099" y="3586581"/>
            <a:ext cx="8218051" cy="1172368"/>
          </a:xfrm>
        </p:spPr>
        <p:txBody>
          <a:bodyPr/>
          <a:lstStyle>
            <a:lvl1pPr marL="0" indent="0">
              <a:buNone/>
              <a:defRPr sz="1875">
                <a:solidFill>
                  <a:schemeClr val="tx1">
                    <a:tint val="75000"/>
                  </a:schemeClr>
                </a:solidFill>
              </a:defRPr>
            </a:lvl1pPr>
            <a:lvl2pPr marL="357505" indent="0">
              <a:buNone/>
              <a:defRPr sz="1565">
                <a:solidFill>
                  <a:schemeClr val="tx1">
                    <a:tint val="75000"/>
                  </a:schemeClr>
                </a:solidFill>
              </a:defRPr>
            </a:lvl2pPr>
            <a:lvl3pPr marL="714375" indent="0">
              <a:buNone/>
              <a:defRPr sz="1405">
                <a:solidFill>
                  <a:schemeClr val="tx1">
                    <a:tint val="75000"/>
                  </a:schemeClr>
                </a:solidFill>
              </a:defRPr>
            </a:lvl3pPr>
            <a:lvl4pPr marL="1071880" indent="0">
              <a:buNone/>
              <a:defRPr sz="1250">
                <a:solidFill>
                  <a:schemeClr val="tx1">
                    <a:tint val="75000"/>
                  </a:schemeClr>
                </a:solidFill>
              </a:defRPr>
            </a:lvl4pPr>
            <a:lvl5pPr marL="1429385" indent="0">
              <a:buNone/>
              <a:defRPr sz="1250">
                <a:solidFill>
                  <a:schemeClr val="tx1">
                    <a:tint val="75000"/>
                  </a:schemeClr>
                </a:solidFill>
              </a:defRPr>
            </a:lvl5pPr>
            <a:lvl6pPr marL="1786255" indent="0">
              <a:buNone/>
              <a:defRPr sz="1250">
                <a:solidFill>
                  <a:schemeClr val="tx1">
                    <a:tint val="75000"/>
                  </a:schemeClr>
                </a:solidFill>
              </a:defRPr>
            </a:lvl6pPr>
            <a:lvl7pPr marL="2143760" indent="0">
              <a:buNone/>
              <a:defRPr sz="1250">
                <a:solidFill>
                  <a:schemeClr val="tx1">
                    <a:tint val="75000"/>
                  </a:schemeClr>
                </a:solidFill>
              </a:defRPr>
            </a:lvl7pPr>
            <a:lvl8pPr marL="2501265" indent="0">
              <a:buNone/>
              <a:defRPr sz="1250">
                <a:solidFill>
                  <a:schemeClr val="tx1">
                    <a:tint val="75000"/>
                  </a:schemeClr>
                </a:solidFill>
              </a:defRPr>
            </a:lvl8pPr>
            <a:lvl9pPr marL="2858135" indent="0">
              <a:buNone/>
              <a:defRPr sz="12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062"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23639"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303" y="285339"/>
            <a:ext cx="8218051" cy="103590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304" y="1313798"/>
            <a:ext cx="4030864"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656304" y="1957670"/>
            <a:ext cx="4030864"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23639" y="1313798"/>
            <a:ext cx="4050715"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4823639" y="1957670"/>
            <a:ext cx="4050715"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Content Placeholder 2"/>
          <p:cNvSpPr>
            <a:spLocks noGrp="1"/>
          </p:cNvSpPr>
          <p:nvPr>
            <p:ph idx="1"/>
          </p:nvPr>
        </p:nvSpPr>
        <p:spPr>
          <a:xfrm>
            <a:off x="4050715" y="771655"/>
            <a:ext cx="4823639" cy="3808648"/>
          </a:xfrm>
        </p:spPr>
        <p:txBody>
          <a:bodyPr/>
          <a:lstStyle>
            <a:lvl1pPr>
              <a:defRPr sz="2500"/>
            </a:lvl1pPr>
            <a:lvl2pPr>
              <a:defRPr sz="2190"/>
            </a:lvl2pPr>
            <a:lvl3pPr>
              <a:defRPr sz="1875"/>
            </a:lvl3pPr>
            <a:lvl4pPr>
              <a:defRPr sz="1565"/>
            </a:lvl4pPr>
            <a:lvl5pPr>
              <a:defRPr sz="1565"/>
            </a:lvl5pPr>
            <a:lvl6pPr>
              <a:defRPr sz="1565"/>
            </a:lvl6pPr>
            <a:lvl7pPr>
              <a:defRPr sz="1565"/>
            </a:lvl7pPr>
            <a:lvl8pPr>
              <a:defRPr sz="1565"/>
            </a:lvl8pPr>
            <a:lvl9pPr>
              <a:defRPr sz="15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0715" y="771655"/>
            <a:ext cx="4823639" cy="3808648"/>
          </a:xfrm>
        </p:spPr>
        <p:txBody>
          <a:bodyPr anchor="t"/>
          <a:lstStyle>
            <a:lvl1pPr marL="0" indent="0">
              <a:buNone/>
              <a:defRPr sz="2500"/>
            </a:lvl1pPr>
            <a:lvl2pPr marL="357505" indent="0">
              <a:buNone/>
              <a:defRPr sz="2190"/>
            </a:lvl2pPr>
            <a:lvl3pPr marL="714375" indent="0">
              <a:buNone/>
              <a:defRPr sz="1875"/>
            </a:lvl3pPr>
            <a:lvl4pPr marL="1071880" indent="0">
              <a:buNone/>
              <a:defRPr sz="1565"/>
            </a:lvl4pPr>
            <a:lvl5pPr marL="1429385" indent="0">
              <a:buNone/>
              <a:defRPr sz="1565"/>
            </a:lvl5pPr>
            <a:lvl6pPr marL="1786255" indent="0">
              <a:buNone/>
              <a:defRPr sz="1565"/>
            </a:lvl6pPr>
            <a:lvl7pPr marL="2143760" indent="0">
              <a:buNone/>
              <a:defRPr sz="1565"/>
            </a:lvl7pPr>
            <a:lvl8pPr marL="2501265" indent="0">
              <a:buNone/>
              <a:defRPr sz="1565"/>
            </a:lvl8pPr>
            <a:lvl9pPr marL="2858135" indent="0">
              <a:buNone/>
              <a:defRPr sz="1565"/>
            </a:lvl9pPr>
          </a:lstStyle>
          <a:p>
            <a:r>
              <a:rPr lang="zh-CN" altLang="en-US"/>
              <a:t>单击图标添加图片</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062" y="285339"/>
            <a:ext cx="8218051" cy="103590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062" y="1426692"/>
            <a:ext cx="8218051" cy="340049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062" y="4967370"/>
            <a:ext cx="2143839" cy="285338"/>
          </a:xfrm>
          <a:prstGeom prst="rect">
            <a:avLst/>
          </a:prstGeom>
        </p:spPr>
        <p:txBody>
          <a:bodyPr vert="horz" lIns="91440" tIns="45720" rIns="91440" bIns="45720" rtlCol="0" anchor="ctr"/>
          <a:lstStyle>
            <a:lvl1pPr algn="l">
              <a:defRPr sz="940">
                <a:solidFill>
                  <a:schemeClr val="tx1">
                    <a:tint val="75000"/>
                  </a:schemeClr>
                </a:solidFill>
              </a:defRPr>
            </a:lvl1pPr>
          </a:lstStyle>
          <a:p>
            <a:fld id="{745CC81A-D027-4A12-8E52-B5DDDC2B9315}" type="datetimeFigureOut">
              <a:rPr lang="zh-CN" altLang="en-US" smtClean="0"/>
              <a:t>2020/3/14</a:t>
            </a:fld>
            <a:endParaRPr lang="zh-CN" altLang="en-US"/>
          </a:p>
        </p:txBody>
      </p:sp>
      <p:sp>
        <p:nvSpPr>
          <p:cNvPr id="5" name="Footer Placeholder 4"/>
          <p:cNvSpPr>
            <a:spLocks noGrp="1"/>
          </p:cNvSpPr>
          <p:nvPr>
            <p:ph type="ftr" sz="quarter" idx="3"/>
          </p:nvPr>
        </p:nvSpPr>
        <p:spPr>
          <a:xfrm>
            <a:off x="3156208" y="4967370"/>
            <a:ext cx="3215759" cy="285338"/>
          </a:xfrm>
          <a:prstGeom prst="rect">
            <a:avLst/>
          </a:prstGeom>
        </p:spPr>
        <p:txBody>
          <a:bodyPr vert="horz" lIns="91440" tIns="45720" rIns="91440" bIns="45720" rtlCol="0" anchor="ctr"/>
          <a:lstStyle>
            <a:lvl1pPr algn="ctr">
              <a:defRPr sz="9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29274" y="4967370"/>
            <a:ext cx="2143839" cy="285338"/>
          </a:xfrm>
          <a:prstGeom prst="rect">
            <a:avLst/>
          </a:prstGeom>
        </p:spPr>
        <p:txBody>
          <a:bodyPr vert="horz" lIns="91440" tIns="45720" rIns="91440" bIns="45720" rtlCol="0" anchor="ctr"/>
          <a:lstStyle>
            <a:lvl1pPr algn="r">
              <a:defRPr sz="940">
                <a:solidFill>
                  <a:schemeClr val="tx1">
                    <a:tint val="75000"/>
                  </a:schemeClr>
                </a:solidFill>
              </a:defRPr>
            </a:lvl1pPr>
          </a:lstStyle>
          <a:p>
            <a:fld id="{E7ED0DC7-352A-4401-8624-A008792AD5A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714375" rtl="0" eaLnBrk="1" latinLnBrk="0" hangingPunct="1">
        <a:lnSpc>
          <a:spcPct val="90000"/>
        </a:lnSpc>
        <a:spcBef>
          <a:spcPct val="0"/>
        </a:spcBef>
        <a:buNone/>
        <a:defRPr sz="3440" kern="1200">
          <a:solidFill>
            <a:schemeClr val="tx1"/>
          </a:solidFill>
          <a:latin typeface="+mj-lt"/>
          <a:ea typeface="+mj-ea"/>
          <a:cs typeface="+mj-cs"/>
        </a:defRPr>
      </a:lvl1pPr>
    </p:titleStyle>
    <p:body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p:bodyStyle>
    <p:otherStyle>
      <a:defPPr>
        <a:defRPr lang="en-US"/>
      </a:defPPr>
      <a:lvl1pPr marL="0" algn="l" defTabSz="714375" rtl="0" eaLnBrk="1" latinLnBrk="0" hangingPunct="1">
        <a:defRPr sz="1405" kern="1200">
          <a:solidFill>
            <a:schemeClr val="tx1"/>
          </a:solidFill>
          <a:latin typeface="+mn-lt"/>
          <a:ea typeface="+mn-ea"/>
          <a:cs typeface="+mn-cs"/>
        </a:defRPr>
      </a:lvl1pPr>
      <a:lvl2pPr marL="357505" algn="l" defTabSz="714375" rtl="0" eaLnBrk="1" latinLnBrk="0" hangingPunct="1">
        <a:defRPr sz="1405" kern="1200">
          <a:solidFill>
            <a:schemeClr val="tx1"/>
          </a:solidFill>
          <a:latin typeface="+mn-lt"/>
          <a:ea typeface="+mn-ea"/>
          <a:cs typeface="+mn-cs"/>
        </a:defRPr>
      </a:lvl2pPr>
      <a:lvl3pPr marL="714375" algn="l" defTabSz="714375" rtl="0" eaLnBrk="1" latinLnBrk="0" hangingPunct="1">
        <a:defRPr sz="1405" kern="1200">
          <a:solidFill>
            <a:schemeClr val="tx1"/>
          </a:solidFill>
          <a:latin typeface="+mn-lt"/>
          <a:ea typeface="+mn-ea"/>
          <a:cs typeface="+mn-cs"/>
        </a:defRPr>
      </a:lvl3pPr>
      <a:lvl4pPr marL="1071880" algn="l" defTabSz="714375" rtl="0" eaLnBrk="1" latinLnBrk="0" hangingPunct="1">
        <a:defRPr sz="1405" kern="1200">
          <a:solidFill>
            <a:schemeClr val="tx1"/>
          </a:solidFill>
          <a:latin typeface="+mn-lt"/>
          <a:ea typeface="+mn-ea"/>
          <a:cs typeface="+mn-cs"/>
        </a:defRPr>
      </a:lvl4pPr>
      <a:lvl5pPr marL="1429385" algn="l" defTabSz="714375" rtl="0" eaLnBrk="1" latinLnBrk="0" hangingPunct="1">
        <a:defRPr sz="1405" kern="1200">
          <a:solidFill>
            <a:schemeClr val="tx1"/>
          </a:solidFill>
          <a:latin typeface="+mn-lt"/>
          <a:ea typeface="+mn-ea"/>
          <a:cs typeface="+mn-cs"/>
        </a:defRPr>
      </a:lvl5pPr>
      <a:lvl6pPr marL="1786255" algn="l" defTabSz="714375" rtl="0" eaLnBrk="1" latinLnBrk="0" hangingPunct="1">
        <a:defRPr sz="1405" kern="1200">
          <a:solidFill>
            <a:schemeClr val="tx1"/>
          </a:solidFill>
          <a:latin typeface="+mn-lt"/>
          <a:ea typeface="+mn-ea"/>
          <a:cs typeface="+mn-cs"/>
        </a:defRPr>
      </a:lvl6pPr>
      <a:lvl7pPr marL="2143760" algn="l" defTabSz="714375" rtl="0" eaLnBrk="1" latinLnBrk="0" hangingPunct="1">
        <a:defRPr sz="1405" kern="1200">
          <a:solidFill>
            <a:schemeClr val="tx1"/>
          </a:solidFill>
          <a:latin typeface="+mn-lt"/>
          <a:ea typeface="+mn-ea"/>
          <a:cs typeface="+mn-cs"/>
        </a:defRPr>
      </a:lvl7pPr>
      <a:lvl8pPr marL="2501265" algn="l" defTabSz="714375" rtl="0" eaLnBrk="1" latinLnBrk="0" hangingPunct="1">
        <a:defRPr sz="1405" kern="1200">
          <a:solidFill>
            <a:schemeClr val="tx1"/>
          </a:solidFill>
          <a:latin typeface="+mn-lt"/>
          <a:ea typeface="+mn-ea"/>
          <a:cs typeface="+mn-cs"/>
        </a:defRPr>
      </a:lvl8pPr>
      <a:lvl9pPr marL="2858135" algn="l" defTabSz="714375" rtl="0" eaLnBrk="1" latinLnBrk="0" hangingPunct="1">
        <a:defRPr sz="14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9528175" cy="5359400"/>
          </a:xfrm>
          <a:prstGeom prst="rect">
            <a:avLst/>
          </a:prstGeom>
        </p:spPr>
      </p:pic>
      <p:sp>
        <p:nvSpPr>
          <p:cNvPr id="19" name="矩形 18"/>
          <p:cNvSpPr/>
          <p:nvPr/>
        </p:nvSpPr>
        <p:spPr>
          <a:xfrm>
            <a:off x="133728" y="949994"/>
            <a:ext cx="9528175" cy="954107"/>
          </a:xfrm>
          <a:prstGeom prst="rect">
            <a:avLst/>
          </a:prstGeom>
        </p:spPr>
        <p:txBody>
          <a:bodyPr wrap="square">
            <a:spAutoFit/>
          </a:bodyPr>
          <a:lstStyle/>
          <a:p>
            <a:pPr algn="ctr"/>
            <a:r>
              <a:rPr lang="zh-CN" altLang="en-US" sz="2800" b="1" spc="300" dirty="0">
                <a:latin typeface="微软雅黑" panose="020B0503020204020204" pitchFamily="34" charset="-122"/>
                <a:ea typeface="微软雅黑" panose="020B0503020204020204" pitchFamily="34" charset="-122"/>
              </a:rPr>
              <a:t>微课名称：</a:t>
            </a:r>
            <a:endParaRPr lang="en-US" altLang="zh-CN" sz="2800" b="1" spc="300" dirty="0">
              <a:latin typeface="微软雅黑" panose="020B0503020204020204" pitchFamily="34" charset="-122"/>
              <a:ea typeface="微软雅黑" panose="020B0503020204020204" pitchFamily="34" charset="-122"/>
            </a:endParaRPr>
          </a:p>
          <a:p>
            <a:pPr algn="ctr"/>
            <a:r>
              <a:rPr lang="zh-CN" altLang="en-US" sz="2800" b="1" spc="300" dirty="0">
                <a:latin typeface="微软雅黑" panose="020B0503020204020204" pitchFamily="34" charset="-122"/>
                <a:ea typeface="微软雅黑" panose="020B0503020204020204" pitchFamily="34" charset="-122"/>
              </a:rPr>
              <a:t>中国共产党成立与新民主主义革命兴起（一）</a:t>
            </a:r>
          </a:p>
        </p:txBody>
      </p:sp>
      <p:sp>
        <p:nvSpPr>
          <p:cNvPr id="20" name="矩形 19"/>
          <p:cNvSpPr/>
          <p:nvPr/>
        </p:nvSpPr>
        <p:spPr>
          <a:xfrm>
            <a:off x="2145174" y="2173567"/>
            <a:ext cx="6569168" cy="2807948"/>
          </a:xfrm>
          <a:prstGeom prst="rect">
            <a:avLst/>
          </a:prstGeom>
        </p:spPr>
        <p:txBody>
          <a:bodyPr wrap="square">
            <a:spAutoFit/>
          </a:bodyPr>
          <a:lstStyle/>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年级：高一</a:t>
            </a:r>
          </a:p>
          <a:p>
            <a:pPr>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版本：部编版</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（上）</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第七单元 </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单位：北京市朝阳外国语学校</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作者：钟君</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7733841" y="3932352"/>
            <a:ext cx="1472125" cy="1310164"/>
          </a:xfrm>
          <a:prstGeom prst="rect">
            <a:avLst/>
          </a:prstGeom>
        </p:spPr>
      </p:pic>
      <p:pic>
        <p:nvPicPr>
          <p:cNvPr id="2" name="图片 1" descr="111 (2)"/>
          <p:cNvPicPr>
            <a:picLocks noChangeAspect="1"/>
          </p:cNvPicPr>
          <p:nvPr/>
        </p:nvPicPr>
        <p:blipFill>
          <a:blip r:embed="rId5"/>
          <a:stretch>
            <a:fillRect/>
          </a:stretch>
        </p:blipFill>
        <p:spPr>
          <a:xfrm>
            <a:off x="236855" y="199390"/>
            <a:ext cx="5489575" cy="6832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 y="0"/>
            <a:ext cx="9528175" cy="5359400"/>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2376576" y="1599187"/>
            <a:ext cx="2041742" cy="1817113"/>
          </a:xfrm>
          <a:prstGeom prst="rect">
            <a:avLst/>
          </a:prstGeom>
        </p:spPr>
      </p:pic>
      <p:sp>
        <p:nvSpPr>
          <p:cNvPr id="11" name="矩形 10"/>
          <p:cNvSpPr/>
          <p:nvPr/>
        </p:nvSpPr>
        <p:spPr>
          <a:xfrm>
            <a:off x="4418318" y="1943199"/>
            <a:ext cx="3286074" cy="819105"/>
          </a:xfrm>
          <a:prstGeom prst="rect">
            <a:avLst/>
          </a:prstGeom>
        </p:spPr>
        <p:txBody>
          <a:bodyPr wrap="square" lIns="67598" tIns="33799" rIns="67598" bIns="33799" anchor="t">
            <a:spAutoFit/>
          </a:bodyPr>
          <a:lstStyle/>
          <a:p>
            <a:pPr algn="ctr" fontAlgn="ctr"/>
            <a:r>
              <a:rPr lang="zh-CN" altLang="en-US" sz="4880" b="1" spc="591" dirty="0">
                <a:latin typeface="微软雅黑" panose="020B0503020204020204" pitchFamily="34" charset="-122"/>
                <a:ea typeface="微软雅黑" panose="020B0503020204020204" pitchFamily="34" charset="-122"/>
              </a:rPr>
              <a:t>谢谢观看</a:t>
            </a:r>
          </a:p>
        </p:txBody>
      </p:sp>
      <p:sp>
        <p:nvSpPr>
          <p:cNvPr id="12" name="矩形 11"/>
          <p:cNvSpPr/>
          <p:nvPr/>
        </p:nvSpPr>
        <p:spPr>
          <a:xfrm>
            <a:off x="4652044" y="2717872"/>
            <a:ext cx="2800254" cy="319959"/>
          </a:xfrm>
          <a:prstGeom prst="rect">
            <a:avLst/>
          </a:prstGeom>
        </p:spPr>
        <p:txBody>
          <a:bodyPr wrap="none">
            <a:spAutoFit/>
          </a:bodyPr>
          <a:lstStyle/>
          <a:p>
            <a:r>
              <a:rPr lang="en-US" altLang="zh-CN" sz="1480" dirty="0">
                <a:latin typeface="Arial" panose="020B0604020202020204" pitchFamily="34" charset="0"/>
              </a:rPr>
              <a:t>THANK YOU FOR WATCHING</a:t>
            </a:r>
            <a:endParaRPr lang="zh-CN" altLang="en-US" sz="1480" dirty="0"/>
          </a:p>
        </p:txBody>
      </p:sp>
      <p:pic>
        <p:nvPicPr>
          <p:cNvPr id="6" name="图片 5" descr="111 (2)"/>
          <p:cNvPicPr>
            <a:picLocks noChangeAspect="1"/>
          </p:cNvPicPr>
          <p:nvPr/>
        </p:nvPicPr>
        <p:blipFill>
          <a:blip r:embed="rId5"/>
          <a:stretch>
            <a:fillRect/>
          </a:stretch>
        </p:blipFill>
        <p:spPr>
          <a:xfrm>
            <a:off x="236855" y="199390"/>
            <a:ext cx="5489575" cy="6832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23" name="椭圆 22"/>
          <p:cNvSpPr/>
          <p:nvPr/>
        </p:nvSpPr>
        <p:spPr>
          <a:xfrm>
            <a:off x="555067" y="1685401"/>
            <a:ext cx="799067" cy="198859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TextBox 20"/>
          <p:cNvSpPr txBox="1"/>
          <p:nvPr/>
        </p:nvSpPr>
        <p:spPr>
          <a:xfrm>
            <a:off x="769935" y="2004022"/>
            <a:ext cx="369332" cy="1351356"/>
          </a:xfrm>
          <a:prstGeom prst="rect">
            <a:avLst/>
          </a:prstGeom>
          <a:noFill/>
        </p:spPr>
        <p:txBody>
          <a:bodyPr vert="eaVert" wrap="square" lIns="0" tIns="0" rIns="0" bIns="0" rtlCol="0">
            <a:spAutoFit/>
          </a:bodyPr>
          <a:lstStyle/>
          <a:p>
            <a:pPr algn="ctr"/>
            <a:r>
              <a:rPr lang="zh-CN" altLang="en-US" sz="2400" b="1" dirty="0">
                <a:latin typeface="微软雅黑" panose="020B0503020204020204" pitchFamily="34" charset="-122"/>
                <a:ea typeface="微软雅黑" panose="020B0503020204020204" pitchFamily="34" charset="-122"/>
              </a:rPr>
              <a:t>课标要求</a:t>
            </a:r>
          </a:p>
        </p:txBody>
      </p:sp>
      <p:sp>
        <p:nvSpPr>
          <p:cNvPr id="28" name="矩形 27"/>
          <p:cNvSpPr/>
          <p:nvPr/>
        </p:nvSpPr>
        <p:spPr>
          <a:xfrm>
            <a:off x="4118855" y="414201"/>
            <a:ext cx="1338828" cy="438582"/>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单元概述</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 name="矩形 1">
            <a:extLst>
              <a:ext uri="{FF2B5EF4-FFF2-40B4-BE49-F238E27FC236}">
                <a16:creationId xmlns:a16="http://schemas.microsoft.com/office/drawing/2014/main" id="{44BF04ED-849E-441D-9366-B6DEC1697746}"/>
              </a:ext>
            </a:extLst>
          </p:cNvPr>
          <p:cNvSpPr/>
          <p:nvPr/>
        </p:nvSpPr>
        <p:spPr>
          <a:xfrm>
            <a:off x="1510630" y="1305320"/>
            <a:ext cx="7929703" cy="3108543"/>
          </a:xfrm>
          <a:prstGeom prst="rect">
            <a:avLst/>
          </a:prstGeom>
        </p:spPr>
        <p:txBody>
          <a:bodyPr wrap="square">
            <a:spAutoFit/>
          </a:bodyPr>
          <a:lstStyle/>
          <a:p>
            <a:r>
              <a:rPr lang="en-US" altLang="zh-CN" sz="2800" b="1" dirty="0"/>
              <a:t>1</a:t>
            </a:r>
            <a:r>
              <a:rPr lang="zh-CN" altLang="en-US" sz="2800" b="1" dirty="0"/>
              <a:t>、</a:t>
            </a:r>
            <a:r>
              <a:rPr lang="zh-CN" altLang="zh-CN" sz="2800" b="1" dirty="0"/>
              <a:t>认识</a:t>
            </a:r>
            <a:r>
              <a:rPr lang="zh-CN" altLang="zh-CN" sz="2800" b="1" dirty="0">
                <a:solidFill>
                  <a:srgbClr val="FF0000"/>
                </a:solidFill>
              </a:rPr>
              <a:t>五四爱国运动</a:t>
            </a:r>
            <a:r>
              <a:rPr lang="zh-CN" altLang="zh-CN" sz="2800" b="1" dirty="0"/>
              <a:t>的历史意义，认识马克思主义在中国的传播与</a:t>
            </a:r>
            <a:r>
              <a:rPr lang="zh-CN" altLang="zh-CN" sz="2800" b="1" dirty="0">
                <a:solidFill>
                  <a:srgbClr val="FF0000"/>
                </a:solidFill>
              </a:rPr>
              <a:t>中国共产党成立</a:t>
            </a:r>
            <a:r>
              <a:rPr lang="zh-CN" altLang="zh-CN" sz="2800" b="1" dirty="0"/>
              <a:t>对中国革命的深远影响</a:t>
            </a:r>
            <a:r>
              <a:rPr lang="zh-CN" altLang="en-US" sz="2800" b="1" dirty="0"/>
              <a:t>；</a:t>
            </a:r>
            <a:endParaRPr lang="en-US" altLang="zh-CN" sz="2800" b="1" dirty="0"/>
          </a:p>
          <a:p>
            <a:r>
              <a:rPr lang="en-US" altLang="zh-CN" sz="2800" b="1" dirty="0"/>
              <a:t>2</a:t>
            </a:r>
            <a:r>
              <a:rPr lang="zh-CN" altLang="en-US" sz="2800" b="1" dirty="0"/>
              <a:t>、</a:t>
            </a:r>
            <a:r>
              <a:rPr lang="zh-CN" altLang="zh-CN" sz="2800" b="1" dirty="0"/>
              <a:t>认识</a:t>
            </a:r>
            <a:r>
              <a:rPr lang="zh-CN" altLang="zh-CN" sz="2800" b="1" dirty="0">
                <a:solidFill>
                  <a:srgbClr val="FF0000"/>
                </a:solidFill>
              </a:rPr>
              <a:t>国共合作领导国民革命</a:t>
            </a:r>
            <a:r>
              <a:rPr lang="zh-CN" altLang="zh-CN" sz="2800" b="1" dirty="0"/>
              <a:t>的历史作用</a:t>
            </a:r>
            <a:r>
              <a:rPr lang="zh-CN" altLang="en-US" sz="2800" b="1" dirty="0"/>
              <a:t>；</a:t>
            </a:r>
            <a:endParaRPr lang="en-US" altLang="zh-CN" sz="2800" b="1" dirty="0"/>
          </a:p>
          <a:p>
            <a:r>
              <a:rPr lang="en-US" altLang="zh-CN" sz="2800" b="1" dirty="0"/>
              <a:t>3</a:t>
            </a:r>
            <a:r>
              <a:rPr lang="zh-CN" altLang="en-US" sz="2800" b="1" dirty="0"/>
              <a:t>、了解</a:t>
            </a:r>
            <a:r>
              <a:rPr lang="zh-CN" altLang="en-US" sz="2800" b="1" dirty="0">
                <a:solidFill>
                  <a:srgbClr val="FF0000"/>
                </a:solidFill>
              </a:rPr>
              <a:t>南京国民政府</a:t>
            </a:r>
            <a:r>
              <a:rPr lang="zh-CN" altLang="en-US" sz="2800" b="1" dirty="0"/>
              <a:t>的成立；</a:t>
            </a:r>
            <a:endParaRPr lang="en-US" altLang="zh-CN" sz="2800" b="1" dirty="0"/>
          </a:p>
          <a:p>
            <a:r>
              <a:rPr lang="en-US" altLang="zh-CN" sz="2800" b="1" dirty="0"/>
              <a:t>4</a:t>
            </a:r>
            <a:r>
              <a:rPr lang="zh-CN" altLang="en-US" sz="2800" b="1" dirty="0"/>
              <a:t>、认识</a:t>
            </a:r>
            <a:r>
              <a:rPr lang="zh-CN" altLang="en-US" sz="2800" b="1" dirty="0">
                <a:solidFill>
                  <a:srgbClr val="FF0000"/>
                </a:solidFill>
              </a:rPr>
              <a:t>中国共产党开辟革命新道路</a:t>
            </a:r>
            <a:r>
              <a:rPr lang="zh-CN" altLang="en-US" sz="2800" b="1" dirty="0"/>
              <a:t>的意义；</a:t>
            </a:r>
            <a:endParaRPr lang="en-US" altLang="zh-CN" sz="2800" b="1" dirty="0"/>
          </a:p>
          <a:p>
            <a:r>
              <a:rPr lang="en-US" altLang="zh-CN" sz="2800" b="1" dirty="0"/>
              <a:t>5</a:t>
            </a:r>
            <a:r>
              <a:rPr lang="zh-CN" altLang="en-US" sz="2800" b="1" dirty="0"/>
              <a:t>、认识红军</a:t>
            </a:r>
            <a:r>
              <a:rPr lang="zh-CN" altLang="en-US" sz="2800" b="1" dirty="0">
                <a:solidFill>
                  <a:srgbClr val="FF0000"/>
                </a:solidFill>
              </a:rPr>
              <a:t>长征</a:t>
            </a:r>
            <a:r>
              <a:rPr lang="zh-CN" altLang="en-US" sz="2800" b="1" dirty="0"/>
              <a:t>的意义。</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17016" y="5295818"/>
            <a:ext cx="9548087" cy="108858"/>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1">
              <a:solidFill>
                <a:schemeClr val="tx1"/>
              </a:solidFill>
            </a:endParaRPr>
          </a:p>
        </p:txBody>
      </p:sp>
      <p:sp>
        <p:nvSpPr>
          <p:cNvPr id="24" name="TextBox 20"/>
          <p:cNvSpPr txBox="1"/>
          <p:nvPr/>
        </p:nvSpPr>
        <p:spPr>
          <a:xfrm>
            <a:off x="3913913" y="304391"/>
            <a:ext cx="1737800" cy="369332"/>
          </a:xfrm>
          <a:prstGeom prst="rect">
            <a:avLst/>
          </a:prstGeom>
          <a:noFill/>
        </p:spPr>
        <p:txBody>
          <a:bodyPr vert="horz" wrap="square" lIns="0" tIns="0" rIns="0" bIns="0" rtlCol="0">
            <a:spAutoFit/>
          </a:bodyPr>
          <a:lstStyle/>
          <a:p>
            <a:pPr algn="ctr"/>
            <a:r>
              <a:rPr lang="zh-CN" altLang="en-US" sz="2400" b="1" dirty="0">
                <a:latin typeface="微软雅黑" panose="020B0503020204020204" pitchFamily="34" charset="-122"/>
                <a:ea typeface="微软雅黑" panose="020B0503020204020204" pitchFamily="34" charset="-122"/>
              </a:rPr>
              <a:t>时空观念</a:t>
            </a:r>
          </a:p>
        </p:txBody>
      </p:sp>
      <p:sp>
        <p:nvSpPr>
          <p:cNvPr id="3" name="箭头: 右 2">
            <a:extLst>
              <a:ext uri="{FF2B5EF4-FFF2-40B4-BE49-F238E27FC236}">
                <a16:creationId xmlns:a16="http://schemas.microsoft.com/office/drawing/2014/main" id="{999DF115-B777-42F6-BFB5-13D7C0FF426F}"/>
              </a:ext>
            </a:extLst>
          </p:cNvPr>
          <p:cNvSpPr/>
          <p:nvPr/>
        </p:nvSpPr>
        <p:spPr>
          <a:xfrm>
            <a:off x="29345" y="2051989"/>
            <a:ext cx="9548086" cy="7257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endParaRPr lang="zh-CN" altLang="en-US" b="1"/>
          </a:p>
        </p:txBody>
      </p:sp>
      <p:cxnSp>
        <p:nvCxnSpPr>
          <p:cNvPr id="9" name="Straight Connector 200">
            <a:extLst>
              <a:ext uri="{FF2B5EF4-FFF2-40B4-BE49-F238E27FC236}">
                <a16:creationId xmlns:a16="http://schemas.microsoft.com/office/drawing/2014/main" id="{2F6464E2-9963-4E3C-8B4C-4278715D4B78}"/>
              </a:ext>
            </a:extLst>
          </p:cNvPr>
          <p:cNvCxnSpPr>
            <a:cxnSpLocks/>
          </p:cNvCxnSpPr>
          <p:nvPr/>
        </p:nvCxnSpPr>
        <p:spPr>
          <a:xfrm>
            <a:off x="4133916" y="745094"/>
            <a:ext cx="1254567"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B84B3593-DDC2-4F5B-8791-AE87C5C139D8}"/>
              </a:ext>
            </a:extLst>
          </p:cNvPr>
          <p:cNvSpPr txBox="1"/>
          <p:nvPr/>
        </p:nvSpPr>
        <p:spPr>
          <a:xfrm>
            <a:off x="62952" y="1073298"/>
            <a:ext cx="430887" cy="1046177"/>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五四运动</a:t>
            </a:r>
          </a:p>
        </p:txBody>
      </p:sp>
      <p:sp>
        <p:nvSpPr>
          <p:cNvPr id="13" name="文本框 12">
            <a:extLst>
              <a:ext uri="{FF2B5EF4-FFF2-40B4-BE49-F238E27FC236}">
                <a16:creationId xmlns:a16="http://schemas.microsoft.com/office/drawing/2014/main" id="{F62B27AC-3536-49FD-BEDC-06EA896CEFAF}"/>
              </a:ext>
            </a:extLst>
          </p:cNvPr>
          <p:cNvSpPr txBox="1"/>
          <p:nvPr/>
        </p:nvSpPr>
        <p:spPr>
          <a:xfrm>
            <a:off x="1127161" y="499512"/>
            <a:ext cx="430887" cy="1609125"/>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中国共产党成立</a:t>
            </a:r>
          </a:p>
        </p:txBody>
      </p:sp>
      <p:sp>
        <p:nvSpPr>
          <p:cNvPr id="15" name="文本框 14">
            <a:extLst>
              <a:ext uri="{FF2B5EF4-FFF2-40B4-BE49-F238E27FC236}">
                <a16:creationId xmlns:a16="http://schemas.microsoft.com/office/drawing/2014/main" id="{86F4B824-1961-4704-9FA0-0EA8A49C9D86}"/>
              </a:ext>
            </a:extLst>
          </p:cNvPr>
          <p:cNvSpPr txBox="1"/>
          <p:nvPr/>
        </p:nvSpPr>
        <p:spPr>
          <a:xfrm>
            <a:off x="2587717" y="2738089"/>
            <a:ext cx="430887" cy="1116792"/>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国民党一大</a:t>
            </a:r>
          </a:p>
        </p:txBody>
      </p:sp>
      <p:sp>
        <p:nvSpPr>
          <p:cNvPr id="16" name="文本框 15">
            <a:extLst>
              <a:ext uri="{FF2B5EF4-FFF2-40B4-BE49-F238E27FC236}">
                <a16:creationId xmlns:a16="http://schemas.microsoft.com/office/drawing/2014/main" id="{2964A7AB-33E8-40FD-BF4D-4BDE44D9ADF1}"/>
              </a:ext>
            </a:extLst>
          </p:cNvPr>
          <p:cNvSpPr txBox="1"/>
          <p:nvPr/>
        </p:nvSpPr>
        <p:spPr>
          <a:xfrm>
            <a:off x="2080697" y="1159377"/>
            <a:ext cx="430887" cy="942854"/>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中共三大</a:t>
            </a:r>
          </a:p>
        </p:txBody>
      </p:sp>
      <p:sp>
        <p:nvSpPr>
          <p:cNvPr id="19" name="文本框 18">
            <a:extLst>
              <a:ext uri="{FF2B5EF4-FFF2-40B4-BE49-F238E27FC236}">
                <a16:creationId xmlns:a16="http://schemas.microsoft.com/office/drawing/2014/main" id="{803848F0-E2A7-459D-86B0-852F0213CF0F}"/>
              </a:ext>
            </a:extLst>
          </p:cNvPr>
          <p:cNvSpPr txBox="1"/>
          <p:nvPr/>
        </p:nvSpPr>
        <p:spPr>
          <a:xfrm>
            <a:off x="574882" y="574665"/>
            <a:ext cx="430887" cy="1531058"/>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共产党早期组织</a:t>
            </a:r>
          </a:p>
        </p:txBody>
      </p:sp>
      <p:sp>
        <p:nvSpPr>
          <p:cNvPr id="20" name="文本框 19">
            <a:extLst>
              <a:ext uri="{FF2B5EF4-FFF2-40B4-BE49-F238E27FC236}">
                <a16:creationId xmlns:a16="http://schemas.microsoft.com/office/drawing/2014/main" id="{C7E63C61-5D92-4412-8581-1F32123F57F9}"/>
              </a:ext>
            </a:extLst>
          </p:cNvPr>
          <p:cNvSpPr txBox="1"/>
          <p:nvPr/>
        </p:nvSpPr>
        <p:spPr>
          <a:xfrm>
            <a:off x="3135072" y="2735663"/>
            <a:ext cx="430887" cy="1754797"/>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广州国民政府成立</a:t>
            </a:r>
          </a:p>
        </p:txBody>
      </p:sp>
      <p:sp>
        <p:nvSpPr>
          <p:cNvPr id="6" name="文本框 5">
            <a:extLst>
              <a:ext uri="{FF2B5EF4-FFF2-40B4-BE49-F238E27FC236}">
                <a16:creationId xmlns:a16="http://schemas.microsoft.com/office/drawing/2014/main" id="{0A554729-69D0-4946-993E-76152B0EC3BF}"/>
              </a:ext>
            </a:extLst>
          </p:cNvPr>
          <p:cNvSpPr txBox="1"/>
          <p:nvPr/>
        </p:nvSpPr>
        <p:spPr>
          <a:xfrm>
            <a:off x="-44939" y="556318"/>
            <a:ext cx="606320"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上海北京</a:t>
            </a:r>
          </a:p>
        </p:txBody>
      </p:sp>
      <p:sp>
        <p:nvSpPr>
          <p:cNvPr id="25" name="文本框 24">
            <a:extLst>
              <a:ext uri="{FF2B5EF4-FFF2-40B4-BE49-F238E27FC236}">
                <a16:creationId xmlns:a16="http://schemas.microsoft.com/office/drawing/2014/main" id="{5CB65B4D-7C5C-4B90-AB6F-10B6173580FB}"/>
              </a:ext>
            </a:extLst>
          </p:cNvPr>
          <p:cNvSpPr txBox="1"/>
          <p:nvPr/>
        </p:nvSpPr>
        <p:spPr>
          <a:xfrm>
            <a:off x="1038113" y="63228"/>
            <a:ext cx="606320"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上海嘉兴</a:t>
            </a:r>
          </a:p>
        </p:txBody>
      </p:sp>
      <p:sp>
        <p:nvSpPr>
          <p:cNvPr id="26" name="文本框 25">
            <a:extLst>
              <a:ext uri="{FF2B5EF4-FFF2-40B4-BE49-F238E27FC236}">
                <a16:creationId xmlns:a16="http://schemas.microsoft.com/office/drawing/2014/main" id="{27F84DE7-55DC-413B-9948-D04CCB7C5C9B}"/>
              </a:ext>
            </a:extLst>
          </p:cNvPr>
          <p:cNvSpPr txBox="1"/>
          <p:nvPr/>
        </p:nvSpPr>
        <p:spPr>
          <a:xfrm>
            <a:off x="2569638" y="3965123"/>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广州</a:t>
            </a:r>
          </a:p>
        </p:txBody>
      </p:sp>
      <p:sp>
        <p:nvSpPr>
          <p:cNvPr id="27" name="文本框 26">
            <a:extLst>
              <a:ext uri="{FF2B5EF4-FFF2-40B4-BE49-F238E27FC236}">
                <a16:creationId xmlns:a16="http://schemas.microsoft.com/office/drawing/2014/main" id="{CDF43D2C-A69D-44F9-BDB6-71D1800C1A22}"/>
              </a:ext>
            </a:extLst>
          </p:cNvPr>
          <p:cNvSpPr txBox="1"/>
          <p:nvPr/>
        </p:nvSpPr>
        <p:spPr>
          <a:xfrm>
            <a:off x="2098393" y="649469"/>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广州</a:t>
            </a:r>
          </a:p>
        </p:txBody>
      </p:sp>
      <p:sp>
        <p:nvSpPr>
          <p:cNvPr id="29" name="文本框 28">
            <a:extLst>
              <a:ext uri="{FF2B5EF4-FFF2-40B4-BE49-F238E27FC236}">
                <a16:creationId xmlns:a16="http://schemas.microsoft.com/office/drawing/2014/main" id="{03D44574-4B8F-4B60-ABE2-5D098D02B823}"/>
              </a:ext>
            </a:extLst>
          </p:cNvPr>
          <p:cNvSpPr txBox="1"/>
          <p:nvPr/>
        </p:nvSpPr>
        <p:spPr>
          <a:xfrm>
            <a:off x="1611002" y="1164592"/>
            <a:ext cx="430887" cy="942854"/>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中共二大</a:t>
            </a:r>
          </a:p>
        </p:txBody>
      </p:sp>
      <p:sp>
        <p:nvSpPr>
          <p:cNvPr id="30" name="文本框 29">
            <a:extLst>
              <a:ext uri="{FF2B5EF4-FFF2-40B4-BE49-F238E27FC236}">
                <a16:creationId xmlns:a16="http://schemas.microsoft.com/office/drawing/2014/main" id="{BF4CDF27-5145-471B-99B4-3B3E0899C865}"/>
              </a:ext>
            </a:extLst>
          </p:cNvPr>
          <p:cNvSpPr txBox="1"/>
          <p:nvPr/>
        </p:nvSpPr>
        <p:spPr>
          <a:xfrm>
            <a:off x="1639091" y="649469"/>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上海</a:t>
            </a:r>
          </a:p>
        </p:txBody>
      </p:sp>
      <p:sp>
        <p:nvSpPr>
          <p:cNvPr id="33" name="文本框 32">
            <a:extLst>
              <a:ext uri="{FF2B5EF4-FFF2-40B4-BE49-F238E27FC236}">
                <a16:creationId xmlns:a16="http://schemas.microsoft.com/office/drawing/2014/main" id="{03DE3E79-14B7-4272-972C-D8DB7FD461D5}"/>
              </a:ext>
            </a:extLst>
          </p:cNvPr>
          <p:cNvSpPr txBox="1"/>
          <p:nvPr/>
        </p:nvSpPr>
        <p:spPr>
          <a:xfrm>
            <a:off x="2587717" y="552827"/>
            <a:ext cx="430887" cy="1549404"/>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第一次国共合作</a:t>
            </a:r>
          </a:p>
        </p:txBody>
      </p:sp>
      <p:sp>
        <p:nvSpPr>
          <p:cNvPr id="34" name="文本框 33">
            <a:extLst>
              <a:ext uri="{FF2B5EF4-FFF2-40B4-BE49-F238E27FC236}">
                <a16:creationId xmlns:a16="http://schemas.microsoft.com/office/drawing/2014/main" id="{E8B97BB1-A3D7-4287-9DC8-5A069BB19461}"/>
              </a:ext>
            </a:extLst>
          </p:cNvPr>
          <p:cNvSpPr txBox="1"/>
          <p:nvPr/>
        </p:nvSpPr>
        <p:spPr>
          <a:xfrm>
            <a:off x="3634698" y="2735663"/>
            <a:ext cx="430887" cy="1754797"/>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国共合作开始北伐</a:t>
            </a:r>
          </a:p>
        </p:txBody>
      </p:sp>
      <p:sp>
        <p:nvSpPr>
          <p:cNvPr id="36" name="文本框 35">
            <a:extLst>
              <a:ext uri="{FF2B5EF4-FFF2-40B4-BE49-F238E27FC236}">
                <a16:creationId xmlns:a16="http://schemas.microsoft.com/office/drawing/2014/main" id="{5A9443DF-4DC7-4D88-88EA-A5EEC3DCD4D4}"/>
              </a:ext>
            </a:extLst>
          </p:cNvPr>
          <p:cNvSpPr txBox="1"/>
          <p:nvPr/>
        </p:nvSpPr>
        <p:spPr>
          <a:xfrm>
            <a:off x="4595045" y="2750252"/>
            <a:ext cx="430887" cy="1113615"/>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四一二政变</a:t>
            </a:r>
          </a:p>
        </p:txBody>
      </p:sp>
      <p:sp>
        <p:nvSpPr>
          <p:cNvPr id="37" name="文本框 36">
            <a:extLst>
              <a:ext uri="{FF2B5EF4-FFF2-40B4-BE49-F238E27FC236}">
                <a16:creationId xmlns:a16="http://schemas.microsoft.com/office/drawing/2014/main" id="{AC3DA589-FB03-43F6-AF4A-AD8AFACBFF1D}"/>
              </a:ext>
            </a:extLst>
          </p:cNvPr>
          <p:cNvSpPr txBox="1"/>
          <p:nvPr/>
        </p:nvSpPr>
        <p:spPr>
          <a:xfrm>
            <a:off x="5080086" y="2750252"/>
            <a:ext cx="430887" cy="1113615"/>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七一五政变</a:t>
            </a:r>
          </a:p>
        </p:txBody>
      </p:sp>
      <p:sp>
        <p:nvSpPr>
          <p:cNvPr id="38" name="文本框 37">
            <a:extLst>
              <a:ext uri="{FF2B5EF4-FFF2-40B4-BE49-F238E27FC236}">
                <a16:creationId xmlns:a16="http://schemas.microsoft.com/office/drawing/2014/main" id="{D3626705-954D-4A0D-A9E1-C3E83CE366FD}"/>
              </a:ext>
            </a:extLst>
          </p:cNvPr>
          <p:cNvSpPr txBox="1"/>
          <p:nvPr/>
        </p:nvSpPr>
        <p:spPr>
          <a:xfrm>
            <a:off x="5564429" y="2743029"/>
            <a:ext cx="430887" cy="983760"/>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宁汉合流</a:t>
            </a:r>
          </a:p>
        </p:txBody>
      </p:sp>
      <p:sp>
        <p:nvSpPr>
          <p:cNvPr id="39" name="文本框 38">
            <a:extLst>
              <a:ext uri="{FF2B5EF4-FFF2-40B4-BE49-F238E27FC236}">
                <a16:creationId xmlns:a16="http://schemas.microsoft.com/office/drawing/2014/main" id="{673C3D5C-04D4-4CDF-97F9-8659A3AC031F}"/>
              </a:ext>
            </a:extLst>
          </p:cNvPr>
          <p:cNvSpPr txBox="1"/>
          <p:nvPr/>
        </p:nvSpPr>
        <p:spPr>
          <a:xfrm>
            <a:off x="4095913" y="2735662"/>
            <a:ext cx="430887" cy="1754797"/>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武汉国民政府成立</a:t>
            </a:r>
          </a:p>
        </p:txBody>
      </p:sp>
      <p:sp>
        <p:nvSpPr>
          <p:cNvPr id="40" name="文本框 39">
            <a:extLst>
              <a:ext uri="{FF2B5EF4-FFF2-40B4-BE49-F238E27FC236}">
                <a16:creationId xmlns:a16="http://schemas.microsoft.com/office/drawing/2014/main" id="{25201F45-A5AF-451F-9071-C305D302B29F}"/>
              </a:ext>
            </a:extLst>
          </p:cNvPr>
          <p:cNvSpPr txBox="1"/>
          <p:nvPr/>
        </p:nvSpPr>
        <p:spPr>
          <a:xfrm>
            <a:off x="4605642" y="3984596"/>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上海</a:t>
            </a:r>
          </a:p>
        </p:txBody>
      </p:sp>
      <p:sp>
        <p:nvSpPr>
          <p:cNvPr id="41" name="文本框 40">
            <a:extLst>
              <a:ext uri="{FF2B5EF4-FFF2-40B4-BE49-F238E27FC236}">
                <a16:creationId xmlns:a16="http://schemas.microsoft.com/office/drawing/2014/main" id="{20240BB2-2428-4843-8B32-D64E75BA6888}"/>
              </a:ext>
            </a:extLst>
          </p:cNvPr>
          <p:cNvSpPr txBox="1"/>
          <p:nvPr/>
        </p:nvSpPr>
        <p:spPr>
          <a:xfrm>
            <a:off x="5079977" y="3984596"/>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武汉</a:t>
            </a:r>
          </a:p>
        </p:txBody>
      </p:sp>
      <p:sp>
        <p:nvSpPr>
          <p:cNvPr id="42" name="文本框 41">
            <a:extLst>
              <a:ext uri="{FF2B5EF4-FFF2-40B4-BE49-F238E27FC236}">
                <a16:creationId xmlns:a16="http://schemas.microsoft.com/office/drawing/2014/main" id="{E342B592-481F-4B80-88C2-EDE4839EA412}"/>
              </a:ext>
            </a:extLst>
          </p:cNvPr>
          <p:cNvSpPr txBox="1"/>
          <p:nvPr/>
        </p:nvSpPr>
        <p:spPr>
          <a:xfrm>
            <a:off x="5582125" y="3780881"/>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南京</a:t>
            </a:r>
          </a:p>
        </p:txBody>
      </p:sp>
      <p:sp>
        <p:nvSpPr>
          <p:cNvPr id="43" name="文本框 42">
            <a:extLst>
              <a:ext uri="{FF2B5EF4-FFF2-40B4-BE49-F238E27FC236}">
                <a16:creationId xmlns:a16="http://schemas.microsoft.com/office/drawing/2014/main" id="{4B5395D7-2B59-4A8F-927E-87E97DAB7D46}"/>
              </a:ext>
            </a:extLst>
          </p:cNvPr>
          <p:cNvSpPr txBox="1"/>
          <p:nvPr/>
        </p:nvSpPr>
        <p:spPr>
          <a:xfrm>
            <a:off x="6876025" y="2712385"/>
            <a:ext cx="430887" cy="983760"/>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东北易帜</a:t>
            </a:r>
          </a:p>
        </p:txBody>
      </p:sp>
      <p:sp>
        <p:nvSpPr>
          <p:cNvPr id="45" name="文本框 44">
            <a:extLst>
              <a:ext uri="{FF2B5EF4-FFF2-40B4-BE49-F238E27FC236}">
                <a16:creationId xmlns:a16="http://schemas.microsoft.com/office/drawing/2014/main" id="{99E1ABDA-1EEA-49BC-BF5F-80EEB7C51A1A}"/>
              </a:ext>
            </a:extLst>
          </p:cNvPr>
          <p:cNvSpPr txBox="1"/>
          <p:nvPr/>
        </p:nvSpPr>
        <p:spPr>
          <a:xfrm>
            <a:off x="6643391" y="4084032"/>
            <a:ext cx="430887" cy="983760"/>
          </a:xfrm>
          <a:prstGeom prst="rect">
            <a:avLst/>
          </a:prstGeom>
          <a:ln>
            <a:prstDash val="sysDash"/>
          </a:ln>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济南惨案</a:t>
            </a:r>
          </a:p>
        </p:txBody>
      </p:sp>
      <p:sp>
        <p:nvSpPr>
          <p:cNvPr id="46" name="文本框 45">
            <a:extLst>
              <a:ext uri="{FF2B5EF4-FFF2-40B4-BE49-F238E27FC236}">
                <a16:creationId xmlns:a16="http://schemas.microsoft.com/office/drawing/2014/main" id="{6812A4CC-610F-42CE-A6DF-EB45A7A7EF4A}"/>
              </a:ext>
            </a:extLst>
          </p:cNvPr>
          <p:cNvSpPr txBox="1"/>
          <p:nvPr/>
        </p:nvSpPr>
        <p:spPr>
          <a:xfrm>
            <a:off x="7113570" y="4084032"/>
            <a:ext cx="430887" cy="1136117"/>
          </a:xfrm>
          <a:prstGeom prst="rect">
            <a:avLst/>
          </a:prstGeom>
          <a:ln>
            <a:prstDash val="sysDash"/>
          </a:ln>
        </p:spPr>
        <p:style>
          <a:lnRef idx="2">
            <a:schemeClr val="accent5"/>
          </a:lnRef>
          <a:fillRef idx="1">
            <a:schemeClr val="lt1"/>
          </a:fillRef>
          <a:effectRef idx="0">
            <a:schemeClr val="accent5"/>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皇姑屯事件</a:t>
            </a:r>
          </a:p>
        </p:txBody>
      </p:sp>
      <p:sp>
        <p:nvSpPr>
          <p:cNvPr id="8" name="箭头: 下 7">
            <a:extLst>
              <a:ext uri="{FF2B5EF4-FFF2-40B4-BE49-F238E27FC236}">
                <a16:creationId xmlns:a16="http://schemas.microsoft.com/office/drawing/2014/main" id="{C4D75662-4935-4813-AFCA-5E6B99E3CD0F}"/>
              </a:ext>
            </a:extLst>
          </p:cNvPr>
          <p:cNvSpPr/>
          <p:nvPr/>
        </p:nvSpPr>
        <p:spPr>
          <a:xfrm flipV="1">
            <a:off x="7000684" y="3761522"/>
            <a:ext cx="140120" cy="226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5651A90B-17D6-4DE1-9456-06B35033B078}"/>
              </a:ext>
            </a:extLst>
          </p:cNvPr>
          <p:cNvSpPr txBox="1"/>
          <p:nvPr/>
        </p:nvSpPr>
        <p:spPr>
          <a:xfrm>
            <a:off x="4957596" y="1164592"/>
            <a:ext cx="430887" cy="986766"/>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南昌起义</a:t>
            </a:r>
          </a:p>
        </p:txBody>
      </p:sp>
      <p:sp>
        <p:nvSpPr>
          <p:cNvPr id="48" name="文本框 47">
            <a:extLst>
              <a:ext uri="{FF2B5EF4-FFF2-40B4-BE49-F238E27FC236}">
                <a16:creationId xmlns:a16="http://schemas.microsoft.com/office/drawing/2014/main" id="{F8174517-F18B-4E18-BF7C-8873D20BC364}"/>
              </a:ext>
            </a:extLst>
          </p:cNvPr>
          <p:cNvSpPr txBox="1"/>
          <p:nvPr/>
        </p:nvSpPr>
        <p:spPr>
          <a:xfrm>
            <a:off x="5461443" y="1161225"/>
            <a:ext cx="430887" cy="986766"/>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八七会议</a:t>
            </a:r>
          </a:p>
        </p:txBody>
      </p:sp>
      <p:sp>
        <p:nvSpPr>
          <p:cNvPr id="49" name="文本框 48">
            <a:extLst>
              <a:ext uri="{FF2B5EF4-FFF2-40B4-BE49-F238E27FC236}">
                <a16:creationId xmlns:a16="http://schemas.microsoft.com/office/drawing/2014/main" id="{522D2875-3322-43EB-B19D-CF064F6D523E}"/>
              </a:ext>
            </a:extLst>
          </p:cNvPr>
          <p:cNvSpPr txBox="1"/>
          <p:nvPr/>
        </p:nvSpPr>
        <p:spPr>
          <a:xfrm>
            <a:off x="5934311" y="1152027"/>
            <a:ext cx="430887" cy="986766"/>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秋收起义</a:t>
            </a:r>
          </a:p>
        </p:txBody>
      </p:sp>
      <p:sp>
        <p:nvSpPr>
          <p:cNvPr id="50" name="文本框 49">
            <a:extLst>
              <a:ext uri="{FF2B5EF4-FFF2-40B4-BE49-F238E27FC236}">
                <a16:creationId xmlns:a16="http://schemas.microsoft.com/office/drawing/2014/main" id="{E111F7BA-3050-4570-9F9E-C6D242F8659D}"/>
              </a:ext>
            </a:extLst>
          </p:cNvPr>
          <p:cNvSpPr txBox="1"/>
          <p:nvPr/>
        </p:nvSpPr>
        <p:spPr>
          <a:xfrm>
            <a:off x="6418152" y="745094"/>
            <a:ext cx="430887" cy="1383007"/>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井冈山根据地</a:t>
            </a:r>
          </a:p>
        </p:txBody>
      </p:sp>
      <p:sp>
        <p:nvSpPr>
          <p:cNvPr id="52" name="文本框 51">
            <a:extLst>
              <a:ext uri="{FF2B5EF4-FFF2-40B4-BE49-F238E27FC236}">
                <a16:creationId xmlns:a16="http://schemas.microsoft.com/office/drawing/2014/main" id="{2C652D17-A2DB-4C29-A87C-F6D4F1FCA594}"/>
              </a:ext>
            </a:extLst>
          </p:cNvPr>
          <p:cNvSpPr txBox="1"/>
          <p:nvPr/>
        </p:nvSpPr>
        <p:spPr>
          <a:xfrm>
            <a:off x="7355952" y="409053"/>
            <a:ext cx="430887" cy="1756371"/>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中华苏维埃共和国</a:t>
            </a:r>
          </a:p>
        </p:txBody>
      </p:sp>
      <p:sp>
        <p:nvSpPr>
          <p:cNvPr id="53" name="文本框 52">
            <a:extLst>
              <a:ext uri="{FF2B5EF4-FFF2-40B4-BE49-F238E27FC236}">
                <a16:creationId xmlns:a16="http://schemas.microsoft.com/office/drawing/2014/main" id="{63AC8D77-DE48-4BF9-A9E4-DDBB9E821A76}"/>
              </a:ext>
            </a:extLst>
          </p:cNvPr>
          <p:cNvSpPr txBox="1"/>
          <p:nvPr/>
        </p:nvSpPr>
        <p:spPr>
          <a:xfrm>
            <a:off x="5480567" y="586796"/>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汉口</a:t>
            </a:r>
          </a:p>
        </p:txBody>
      </p:sp>
      <p:sp>
        <p:nvSpPr>
          <p:cNvPr id="54" name="文本框 53">
            <a:extLst>
              <a:ext uri="{FF2B5EF4-FFF2-40B4-BE49-F238E27FC236}">
                <a16:creationId xmlns:a16="http://schemas.microsoft.com/office/drawing/2014/main" id="{47D15E4F-5B53-4F37-8B4C-E739E0DEED9C}"/>
              </a:ext>
            </a:extLst>
          </p:cNvPr>
          <p:cNvSpPr txBox="1"/>
          <p:nvPr/>
        </p:nvSpPr>
        <p:spPr>
          <a:xfrm>
            <a:off x="5967222" y="586795"/>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湘赣</a:t>
            </a:r>
          </a:p>
        </p:txBody>
      </p:sp>
      <p:sp>
        <p:nvSpPr>
          <p:cNvPr id="55" name="文本框 54">
            <a:extLst>
              <a:ext uri="{FF2B5EF4-FFF2-40B4-BE49-F238E27FC236}">
                <a16:creationId xmlns:a16="http://schemas.microsoft.com/office/drawing/2014/main" id="{E97E825C-86B0-42A9-8700-8F836900466E}"/>
              </a:ext>
            </a:extLst>
          </p:cNvPr>
          <p:cNvSpPr txBox="1"/>
          <p:nvPr/>
        </p:nvSpPr>
        <p:spPr>
          <a:xfrm>
            <a:off x="7346710" y="-12757"/>
            <a:ext cx="395493" cy="505863"/>
          </a:xfrm>
          <a:prstGeom prst="rect">
            <a:avLst/>
          </a:prstGeom>
          <a:noFill/>
        </p:spPr>
        <p:txBody>
          <a:bodyPr vert="eaVert" wrap="square" rtlCol="0">
            <a:spAutoFit/>
          </a:bodyPr>
          <a:lstStyle/>
          <a:p>
            <a:r>
              <a:rPr lang="zh-CN" altLang="en-US" b="1" dirty="0">
                <a:latin typeface="楷体" panose="02010609060101010101" pitchFamily="49" charset="-122"/>
                <a:ea typeface="楷体" panose="02010609060101010101" pitchFamily="49" charset="-122"/>
              </a:rPr>
              <a:t>瑞金</a:t>
            </a:r>
          </a:p>
        </p:txBody>
      </p:sp>
      <p:sp>
        <p:nvSpPr>
          <p:cNvPr id="58" name="文本框 57">
            <a:extLst>
              <a:ext uri="{FF2B5EF4-FFF2-40B4-BE49-F238E27FC236}">
                <a16:creationId xmlns:a16="http://schemas.microsoft.com/office/drawing/2014/main" id="{9009852D-BE18-4223-9AEF-662328B21831}"/>
              </a:ext>
            </a:extLst>
          </p:cNvPr>
          <p:cNvSpPr txBox="1"/>
          <p:nvPr/>
        </p:nvSpPr>
        <p:spPr>
          <a:xfrm>
            <a:off x="7890565" y="745094"/>
            <a:ext cx="430887" cy="1411431"/>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红军开始长征</a:t>
            </a:r>
          </a:p>
        </p:txBody>
      </p:sp>
      <p:grpSp>
        <p:nvGrpSpPr>
          <p:cNvPr id="10" name="组合 9">
            <a:extLst>
              <a:ext uri="{FF2B5EF4-FFF2-40B4-BE49-F238E27FC236}">
                <a16:creationId xmlns:a16="http://schemas.microsoft.com/office/drawing/2014/main" id="{461F876F-578C-4F51-9365-B51B50B9F71E}"/>
              </a:ext>
            </a:extLst>
          </p:cNvPr>
          <p:cNvGrpSpPr/>
          <p:nvPr/>
        </p:nvGrpSpPr>
        <p:grpSpPr>
          <a:xfrm>
            <a:off x="35800" y="2237140"/>
            <a:ext cx="9357763" cy="323796"/>
            <a:chOff x="35800" y="2237140"/>
            <a:chExt cx="9357763" cy="323796"/>
          </a:xfrm>
        </p:grpSpPr>
        <p:sp>
          <p:nvSpPr>
            <p:cNvPr id="4" name="文本框 3">
              <a:extLst>
                <a:ext uri="{FF2B5EF4-FFF2-40B4-BE49-F238E27FC236}">
                  <a16:creationId xmlns:a16="http://schemas.microsoft.com/office/drawing/2014/main" id="{D3753749-6F88-46B8-81C2-687AA075A766}"/>
                </a:ext>
              </a:extLst>
            </p:cNvPr>
            <p:cNvSpPr txBox="1"/>
            <p:nvPr/>
          </p:nvSpPr>
          <p:spPr>
            <a:xfrm>
              <a:off x="35800" y="2243507"/>
              <a:ext cx="568366" cy="307777"/>
            </a:xfrm>
            <a:prstGeom prst="rect">
              <a:avLst/>
            </a:prstGeom>
            <a:noFill/>
          </p:spPr>
          <p:txBody>
            <a:bodyPr wrap="square" rtlCol="0" anchor="t" anchorCtr="0">
              <a:spAutoFit/>
            </a:bodyPr>
            <a:lstStyle/>
            <a:p>
              <a:r>
                <a:rPr lang="en-US" altLang="zh-CN" sz="1400" b="1" dirty="0"/>
                <a:t>1919</a:t>
              </a:r>
              <a:endParaRPr lang="zh-CN" altLang="en-US" sz="1400" b="1" dirty="0"/>
            </a:p>
          </p:txBody>
        </p:sp>
        <p:sp>
          <p:nvSpPr>
            <p:cNvPr id="12" name="文本框 11">
              <a:extLst>
                <a:ext uri="{FF2B5EF4-FFF2-40B4-BE49-F238E27FC236}">
                  <a16:creationId xmlns:a16="http://schemas.microsoft.com/office/drawing/2014/main" id="{1018E234-4215-460B-A4B0-654D1D1CAF6D}"/>
                </a:ext>
              </a:extLst>
            </p:cNvPr>
            <p:cNvSpPr txBox="1"/>
            <p:nvPr/>
          </p:nvSpPr>
          <p:spPr>
            <a:xfrm>
              <a:off x="1062205" y="2237144"/>
              <a:ext cx="568366" cy="307777"/>
            </a:xfrm>
            <a:prstGeom prst="rect">
              <a:avLst/>
            </a:prstGeom>
            <a:noFill/>
          </p:spPr>
          <p:txBody>
            <a:bodyPr wrap="square" rtlCol="0" anchor="t" anchorCtr="0">
              <a:spAutoFit/>
            </a:bodyPr>
            <a:lstStyle/>
            <a:p>
              <a:r>
                <a:rPr lang="en-US" altLang="zh-CN" sz="1400" b="1" dirty="0"/>
                <a:t>1921</a:t>
              </a:r>
              <a:endParaRPr lang="zh-CN" altLang="en-US" sz="1400" b="1" dirty="0"/>
            </a:p>
          </p:txBody>
        </p:sp>
        <p:sp>
          <p:nvSpPr>
            <p:cNvPr id="14" name="文本框 13">
              <a:extLst>
                <a:ext uri="{FF2B5EF4-FFF2-40B4-BE49-F238E27FC236}">
                  <a16:creationId xmlns:a16="http://schemas.microsoft.com/office/drawing/2014/main" id="{4FB0C4AA-2FEE-4AD9-80FB-7A85D77BF576}"/>
                </a:ext>
              </a:extLst>
            </p:cNvPr>
            <p:cNvSpPr txBox="1"/>
            <p:nvPr/>
          </p:nvSpPr>
          <p:spPr>
            <a:xfrm>
              <a:off x="2539145" y="2253159"/>
              <a:ext cx="568366" cy="307777"/>
            </a:xfrm>
            <a:prstGeom prst="rect">
              <a:avLst/>
            </a:prstGeom>
            <a:noFill/>
          </p:spPr>
          <p:txBody>
            <a:bodyPr wrap="square" rtlCol="0" anchor="t" anchorCtr="0">
              <a:spAutoFit/>
            </a:bodyPr>
            <a:lstStyle/>
            <a:p>
              <a:r>
                <a:rPr lang="en-US" altLang="zh-CN" sz="1400" b="1" dirty="0"/>
                <a:t>1924</a:t>
              </a:r>
              <a:endParaRPr lang="zh-CN" altLang="en-US" sz="1400" b="1" dirty="0"/>
            </a:p>
          </p:txBody>
        </p:sp>
        <p:sp>
          <p:nvSpPr>
            <p:cNvPr id="17" name="文本框 16">
              <a:extLst>
                <a:ext uri="{FF2B5EF4-FFF2-40B4-BE49-F238E27FC236}">
                  <a16:creationId xmlns:a16="http://schemas.microsoft.com/office/drawing/2014/main" id="{C5F697A6-9E31-4338-8E14-FAA7CBCF9314}"/>
                </a:ext>
              </a:extLst>
            </p:cNvPr>
            <p:cNvSpPr txBox="1"/>
            <p:nvPr/>
          </p:nvSpPr>
          <p:spPr>
            <a:xfrm>
              <a:off x="2011958" y="2249114"/>
              <a:ext cx="568366" cy="307777"/>
            </a:xfrm>
            <a:prstGeom prst="rect">
              <a:avLst/>
            </a:prstGeom>
            <a:noFill/>
          </p:spPr>
          <p:txBody>
            <a:bodyPr wrap="square" rtlCol="0" anchor="t" anchorCtr="0">
              <a:spAutoFit/>
            </a:bodyPr>
            <a:lstStyle/>
            <a:p>
              <a:r>
                <a:rPr lang="en-US" altLang="zh-CN" sz="1400" b="1" dirty="0"/>
                <a:t>1923</a:t>
              </a:r>
              <a:endParaRPr lang="zh-CN" altLang="en-US" sz="1400" b="1" dirty="0"/>
            </a:p>
          </p:txBody>
        </p:sp>
        <p:sp>
          <p:nvSpPr>
            <p:cNvPr id="18" name="文本框 17">
              <a:extLst>
                <a:ext uri="{FF2B5EF4-FFF2-40B4-BE49-F238E27FC236}">
                  <a16:creationId xmlns:a16="http://schemas.microsoft.com/office/drawing/2014/main" id="{CB0E4256-5CC6-426D-B08C-ADCE7565AA3E}"/>
                </a:ext>
              </a:extLst>
            </p:cNvPr>
            <p:cNvSpPr txBox="1"/>
            <p:nvPr/>
          </p:nvSpPr>
          <p:spPr>
            <a:xfrm>
              <a:off x="493839" y="2239153"/>
              <a:ext cx="568366" cy="307777"/>
            </a:xfrm>
            <a:prstGeom prst="rect">
              <a:avLst/>
            </a:prstGeom>
            <a:noFill/>
          </p:spPr>
          <p:txBody>
            <a:bodyPr wrap="square" rtlCol="0" anchor="t" anchorCtr="0">
              <a:spAutoFit/>
            </a:bodyPr>
            <a:lstStyle/>
            <a:p>
              <a:r>
                <a:rPr lang="en-US" altLang="zh-CN" sz="1400" b="1" dirty="0"/>
                <a:t>1920</a:t>
              </a:r>
              <a:endParaRPr lang="zh-CN" altLang="en-US" sz="1400" b="1" dirty="0"/>
            </a:p>
          </p:txBody>
        </p:sp>
        <p:sp>
          <p:nvSpPr>
            <p:cNvPr id="21" name="文本框 20">
              <a:extLst>
                <a:ext uri="{FF2B5EF4-FFF2-40B4-BE49-F238E27FC236}">
                  <a16:creationId xmlns:a16="http://schemas.microsoft.com/office/drawing/2014/main" id="{0EF8B35C-EC5D-48F6-8332-C004353E317E}"/>
                </a:ext>
              </a:extLst>
            </p:cNvPr>
            <p:cNvSpPr txBox="1"/>
            <p:nvPr/>
          </p:nvSpPr>
          <p:spPr>
            <a:xfrm>
              <a:off x="3066332" y="2253159"/>
              <a:ext cx="568366" cy="307777"/>
            </a:xfrm>
            <a:prstGeom prst="rect">
              <a:avLst/>
            </a:prstGeom>
            <a:noFill/>
          </p:spPr>
          <p:txBody>
            <a:bodyPr wrap="square" rtlCol="0" anchor="t" anchorCtr="0">
              <a:spAutoFit/>
            </a:bodyPr>
            <a:lstStyle/>
            <a:p>
              <a:r>
                <a:rPr lang="en-US" altLang="zh-CN" sz="1400" b="1" dirty="0"/>
                <a:t>1925</a:t>
              </a:r>
              <a:endParaRPr lang="zh-CN" altLang="en-US" sz="1400" b="1" dirty="0"/>
            </a:p>
          </p:txBody>
        </p:sp>
        <p:sp>
          <p:nvSpPr>
            <p:cNvPr id="31" name="文本框 30">
              <a:extLst>
                <a:ext uri="{FF2B5EF4-FFF2-40B4-BE49-F238E27FC236}">
                  <a16:creationId xmlns:a16="http://schemas.microsoft.com/office/drawing/2014/main" id="{F5932157-043F-4B75-9A64-A5A51E209791}"/>
                </a:ext>
              </a:extLst>
            </p:cNvPr>
            <p:cNvSpPr txBox="1"/>
            <p:nvPr/>
          </p:nvSpPr>
          <p:spPr>
            <a:xfrm>
              <a:off x="3565550" y="2253159"/>
              <a:ext cx="568366" cy="307777"/>
            </a:xfrm>
            <a:prstGeom prst="rect">
              <a:avLst/>
            </a:prstGeom>
            <a:noFill/>
          </p:spPr>
          <p:txBody>
            <a:bodyPr wrap="square" rtlCol="0" anchor="t" anchorCtr="0">
              <a:spAutoFit/>
            </a:bodyPr>
            <a:lstStyle/>
            <a:p>
              <a:r>
                <a:rPr lang="en-US" altLang="zh-CN" sz="1400" b="1" dirty="0"/>
                <a:t>1926</a:t>
              </a:r>
              <a:endParaRPr lang="zh-CN" altLang="en-US" sz="1400" b="1" dirty="0"/>
            </a:p>
          </p:txBody>
        </p:sp>
        <p:sp>
          <p:nvSpPr>
            <p:cNvPr id="32" name="文本框 31">
              <a:extLst>
                <a:ext uri="{FF2B5EF4-FFF2-40B4-BE49-F238E27FC236}">
                  <a16:creationId xmlns:a16="http://schemas.microsoft.com/office/drawing/2014/main" id="{78CFDE00-B8BF-4664-9A83-CA3B48BEECE0}"/>
                </a:ext>
              </a:extLst>
            </p:cNvPr>
            <p:cNvSpPr txBox="1"/>
            <p:nvPr/>
          </p:nvSpPr>
          <p:spPr>
            <a:xfrm>
              <a:off x="1560466" y="2243508"/>
              <a:ext cx="568366" cy="307777"/>
            </a:xfrm>
            <a:prstGeom prst="rect">
              <a:avLst/>
            </a:prstGeom>
            <a:noFill/>
          </p:spPr>
          <p:txBody>
            <a:bodyPr wrap="square" rtlCol="0" anchor="t" anchorCtr="0">
              <a:spAutoFit/>
            </a:bodyPr>
            <a:lstStyle/>
            <a:p>
              <a:r>
                <a:rPr lang="en-US" altLang="zh-CN" sz="1400" b="1" dirty="0"/>
                <a:t>1922</a:t>
              </a:r>
              <a:endParaRPr lang="zh-CN" altLang="en-US" sz="1400" b="1" dirty="0"/>
            </a:p>
          </p:txBody>
        </p:sp>
        <p:sp>
          <p:nvSpPr>
            <p:cNvPr id="35" name="文本框 34">
              <a:extLst>
                <a:ext uri="{FF2B5EF4-FFF2-40B4-BE49-F238E27FC236}">
                  <a16:creationId xmlns:a16="http://schemas.microsoft.com/office/drawing/2014/main" id="{54EE2B56-4D46-47A0-AD15-4F2BD1ED2B01}"/>
                </a:ext>
              </a:extLst>
            </p:cNvPr>
            <p:cNvSpPr txBox="1"/>
            <p:nvPr/>
          </p:nvSpPr>
          <p:spPr>
            <a:xfrm>
              <a:off x="4519065" y="2237140"/>
              <a:ext cx="568366" cy="307777"/>
            </a:xfrm>
            <a:prstGeom prst="rect">
              <a:avLst/>
            </a:prstGeom>
            <a:noFill/>
          </p:spPr>
          <p:txBody>
            <a:bodyPr wrap="square" rtlCol="0" anchor="t" anchorCtr="0">
              <a:spAutoFit/>
            </a:bodyPr>
            <a:lstStyle/>
            <a:p>
              <a:r>
                <a:rPr lang="en-US" altLang="zh-CN" sz="1400" b="1" dirty="0"/>
                <a:t>1927</a:t>
              </a:r>
              <a:endParaRPr lang="zh-CN" altLang="en-US" sz="1400" b="1" dirty="0"/>
            </a:p>
          </p:txBody>
        </p:sp>
        <p:sp>
          <p:nvSpPr>
            <p:cNvPr id="44" name="文本框 43">
              <a:extLst>
                <a:ext uri="{FF2B5EF4-FFF2-40B4-BE49-F238E27FC236}">
                  <a16:creationId xmlns:a16="http://schemas.microsoft.com/office/drawing/2014/main" id="{9407E909-2BAE-4683-9630-2FDF3146C73E}"/>
                </a:ext>
              </a:extLst>
            </p:cNvPr>
            <p:cNvSpPr txBox="1"/>
            <p:nvPr/>
          </p:nvSpPr>
          <p:spPr>
            <a:xfrm>
              <a:off x="6842020" y="2253158"/>
              <a:ext cx="568366" cy="307777"/>
            </a:xfrm>
            <a:prstGeom prst="rect">
              <a:avLst/>
            </a:prstGeom>
            <a:noFill/>
          </p:spPr>
          <p:txBody>
            <a:bodyPr wrap="square" rtlCol="0" anchor="t" anchorCtr="0">
              <a:spAutoFit/>
            </a:bodyPr>
            <a:lstStyle/>
            <a:p>
              <a:r>
                <a:rPr lang="en-US" altLang="zh-CN" sz="1400" b="1" dirty="0"/>
                <a:t>1928</a:t>
              </a:r>
              <a:endParaRPr lang="zh-CN" altLang="en-US" sz="1400" b="1" dirty="0"/>
            </a:p>
          </p:txBody>
        </p:sp>
        <p:sp>
          <p:nvSpPr>
            <p:cNvPr id="51" name="文本框 50">
              <a:extLst>
                <a:ext uri="{FF2B5EF4-FFF2-40B4-BE49-F238E27FC236}">
                  <a16:creationId xmlns:a16="http://schemas.microsoft.com/office/drawing/2014/main" id="{9E843C19-0497-4865-B343-387822917FD3}"/>
                </a:ext>
              </a:extLst>
            </p:cNvPr>
            <p:cNvSpPr txBox="1"/>
            <p:nvPr/>
          </p:nvSpPr>
          <p:spPr>
            <a:xfrm>
              <a:off x="7329013" y="2243507"/>
              <a:ext cx="568366" cy="307777"/>
            </a:xfrm>
            <a:prstGeom prst="rect">
              <a:avLst/>
            </a:prstGeom>
            <a:noFill/>
          </p:spPr>
          <p:txBody>
            <a:bodyPr wrap="square" rtlCol="0" anchor="t" anchorCtr="0">
              <a:spAutoFit/>
            </a:bodyPr>
            <a:lstStyle/>
            <a:p>
              <a:r>
                <a:rPr lang="en-US" altLang="zh-CN" sz="1400" b="1" dirty="0"/>
                <a:t>1931</a:t>
              </a:r>
              <a:endParaRPr lang="zh-CN" altLang="en-US" sz="1400" b="1" dirty="0"/>
            </a:p>
          </p:txBody>
        </p:sp>
        <p:sp>
          <p:nvSpPr>
            <p:cNvPr id="56" name="文本框 55">
              <a:extLst>
                <a:ext uri="{FF2B5EF4-FFF2-40B4-BE49-F238E27FC236}">
                  <a16:creationId xmlns:a16="http://schemas.microsoft.com/office/drawing/2014/main" id="{B5655FEB-AC5C-4983-BDFE-6A6FEF86CC2A}"/>
                </a:ext>
              </a:extLst>
            </p:cNvPr>
            <p:cNvSpPr txBox="1"/>
            <p:nvPr/>
          </p:nvSpPr>
          <p:spPr>
            <a:xfrm>
              <a:off x="7848693" y="2237141"/>
              <a:ext cx="568366" cy="307777"/>
            </a:xfrm>
            <a:prstGeom prst="rect">
              <a:avLst/>
            </a:prstGeom>
            <a:noFill/>
          </p:spPr>
          <p:txBody>
            <a:bodyPr wrap="square" rtlCol="0" anchor="t" anchorCtr="0">
              <a:spAutoFit/>
            </a:bodyPr>
            <a:lstStyle/>
            <a:p>
              <a:r>
                <a:rPr lang="en-US" altLang="zh-CN" sz="1400" b="1" dirty="0"/>
                <a:t>1934</a:t>
              </a:r>
              <a:endParaRPr lang="zh-CN" altLang="en-US" sz="1400" b="1" dirty="0"/>
            </a:p>
          </p:txBody>
        </p:sp>
        <p:sp>
          <p:nvSpPr>
            <p:cNvPr id="57" name="文本框 56">
              <a:extLst>
                <a:ext uri="{FF2B5EF4-FFF2-40B4-BE49-F238E27FC236}">
                  <a16:creationId xmlns:a16="http://schemas.microsoft.com/office/drawing/2014/main" id="{AD7AD630-A64D-4F43-B776-5C985DFB2104}"/>
                </a:ext>
              </a:extLst>
            </p:cNvPr>
            <p:cNvSpPr txBox="1"/>
            <p:nvPr/>
          </p:nvSpPr>
          <p:spPr>
            <a:xfrm>
              <a:off x="8825197" y="2237142"/>
              <a:ext cx="568366" cy="307777"/>
            </a:xfrm>
            <a:prstGeom prst="rect">
              <a:avLst/>
            </a:prstGeom>
            <a:noFill/>
          </p:spPr>
          <p:txBody>
            <a:bodyPr wrap="square" rtlCol="0" anchor="t" anchorCtr="0">
              <a:spAutoFit/>
            </a:bodyPr>
            <a:lstStyle/>
            <a:p>
              <a:r>
                <a:rPr lang="en-US" altLang="zh-CN" sz="1400" b="1" dirty="0"/>
                <a:t>1936</a:t>
              </a:r>
              <a:endParaRPr lang="zh-CN" altLang="en-US" sz="1400" b="1" dirty="0"/>
            </a:p>
          </p:txBody>
        </p:sp>
        <p:sp>
          <p:nvSpPr>
            <p:cNvPr id="59" name="文本框 58">
              <a:extLst>
                <a:ext uri="{FF2B5EF4-FFF2-40B4-BE49-F238E27FC236}">
                  <a16:creationId xmlns:a16="http://schemas.microsoft.com/office/drawing/2014/main" id="{90DD6C60-D312-4698-82A0-5D7EFFDC1C22}"/>
                </a:ext>
              </a:extLst>
            </p:cNvPr>
            <p:cNvSpPr txBox="1"/>
            <p:nvPr/>
          </p:nvSpPr>
          <p:spPr>
            <a:xfrm>
              <a:off x="8367158" y="2243507"/>
              <a:ext cx="568366" cy="307777"/>
            </a:xfrm>
            <a:prstGeom prst="rect">
              <a:avLst/>
            </a:prstGeom>
            <a:noFill/>
          </p:spPr>
          <p:txBody>
            <a:bodyPr wrap="square" rtlCol="0" anchor="t" anchorCtr="0">
              <a:spAutoFit/>
            </a:bodyPr>
            <a:lstStyle/>
            <a:p>
              <a:r>
                <a:rPr lang="en-US" altLang="zh-CN" sz="1400" b="1" dirty="0"/>
                <a:t>1935</a:t>
              </a:r>
              <a:endParaRPr lang="zh-CN" altLang="en-US" sz="1400" b="1" dirty="0"/>
            </a:p>
          </p:txBody>
        </p:sp>
      </p:grpSp>
      <p:sp>
        <p:nvSpPr>
          <p:cNvPr id="61" name="文本框 60">
            <a:extLst>
              <a:ext uri="{FF2B5EF4-FFF2-40B4-BE49-F238E27FC236}">
                <a16:creationId xmlns:a16="http://schemas.microsoft.com/office/drawing/2014/main" id="{C37D06C8-402F-4361-80D2-E6DE76328F5C}"/>
              </a:ext>
            </a:extLst>
          </p:cNvPr>
          <p:cNvSpPr txBox="1"/>
          <p:nvPr/>
        </p:nvSpPr>
        <p:spPr>
          <a:xfrm>
            <a:off x="8385621" y="1138877"/>
            <a:ext cx="430887" cy="1000128"/>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遵义会议</a:t>
            </a:r>
          </a:p>
        </p:txBody>
      </p:sp>
      <p:sp>
        <p:nvSpPr>
          <p:cNvPr id="62" name="文本框 61">
            <a:extLst>
              <a:ext uri="{FF2B5EF4-FFF2-40B4-BE49-F238E27FC236}">
                <a16:creationId xmlns:a16="http://schemas.microsoft.com/office/drawing/2014/main" id="{617691B1-C421-459B-9D67-C155FD9EBA81}"/>
              </a:ext>
            </a:extLst>
          </p:cNvPr>
          <p:cNvSpPr txBox="1"/>
          <p:nvPr/>
        </p:nvSpPr>
        <p:spPr>
          <a:xfrm>
            <a:off x="8902681" y="1138665"/>
            <a:ext cx="430887" cy="1000128"/>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1600" b="1" dirty="0">
                <a:latin typeface="黑体" panose="02010609060101010101" pitchFamily="49" charset="-122"/>
                <a:ea typeface="黑体" panose="02010609060101010101" pitchFamily="49" charset="-122"/>
              </a:rPr>
              <a:t>长征胜利</a:t>
            </a:r>
          </a:p>
        </p:txBody>
      </p:sp>
      <p:grpSp>
        <p:nvGrpSpPr>
          <p:cNvPr id="66" name="组合 65">
            <a:extLst>
              <a:ext uri="{FF2B5EF4-FFF2-40B4-BE49-F238E27FC236}">
                <a16:creationId xmlns:a16="http://schemas.microsoft.com/office/drawing/2014/main" id="{B5526459-80EB-476D-A385-78E36A82B998}"/>
              </a:ext>
            </a:extLst>
          </p:cNvPr>
          <p:cNvGrpSpPr/>
          <p:nvPr/>
        </p:nvGrpSpPr>
        <p:grpSpPr>
          <a:xfrm>
            <a:off x="-26814" y="2921782"/>
            <a:ext cx="2557355" cy="1367624"/>
            <a:chOff x="62951" y="3837467"/>
            <a:chExt cx="2557355" cy="1367624"/>
          </a:xfrm>
          <a:solidFill>
            <a:schemeClr val="accent1"/>
          </a:solidFill>
        </p:grpSpPr>
        <p:grpSp>
          <p:nvGrpSpPr>
            <p:cNvPr id="70" name="组合 69">
              <a:extLst>
                <a:ext uri="{FF2B5EF4-FFF2-40B4-BE49-F238E27FC236}">
                  <a16:creationId xmlns:a16="http://schemas.microsoft.com/office/drawing/2014/main" id="{FA0CA2AB-5C8F-4637-9777-DC4EFD95D66B}"/>
                </a:ext>
              </a:extLst>
            </p:cNvPr>
            <p:cNvGrpSpPr/>
            <p:nvPr/>
          </p:nvGrpSpPr>
          <p:grpSpPr>
            <a:xfrm>
              <a:off x="62951" y="3837467"/>
              <a:ext cx="623903" cy="623903"/>
              <a:chOff x="304800" y="673100"/>
              <a:chExt cx="4000500" cy="4000500"/>
            </a:xfrm>
            <a:grpFill/>
            <a:effectLst>
              <a:outerShdw blurRad="317500" dist="190500" dir="8100000" algn="tr" rotWithShape="0">
                <a:prstClr val="black">
                  <a:alpha val="50000"/>
                </a:prstClr>
              </a:outerShdw>
            </a:effectLst>
          </p:grpSpPr>
          <p:sp>
            <p:nvSpPr>
              <p:cNvPr id="71" name="同心圆 19">
                <a:extLst>
                  <a:ext uri="{FF2B5EF4-FFF2-40B4-BE49-F238E27FC236}">
                    <a16:creationId xmlns:a16="http://schemas.microsoft.com/office/drawing/2014/main" id="{91C36874-4CCB-4857-99C2-3ED6019EBE9E}"/>
                  </a:ext>
                </a:extLst>
              </p:cNvPr>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72" name="椭圆 71">
                <a:extLst>
                  <a:ext uri="{FF2B5EF4-FFF2-40B4-BE49-F238E27FC236}">
                    <a16:creationId xmlns:a16="http://schemas.microsoft.com/office/drawing/2014/main" id="{645C14FD-63F3-4E15-BD16-47BF7284C951}"/>
                  </a:ext>
                </a:extLst>
              </p:cNvPr>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a:extLst>
                <a:ext uri="{FF2B5EF4-FFF2-40B4-BE49-F238E27FC236}">
                  <a16:creationId xmlns:a16="http://schemas.microsoft.com/office/drawing/2014/main" id="{956FF830-F81E-47B5-9B37-6B3121AB7A2A}"/>
                </a:ext>
              </a:extLst>
            </p:cNvPr>
            <p:cNvGrpSpPr/>
            <p:nvPr/>
          </p:nvGrpSpPr>
          <p:grpSpPr>
            <a:xfrm>
              <a:off x="62952" y="4581188"/>
              <a:ext cx="623903" cy="623903"/>
              <a:chOff x="304800" y="673100"/>
              <a:chExt cx="4000500" cy="4000500"/>
            </a:xfrm>
            <a:grpFill/>
            <a:effectLst>
              <a:outerShdw blurRad="317500" dist="190500" dir="8100000" algn="tr" rotWithShape="0">
                <a:prstClr val="black">
                  <a:alpha val="50000"/>
                </a:prstClr>
              </a:outerShdw>
            </a:effectLst>
          </p:grpSpPr>
          <p:sp>
            <p:nvSpPr>
              <p:cNvPr id="74" name="同心圆 22">
                <a:extLst>
                  <a:ext uri="{FF2B5EF4-FFF2-40B4-BE49-F238E27FC236}">
                    <a16:creationId xmlns:a16="http://schemas.microsoft.com/office/drawing/2014/main" id="{053AAB86-8384-4F90-A876-13BE035F8E81}"/>
                  </a:ext>
                </a:extLst>
              </p:cNvPr>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75" name="椭圆 74">
                <a:extLst>
                  <a:ext uri="{FF2B5EF4-FFF2-40B4-BE49-F238E27FC236}">
                    <a16:creationId xmlns:a16="http://schemas.microsoft.com/office/drawing/2014/main" id="{B36CB746-7A32-455F-B860-1F19F3A3DC22}"/>
                  </a:ext>
                </a:extLst>
              </p:cNvPr>
              <p:cNvSpPr/>
              <p:nvPr/>
            </p:nvSpPr>
            <p:spPr>
              <a:xfrm>
                <a:off x="612066" y="760413"/>
                <a:ext cx="3605921"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6" name="TextBox 21">
              <a:extLst>
                <a:ext uri="{FF2B5EF4-FFF2-40B4-BE49-F238E27FC236}">
                  <a16:creationId xmlns:a16="http://schemas.microsoft.com/office/drawing/2014/main" id="{83F8437C-8CBC-4176-962B-811EB8F591C2}"/>
                </a:ext>
              </a:extLst>
            </p:cNvPr>
            <p:cNvSpPr txBox="1"/>
            <p:nvPr/>
          </p:nvSpPr>
          <p:spPr>
            <a:xfrm>
              <a:off x="752079" y="3855493"/>
              <a:ext cx="1868227" cy="366575"/>
            </a:xfrm>
            <a:prstGeom prst="rect">
              <a:avLst/>
            </a:prstGeom>
            <a:grpFill/>
          </p:spPr>
          <p:txBody>
            <a:bodyPr wrap="square" lIns="0" tIns="0" rIns="0" bIns="0" rtlCol="0">
              <a:spAutoFit/>
            </a:bodyPr>
            <a:lstStyle/>
            <a:p>
              <a:pPr fontAlgn="base">
                <a:lnSpc>
                  <a:spcPct val="150000"/>
                </a:lnSpc>
                <a:spcBef>
                  <a:spcPct val="0"/>
                </a:spcBef>
                <a:spcAft>
                  <a:spcPct val="0"/>
                </a:spcAft>
              </a:pPr>
              <a:r>
                <a:rPr lang="zh-CN" altLang="en-US" sz="1800" dirty="0">
                  <a:solidFill>
                    <a:schemeClr val="bg1"/>
                  </a:solidFill>
                  <a:latin typeface="微软雅黑" panose="020B0503020204020204" pitchFamily="34" charset="-122"/>
                  <a:ea typeface="微软雅黑" panose="020B0503020204020204" pitchFamily="34" charset="-122"/>
                  <a:cs typeface="Lato Light" charset="0"/>
                  <a:sym typeface="Lato Light" charset="0"/>
                </a:rPr>
                <a:t>建党和大革命时期</a:t>
              </a:r>
              <a:endParaRPr lang="en-US" altLang="zh-CN" sz="18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7" name="TextBox 22">
              <a:extLst>
                <a:ext uri="{FF2B5EF4-FFF2-40B4-BE49-F238E27FC236}">
                  <a16:creationId xmlns:a16="http://schemas.microsoft.com/office/drawing/2014/main" id="{32497C35-E6D7-4A12-81A6-C6C227EEED27}"/>
                </a:ext>
              </a:extLst>
            </p:cNvPr>
            <p:cNvSpPr txBox="1"/>
            <p:nvPr/>
          </p:nvSpPr>
          <p:spPr>
            <a:xfrm>
              <a:off x="734776" y="4601426"/>
              <a:ext cx="1852942" cy="366575"/>
            </a:xfrm>
            <a:prstGeom prst="rect">
              <a:avLst/>
            </a:prstGeom>
            <a:grpFill/>
          </p:spPr>
          <p:txBody>
            <a:bodyPr wrap="square" lIns="0" tIns="0" rIns="0" bIns="0" rtlCol="0">
              <a:spAutoFit/>
            </a:bodyPr>
            <a:lstStyle/>
            <a:p>
              <a:pPr fontAlgn="base">
                <a:lnSpc>
                  <a:spcPct val="150000"/>
                </a:lnSpc>
                <a:spcBef>
                  <a:spcPct val="0"/>
                </a:spcBef>
                <a:spcAft>
                  <a:spcPct val="0"/>
                </a:spcAft>
              </a:pPr>
              <a:r>
                <a:rPr lang="zh-CN" altLang="en-US" sz="1800" dirty="0">
                  <a:solidFill>
                    <a:schemeClr val="bg1"/>
                  </a:solidFill>
                  <a:latin typeface="微软雅黑" panose="020B0503020204020204" pitchFamily="34" charset="-122"/>
                  <a:ea typeface="微软雅黑" panose="020B0503020204020204" pitchFamily="34" charset="-122"/>
                  <a:cs typeface="Lato Light" charset="0"/>
                  <a:sym typeface="Lato Light" charset="0"/>
                </a:rPr>
                <a:t>国共十年对峙时期</a:t>
              </a:r>
              <a:endParaRPr lang="en-US" altLang="zh-CN" sz="18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spTree>
    <p:extLst>
      <p:ext uri="{BB962C8B-B14F-4D97-AF65-F5344CB8AC3E}">
        <p14:creationId xmlns:p14="http://schemas.microsoft.com/office/powerpoint/2010/main" val="33485140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13399" y="279966"/>
            <a:ext cx="1338828" cy="438582"/>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知识体系</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cxnSp>
        <p:nvCxnSpPr>
          <p:cNvPr id="8" name="Straight Connector 200"/>
          <p:cNvCxnSpPr/>
          <p:nvPr/>
        </p:nvCxnSpPr>
        <p:spPr>
          <a:xfrm>
            <a:off x="4388437" y="757080"/>
            <a:ext cx="788753"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223568"/>
            <a:ext cx="9548087" cy="108858"/>
          </a:xfrm>
          <a:prstGeom prst="rect">
            <a:avLst/>
          </a:prstGeom>
          <a:effectLst>
            <a:outerShdw blurRad="50800" dist="38100" dir="2700000" algn="tl" rotWithShape="0">
              <a:prstClr val="black">
                <a:alpha val="40000"/>
              </a:prstClr>
            </a:outerShdw>
          </a:effectLst>
        </p:spPr>
      </p:pic>
      <p:sp>
        <p:nvSpPr>
          <p:cNvPr id="2" name="矩形 1">
            <a:extLst>
              <a:ext uri="{FF2B5EF4-FFF2-40B4-BE49-F238E27FC236}">
                <a16:creationId xmlns:a16="http://schemas.microsoft.com/office/drawing/2014/main" id="{68248EDD-9210-4BC7-838C-7C8A65A6EFB4}"/>
              </a:ext>
            </a:extLst>
          </p:cNvPr>
          <p:cNvSpPr/>
          <p:nvPr/>
        </p:nvSpPr>
        <p:spPr>
          <a:xfrm>
            <a:off x="72825" y="63147"/>
            <a:ext cx="3390567" cy="707886"/>
          </a:xfrm>
          <a:prstGeom prst="rect">
            <a:avLst/>
          </a:prstGeom>
        </p:spPr>
        <p:txBody>
          <a:bodyPr wrap="square">
            <a:spAutoFit/>
          </a:bodyPr>
          <a:lstStyle/>
          <a:p>
            <a:r>
              <a:rPr lang="zh-CN" altLang="en-US" sz="2000" b="1" dirty="0"/>
              <a:t>课标：</a:t>
            </a:r>
            <a:r>
              <a:rPr lang="en-US" altLang="zh-CN" sz="2000" b="1" dirty="0"/>
              <a:t>1</a:t>
            </a:r>
            <a:r>
              <a:rPr lang="zh-CN" altLang="en-US" sz="2000" b="1" dirty="0"/>
              <a:t>、</a:t>
            </a:r>
            <a:r>
              <a:rPr lang="zh-CN" altLang="zh-CN" sz="2000" b="1" dirty="0"/>
              <a:t>认识</a:t>
            </a:r>
            <a:r>
              <a:rPr lang="zh-CN" altLang="zh-CN" sz="2000" b="1" dirty="0">
                <a:solidFill>
                  <a:srgbClr val="FF0000"/>
                </a:solidFill>
              </a:rPr>
              <a:t>五四爱国运动</a:t>
            </a:r>
            <a:r>
              <a:rPr lang="zh-CN" altLang="zh-CN" sz="2000" b="1" dirty="0"/>
              <a:t>的历史意义</a:t>
            </a:r>
            <a:endParaRPr lang="zh-CN" altLang="en-US" sz="1800" dirty="0"/>
          </a:p>
        </p:txBody>
      </p:sp>
      <p:pic>
        <p:nvPicPr>
          <p:cNvPr id="4" name="图片 3">
            <a:extLst>
              <a:ext uri="{FF2B5EF4-FFF2-40B4-BE49-F238E27FC236}">
                <a16:creationId xmlns:a16="http://schemas.microsoft.com/office/drawing/2014/main" id="{BC41496D-29A6-48EE-9DE0-B123D5AE4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2" y="823517"/>
            <a:ext cx="4726200" cy="4535883"/>
          </a:xfrm>
          <a:prstGeom prst="rect">
            <a:avLst/>
          </a:prstGeom>
        </p:spPr>
      </p:pic>
      <p:sp>
        <p:nvSpPr>
          <p:cNvPr id="9" name="矩形 8">
            <a:extLst>
              <a:ext uri="{FF2B5EF4-FFF2-40B4-BE49-F238E27FC236}">
                <a16:creationId xmlns:a16="http://schemas.microsoft.com/office/drawing/2014/main" id="{5C1515E9-F031-4B13-844E-0CF04F0C5556}"/>
              </a:ext>
            </a:extLst>
          </p:cNvPr>
          <p:cNvSpPr/>
          <p:nvPr/>
        </p:nvSpPr>
        <p:spPr>
          <a:xfrm>
            <a:off x="4764087" y="924450"/>
            <a:ext cx="4840002" cy="4154984"/>
          </a:xfrm>
          <a:prstGeom prst="rect">
            <a:avLst/>
          </a:prstGeom>
        </p:spPr>
        <p:txBody>
          <a:bodyPr wrap="square">
            <a:spAutoFit/>
          </a:bodyPr>
          <a:lstStyle/>
          <a:p>
            <a:r>
              <a:rPr lang="en-US" altLang="zh-CN" sz="2400" b="1" dirty="0">
                <a:solidFill>
                  <a:srgbClr val="333333"/>
                </a:solidFill>
                <a:latin typeface="STHeitiSC-Light"/>
              </a:rPr>
              <a:t>1</a:t>
            </a:r>
            <a:r>
              <a:rPr lang="zh-CN" altLang="en-US" sz="2400" b="1" dirty="0">
                <a:solidFill>
                  <a:srgbClr val="333333"/>
                </a:solidFill>
                <a:latin typeface="STHeitiSC-Light"/>
              </a:rPr>
              <a:t>、彻底的反帝反封建的伟大爱国革命运动</a:t>
            </a:r>
            <a:endParaRPr lang="en-US" altLang="zh-CN" sz="2400" b="1" dirty="0">
              <a:solidFill>
                <a:srgbClr val="333333"/>
              </a:solidFill>
              <a:latin typeface="STHeitiSC-Light"/>
            </a:endParaRPr>
          </a:p>
          <a:p>
            <a:r>
              <a:rPr lang="en-US" altLang="zh-CN" sz="2400" b="1" dirty="0">
                <a:solidFill>
                  <a:srgbClr val="333333"/>
                </a:solidFill>
                <a:latin typeface="STHeitiSC-Light"/>
              </a:rPr>
              <a:t>2</a:t>
            </a:r>
            <a:r>
              <a:rPr lang="zh-CN" altLang="en-US" sz="2400" b="1" dirty="0">
                <a:solidFill>
                  <a:srgbClr val="333333"/>
                </a:solidFill>
                <a:latin typeface="STHeitiSC-Light"/>
              </a:rPr>
              <a:t>、</a:t>
            </a:r>
            <a:r>
              <a:rPr lang="zh-CN" altLang="en-US" sz="2400" b="1" dirty="0"/>
              <a:t>挽救民族危亡、捍卫民族尊严、捍卫民族力量的伟大社会革命运动</a:t>
            </a:r>
            <a:endParaRPr lang="en-US" altLang="zh-CN" sz="2400" b="1" dirty="0"/>
          </a:p>
          <a:p>
            <a:r>
              <a:rPr lang="en-US" altLang="zh-CN" sz="2400" b="1" dirty="0"/>
              <a:t>3</a:t>
            </a:r>
            <a:r>
              <a:rPr lang="zh-CN" altLang="en-US" sz="2400" b="1" dirty="0"/>
              <a:t>、传播新思想新文化新知识的伟大思想启蒙运动</a:t>
            </a:r>
            <a:endParaRPr lang="en-US" altLang="zh-CN" sz="2400" b="1" dirty="0"/>
          </a:p>
          <a:p>
            <a:r>
              <a:rPr lang="en-US" altLang="zh-CN" sz="2400" b="1" dirty="0"/>
              <a:t>4</a:t>
            </a:r>
            <a:r>
              <a:rPr lang="zh-CN" altLang="en-US" sz="2400" b="1" dirty="0"/>
              <a:t>、促进马克思主义传播，促进马克思主义与中国工人运动相结合，为中共成立作准备</a:t>
            </a:r>
            <a:endParaRPr lang="en-US" altLang="zh-CN" sz="2400" b="1" dirty="0"/>
          </a:p>
          <a:p>
            <a:r>
              <a:rPr lang="en-US" altLang="zh-CN" sz="2400" b="1" dirty="0"/>
              <a:t>5</a:t>
            </a:r>
            <a:r>
              <a:rPr lang="zh-CN" altLang="en-US" sz="2400" b="1" dirty="0"/>
              <a:t>、无产阶级登上历史舞台</a:t>
            </a:r>
            <a:endParaRPr lang="en-US" altLang="zh-CN" sz="2400" b="1" dirty="0"/>
          </a:p>
          <a:p>
            <a:r>
              <a:rPr lang="en-US" altLang="zh-CN" sz="2400" b="1" dirty="0"/>
              <a:t>6</a:t>
            </a:r>
            <a:r>
              <a:rPr lang="zh-CN" altLang="en-US" sz="2400" b="1" dirty="0"/>
              <a:t>、新民主主义革命的开端</a:t>
            </a:r>
          </a:p>
        </p:txBody>
      </p:sp>
    </p:spTree>
    <p:extLst>
      <p:ext uri="{BB962C8B-B14F-4D97-AF65-F5344CB8AC3E}">
        <p14:creationId xmlns:p14="http://schemas.microsoft.com/office/powerpoint/2010/main" val="32564001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13400" y="279966"/>
            <a:ext cx="1338828" cy="438582"/>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单元整合</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cxnSp>
        <p:nvCxnSpPr>
          <p:cNvPr id="8" name="Straight Connector 200"/>
          <p:cNvCxnSpPr/>
          <p:nvPr/>
        </p:nvCxnSpPr>
        <p:spPr>
          <a:xfrm>
            <a:off x="4388437" y="757080"/>
            <a:ext cx="788753"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223568"/>
            <a:ext cx="9548087" cy="108858"/>
          </a:xfrm>
          <a:prstGeom prst="rect">
            <a:avLst/>
          </a:prstGeom>
          <a:effectLst>
            <a:outerShdw blurRad="50800" dist="38100" dir="2700000" algn="tl" rotWithShape="0">
              <a:prstClr val="black">
                <a:alpha val="40000"/>
              </a:prstClr>
            </a:outerShdw>
          </a:effectLst>
        </p:spPr>
      </p:pic>
      <p:sp>
        <p:nvSpPr>
          <p:cNvPr id="3" name="矩形 2">
            <a:extLst>
              <a:ext uri="{FF2B5EF4-FFF2-40B4-BE49-F238E27FC236}">
                <a16:creationId xmlns:a16="http://schemas.microsoft.com/office/drawing/2014/main" id="{C57F67E1-1309-4E29-ABBC-DEF617D0D7FE}"/>
              </a:ext>
            </a:extLst>
          </p:cNvPr>
          <p:cNvSpPr/>
          <p:nvPr/>
        </p:nvSpPr>
        <p:spPr>
          <a:xfrm>
            <a:off x="202301" y="843873"/>
            <a:ext cx="8885053" cy="2677656"/>
          </a:xfrm>
          <a:prstGeom prst="rect">
            <a:avLst/>
          </a:prstGeom>
        </p:spPr>
        <p:txBody>
          <a:bodyPr wrap="square">
            <a:spAutoFit/>
          </a:bodyPr>
          <a:lstStyle/>
          <a:p>
            <a:r>
              <a:rPr lang="zh-CN" altLang="en-US" sz="2400" b="1" dirty="0">
                <a:solidFill>
                  <a:srgbClr val="000000"/>
                </a:solidFill>
                <a:latin typeface="楷体" panose="02010609060101010101" pitchFamily="49" charset="-122"/>
                <a:ea typeface="楷体" panose="02010609060101010101" pitchFamily="49" charset="-122"/>
              </a:rPr>
              <a:t>    关于中国近代史和中国现代史的分期</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是确定中国近代史学科对象的重要问题。新中国成立以后</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胡绳发表文章将其限定在</a:t>
            </a:r>
            <a:r>
              <a:rPr lang="en-US" altLang="zh-CN" sz="2400" b="1" dirty="0">
                <a:solidFill>
                  <a:srgbClr val="000000"/>
                </a:solidFill>
                <a:latin typeface="楷体" panose="02010609060101010101" pitchFamily="49" charset="-122"/>
                <a:ea typeface="楷体" panose="02010609060101010101" pitchFamily="49" charset="-122"/>
              </a:rPr>
              <a:t>1840——1919</a:t>
            </a:r>
            <a:r>
              <a:rPr lang="zh-CN" altLang="en-US" sz="2400" b="1" dirty="0">
                <a:solidFill>
                  <a:srgbClr val="000000"/>
                </a:solidFill>
                <a:latin typeface="楷体" panose="02010609060101010101" pitchFamily="49" charset="-122"/>
                <a:ea typeface="楷体" panose="02010609060101010101" pitchFamily="49" charset="-122"/>
              </a:rPr>
              <a:t>年之间。此后</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中国史学界出现了中国近代史和中国现代史的明确分界</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分界线就是</a:t>
            </a:r>
            <a:r>
              <a:rPr lang="en-US" altLang="zh-CN" sz="2400" b="1" dirty="0">
                <a:solidFill>
                  <a:srgbClr val="000000"/>
                </a:solidFill>
                <a:latin typeface="楷体" panose="02010609060101010101" pitchFamily="49" charset="-122"/>
                <a:ea typeface="楷体" panose="02010609060101010101" pitchFamily="49" charset="-122"/>
              </a:rPr>
              <a:t>1919</a:t>
            </a:r>
            <a:r>
              <a:rPr lang="zh-CN" altLang="en-US" sz="2400" b="1" dirty="0">
                <a:solidFill>
                  <a:srgbClr val="000000"/>
                </a:solidFill>
                <a:latin typeface="楷体" panose="02010609060101010101" pitchFamily="49" charset="-122"/>
                <a:ea typeface="楷体" panose="02010609060101010101" pitchFamily="49" charset="-122"/>
              </a:rPr>
              <a:t>年发生的五四运动。但范文澜等学者提出</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按照社会性质</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中国近代史应该包含</a:t>
            </a:r>
            <a:r>
              <a:rPr lang="en-US" altLang="zh-CN" sz="2400" b="1" dirty="0">
                <a:solidFill>
                  <a:srgbClr val="000000"/>
                </a:solidFill>
                <a:latin typeface="楷体" panose="02010609060101010101" pitchFamily="49" charset="-122"/>
                <a:ea typeface="楷体" panose="02010609060101010101" pitchFamily="49" charset="-122"/>
              </a:rPr>
              <a:t>1840——1949</a:t>
            </a:r>
            <a:r>
              <a:rPr lang="zh-CN" altLang="en-US" sz="2400" b="1" dirty="0">
                <a:solidFill>
                  <a:srgbClr val="000000"/>
                </a:solidFill>
                <a:latin typeface="楷体" panose="02010609060101010101" pitchFamily="49" charset="-122"/>
                <a:ea typeface="楷体" panose="02010609060101010101" pitchFamily="49" charset="-122"/>
              </a:rPr>
              <a:t>年的整个时期。</a:t>
            </a:r>
            <a:br>
              <a:rPr lang="zh-CN" altLang="en-US" sz="2400" b="1" dirty="0"/>
            </a:b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据张海鹏</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中国近代史和中国现代史分期应以</a:t>
            </a:r>
            <a:r>
              <a:rPr lang="en-US" altLang="zh-CN" sz="2400" b="1" dirty="0">
                <a:solidFill>
                  <a:srgbClr val="000000"/>
                </a:solidFill>
                <a:latin typeface="楷体" panose="02010609060101010101" pitchFamily="49" charset="-122"/>
                <a:ea typeface="楷体" panose="02010609060101010101" pitchFamily="49" charset="-122"/>
              </a:rPr>
              <a:t>1949</a:t>
            </a:r>
            <a:r>
              <a:rPr lang="zh-CN" altLang="en-US" sz="2400" b="1" dirty="0">
                <a:solidFill>
                  <a:srgbClr val="000000"/>
                </a:solidFill>
                <a:latin typeface="楷体" panose="02010609060101010101" pitchFamily="49" charset="-122"/>
                <a:ea typeface="楷体" panose="02010609060101010101" pitchFamily="49" charset="-122"/>
              </a:rPr>
              <a:t>年为界</a:t>
            </a:r>
            <a:r>
              <a:rPr lang="en-US" altLang="zh-CN" sz="2400" b="1" dirty="0">
                <a:solidFill>
                  <a:srgbClr val="000000"/>
                </a:solidFill>
                <a:latin typeface="楷体" panose="02010609060101010101" pitchFamily="49" charset="-122"/>
                <a:ea typeface="楷体" panose="02010609060101010101" pitchFamily="49" charset="-122"/>
              </a:rPr>
              <a:t>》</a:t>
            </a:r>
            <a:endParaRPr lang="zh-CN" altLang="en-US" sz="2400" b="1" dirty="0"/>
          </a:p>
        </p:txBody>
      </p:sp>
      <p:sp>
        <p:nvSpPr>
          <p:cNvPr id="4" name="矩形 3">
            <a:extLst>
              <a:ext uri="{FF2B5EF4-FFF2-40B4-BE49-F238E27FC236}">
                <a16:creationId xmlns:a16="http://schemas.microsoft.com/office/drawing/2014/main" id="{9B1983BB-AFA7-494E-9BE4-2D7FE758450B}"/>
              </a:ext>
            </a:extLst>
          </p:cNvPr>
          <p:cNvSpPr/>
          <p:nvPr/>
        </p:nvSpPr>
        <p:spPr>
          <a:xfrm>
            <a:off x="60689" y="3874260"/>
            <a:ext cx="9168276" cy="830997"/>
          </a:xfrm>
          <a:prstGeom prst="rect">
            <a:avLst/>
          </a:prstGeom>
        </p:spPr>
        <p:txBody>
          <a:bodyPr wrap="square">
            <a:spAutoFit/>
          </a:bodyPr>
          <a:lstStyle/>
          <a:p>
            <a:r>
              <a:rPr lang="zh-CN" altLang="en-US" sz="2400" b="1" dirty="0">
                <a:solidFill>
                  <a:srgbClr val="000000"/>
                </a:solidFill>
                <a:latin typeface="Times New Roman" panose="02020603050405020304" pitchFamily="18" charset="0"/>
              </a:rPr>
              <a:t>如果以“五四运动”为中国近代史和现代史的分界线</a:t>
            </a:r>
            <a:r>
              <a:rPr lang="en-US" altLang="zh-CN" sz="2400" b="1" dirty="0">
                <a:solidFill>
                  <a:srgbClr val="000000"/>
                </a:solidFill>
                <a:latin typeface="Times New Roman" panose="02020603050405020304" pitchFamily="18" charset="0"/>
              </a:rPr>
              <a:t>,</a:t>
            </a:r>
            <a:r>
              <a:rPr lang="zh-CN" altLang="en-US" sz="2400" b="1" dirty="0">
                <a:solidFill>
                  <a:srgbClr val="000000"/>
                </a:solidFill>
                <a:latin typeface="Times New Roman" panose="02020603050405020304" pitchFamily="18" charset="0"/>
              </a:rPr>
              <a:t>这两个历史时期的中国革命有何“质的差别”</a:t>
            </a:r>
            <a:r>
              <a:rPr lang="en-US" altLang="zh-CN" sz="2400" b="1" dirty="0">
                <a:solidFill>
                  <a:srgbClr val="000000"/>
                </a:solidFill>
                <a:latin typeface="Times New Roman" panose="02020603050405020304" pitchFamily="18" charset="0"/>
              </a:rPr>
              <a:t>?</a:t>
            </a:r>
            <a:r>
              <a:rPr lang="zh-CN" altLang="en-US" sz="2400" b="1" dirty="0">
                <a:solidFill>
                  <a:srgbClr val="000000"/>
                </a:solidFill>
                <a:latin typeface="Times New Roman" panose="02020603050405020304" pitchFamily="18" charset="0"/>
              </a:rPr>
              <a:t>简要说明五四运动的历史意义。 </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223568"/>
            <a:ext cx="9548087" cy="108858"/>
          </a:xfrm>
          <a:prstGeom prst="rect">
            <a:avLst/>
          </a:prstGeom>
          <a:effectLst>
            <a:outerShdw blurRad="50800" dist="38100" dir="2700000" algn="tl" rotWithShape="0">
              <a:prstClr val="black">
                <a:alpha val="40000"/>
              </a:prstClr>
            </a:outerShdw>
          </a:effectLst>
        </p:spPr>
      </p:pic>
      <p:sp>
        <p:nvSpPr>
          <p:cNvPr id="2" name="矩形 1">
            <a:extLst>
              <a:ext uri="{FF2B5EF4-FFF2-40B4-BE49-F238E27FC236}">
                <a16:creationId xmlns:a16="http://schemas.microsoft.com/office/drawing/2014/main" id="{89D39C8E-C5DC-4870-A5DC-3B2D660E5C0F}"/>
              </a:ext>
            </a:extLst>
          </p:cNvPr>
          <p:cNvSpPr/>
          <p:nvPr/>
        </p:nvSpPr>
        <p:spPr>
          <a:xfrm>
            <a:off x="94872" y="228851"/>
            <a:ext cx="8970289" cy="400110"/>
          </a:xfrm>
          <a:prstGeom prst="rect">
            <a:avLst/>
          </a:prstGeom>
        </p:spPr>
        <p:txBody>
          <a:bodyPr wrap="square">
            <a:spAutoFit/>
          </a:bodyPr>
          <a:lstStyle/>
          <a:p>
            <a:r>
              <a:rPr lang="zh-CN" altLang="en-US" sz="2000" b="1" dirty="0"/>
              <a:t>课标：</a:t>
            </a:r>
            <a:r>
              <a:rPr lang="zh-CN" altLang="zh-CN" sz="2000" b="1" dirty="0"/>
              <a:t>认识马克思主义在中国的传播与中国共产党成立对中国革命的深远影响</a:t>
            </a:r>
            <a:endParaRPr lang="zh-CN" altLang="en-US" sz="2000" b="1" dirty="0"/>
          </a:p>
        </p:txBody>
      </p:sp>
      <p:sp>
        <p:nvSpPr>
          <p:cNvPr id="3" name="矩形 2">
            <a:extLst>
              <a:ext uri="{FF2B5EF4-FFF2-40B4-BE49-F238E27FC236}">
                <a16:creationId xmlns:a16="http://schemas.microsoft.com/office/drawing/2014/main" id="{B5F17686-E987-40A6-83DF-BE13C4022A32}"/>
              </a:ext>
            </a:extLst>
          </p:cNvPr>
          <p:cNvSpPr/>
          <p:nvPr/>
        </p:nvSpPr>
        <p:spPr>
          <a:xfrm>
            <a:off x="523410" y="1913252"/>
            <a:ext cx="3880397" cy="1569660"/>
          </a:xfrm>
          <a:prstGeom prst="rect">
            <a:avLst/>
          </a:prstGeom>
        </p:spPr>
        <p:txBody>
          <a:bodyPr wrap="square">
            <a:spAutoFit/>
          </a:bodyPr>
          <a:lstStyle/>
          <a:p>
            <a:r>
              <a:rPr lang="en-US" altLang="zh-CN" sz="2400" dirty="0">
                <a:solidFill>
                  <a:srgbClr val="000000"/>
                </a:solidFill>
                <a:latin typeface="Times New Roman" panose="02020603050405020304" pitchFamily="18" charset="0"/>
              </a:rPr>
              <a:t>A.</a:t>
            </a:r>
            <a:r>
              <a:rPr lang="zh-CN" altLang="en-US" sz="2400" dirty="0">
                <a:solidFill>
                  <a:srgbClr val="000000"/>
                </a:solidFill>
                <a:latin typeface="Times New Roman" panose="02020603050405020304" pitchFamily="18" charset="0"/>
              </a:rPr>
              <a:t>五四运动爆发 </a:t>
            </a:r>
            <a:br>
              <a:rPr lang="zh-CN" altLang="en-US" sz="2400" dirty="0"/>
            </a:br>
            <a:r>
              <a:rPr lang="en-US" altLang="zh-CN" sz="2400" dirty="0">
                <a:solidFill>
                  <a:srgbClr val="000000"/>
                </a:solidFill>
                <a:latin typeface="Times New Roman" panose="02020603050405020304" pitchFamily="18" charset="0"/>
              </a:rPr>
              <a:t>B.</a:t>
            </a:r>
            <a:r>
              <a:rPr lang="zh-CN" altLang="en-US" sz="2400" dirty="0">
                <a:solidFill>
                  <a:srgbClr val="000000"/>
                </a:solidFill>
                <a:latin typeface="Times New Roman" panose="02020603050405020304" pitchFamily="18" charset="0"/>
              </a:rPr>
              <a:t>马克思主义在中国传播 </a:t>
            </a:r>
            <a:br>
              <a:rPr lang="zh-CN" altLang="en-US" sz="2400" dirty="0"/>
            </a:br>
            <a:r>
              <a:rPr lang="en-US" altLang="zh-CN" sz="2400" dirty="0">
                <a:solidFill>
                  <a:srgbClr val="000000"/>
                </a:solidFill>
                <a:latin typeface="Times New Roman" panose="02020603050405020304" pitchFamily="18" charset="0"/>
              </a:rPr>
              <a:t>C.</a:t>
            </a:r>
            <a:r>
              <a:rPr lang="zh-CN" altLang="en-US" sz="2400" dirty="0">
                <a:solidFill>
                  <a:srgbClr val="000000"/>
                </a:solidFill>
                <a:latin typeface="Times New Roman" panose="02020603050405020304" pitchFamily="18" charset="0"/>
              </a:rPr>
              <a:t>中国共产党的成立 </a:t>
            </a:r>
            <a:br>
              <a:rPr lang="zh-CN" altLang="en-US" sz="2400" dirty="0"/>
            </a:br>
            <a:r>
              <a:rPr lang="en-US" altLang="zh-CN" sz="2400" dirty="0">
                <a:solidFill>
                  <a:srgbClr val="000000"/>
                </a:solidFill>
                <a:latin typeface="Times New Roman" panose="02020603050405020304" pitchFamily="18" charset="0"/>
              </a:rPr>
              <a:t>D.</a:t>
            </a:r>
            <a:r>
              <a:rPr lang="zh-CN" altLang="en-US" sz="2400" dirty="0">
                <a:solidFill>
                  <a:srgbClr val="000000"/>
                </a:solidFill>
                <a:latin typeface="Times New Roman" panose="02020603050405020304" pitchFamily="18" charset="0"/>
              </a:rPr>
              <a:t>苏联建成社会主义 </a:t>
            </a:r>
            <a:endParaRPr lang="zh-CN" altLang="en-US" sz="2400" dirty="0"/>
          </a:p>
        </p:txBody>
      </p:sp>
      <p:sp>
        <p:nvSpPr>
          <p:cNvPr id="4" name="矩形 3">
            <a:extLst>
              <a:ext uri="{FF2B5EF4-FFF2-40B4-BE49-F238E27FC236}">
                <a16:creationId xmlns:a16="http://schemas.microsoft.com/office/drawing/2014/main" id="{44A79A5A-388E-4CB9-88D4-3EB95F900CEA}"/>
              </a:ext>
            </a:extLst>
          </p:cNvPr>
          <p:cNvSpPr/>
          <p:nvPr/>
        </p:nvSpPr>
        <p:spPr>
          <a:xfrm>
            <a:off x="94872" y="1268456"/>
            <a:ext cx="4823756" cy="461665"/>
          </a:xfrm>
          <a:prstGeom prst="rect">
            <a:avLst/>
          </a:prstGeom>
        </p:spPr>
        <p:txBody>
          <a:bodyPr wrap="none">
            <a:spAutoFit/>
          </a:bodyPr>
          <a:lstStyle/>
          <a:p>
            <a:r>
              <a:rPr lang="zh-CN" altLang="en-US" sz="2400" b="1" dirty="0">
                <a:solidFill>
                  <a:srgbClr val="000000"/>
                </a:solidFill>
                <a:latin typeface="Times New Roman" panose="02020603050405020304" pitchFamily="18" charset="0"/>
              </a:rPr>
              <a:t>右边中的诗歌创作的背景是（    ）</a:t>
            </a:r>
            <a:endParaRPr lang="zh-CN" altLang="en-US" sz="2400" b="1" dirty="0"/>
          </a:p>
        </p:txBody>
      </p:sp>
      <p:sp>
        <p:nvSpPr>
          <p:cNvPr id="10" name="文本框 9">
            <a:extLst>
              <a:ext uri="{FF2B5EF4-FFF2-40B4-BE49-F238E27FC236}">
                <a16:creationId xmlns:a16="http://schemas.microsoft.com/office/drawing/2014/main" id="{DBAD881C-2201-41D8-AB41-91C0FE456A03}"/>
              </a:ext>
            </a:extLst>
          </p:cNvPr>
          <p:cNvSpPr txBox="1"/>
          <p:nvPr/>
        </p:nvSpPr>
        <p:spPr>
          <a:xfrm>
            <a:off x="4832344" y="794876"/>
            <a:ext cx="4600959" cy="3108543"/>
          </a:xfrm>
          <a:prstGeom prst="rect">
            <a:avLst/>
          </a:prstGeom>
          <a:noFill/>
          <a:ln w="28575">
            <a:solidFill>
              <a:schemeClr val="tx1"/>
            </a:solidFill>
            <a:prstDash val="dashDot"/>
          </a:ln>
        </p:spPr>
        <p:txBody>
          <a:bodyPr wrap="square" rtlCol="0">
            <a:spAutoFit/>
          </a:bodyPr>
          <a:lstStyle/>
          <a:p>
            <a:pPr algn="ctr"/>
            <a:r>
              <a:rPr lang="zh-CN" altLang="en-US" sz="2800" dirty="0">
                <a:latin typeface="楷体" panose="02010609060101010101" pitchFamily="49" charset="-122"/>
                <a:ea typeface="楷体" panose="02010609060101010101" pitchFamily="49" charset="-122"/>
              </a:rPr>
              <a:t>红色中华</a:t>
            </a:r>
            <a:endParaRPr lang="en-US" altLang="zh-CN"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刘大白（民国七年）</a:t>
            </a:r>
            <a:endParaRPr lang="en-US" altLang="zh-CN"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朦朦胧胧张眼一瞧，</a:t>
            </a:r>
            <a:endParaRPr lang="en-US" altLang="zh-CN"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黑暗里突然突出一线红。</a:t>
            </a:r>
            <a:endParaRPr lang="en-US" altLang="zh-CN"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这是什么？</a:t>
            </a:r>
            <a:endParaRPr lang="en-US" altLang="zh-CN" sz="2800" dirty="0">
              <a:latin typeface="楷体" panose="02010609060101010101" pitchFamily="49" charset="-122"/>
              <a:ea typeface="楷体" panose="02010609060101010101" pitchFamily="49" charset="-122"/>
            </a:endParaRPr>
          </a:p>
          <a:p>
            <a:pPr algn="ct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原来是北极下来的新潮，</a:t>
            </a:r>
            <a:endParaRPr lang="en-US" altLang="zh-CN" sz="2800" dirty="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由近东卷到远东。</a:t>
            </a:r>
          </a:p>
        </p:txBody>
      </p:sp>
      <p:sp>
        <p:nvSpPr>
          <p:cNvPr id="12" name="矩形 11">
            <a:extLst>
              <a:ext uri="{FF2B5EF4-FFF2-40B4-BE49-F238E27FC236}">
                <a16:creationId xmlns:a16="http://schemas.microsoft.com/office/drawing/2014/main" id="{F02FF225-F6AC-4173-B4BD-1DAB86411B82}"/>
              </a:ext>
            </a:extLst>
          </p:cNvPr>
          <p:cNvSpPr/>
          <p:nvPr/>
        </p:nvSpPr>
        <p:spPr>
          <a:xfrm>
            <a:off x="445171" y="3629280"/>
            <a:ext cx="3880397" cy="830997"/>
          </a:xfrm>
          <a:prstGeom prst="rect">
            <a:avLst/>
          </a:prstGeom>
        </p:spPr>
        <p:txBody>
          <a:bodyPr wrap="square">
            <a:spAutoFit/>
          </a:bodyPr>
          <a:lstStyle/>
          <a:p>
            <a:r>
              <a:rPr lang="zh-CN" altLang="en-US" sz="2400" dirty="0">
                <a:solidFill>
                  <a:srgbClr val="000000"/>
                </a:solidFill>
                <a:latin typeface="Times New Roman" panose="02020603050405020304" pitchFamily="18" charset="0"/>
              </a:rPr>
              <a:t>教材史实：</a:t>
            </a:r>
            <a:r>
              <a:rPr lang="en-US" altLang="zh-CN" sz="2400" dirty="0">
                <a:solidFill>
                  <a:srgbClr val="000000"/>
                </a:solidFill>
                <a:latin typeface="Times New Roman" panose="02020603050405020304" pitchFamily="18" charset="0"/>
              </a:rPr>
              <a:t>P121</a:t>
            </a:r>
          </a:p>
          <a:p>
            <a:endParaRPr lang="zh-CN" altLang="en-US" sz="2400" dirty="0"/>
          </a:p>
        </p:txBody>
      </p:sp>
      <p:sp>
        <p:nvSpPr>
          <p:cNvPr id="13" name="矩形 12">
            <a:extLst>
              <a:ext uri="{FF2B5EF4-FFF2-40B4-BE49-F238E27FC236}">
                <a16:creationId xmlns:a16="http://schemas.microsoft.com/office/drawing/2014/main" id="{78C6C47E-E6C0-4F8B-BB97-A89D6E63ADAF}"/>
              </a:ext>
            </a:extLst>
          </p:cNvPr>
          <p:cNvSpPr/>
          <p:nvPr/>
        </p:nvSpPr>
        <p:spPr>
          <a:xfrm>
            <a:off x="445171" y="4181742"/>
            <a:ext cx="8988132" cy="1200329"/>
          </a:xfrm>
          <a:prstGeom prst="rect">
            <a:avLst/>
          </a:prstGeom>
        </p:spPr>
        <p:txBody>
          <a:bodyPr wrap="square">
            <a:spAutoFit/>
          </a:bodyPr>
          <a:lstStyle/>
          <a:p>
            <a:r>
              <a:rPr lang="zh-CN" altLang="en-US" sz="2400" dirty="0">
                <a:solidFill>
                  <a:srgbClr val="000000"/>
                </a:solidFill>
                <a:latin typeface="Times New Roman" panose="02020603050405020304" pitchFamily="18" charset="0"/>
              </a:rPr>
              <a:t>拓展思考：</a:t>
            </a:r>
            <a:endParaRPr lang="en-US" altLang="zh-CN" sz="2400" dirty="0">
              <a:solidFill>
                <a:srgbClr val="000000"/>
              </a:solidFill>
              <a:latin typeface="Times New Roman" panose="02020603050405020304" pitchFamily="18" charset="0"/>
            </a:endParaRPr>
          </a:p>
          <a:p>
            <a:r>
              <a:rPr lang="zh-CN" altLang="en-US" sz="2400" dirty="0">
                <a:solidFill>
                  <a:srgbClr val="000000"/>
                </a:solidFill>
                <a:latin typeface="Times New Roman" panose="02020603050405020304" pitchFamily="18" charset="0"/>
              </a:rPr>
              <a:t>五四运动和中国共产党的成立这两个事件还有哪些联系？</a:t>
            </a:r>
            <a:endParaRPr lang="en-US" altLang="zh-CN" sz="2400" dirty="0">
              <a:solidFill>
                <a:srgbClr val="000000"/>
              </a:solidFill>
              <a:latin typeface="Times New Roman" panose="02020603050405020304" pitchFamily="18" charset="0"/>
            </a:endParaRPr>
          </a:p>
          <a:p>
            <a:endParaRPr lang="zh-CN" altLang="en-US" sz="2400" dirty="0"/>
          </a:p>
        </p:txBody>
      </p:sp>
    </p:spTree>
    <p:extLst>
      <p:ext uri="{BB962C8B-B14F-4D97-AF65-F5344CB8AC3E}">
        <p14:creationId xmlns:p14="http://schemas.microsoft.com/office/powerpoint/2010/main" val="4958989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a:extLst>
              <a:ext uri="{FF2B5EF4-FFF2-40B4-BE49-F238E27FC236}">
                <a16:creationId xmlns:a16="http://schemas.microsoft.com/office/drawing/2014/main" id="{4D97FCDE-A239-4C38-86A6-B3B24B25F357}"/>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10" name="图片 9">
            <a:extLst>
              <a:ext uri="{FF2B5EF4-FFF2-40B4-BE49-F238E27FC236}">
                <a16:creationId xmlns:a16="http://schemas.microsoft.com/office/drawing/2014/main" id="{C9C8E7FF-39CD-4FFB-9B84-A01DD1616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2" y="812484"/>
            <a:ext cx="9528014" cy="4415978"/>
          </a:xfrm>
          <a:prstGeom prst="rect">
            <a:avLst/>
          </a:prstGeom>
        </p:spPr>
      </p:pic>
      <p:sp>
        <p:nvSpPr>
          <p:cNvPr id="11" name="矩形 10">
            <a:extLst>
              <a:ext uri="{FF2B5EF4-FFF2-40B4-BE49-F238E27FC236}">
                <a16:creationId xmlns:a16="http://schemas.microsoft.com/office/drawing/2014/main" id="{500AA9BC-38FA-4574-BE6C-35314F29A265}"/>
              </a:ext>
            </a:extLst>
          </p:cNvPr>
          <p:cNvSpPr/>
          <p:nvPr/>
        </p:nvSpPr>
        <p:spPr>
          <a:xfrm>
            <a:off x="4113399" y="279966"/>
            <a:ext cx="1338828" cy="438582"/>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知识体系</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2" name="Straight Connector 200">
            <a:extLst>
              <a:ext uri="{FF2B5EF4-FFF2-40B4-BE49-F238E27FC236}">
                <a16:creationId xmlns:a16="http://schemas.microsoft.com/office/drawing/2014/main" id="{2761E058-8FF1-45AD-830A-A01A54D46B67}"/>
              </a:ext>
            </a:extLst>
          </p:cNvPr>
          <p:cNvCxnSpPr/>
          <p:nvPr/>
        </p:nvCxnSpPr>
        <p:spPr>
          <a:xfrm>
            <a:off x="4388437" y="757080"/>
            <a:ext cx="788753"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9404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201">
            <a:extLst>
              <a:ext uri="{FF2B5EF4-FFF2-40B4-BE49-F238E27FC236}">
                <a16:creationId xmlns:a16="http://schemas.microsoft.com/office/drawing/2014/main" id="{513301A6-7508-4EF4-8EFB-4C9E8193C73B}"/>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5" name="矩形 4">
            <a:extLst>
              <a:ext uri="{FF2B5EF4-FFF2-40B4-BE49-F238E27FC236}">
                <a16:creationId xmlns:a16="http://schemas.microsoft.com/office/drawing/2014/main" id="{6A1143D1-44D7-4979-86FB-C0EECF31B9D8}"/>
              </a:ext>
            </a:extLst>
          </p:cNvPr>
          <p:cNvSpPr/>
          <p:nvPr/>
        </p:nvSpPr>
        <p:spPr>
          <a:xfrm>
            <a:off x="113022" y="1709991"/>
            <a:ext cx="9068373" cy="2677656"/>
          </a:xfrm>
          <a:prstGeom prst="rect">
            <a:avLst/>
          </a:prstGeom>
        </p:spPr>
        <p:txBody>
          <a:bodyPr wrap="square">
            <a:spAutoFit/>
          </a:bodyPr>
          <a:lstStyle/>
          <a:p>
            <a:r>
              <a:rPr lang="zh-CN" altLang="en-US" sz="2400" dirty="0">
                <a:solidFill>
                  <a:srgbClr val="000000"/>
                </a:solidFill>
                <a:latin typeface="楷体" panose="02010609060101010101" pitchFamily="49" charset="-122"/>
                <a:ea typeface="楷体" panose="02010609060101010101" pitchFamily="49" charset="-122"/>
              </a:rPr>
              <a:t>   “中国的革命，自从一九二四年开始，就由国共两党的情况起着决定的作用。由于两党在一定纲领上合作</a:t>
            </a:r>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发动了</a:t>
            </a:r>
            <a:r>
              <a:rPr lang="en-US" altLang="zh-CN" sz="2400" dirty="0">
                <a:solidFill>
                  <a:srgbClr val="000000"/>
                </a:solidFill>
                <a:latin typeface="楷体" panose="02010609060101010101" pitchFamily="49" charset="-122"/>
                <a:ea typeface="楷体" panose="02010609060101010101" pitchFamily="49" charset="-122"/>
              </a:rPr>
              <a:t>1924~1927</a:t>
            </a:r>
            <a:r>
              <a:rPr lang="zh-CN" altLang="en-US" sz="2400" dirty="0">
                <a:solidFill>
                  <a:srgbClr val="000000"/>
                </a:solidFill>
                <a:latin typeface="楷体" panose="02010609060101010101" pitchFamily="49" charset="-122"/>
                <a:ea typeface="楷体" panose="02010609060101010101" pitchFamily="49" charset="-122"/>
              </a:rPr>
              <a:t>年的革命。孙中山致力于国民革命凡四十年未能完成的革命事业</a:t>
            </a:r>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在仅仅两三年内就获得了巨大的成就，这就是广东革命根据地的创立和北伐战争的胜利。这是两党结成统一战线的结果。”</a:t>
            </a:r>
            <a:endParaRPr lang="en-US" altLang="zh-CN" sz="2400" dirty="0">
              <a:solidFill>
                <a:srgbClr val="000000"/>
              </a:solidFill>
              <a:latin typeface="楷体" panose="02010609060101010101" pitchFamily="49" charset="-122"/>
              <a:ea typeface="楷体" panose="02010609060101010101" pitchFamily="49" charset="-122"/>
            </a:endParaRPr>
          </a:p>
          <a:p>
            <a:pPr algn="r"/>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毛泽东</a:t>
            </a:r>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国共合作成立后的迫切任务</a:t>
            </a:r>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a:t>
            </a:r>
            <a:r>
              <a:rPr lang="en-US" altLang="zh-CN" sz="2400" dirty="0">
                <a:solidFill>
                  <a:srgbClr val="000000"/>
                </a:solidFill>
                <a:latin typeface="楷体" panose="02010609060101010101" pitchFamily="49" charset="-122"/>
                <a:ea typeface="楷体" panose="02010609060101010101" pitchFamily="49" charset="-122"/>
              </a:rPr>
              <a:t>1937.9.29</a:t>
            </a:r>
            <a:r>
              <a:rPr lang="zh-CN" altLang="en-US" sz="2400" dirty="0">
                <a:solidFill>
                  <a:srgbClr val="000000"/>
                </a:solidFill>
                <a:latin typeface="楷体" panose="02010609060101010101" pitchFamily="49" charset="-122"/>
                <a:ea typeface="楷体" panose="02010609060101010101" pitchFamily="49" charset="-122"/>
              </a:rPr>
              <a:t>）</a:t>
            </a:r>
            <a:r>
              <a:rPr lang="en-US" altLang="zh-CN" sz="2400" dirty="0">
                <a:solidFill>
                  <a:srgbClr val="000000"/>
                </a:solidFill>
                <a:latin typeface="楷体" panose="02010609060101010101" pitchFamily="49" charset="-122"/>
                <a:ea typeface="楷体" panose="02010609060101010101" pitchFamily="49" charset="-122"/>
              </a:rPr>
              <a:t>5</a:t>
            </a:r>
          </a:p>
          <a:p>
            <a:pPr algn="r"/>
            <a:endParaRPr lang="zh-CN" altLang="en-US" sz="2400" dirty="0">
              <a:latin typeface="楷体" panose="02010609060101010101" pitchFamily="49" charset="-122"/>
              <a:ea typeface="楷体" panose="02010609060101010101" pitchFamily="49" charset="-122"/>
            </a:endParaRPr>
          </a:p>
        </p:txBody>
      </p:sp>
      <p:sp>
        <p:nvSpPr>
          <p:cNvPr id="6" name="矩形 5">
            <a:extLst>
              <a:ext uri="{FF2B5EF4-FFF2-40B4-BE49-F238E27FC236}">
                <a16:creationId xmlns:a16="http://schemas.microsoft.com/office/drawing/2014/main" id="{114AA09B-80D2-443A-9206-B0080FEB26C0}"/>
              </a:ext>
            </a:extLst>
          </p:cNvPr>
          <p:cNvSpPr/>
          <p:nvPr/>
        </p:nvSpPr>
        <p:spPr>
          <a:xfrm>
            <a:off x="446941" y="359479"/>
            <a:ext cx="8000015" cy="523220"/>
          </a:xfrm>
          <a:prstGeom prst="rect">
            <a:avLst/>
          </a:prstGeom>
        </p:spPr>
        <p:txBody>
          <a:bodyPr wrap="square">
            <a:spAutoFit/>
          </a:bodyPr>
          <a:lstStyle/>
          <a:p>
            <a:r>
              <a:rPr lang="zh-CN" altLang="en-US" sz="2800" b="1" dirty="0">
                <a:solidFill>
                  <a:prstClr val="black"/>
                </a:solidFill>
              </a:rPr>
              <a:t>课标：</a:t>
            </a:r>
            <a:r>
              <a:rPr lang="zh-CN" altLang="zh-CN" sz="2800" b="1" dirty="0">
                <a:solidFill>
                  <a:prstClr val="black"/>
                </a:solidFill>
              </a:rPr>
              <a:t>认识</a:t>
            </a:r>
            <a:r>
              <a:rPr lang="zh-CN" altLang="zh-CN" sz="2800" b="1" dirty="0">
                <a:solidFill>
                  <a:srgbClr val="FF0000"/>
                </a:solidFill>
              </a:rPr>
              <a:t>国共合作领导国民革命</a:t>
            </a:r>
            <a:r>
              <a:rPr lang="zh-CN" altLang="zh-CN" sz="2800" b="1" dirty="0">
                <a:solidFill>
                  <a:prstClr val="black"/>
                </a:solidFill>
              </a:rPr>
              <a:t>的历史作用</a:t>
            </a:r>
            <a:endParaRPr lang="zh-CN" altLang="en-US" dirty="0"/>
          </a:p>
        </p:txBody>
      </p:sp>
    </p:spTree>
    <p:extLst>
      <p:ext uri="{BB962C8B-B14F-4D97-AF65-F5344CB8AC3E}">
        <p14:creationId xmlns:p14="http://schemas.microsoft.com/office/powerpoint/2010/main" val="139869254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a:extLst>
              <a:ext uri="{FF2B5EF4-FFF2-40B4-BE49-F238E27FC236}">
                <a16:creationId xmlns:a16="http://schemas.microsoft.com/office/drawing/2014/main" id="{4D97FCDE-A239-4C38-86A6-B3B24B25F357}"/>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graphicFrame>
        <p:nvGraphicFramePr>
          <p:cNvPr id="4" name="表格 3">
            <a:extLst>
              <a:ext uri="{FF2B5EF4-FFF2-40B4-BE49-F238E27FC236}">
                <a16:creationId xmlns:a16="http://schemas.microsoft.com/office/drawing/2014/main" id="{CE2B651B-55BF-4E7A-B7EC-B1839BDE487D}"/>
              </a:ext>
            </a:extLst>
          </p:cNvPr>
          <p:cNvGraphicFramePr>
            <a:graphicFrameLocks noGrp="1"/>
          </p:cNvGraphicFramePr>
          <p:nvPr>
            <p:extLst>
              <p:ext uri="{D42A27DB-BD31-4B8C-83A1-F6EECF244321}">
                <p14:modId xmlns:p14="http://schemas.microsoft.com/office/powerpoint/2010/main" val="2471802056"/>
              </p:ext>
            </p:extLst>
          </p:nvPr>
        </p:nvGraphicFramePr>
        <p:xfrm>
          <a:off x="93552" y="777674"/>
          <a:ext cx="9434623" cy="4265807"/>
        </p:xfrm>
        <a:graphic>
          <a:graphicData uri="http://schemas.openxmlformats.org/drawingml/2006/table">
            <a:tbl>
              <a:tblPr/>
              <a:tblGrid>
                <a:gridCol w="404654">
                  <a:extLst>
                    <a:ext uri="{9D8B030D-6E8A-4147-A177-3AD203B41FA5}">
                      <a16:colId xmlns:a16="http://schemas.microsoft.com/office/drawing/2014/main" val="20000"/>
                    </a:ext>
                  </a:extLst>
                </a:gridCol>
                <a:gridCol w="9029969">
                  <a:extLst>
                    <a:ext uri="{9D8B030D-6E8A-4147-A177-3AD203B41FA5}">
                      <a16:colId xmlns:a16="http://schemas.microsoft.com/office/drawing/2014/main" val="20001"/>
                    </a:ext>
                  </a:extLst>
                </a:gridCol>
              </a:tblGrid>
              <a:tr h="2534451">
                <a:tc>
                  <a:txBody>
                    <a:bodyPr/>
                    <a:lstStyle/>
                    <a:p>
                      <a:pPr algn="ctr">
                        <a:lnSpc>
                          <a:spcPct val="150000"/>
                        </a:lnSpc>
                        <a:spcAft>
                          <a:spcPts val="0"/>
                        </a:spcAft>
                        <a:tabLst>
                          <a:tab pos="2700655" algn="l"/>
                        </a:tabLst>
                      </a:pPr>
                      <a:r>
                        <a:rPr lang="zh-CN" sz="2000" b="1" kern="100">
                          <a:effectLst/>
                          <a:latin typeface="Times New Roman"/>
                          <a:cs typeface="Times New Roman"/>
                        </a:rPr>
                        <a:t>原因</a:t>
                      </a:r>
                      <a:endParaRPr lang="zh-CN" sz="2000" kern="10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000" b="1" kern="100" dirty="0">
                          <a:effectLst/>
                          <a:latin typeface="Times New Roman"/>
                          <a:cs typeface="Courier New"/>
                        </a:rPr>
                        <a:t>(1)</a:t>
                      </a:r>
                      <a:r>
                        <a:rPr lang="zh-CN" sz="2000" b="1" kern="100" dirty="0">
                          <a:effectLst/>
                          <a:latin typeface="Times New Roman"/>
                          <a:cs typeface="Times New Roman"/>
                        </a:rPr>
                        <a:t>中国共产党吸取二七惨案的经验教训，团结革命力量。</a:t>
                      </a:r>
                      <a:endParaRPr lang="zh-CN" sz="2000" kern="100" dirty="0">
                        <a:effectLst/>
                        <a:latin typeface="宋体"/>
                        <a:cs typeface="Courier New"/>
                      </a:endParaRPr>
                    </a:p>
                    <a:p>
                      <a:pPr algn="l">
                        <a:lnSpc>
                          <a:spcPct val="150000"/>
                        </a:lnSpc>
                        <a:spcAft>
                          <a:spcPts val="0"/>
                        </a:spcAft>
                        <a:tabLst>
                          <a:tab pos="2700655" algn="l"/>
                        </a:tabLst>
                      </a:pPr>
                      <a:r>
                        <a:rPr lang="en-US" sz="2000" b="1" kern="100" dirty="0">
                          <a:effectLst/>
                          <a:latin typeface="Times New Roman"/>
                          <a:cs typeface="Courier New"/>
                        </a:rPr>
                        <a:t>(2)</a:t>
                      </a:r>
                      <a:r>
                        <a:rPr lang="zh-CN" sz="2000" b="1" kern="100" dirty="0">
                          <a:effectLst/>
                          <a:latin typeface="Times New Roman"/>
                          <a:cs typeface="Times New Roman"/>
                        </a:rPr>
                        <a:t>孙中山在多次革命后也认识到依靠军阀搞革命是不行的，对国民党进行改组。</a:t>
                      </a:r>
                      <a:endParaRPr lang="zh-CN" sz="2000" kern="100" dirty="0">
                        <a:effectLst/>
                        <a:latin typeface="宋体"/>
                        <a:cs typeface="Courier New"/>
                      </a:endParaRPr>
                    </a:p>
                    <a:p>
                      <a:pPr algn="l">
                        <a:lnSpc>
                          <a:spcPct val="150000"/>
                        </a:lnSpc>
                        <a:spcAft>
                          <a:spcPts val="0"/>
                        </a:spcAft>
                        <a:tabLst>
                          <a:tab pos="2700655" algn="l"/>
                        </a:tabLst>
                      </a:pPr>
                      <a:r>
                        <a:rPr lang="en-US" sz="2000" b="1" kern="100" dirty="0">
                          <a:effectLst/>
                          <a:latin typeface="Times New Roman"/>
                          <a:cs typeface="Courier New"/>
                        </a:rPr>
                        <a:t>(3)</a:t>
                      </a:r>
                      <a:r>
                        <a:rPr lang="zh-CN" sz="2000" b="1" kern="100" dirty="0">
                          <a:effectLst/>
                          <a:latin typeface="Times New Roman"/>
                          <a:cs typeface="Times New Roman"/>
                        </a:rPr>
                        <a:t>国民党召开一大，确立新三民主义，与共产党最低纲领基本一致，成为国共两党合作的基础。</a:t>
                      </a:r>
                      <a:endParaRPr lang="zh-CN" sz="2000" kern="100" dirty="0">
                        <a:effectLst/>
                        <a:latin typeface="宋体"/>
                        <a:cs typeface="Courier New"/>
                      </a:endParaRPr>
                    </a:p>
                    <a:p>
                      <a:pPr algn="l">
                        <a:lnSpc>
                          <a:spcPct val="150000"/>
                        </a:lnSpc>
                        <a:spcAft>
                          <a:spcPts val="0"/>
                        </a:spcAft>
                        <a:tabLst>
                          <a:tab pos="2700655" algn="l"/>
                        </a:tabLst>
                      </a:pPr>
                      <a:r>
                        <a:rPr lang="en-US" sz="2000" b="1" kern="100" dirty="0">
                          <a:effectLst/>
                          <a:latin typeface="Times New Roman"/>
                          <a:cs typeface="Courier New"/>
                        </a:rPr>
                        <a:t>(4)</a:t>
                      </a:r>
                      <a:r>
                        <a:rPr lang="zh-CN" sz="2000" b="1" kern="100" dirty="0">
                          <a:effectLst/>
                          <a:latin typeface="Times New Roman"/>
                          <a:cs typeface="Times New Roman"/>
                        </a:rPr>
                        <a:t>共产国际和苏联的帮助和推动。</a:t>
                      </a:r>
                      <a:endParaRPr lang="zh-CN" sz="2000" kern="100" dirty="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31356">
                <a:tc>
                  <a:txBody>
                    <a:bodyPr/>
                    <a:lstStyle/>
                    <a:p>
                      <a:pPr algn="ctr">
                        <a:lnSpc>
                          <a:spcPct val="150000"/>
                        </a:lnSpc>
                        <a:spcAft>
                          <a:spcPts val="0"/>
                        </a:spcAft>
                        <a:tabLst>
                          <a:tab pos="2700655" algn="l"/>
                        </a:tabLst>
                      </a:pPr>
                      <a:r>
                        <a:rPr lang="zh-CN" sz="2000" b="1" kern="100">
                          <a:effectLst/>
                          <a:latin typeface="Times New Roman"/>
                          <a:cs typeface="Times New Roman"/>
                        </a:rPr>
                        <a:t>意义</a:t>
                      </a:r>
                      <a:endParaRPr lang="zh-CN" sz="2000" kern="10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000" b="1" kern="100" dirty="0">
                          <a:effectLst/>
                          <a:latin typeface="Times New Roman"/>
                          <a:cs typeface="Courier New"/>
                        </a:rPr>
                        <a:t>(1)</a:t>
                      </a:r>
                      <a:r>
                        <a:rPr lang="zh-CN" sz="2000" b="1" kern="100" dirty="0">
                          <a:effectLst/>
                          <a:latin typeface="Times New Roman"/>
                          <a:cs typeface="Times New Roman"/>
                        </a:rPr>
                        <a:t>使革命统一战线建立起来，推动了全国反帝反封建的国民革命的迅速开展。</a:t>
                      </a:r>
                      <a:endParaRPr lang="zh-CN" sz="2000" kern="100" dirty="0">
                        <a:effectLst/>
                        <a:latin typeface="宋体"/>
                        <a:cs typeface="Courier New"/>
                      </a:endParaRPr>
                    </a:p>
                    <a:p>
                      <a:pPr algn="l">
                        <a:lnSpc>
                          <a:spcPct val="150000"/>
                        </a:lnSpc>
                        <a:spcAft>
                          <a:spcPts val="0"/>
                        </a:spcAft>
                        <a:tabLst>
                          <a:tab pos="2700655" algn="l"/>
                        </a:tabLst>
                      </a:pPr>
                      <a:r>
                        <a:rPr lang="en-US" sz="2000" b="1" kern="100" dirty="0">
                          <a:effectLst/>
                          <a:latin typeface="Times New Roman"/>
                          <a:cs typeface="Courier New"/>
                        </a:rPr>
                        <a:t>(2)</a:t>
                      </a:r>
                      <a:r>
                        <a:rPr lang="zh-CN" sz="2000" b="1" kern="100" dirty="0">
                          <a:effectLst/>
                          <a:latin typeface="Times New Roman"/>
                          <a:cs typeface="Times New Roman"/>
                        </a:rPr>
                        <a:t>以国共两党合作为特征的革命统一战线的建立，加速了中国革命的进程，在中国革命历史上出现了轰轰烈烈的大革命。</a:t>
                      </a:r>
                      <a:endParaRPr lang="zh-CN" sz="2000" kern="100" dirty="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8E4E31DD-588C-4C2B-B1CE-FE9D012DED49}"/>
              </a:ext>
            </a:extLst>
          </p:cNvPr>
          <p:cNvSpPr/>
          <p:nvPr/>
        </p:nvSpPr>
        <p:spPr>
          <a:xfrm>
            <a:off x="446941" y="254454"/>
            <a:ext cx="8000015" cy="523220"/>
          </a:xfrm>
          <a:prstGeom prst="rect">
            <a:avLst/>
          </a:prstGeom>
        </p:spPr>
        <p:txBody>
          <a:bodyPr wrap="square">
            <a:spAutoFit/>
          </a:bodyPr>
          <a:lstStyle/>
          <a:p>
            <a:r>
              <a:rPr lang="zh-CN" altLang="en-US" sz="2800" b="1" dirty="0">
                <a:solidFill>
                  <a:prstClr val="black"/>
                </a:solidFill>
              </a:rPr>
              <a:t>课标：</a:t>
            </a:r>
            <a:r>
              <a:rPr lang="zh-CN" altLang="zh-CN" sz="2800" b="1" dirty="0">
                <a:solidFill>
                  <a:prstClr val="black"/>
                </a:solidFill>
              </a:rPr>
              <a:t>认识</a:t>
            </a:r>
            <a:r>
              <a:rPr lang="zh-CN" altLang="zh-CN" sz="2800" b="1" dirty="0">
                <a:solidFill>
                  <a:srgbClr val="FF0000"/>
                </a:solidFill>
              </a:rPr>
              <a:t>国共合作领导国民革命</a:t>
            </a:r>
            <a:r>
              <a:rPr lang="zh-CN" altLang="zh-CN" sz="2800" b="1" dirty="0">
                <a:solidFill>
                  <a:prstClr val="black"/>
                </a:solidFill>
              </a:rPr>
              <a:t>的历史作用</a:t>
            </a:r>
            <a:endParaRPr lang="zh-CN" altLang="en-US" dirty="0"/>
          </a:p>
        </p:txBody>
      </p:sp>
    </p:spTree>
    <p:extLst>
      <p:ext uri="{BB962C8B-B14F-4D97-AF65-F5344CB8AC3E}">
        <p14:creationId xmlns:p14="http://schemas.microsoft.com/office/powerpoint/2010/main" val="27542376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774</Words>
  <Application>Microsoft Office PowerPoint</Application>
  <PresentationFormat>自定义</PresentationFormat>
  <Paragraphs>115</Paragraphs>
  <Slides>10</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Lato Light</vt:lpstr>
      <vt:lpstr>Open Sans</vt:lpstr>
      <vt:lpstr>STHeitiSC-Light</vt:lpstr>
      <vt:lpstr>黑体</vt:lpstr>
      <vt:lpstr>楷体</vt:lpstr>
      <vt:lpstr>宋体</vt:lpstr>
      <vt:lpstr>微软雅黑</vt:lpstr>
      <vt:lpstr>Arial</vt:lpstr>
      <vt:lpstr>Calibri</vt:lpstr>
      <vt:lpstr>Calibri Light</vt:lpstr>
      <vt:lpstr>Courier New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钟 君</cp:lastModifiedBy>
  <cp:revision>181</cp:revision>
  <cp:lastPrinted>2020-02-03T16:55:52Z</cp:lastPrinted>
  <dcterms:created xsi:type="dcterms:W3CDTF">2016-10-06T06:02:00Z</dcterms:created>
  <dcterms:modified xsi:type="dcterms:W3CDTF">2020-03-14T02:31:52Z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