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2" r:id="rId2"/>
    <p:sldId id="296" r:id="rId3"/>
    <p:sldId id="295" r:id="rId4"/>
    <p:sldId id="298" r:id="rId5"/>
    <p:sldId id="294" r:id="rId6"/>
    <p:sldId id="300" r:id="rId7"/>
    <p:sldId id="301" r:id="rId8"/>
    <p:sldId id="302" r:id="rId9"/>
    <p:sldId id="297" r:id="rId10"/>
    <p:sldId id="299" r:id="rId11"/>
    <p:sldId id="303" r:id="rId12"/>
  </p:sldIdLst>
  <p:sldSz cx="9528175" cy="5359400"/>
  <p:notesSz cx="6761163" cy="9942513"/>
  <p:defaultTextStyle>
    <a:defPPr>
      <a:defRPr lang="zh-CN"/>
    </a:defPPr>
    <a:lvl1pPr marL="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1pPr>
    <a:lvl2pPr marL="34798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2pPr>
    <a:lvl3pPr marL="69596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3pPr>
    <a:lvl4pPr marL="104394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4pPr>
    <a:lvl5pPr marL="139255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5pPr>
    <a:lvl6pPr marL="174053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6pPr>
    <a:lvl7pPr marL="208851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7pPr>
    <a:lvl8pPr marL="243649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8pPr>
    <a:lvl9pPr marL="278447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70">
          <p15:clr>
            <a:srgbClr val="A4A3A4"/>
          </p15:clr>
        </p15:guide>
        <p15:guide id="2" orient="horz" pos="1858">
          <p15:clr>
            <a:srgbClr val="A4A3A4"/>
          </p15:clr>
        </p15:guide>
        <p15:guide id="3" pos="3012">
          <p15:clr>
            <a:srgbClr val="A4A3A4"/>
          </p15:clr>
        </p15:guide>
        <p15:guide id="4" pos="1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94C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-690" y="-90"/>
      </p:cViewPr>
      <p:guideLst>
        <p:guide orient="horz" pos="1970"/>
        <p:guide orient="horz" pos="1858"/>
        <p:guide pos="3012"/>
        <p:guide pos="18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07671-76C2-41E1-8728-F9885528D047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755DB-79E1-482A-A376-ED177597E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08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CE6C-7D12-4367-8E70-794DE029FEEA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96440-F0BF-41AB-AD52-E92AAD722A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28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26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7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022" y="877106"/>
            <a:ext cx="7146131" cy="1865865"/>
          </a:xfrm>
        </p:spPr>
        <p:txBody>
          <a:bodyPr anchor="b"/>
          <a:lstStyle>
            <a:lvl1pPr algn="ctr">
              <a:defRPr sz="46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022" y="2814926"/>
            <a:ext cx="7146131" cy="1293947"/>
          </a:xfrm>
        </p:spPr>
        <p:txBody>
          <a:bodyPr/>
          <a:lstStyle>
            <a:lvl1pPr marL="0" indent="0" algn="ctr">
              <a:buNone/>
              <a:defRPr sz="1875"/>
            </a:lvl1pPr>
            <a:lvl2pPr marL="357505" indent="0" algn="ctr">
              <a:buNone/>
              <a:defRPr sz="1565"/>
            </a:lvl2pPr>
            <a:lvl3pPr marL="714375" indent="0" algn="ctr">
              <a:buNone/>
              <a:defRPr sz="1405"/>
            </a:lvl3pPr>
            <a:lvl4pPr marL="1071880" indent="0" algn="ctr">
              <a:buNone/>
              <a:defRPr sz="1250"/>
            </a:lvl4pPr>
            <a:lvl5pPr marL="1429385" indent="0" algn="ctr">
              <a:buNone/>
              <a:defRPr sz="1250"/>
            </a:lvl5pPr>
            <a:lvl6pPr marL="1786255" indent="0" algn="ctr">
              <a:buNone/>
              <a:defRPr sz="1250"/>
            </a:lvl6pPr>
            <a:lvl7pPr marL="2143760" indent="0" algn="ctr">
              <a:buNone/>
              <a:defRPr sz="1250"/>
            </a:lvl7pPr>
            <a:lvl8pPr marL="2501265" indent="0" algn="ctr">
              <a:buNone/>
              <a:defRPr sz="1250"/>
            </a:lvl8pPr>
            <a:lvl9pPr marL="2858135" indent="0" algn="ctr">
              <a:buNone/>
              <a:defRPr sz="125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8600" y="285338"/>
            <a:ext cx="2054513" cy="45418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062" y="285338"/>
            <a:ext cx="6044436" cy="45418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99" y="1336129"/>
            <a:ext cx="8218051" cy="2229361"/>
          </a:xfrm>
        </p:spPr>
        <p:txBody>
          <a:bodyPr anchor="b"/>
          <a:lstStyle>
            <a:lvl1pPr>
              <a:defRPr sz="46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99" y="3586581"/>
            <a:ext cx="8218051" cy="1172368"/>
          </a:xfrm>
        </p:spPr>
        <p:txBody>
          <a:bodyPr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35750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2pPr>
            <a:lvl3pPr marL="71437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3pPr>
            <a:lvl4pPr marL="107188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42938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178625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14376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50126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285813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062" y="1426692"/>
            <a:ext cx="4049474" cy="34004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639" y="1426692"/>
            <a:ext cx="4049474" cy="34004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3" y="285339"/>
            <a:ext cx="8218051" cy="103590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304" y="1313798"/>
            <a:ext cx="4030864" cy="64387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304" y="1957670"/>
            <a:ext cx="4030864" cy="28794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639" y="1313798"/>
            <a:ext cx="4050715" cy="64387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639" y="1957670"/>
            <a:ext cx="4050715" cy="28794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4" y="357293"/>
            <a:ext cx="3073084" cy="125052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715" y="771655"/>
            <a:ext cx="4823639" cy="3808648"/>
          </a:xfrm>
        </p:spPr>
        <p:txBody>
          <a:bodyPr/>
          <a:lstStyle>
            <a:lvl1pPr>
              <a:defRPr sz="2500"/>
            </a:lvl1pPr>
            <a:lvl2pPr>
              <a:defRPr sz="2190"/>
            </a:lvl2pPr>
            <a:lvl3pPr>
              <a:defRPr sz="1875"/>
            </a:lvl3pPr>
            <a:lvl4pPr>
              <a:defRPr sz="1565"/>
            </a:lvl4pPr>
            <a:lvl5pPr>
              <a:defRPr sz="1565"/>
            </a:lvl5pPr>
            <a:lvl6pPr>
              <a:defRPr sz="1565"/>
            </a:lvl6pPr>
            <a:lvl7pPr>
              <a:defRPr sz="1565"/>
            </a:lvl7pPr>
            <a:lvl8pPr>
              <a:defRPr sz="1565"/>
            </a:lvl8pPr>
            <a:lvl9pPr>
              <a:defRPr sz="15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04" y="1607820"/>
            <a:ext cx="3073084" cy="2978685"/>
          </a:xfrm>
        </p:spPr>
        <p:txBody>
          <a:bodyPr/>
          <a:lstStyle>
            <a:lvl1pPr marL="0" indent="0">
              <a:buNone/>
              <a:defRPr sz="1250"/>
            </a:lvl1pPr>
            <a:lvl2pPr marL="357505" indent="0">
              <a:buNone/>
              <a:defRPr sz="1095"/>
            </a:lvl2pPr>
            <a:lvl3pPr marL="714375" indent="0">
              <a:buNone/>
              <a:defRPr sz="940"/>
            </a:lvl3pPr>
            <a:lvl4pPr marL="1071880" indent="0">
              <a:buNone/>
              <a:defRPr sz="780"/>
            </a:lvl4pPr>
            <a:lvl5pPr marL="1429385" indent="0">
              <a:buNone/>
              <a:defRPr sz="780"/>
            </a:lvl5pPr>
            <a:lvl6pPr marL="1786255" indent="0">
              <a:buNone/>
              <a:defRPr sz="780"/>
            </a:lvl6pPr>
            <a:lvl7pPr marL="2143760" indent="0">
              <a:buNone/>
              <a:defRPr sz="780"/>
            </a:lvl7pPr>
            <a:lvl8pPr marL="2501265" indent="0">
              <a:buNone/>
              <a:defRPr sz="780"/>
            </a:lvl8pPr>
            <a:lvl9pPr marL="2858135" indent="0">
              <a:buNone/>
              <a:defRPr sz="78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4" y="357293"/>
            <a:ext cx="3073084" cy="125052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0715" y="771655"/>
            <a:ext cx="4823639" cy="3808648"/>
          </a:xfrm>
        </p:spPr>
        <p:txBody>
          <a:bodyPr anchor="t"/>
          <a:lstStyle>
            <a:lvl1pPr marL="0" indent="0">
              <a:buNone/>
              <a:defRPr sz="2500"/>
            </a:lvl1pPr>
            <a:lvl2pPr marL="357505" indent="0">
              <a:buNone/>
              <a:defRPr sz="2190"/>
            </a:lvl2pPr>
            <a:lvl3pPr marL="714375" indent="0">
              <a:buNone/>
              <a:defRPr sz="1875"/>
            </a:lvl3pPr>
            <a:lvl4pPr marL="1071880" indent="0">
              <a:buNone/>
              <a:defRPr sz="1565"/>
            </a:lvl4pPr>
            <a:lvl5pPr marL="1429385" indent="0">
              <a:buNone/>
              <a:defRPr sz="1565"/>
            </a:lvl5pPr>
            <a:lvl6pPr marL="1786255" indent="0">
              <a:buNone/>
              <a:defRPr sz="1565"/>
            </a:lvl6pPr>
            <a:lvl7pPr marL="2143760" indent="0">
              <a:buNone/>
              <a:defRPr sz="1565"/>
            </a:lvl7pPr>
            <a:lvl8pPr marL="2501265" indent="0">
              <a:buNone/>
              <a:defRPr sz="1565"/>
            </a:lvl8pPr>
            <a:lvl9pPr marL="2858135" indent="0">
              <a:buNone/>
              <a:defRPr sz="156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04" y="1607820"/>
            <a:ext cx="3073084" cy="2978685"/>
          </a:xfrm>
        </p:spPr>
        <p:txBody>
          <a:bodyPr/>
          <a:lstStyle>
            <a:lvl1pPr marL="0" indent="0">
              <a:buNone/>
              <a:defRPr sz="1250"/>
            </a:lvl1pPr>
            <a:lvl2pPr marL="357505" indent="0">
              <a:buNone/>
              <a:defRPr sz="1095"/>
            </a:lvl2pPr>
            <a:lvl3pPr marL="714375" indent="0">
              <a:buNone/>
              <a:defRPr sz="940"/>
            </a:lvl3pPr>
            <a:lvl4pPr marL="1071880" indent="0">
              <a:buNone/>
              <a:defRPr sz="780"/>
            </a:lvl4pPr>
            <a:lvl5pPr marL="1429385" indent="0">
              <a:buNone/>
              <a:defRPr sz="780"/>
            </a:lvl5pPr>
            <a:lvl6pPr marL="1786255" indent="0">
              <a:buNone/>
              <a:defRPr sz="780"/>
            </a:lvl6pPr>
            <a:lvl7pPr marL="2143760" indent="0">
              <a:buNone/>
              <a:defRPr sz="780"/>
            </a:lvl7pPr>
            <a:lvl8pPr marL="2501265" indent="0">
              <a:buNone/>
              <a:defRPr sz="780"/>
            </a:lvl8pPr>
            <a:lvl9pPr marL="2858135" indent="0">
              <a:buNone/>
              <a:defRPr sz="78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062" y="285339"/>
            <a:ext cx="8218051" cy="1035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62" y="1426692"/>
            <a:ext cx="8218051" cy="340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062" y="4967370"/>
            <a:ext cx="214383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C81A-D027-4A12-8E52-B5DDDC2B9315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56208" y="4967370"/>
            <a:ext cx="321575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9274" y="4967370"/>
            <a:ext cx="214383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xStyles>
    <p:titleStyle>
      <a:lvl1pPr algn="l" defTabSz="714375" rtl="0" eaLnBrk="1" latinLnBrk="0" hangingPunct="1">
        <a:lnSpc>
          <a:spcPct val="90000"/>
        </a:lnSpc>
        <a:spcBef>
          <a:spcPct val="0"/>
        </a:spcBef>
        <a:buNone/>
        <a:defRPr sz="34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435" indent="-178435" algn="l" defTabSz="7143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190" kern="1200">
          <a:solidFill>
            <a:schemeClr val="tx1"/>
          </a:solidFill>
          <a:latin typeface="+mn-lt"/>
          <a:ea typeface="+mn-ea"/>
          <a:cs typeface="+mn-cs"/>
        </a:defRPr>
      </a:lvl1pPr>
      <a:lvl2pPr marL="53594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89344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3pPr>
      <a:lvl4pPr marL="125031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60782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96532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32219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67970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303720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3pPr>
      <a:lvl4pPr marL="107188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42938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78625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14376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50126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285813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0" y="0"/>
            <a:ext cx="9528175" cy="53594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6855" y="1197911"/>
            <a:ext cx="89268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微课名称：</a:t>
            </a:r>
            <a:endParaRPr lang="en-US" altLang="zh-CN" sz="2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中国共产党成立与新民主主义革命兴起（二）</a:t>
            </a:r>
          </a:p>
        </p:txBody>
      </p:sp>
      <p:sp>
        <p:nvSpPr>
          <p:cNvPr id="20" name="矩形 19"/>
          <p:cNvSpPr/>
          <p:nvPr/>
        </p:nvSpPr>
        <p:spPr>
          <a:xfrm>
            <a:off x="2145174" y="2173567"/>
            <a:ext cx="6569168" cy="2807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学段：高中</a:t>
            </a:r>
          </a:p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学科：历史</a:t>
            </a:r>
            <a:endParaRPr lang="en-US" altLang="zh-CN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年级：高一</a:t>
            </a:r>
          </a:p>
          <a:p>
            <a:pPr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版本：部编版</a:t>
            </a:r>
            <a:r>
              <a:rPr lang="en-US" altLang="zh-CN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中外历史纲要</a:t>
            </a:r>
            <a:r>
              <a:rPr lang="en-US" altLang="zh-CN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（上）</a:t>
            </a:r>
            <a:r>
              <a:rPr lang="en-US" altLang="zh-CN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第七单元 </a:t>
            </a:r>
          </a:p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单位：北京市朝阳外国语学校</a:t>
            </a:r>
            <a:endParaRPr lang="en-US" altLang="zh-CN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作者：钟君</a:t>
            </a:r>
            <a:endParaRPr lang="en-US" altLang="zh-CN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12045" r="31981" b="24572"/>
          <a:stretch>
            <a:fillRect/>
          </a:stretch>
        </p:blipFill>
        <p:spPr>
          <a:xfrm>
            <a:off x="7733841" y="3932352"/>
            <a:ext cx="1472125" cy="1310164"/>
          </a:xfrm>
          <a:prstGeom prst="rect">
            <a:avLst/>
          </a:prstGeom>
        </p:spPr>
      </p:pic>
      <p:pic>
        <p:nvPicPr>
          <p:cNvPr id="2" name="图片 1" descr="111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55" y="199390"/>
            <a:ext cx="5489575" cy="6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5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73B6B31F-55F9-4F98-9AB6-2E44C42CA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836982"/>
              </p:ext>
            </p:extLst>
          </p:nvPr>
        </p:nvGraphicFramePr>
        <p:xfrm>
          <a:off x="222502" y="629641"/>
          <a:ext cx="8856984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18">
                  <a:extLst>
                    <a:ext uri="{9D8B030D-6E8A-4147-A177-3AD203B41FA5}">
                      <a16:colId xmlns:a16="http://schemas.microsoft.com/office/drawing/2014/main" xmlns="" val="1081248719"/>
                    </a:ext>
                  </a:extLst>
                </a:gridCol>
                <a:gridCol w="3915125">
                  <a:extLst>
                    <a:ext uri="{9D8B030D-6E8A-4147-A177-3AD203B41FA5}">
                      <a16:colId xmlns:a16="http://schemas.microsoft.com/office/drawing/2014/main" xmlns="" val="1484739432"/>
                    </a:ext>
                  </a:extLst>
                </a:gridCol>
                <a:gridCol w="2061541">
                  <a:extLst>
                    <a:ext uri="{9D8B030D-6E8A-4147-A177-3AD203B41FA5}">
                      <a16:colId xmlns:a16="http://schemas.microsoft.com/office/drawing/2014/main" xmlns="" val="1810163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黑体" pitchFamily="49" charset="-122"/>
                          <a:ea typeface="黑体" pitchFamily="49" charset="-122"/>
                        </a:rPr>
                        <a:t>革命活动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黑体" pitchFamily="49" charset="-122"/>
                          <a:ea typeface="黑体" pitchFamily="49" charset="-122"/>
                        </a:rPr>
                        <a:t>方式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黑体" pitchFamily="49" charset="-122"/>
                          <a:ea typeface="黑体" pitchFamily="49" charset="-122"/>
                        </a:rPr>
                        <a:t>结果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7101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solidFill>
                            <a:srgbClr val="002060"/>
                          </a:solidFill>
                          <a:latin typeface="楷体" pitchFamily="49" charset="-122"/>
                          <a:ea typeface="楷体" pitchFamily="49" charset="-122"/>
                        </a:rPr>
                        <a:t>南昌起义</a:t>
                      </a:r>
                      <a:endParaRPr lang="en-US" altLang="zh-CN" sz="2000" b="1" dirty="0">
                        <a:solidFill>
                          <a:srgbClr val="00206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>
                          <a:solidFill>
                            <a:srgbClr val="002060"/>
                          </a:solidFill>
                          <a:latin typeface="楷体" pitchFamily="49" charset="-122"/>
                          <a:ea typeface="楷体" pitchFamily="49" charset="-122"/>
                        </a:rPr>
                        <a:t>秋收起义等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solidFill>
                            <a:srgbClr val="002060"/>
                          </a:solidFill>
                          <a:latin typeface="楷体" pitchFamily="49" charset="-122"/>
                          <a:ea typeface="楷体" pitchFamily="49" charset="-122"/>
                        </a:rPr>
                        <a:t>照搬苏联城市中心道路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solidFill>
                            <a:srgbClr val="002060"/>
                          </a:solidFill>
                          <a:latin typeface="楷体" pitchFamily="49" charset="-122"/>
                          <a:ea typeface="楷体" pitchFamily="49" charset="-122"/>
                        </a:rPr>
                        <a:t>失利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7712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solidFill>
                            <a:srgbClr val="002060"/>
                          </a:solidFill>
                          <a:latin typeface="楷体" pitchFamily="49" charset="-122"/>
                          <a:ea typeface="楷体" pitchFamily="49" charset="-122"/>
                        </a:rPr>
                        <a:t>创建井冈山农村革命根据地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solidFill>
                            <a:srgbClr val="00206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根据中国国情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solidFill>
                            <a:srgbClr val="002060"/>
                          </a:solidFill>
                          <a:latin typeface="楷体" pitchFamily="49" charset="-122"/>
                          <a:ea typeface="楷体" pitchFamily="49" charset="-122"/>
                        </a:rPr>
                        <a:t>发展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67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solidFill>
                            <a:srgbClr val="002060"/>
                          </a:solidFill>
                          <a:latin typeface="楷体" pitchFamily="49" charset="-122"/>
                          <a:ea typeface="楷体" pitchFamily="49" charset="-122"/>
                        </a:rPr>
                        <a:t>前四次反“围剿”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solidFill>
                            <a:srgbClr val="00206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据实际情况，打游击战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solidFill>
                            <a:srgbClr val="002060"/>
                          </a:solidFill>
                          <a:latin typeface="楷体" pitchFamily="49" charset="-122"/>
                          <a:ea typeface="楷体" pitchFamily="49" charset="-122"/>
                        </a:rPr>
                        <a:t>胜利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7556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solidFill>
                            <a:srgbClr val="002060"/>
                          </a:solidFill>
                          <a:latin typeface="楷体" pitchFamily="49" charset="-122"/>
                          <a:ea typeface="楷体" pitchFamily="49" charset="-122"/>
                        </a:rPr>
                        <a:t>第五次反“围剿”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>
                          <a:solidFill>
                            <a:srgbClr val="002060"/>
                          </a:solidFill>
                          <a:latin typeface="楷体" pitchFamily="49" charset="-122"/>
                          <a:ea typeface="楷体" pitchFamily="49" charset="-122"/>
                        </a:rPr>
                        <a:t>照搬苏联，打正规战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solidFill>
                            <a:srgbClr val="002060"/>
                          </a:solidFill>
                          <a:latin typeface="楷体" pitchFamily="49" charset="-122"/>
                          <a:ea typeface="楷体" pitchFamily="49" charset="-122"/>
                        </a:rPr>
                        <a:t>失败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9595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solidFill>
                            <a:srgbClr val="002060"/>
                          </a:solidFill>
                          <a:latin typeface="楷体" pitchFamily="49" charset="-122"/>
                          <a:ea typeface="楷体" pitchFamily="49" charset="-122"/>
                        </a:rPr>
                        <a:t>长征之初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solidFill>
                            <a:srgbClr val="002060"/>
                          </a:solidFill>
                          <a:latin typeface="楷体" pitchFamily="49" charset="-122"/>
                          <a:ea typeface="楷体" pitchFamily="49" charset="-122"/>
                        </a:rPr>
                        <a:t>“左”倾逃跑主义错误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solidFill>
                            <a:srgbClr val="00206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损失惨重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8124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solidFill>
                            <a:srgbClr val="002060"/>
                          </a:solidFill>
                          <a:latin typeface="楷体" pitchFamily="49" charset="-122"/>
                          <a:ea typeface="楷体" pitchFamily="49" charset="-122"/>
                        </a:rPr>
                        <a:t>遵义会议与其后的长征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solidFill>
                            <a:srgbClr val="00206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根据中国革命实际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solidFill>
                            <a:srgbClr val="002060"/>
                          </a:solidFill>
                          <a:latin typeface="楷体" pitchFamily="49" charset="-122"/>
                          <a:ea typeface="楷体" pitchFamily="49" charset="-122"/>
                        </a:rPr>
                        <a:t>胜利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0085742"/>
                  </a:ext>
                </a:extLst>
              </a:tr>
            </a:tbl>
          </a:graphicData>
        </a:graphic>
      </p:graphicFrame>
      <p:sp>
        <p:nvSpPr>
          <p:cNvPr id="5" name="Triangle 201">
            <a:extLst>
              <a:ext uri="{FF2B5EF4-FFF2-40B4-BE49-F238E27FC236}">
                <a16:creationId xmlns:a16="http://schemas.microsoft.com/office/drawing/2014/main" xmlns="" id="{C8015A0D-214C-49CD-943B-AE5D61DCF032}"/>
              </a:ext>
            </a:extLst>
          </p:cNvPr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E78C151C-D7F6-4DEF-BB62-5E297482C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" y="4413711"/>
            <a:ext cx="95741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关键（启示）：</a:t>
            </a: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必须将马克思主义的普遍原理与中国革命实际相结合</a:t>
            </a:r>
          </a:p>
        </p:txBody>
      </p:sp>
    </p:spTree>
    <p:extLst>
      <p:ext uri="{BB962C8B-B14F-4D97-AF65-F5344CB8AC3E}">
        <p14:creationId xmlns:p14="http://schemas.microsoft.com/office/powerpoint/2010/main" val="207011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12045" r="31981" b="24572"/>
          <a:stretch>
            <a:fillRect/>
          </a:stretch>
        </p:blipFill>
        <p:spPr>
          <a:xfrm>
            <a:off x="2376576" y="1599187"/>
            <a:ext cx="2041742" cy="181711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418318" y="1943199"/>
            <a:ext cx="3286074" cy="819105"/>
          </a:xfrm>
          <a:prstGeom prst="rect">
            <a:avLst/>
          </a:prstGeom>
        </p:spPr>
        <p:txBody>
          <a:bodyPr wrap="square" lIns="67598" tIns="33799" rIns="67598" bIns="33799" anchor="t">
            <a:spAutoFit/>
          </a:bodyPr>
          <a:lstStyle/>
          <a:p>
            <a:pPr algn="ctr" fontAlgn="ctr"/>
            <a:r>
              <a:rPr lang="zh-CN" altLang="en-US" sz="4880" b="1" spc="59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2" name="矩形 11"/>
          <p:cNvSpPr/>
          <p:nvPr/>
        </p:nvSpPr>
        <p:spPr>
          <a:xfrm>
            <a:off x="4652044" y="2717872"/>
            <a:ext cx="2800254" cy="319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80" dirty="0">
                <a:latin typeface="Arial" panose="020B0604020202020204" pitchFamily="34" charset="0"/>
              </a:rPr>
              <a:t>THANK YOU FOR WATCHING</a:t>
            </a:r>
            <a:endParaRPr lang="zh-CN" altLang="en-US" sz="1480" dirty="0"/>
          </a:p>
        </p:txBody>
      </p:sp>
      <p:pic>
        <p:nvPicPr>
          <p:cNvPr id="6" name="图片 5" descr="111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55" y="199390"/>
            <a:ext cx="5489575" cy="6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4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201">
            <a:extLst>
              <a:ext uri="{FF2B5EF4-FFF2-40B4-BE49-F238E27FC236}">
                <a16:creationId xmlns:a16="http://schemas.microsoft.com/office/drawing/2014/main" xmlns="" id="{EA485BCB-EB8A-4985-8E21-E1B7338F6002}"/>
              </a:ext>
            </a:extLst>
          </p:cNvPr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E06576E-7705-47BB-9278-D127D23C09BB}"/>
              </a:ext>
            </a:extLst>
          </p:cNvPr>
          <p:cNvSpPr/>
          <p:nvPr/>
        </p:nvSpPr>
        <p:spPr>
          <a:xfrm>
            <a:off x="2595564" y="318877"/>
            <a:ext cx="4339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新民主主义革命的历史分期</a:t>
            </a:r>
            <a:endParaRPr lang="zh-CN" altLang="en-US" sz="20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BF72E7F-F81C-41D0-95D5-01307C2629F8}"/>
              </a:ext>
            </a:extLst>
          </p:cNvPr>
          <p:cNvSpPr/>
          <p:nvPr/>
        </p:nvSpPr>
        <p:spPr>
          <a:xfrm>
            <a:off x="680016" y="925569"/>
            <a:ext cx="80031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333333"/>
                </a:solidFill>
                <a:latin typeface="STHeitiSC-Light"/>
              </a:rPr>
              <a:t>1</a:t>
            </a:r>
            <a:r>
              <a:rPr lang="zh-CN" altLang="en-US" sz="2400" b="1" dirty="0">
                <a:solidFill>
                  <a:srgbClr val="333333"/>
                </a:solidFill>
                <a:latin typeface="STHeitiSC-Light"/>
              </a:rPr>
              <a:t>、中国共产党建立初期（</a:t>
            </a:r>
            <a:r>
              <a:rPr lang="en-US" altLang="zh-CN" sz="2400" b="1" dirty="0">
                <a:solidFill>
                  <a:srgbClr val="333333"/>
                </a:solidFill>
                <a:latin typeface="STHeitiSC-Light"/>
              </a:rPr>
              <a:t>1921-1924</a:t>
            </a:r>
            <a:r>
              <a:rPr lang="zh-CN" altLang="en-US" sz="2400" b="1" dirty="0">
                <a:solidFill>
                  <a:srgbClr val="333333"/>
                </a:solidFill>
                <a:latin typeface="STHeitiSC-Light"/>
              </a:rPr>
              <a:t>）</a:t>
            </a:r>
            <a:endParaRPr lang="en-US" altLang="zh-CN" sz="2400" b="1" dirty="0">
              <a:solidFill>
                <a:srgbClr val="333333"/>
              </a:solidFill>
              <a:latin typeface="STHeitiSC-Light"/>
            </a:endParaRPr>
          </a:p>
          <a:p>
            <a:r>
              <a:rPr lang="en-US" altLang="zh-CN" sz="2400" b="1" dirty="0">
                <a:solidFill>
                  <a:srgbClr val="333333"/>
                </a:solidFill>
                <a:latin typeface="STHeitiSC-Light"/>
              </a:rPr>
              <a:t>2</a:t>
            </a:r>
            <a:r>
              <a:rPr lang="zh-CN" altLang="en-US" sz="2400" b="1" dirty="0">
                <a:solidFill>
                  <a:srgbClr val="333333"/>
                </a:solidFill>
                <a:latin typeface="STHeitiSC-Light"/>
              </a:rPr>
              <a:t>、</a:t>
            </a:r>
            <a:r>
              <a:rPr lang="zh-CN" altLang="en-US" sz="2400" b="1" dirty="0"/>
              <a:t>国民大革命时期（</a:t>
            </a:r>
            <a:r>
              <a:rPr lang="en-US" altLang="zh-CN" sz="2400" b="1" dirty="0"/>
              <a:t>1924-1927</a:t>
            </a:r>
            <a:r>
              <a:rPr lang="zh-CN" altLang="en-US" sz="2400" b="1" dirty="0"/>
              <a:t>）</a:t>
            </a:r>
            <a:endParaRPr lang="en-US" altLang="zh-CN" sz="2400" b="1" dirty="0"/>
          </a:p>
          <a:p>
            <a:r>
              <a:rPr lang="en-US" altLang="zh-CN" sz="2400" b="1" dirty="0"/>
              <a:t>3</a:t>
            </a:r>
            <a:r>
              <a:rPr lang="zh-CN" altLang="en-US" sz="2400" b="1" dirty="0"/>
              <a:t>、国共十年对峙时期（</a:t>
            </a:r>
            <a:r>
              <a:rPr lang="en-US" altLang="zh-CN" sz="2400" b="1" dirty="0"/>
              <a:t>1927-1937</a:t>
            </a:r>
            <a:r>
              <a:rPr lang="zh-CN" altLang="en-US" sz="2400" b="1" dirty="0"/>
              <a:t>）</a:t>
            </a:r>
            <a:endParaRPr lang="en-US" altLang="zh-CN" sz="2400" b="1" dirty="0"/>
          </a:p>
          <a:p>
            <a:r>
              <a:rPr lang="en-US" altLang="zh-CN" sz="2400" b="1" dirty="0"/>
              <a:t>4</a:t>
            </a:r>
            <a:r>
              <a:rPr lang="zh-CN" altLang="en-US" sz="2400" b="1" dirty="0" smtClean="0"/>
              <a:t>、中华民族抗日战争时期</a:t>
            </a:r>
            <a:r>
              <a:rPr lang="zh-CN" altLang="en-US" sz="2400" b="1" dirty="0"/>
              <a:t>（</a:t>
            </a:r>
            <a:r>
              <a:rPr lang="en-US" altLang="zh-CN" sz="2400" b="1" dirty="0" smtClean="0"/>
              <a:t>1931-1945</a:t>
            </a:r>
            <a:r>
              <a:rPr lang="zh-CN" altLang="en-US" sz="2400" b="1" dirty="0"/>
              <a:t>）</a:t>
            </a:r>
            <a:endParaRPr lang="en-US" altLang="zh-CN" sz="2400" b="1" dirty="0"/>
          </a:p>
          <a:p>
            <a:r>
              <a:rPr lang="en-US" altLang="zh-CN" sz="2400" b="1" dirty="0"/>
              <a:t>5</a:t>
            </a:r>
            <a:r>
              <a:rPr lang="zh-CN" altLang="en-US" sz="2400" b="1" dirty="0"/>
              <a:t>、解放战争时期（</a:t>
            </a:r>
            <a:r>
              <a:rPr lang="en-US" altLang="zh-CN" sz="2400" b="1" dirty="0"/>
              <a:t>1945-1949</a:t>
            </a:r>
            <a:r>
              <a:rPr lang="zh-CN" altLang="en-US" sz="2400" b="1" dirty="0"/>
              <a:t>）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EDDD3BB-24CB-430C-9533-BC568D918028}"/>
              </a:ext>
            </a:extLst>
          </p:cNvPr>
          <p:cNvSpPr/>
          <p:nvPr/>
        </p:nvSpPr>
        <p:spPr>
          <a:xfrm>
            <a:off x="680016" y="3172653"/>
            <a:ext cx="78108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/>
              <a:t>课标要求：</a:t>
            </a:r>
            <a:endParaRPr lang="en-US" altLang="zh-CN" sz="2400" b="1" dirty="0"/>
          </a:p>
          <a:p>
            <a:r>
              <a:rPr lang="en-US" altLang="zh-CN" sz="2400" b="1" dirty="0"/>
              <a:t>1</a:t>
            </a:r>
            <a:r>
              <a:rPr lang="zh-CN" altLang="en-US" sz="2400" b="1" dirty="0"/>
              <a:t>、了解</a:t>
            </a:r>
            <a:r>
              <a:rPr lang="zh-CN" altLang="en-US" sz="2400" b="1" dirty="0">
                <a:solidFill>
                  <a:srgbClr val="FF0000"/>
                </a:solidFill>
              </a:rPr>
              <a:t>南京国民政府</a:t>
            </a:r>
            <a:r>
              <a:rPr lang="zh-CN" altLang="en-US" sz="2400" b="1" dirty="0"/>
              <a:t>的成立；</a:t>
            </a:r>
            <a:endParaRPr lang="en-US" altLang="zh-CN" sz="2400" b="1" dirty="0"/>
          </a:p>
          <a:p>
            <a:r>
              <a:rPr lang="en-US" altLang="zh-CN" sz="2400" b="1" dirty="0"/>
              <a:t>2</a:t>
            </a:r>
            <a:r>
              <a:rPr lang="zh-CN" altLang="en-US" sz="2400" b="1" dirty="0"/>
              <a:t>、认识</a:t>
            </a:r>
            <a:r>
              <a:rPr lang="zh-CN" altLang="en-US" sz="2400" b="1" dirty="0">
                <a:solidFill>
                  <a:srgbClr val="FF0000"/>
                </a:solidFill>
              </a:rPr>
              <a:t>中国共产党开辟革命新道路</a:t>
            </a:r>
            <a:r>
              <a:rPr lang="zh-CN" altLang="en-US" sz="2400" b="1" dirty="0"/>
              <a:t>的意义；</a:t>
            </a:r>
            <a:endParaRPr lang="en-US" altLang="zh-CN" sz="2400" b="1" dirty="0"/>
          </a:p>
          <a:p>
            <a:r>
              <a:rPr lang="en-US" altLang="zh-CN" sz="2400" b="1" dirty="0"/>
              <a:t>3</a:t>
            </a:r>
            <a:r>
              <a:rPr lang="zh-CN" altLang="en-US" sz="2400" b="1" dirty="0"/>
              <a:t>、认识红军</a:t>
            </a:r>
            <a:r>
              <a:rPr lang="zh-CN" altLang="en-US" sz="2400" b="1" dirty="0">
                <a:solidFill>
                  <a:srgbClr val="FF0000"/>
                </a:solidFill>
              </a:rPr>
              <a:t>长征</a:t>
            </a:r>
            <a:r>
              <a:rPr lang="zh-CN" altLang="en-US" sz="2400" b="1" dirty="0"/>
              <a:t>的意义。</a:t>
            </a:r>
          </a:p>
        </p:txBody>
      </p:sp>
    </p:spTree>
    <p:extLst>
      <p:ext uri="{BB962C8B-B14F-4D97-AF65-F5344CB8AC3E}">
        <p14:creationId xmlns:p14="http://schemas.microsoft.com/office/powerpoint/2010/main" val="174813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88B5449-E25C-40B6-A9C7-80926D650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85" y="702847"/>
            <a:ext cx="2145893" cy="2169364"/>
          </a:xfrm>
          <a:prstGeom prst="rect">
            <a:avLst/>
          </a:prstGeom>
        </p:spPr>
      </p:pic>
      <p:sp>
        <p:nvSpPr>
          <p:cNvPr id="5" name="Triangle 201">
            <a:extLst>
              <a:ext uri="{FF2B5EF4-FFF2-40B4-BE49-F238E27FC236}">
                <a16:creationId xmlns:a16="http://schemas.microsoft.com/office/drawing/2014/main" xmlns="" id="{B33DD85B-B0D8-4F7E-9C85-0347B3F93E28}"/>
              </a:ext>
            </a:extLst>
          </p:cNvPr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3BCA83F-E290-4A96-933D-D18CC3237AD2}"/>
              </a:ext>
            </a:extLst>
          </p:cNvPr>
          <p:cNvSpPr/>
          <p:nvPr/>
        </p:nvSpPr>
        <p:spPr>
          <a:xfrm>
            <a:off x="446941" y="160385"/>
            <a:ext cx="800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</a:rPr>
              <a:t>课标：</a:t>
            </a:r>
            <a:r>
              <a:rPr lang="zh-CN" altLang="en-US" sz="2800" b="1" dirty="0"/>
              <a:t>了解</a:t>
            </a:r>
            <a:r>
              <a:rPr lang="zh-CN" altLang="en-US" sz="2800" b="1" dirty="0">
                <a:solidFill>
                  <a:srgbClr val="FF0000"/>
                </a:solidFill>
              </a:rPr>
              <a:t>南京国民政府</a:t>
            </a:r>
            <a:r>
              <a:rPr lang="zh-CN" altLang="en-US" sz="2800" b="1" dirty="0"/>
              <a:t>的成立</a:t>
            </a:r>
            <a:endParaRPr lang="en-US" altLang="zh-CN" sz="2800" b="1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4936310-0CD8-49D9-BE86-B93E6074A3F8}"/>
              </a:ext>
            </a:extLst>
          </p:cNvPr>
          <p:cNvSpPr/>
          <p:nvPr/>
        </p:nvSpPr>
        <p:spPr>
          <a:xfrm>
            <a:off x="131517" y="2891453"/>
            <a:ext cx="3484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黄文农</a:t>
            </a: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《</a:t>
            </a:r>
            <a:r>
              <a: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蒋介石的权力建立在军刀上</a:t>
            </a: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》</a:t>
            </a:r>
            <a:endParaRPr lang="zh-CN" altLang="en-US" sz="14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CA4ACC1-28DD-4E18-8BC5-54094DE93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70" y="3192057"/>
            <a:ext cx="1511710" cy="188800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6A7C1C52-86CE-4894-87E8-86ADCA47562B}"/>
              </a:ext>
            </a:extLst>
          </p:cNvPr>
          <p:cNvSpPr/>
          <p:nvPr/>
        </p:nvSpPr>
        <p:spPr>
          <a:xfrm>
            <a:off x="206468" y="5049282"/>
            <a:ext cx="27913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黄文农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《</a:t>
            </a:r>
            <a:r>
              <a: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大权在握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》</a:t>
            </a:r>
            <a:r>
              <a: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1929</a:t>
            </a:r>
            <a:r>
              <a: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）</a:t>
            </a:r>
            <a:endParaRPr lang="zh-CN" altLang="en-US" sz="1600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A0B9B8C2-718C-4C63-A1B3-1502682D449F}"/>
              </a:ext>
            </a:extLst>
          </p:cNvPr>
          <p:cNvSpPr/>
          <p:nvPr/>
        </p:nvSpPr>
        <p:spPr>
          <a:xfrm>
            <a:off x="3616349" y="702847"/>
            <a:ext cx="55611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“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直至近百年来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才发生新的变化。 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皇帝和贵族的专制政权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是被推翻了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代之而起的先是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地主阶级的军阀官僚的统治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接着是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地主阶级和大资产阶级联盟的专政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毛泽东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中国革命和中国共产党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35234FAA-3CD2-424E-A152-7A1A515CDB6D}"/>
              </a:ext>
            </a:extLst>
          </p:cNvPr>
          <p:cNvSpPr/>
          <p:nvPr/>
        </p:nvSpPr>
        <p:spPr>
          <a:xfrm>
            <a:off x="3616349" y="3339426"/>
            <a:ext cx="57270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33333"/>
                </a:solidFill>
                <a:latin typeface="arial" panose="020B0604020202020204" pitchFamily="34" charset="0"/>
              </a:rPr>
              <a:t>性质</a:t>
            </a:r>
            <a:r>
              <a:rPr lang="en-US" altLang="zh-CN" sz="2400" b="1" dirty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zh-CN" altLang="en-US" sz="2400" b="1" dirty="0">
                <a:solidFill>
                  <a:srgbClr val="333333"/>
                </a:solidFill>
                <a:latin typeface="arial" panose="020B0604020202020204" pitchFamily="34" charset="0"/>
              </a:rPr>
              <a:t>南京国民政府是一个代表大地主大资产阶级利益的政府</a:t>
            </a:r>
            <a:r>
              <a:rPr lang="en-US" altLang="zh-CN" sz="2400" b="1" dirty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r>
              <a:rPr lang="zh-CN" altLang="en-US" sz="2400" b="1" dirty="0">
                <a:solidFill>
                  <a:srgbClr val="333333"/>
                </a:solidFill>
                <a:latin typeface="arial" panose="020B0604020202020204" pitchFamily="34" charset="0"/>
              </a:rPr>
              <a:t>它对外投靠帝国主义</a:t>
            </a:r>
            <a:r>
              <a:rPr lang="en-US" altLang="zh-CN" sz="2400" b="1" dirty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r>
              <a:rPr lang="zh-CN" altLang="en-US" sz="2400" b="1" dirty="0">
                <a:solidFill>
                  <a:srgbClr val="333333"/>
                </a:solidFill>
                <a:latin typeface="arial" panose="020B0604020202020204" pitchFamily="34" charset="0"/>
              </a:rPr>
              <a:t>对内镇压人民革命。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8483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201">
            <a:extLst>
              <a:ext uri="{FF2B5EF4-FFF2-40B4-BE49-F238E27FC236}">
                <a16:creationId xmlns:a16="http://schemas.microsoft.com/office/drawing/2014/main" xmlns="" id="{3FB259EE-FC9D-4D3A-97AA-6A5EFA8372DB}"/>
              </a:ext>
            </a:extLst>
          </p:cNvPr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A648265-846E-484C-A075-95EA992DE27C}"/>
              </a:ext>
            </a:extLst>
          </p:cNvPr>
          <p:cNvSpPr/>
          <p:nvPr/>
        </p:nvSpPr>
        <p:spPr>
          <a:xfrm>
            <a:off x="446941" y="160385"/>
            <a:ext cx="800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</a:rPr>
              <a:t>课标：</a:t>
            </a:r>
            <a:r>
              <a:rPr lang="zh-CN" altLang="en-US" sz="2800" b="1" dirty="0"/>
              <a:t>了解</a:t>
            </a:r>
            <a:r>
              <a:rPr lang="zh-CN" altLang="en-US" sz="2800" b="1" dirty="0">
                <a:solidFill>
                  <a:srgbClr val="FF0000"/>
                </a:solidFill>
              </a:rPr>
              <a:t>南京国民政府</a:t>
            </a:r>
            <a:r>
              <a:rPr lang="zh-CN" altLang="en-US" sz="2800" b="1" dirty="0"/>
              <a:t>的成立</a:t>
            </a:r>
            <a:endParaRPr lang="en-US" altLang="zh-CN" sz="28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FA188FC-2F28-4958-A18C-75899110390E}"/>
              </a:ext>
            </a:extLst>
          </p:cNvPr>
          <p:cNvSpPr/>
          <p:nvPr/>
        </p:nvSpPr>
        <p:spPr>
          <a:xfrm>
            <a:off x="243651" y="842524"/>
            <a:ext cx="9040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北伐后的六年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国民政府的所作所为虽多为人所诟病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但并非无心于国家建设。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1929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年政府制订经济建设方案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侧重工业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1932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年始积极施行。原则上重工业、基础化学、基础矿业归中央政府举办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轻工业由人民经营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政府予以扶植奖励。到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1936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棉纱进口下降至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1928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年的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38%,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棉布进口下降至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20%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。同年钢铁机器进口各约增加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20%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400" dirty="0">
                <a:solidFill>
                  <a:srgbClr val="000000"/>
                </a:solidFill>
                <a:latin typeface="inherit"/>
              </a:rPr>
              <a:t> </a:t>
            </a:r>
          </a:p>
          <a:p>
            <a:pPr algn="r" fontAlgn="base"/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摘编自郭廷以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近代中国史纲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0" dirty="0">
              <a:solidFill>
                <a:srgbClr val="000000"/>
              </a:solidFill>
              <a:latin typeface="inherit"/>
            </a:endParaRPr>
          </a:p>
        </p:txBody>
      </p:sp>
      <p:sp>
        <p:nvSpPr>
          <p:cNvPr id="7" name="矩形 1">
            <a:extLst>
              <a:ext uri="{FF2B5EF4-FFF2-40B4-BE49-F238E27FC236}">
                <a16:creationId xmlns:a16="http://schemas.microsoft.com/office/drawing/2014/main" xmlns="" id="{C4677AD7-8F2D-4A28-BAAB-DEE18835D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41" y="3243710"/>
            <a:ext cx="11647294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400" b="1" kern="100" dirty="0">
                <a:latin typeface="Times New Roman"/>
                <a:ea typeface="黑体"/>
                <a:cs typeface="Times New Roman"/>
              </a:rPr>
              <a:t>经济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xmlns="" id="{109B916F-5823-4129-B735-FE28CC855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15" y="3819958"/>
            <a:ext cx="8675795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000" b="1" kern="100" dirty="0">
                <a:latin typeface="Times New Roman"/>
                <a:cs typeface="Courier New"/>
              </a:rPr>
              <a:t>(1)</a:t>
            </a:r>
            <a:r>
              <a:rPr lang="zh-CN" altLang="zh-CN" sz="2000" b="1" kern="100" dirty="0">
                <a:latin typeface="Times New Roman"/>
                <a:cs typeface="Times New Roman"/>
              </a:rPr>
              <a:t>除原有的</a:t>
            </a:r>
            <a:r>
              <a:rPr lang="zh-CN" altLang="en-US" sz="2000" b="1" kern="100" dirty="0">
                <a:latin typeface="Times New Roman"/>
                <a:cs typeface="Times New Roman"/>
              </a:rPr>
              <a:t>纺织</a:t>
            </a:r>
            <a:r>
              <a:rPr lang="zh-CN" altLang="zh-CN" sz="2000" b="1" kern="100" dirty="0">
                <a:latin typeface="Times New Roman"/>
                <a:cs typeface="Times New Roman"/>
              </a:rPr>
              <a:t>和面粉等行业外，民族工业中的新兴部门</a:t>
            </a:r>
            <a:r>
              <a:rPr lang="zh-CN" altLang="en-US" sz="2000" b="1" kern="100" dirty="0">
                <a:latin typeface="Times New Roman"/>
                <a:cs typeface="Times New Roman"/>
              </a:rPr>
              <a:t>有一定程度的发展。</a:t>
            </a:r>
            <a:endParaRPr lang="en-US" altLang="zh-CN" sz="2000" b="1" kern="100" dirty="0">
              <a:latin typeface="Times New Roman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000" b="1" kern="100" dirty="0">
                <a:latin typeface="Times New Roman"/>
                <a:cs typeface="Courier New"/>
              </a:rPr>
              <a:t>(2)</a:t>
            </a:r>
            <a:r>
              <a:rPr lang="zh-CN" altLang="en-US" sz="2000" b="1" kern="100" dirty="0">
                <a:latin typeface="Times New Roman"/>
                <a:cs typeface="Courier New"/>
              </a:rPr>
              <a:t>官僚资本主义</a:t>
            </a:r>
            <a:r>
              <a:rPr lang="zh-CN" altLang="zh-CN" sz="2000" b="1" kern="100" dirty="0">
                <a:latin typeface="Times New Roman"/>
                <a:cs typeface="Times New Roman"/>
              </a:rPr>
              <a:t>凭借国家权力，聚敛巨额财富。</a:t>
            </a:r>
            <a:endParaRPr lang="zh-CN" altLang="zh-CN" sz="100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62730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9920324-8E66-4B0C-B887-D46B619C0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68"/>
            <a:ext cx="9517000" cy="5147064"/>
          </a:xfrm>
          <a:prstGeom prst="rect">
            <a:avLst/>
          </a:prstGeom>
        </p:spPr>
      </p:pic>
      <p:sp>
        <p:nvSpPr>
          <p:cNvPr id="7" name="Triangle 201">
            <a:extLst>
              <a:ext uri="{FF2B5EF4-FFF2-40B4-BE49-F238E27FC236}">
                <a16:creationId xmlns:a16="http://schemas.microsoft.com/office/drawing/2014/main" xmlns="" id="{4D97FCDE-A239-4C38-86A6-B3B24B25F357}"/>
              </a:ext>
            </a:extLst>
          </p:cNvPr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500AA9BC-38FA-4574-BE6C-35314F29A265}"/>
              </a:ext>
            </a:extLst>
          </p:cNvPr>
          <p:cNvSpPr/>
          <p:nvPr/>
        </p:nvSpPr>
        <p:spPr>
          <a:xfrm>
            <a:off x="59538" y="228851"/>
            <a:ext cx="133882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知识体系</a:t>
            </a:r>
            <a:endParaRPr lang="en-CA" alt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12" name="Straight Connector 200">
            <a:extLst>
              <a:ext uri="{FF2B5EF4-FFF2-40B4-BE49-F238E27FC236}">
                <a16:creationId xmlns:a16="http://schemas.microsoft.com/office/drawing/2014/main" xmlns="" id="{2761E058-8FF1-45AD-830A-A01A54D46B67}"/>
              </a:ext>
            </a:extLst>
          </p:cNvPr>
          <p:cNvCxnSpPr/>
          <p:nvPr/>
        </p:nvCxnSpPr>
        <p:spPr>
          <a:xfrm>
            <a:off x="4388437" y="757080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8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5646F4E-973A-475A-AFC2-FC4A55C113A2}"/>
              </a:ext>
            </a:extLst>
          </p:cNvPr>
          <p:cNvSpPr/>
          <p:nvPr/>
        </p:nvSpPr>
        <p:spPr>
          <a:xfrm>
            <a:off x="216866" y="133246"/>
            <a:ext cx="5862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/>
              <a:t>课标要求：认识</a:t>
            </a:r>
            <a:r>
              <a:rPr lang="zh-CN" altLang="en-US" sz="2000" b="1" dirty="0">
                <a:solidFill>
                  <a:srgbClr val="FF0000"/>
                </a:solidFill>
              </a:rPr>
              <a:t>中国共产党开辟革命新道路</a:t>
            </a:r>
            <a:r>
              <a:rPr lang="zh-CN" altLang="en-US" sz="2000" b="1" dirty="0"/>
              <a:t>的意义</a:t>
            </a:r>
            <a:endParaRPr lang="zh-CN" altLang="en-US" sz="1800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7A927F03-9778-409C-9FD3-8286B6115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299115"/>
              </p:ext>
            </p:extLst>
          </p:nvPr>
        </p:nvGraphicFramePr>
        <p:xfrm>
          <a:off x="157920" y="967964"/>
          <a:ext cx="921233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937">
                  <a:extLst>
                    <a:ext uri="{9D8B030D-6E8A-4147-A177-3AD203B41FA5}">
                      <a16:colId xmlns:a16="http://schemas.microsoft.com/office/drawing/2014/main" xmlns="" val="1239106531"/>
                    </a:ext>
                  </a:extLst>
                </a:gridCol>
                <a:gridCol w="6950396">
                  <a:extLst>
                    <a:ext uri="{9D8B030D-6E8A-4147-A177-3AD203B41FA5}">
                      <a16:colId xmlns:a16="http://schemas.microsoft.com/office/drawing/2014/main" xmlns="" val="3890215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事件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内容、意义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47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南昌起义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打响了武装反抗国民党反动派的第一枪；</a:t>
                      </a:r>
                      <a:endParaRPr lang="en-US" altLang="zh-CN" sz="2000" dirty="0"/>
                    </a:p>
                    <a:p>
                      <a:r>
                        <a:rPr lang="zh-CN" altLang="en-US" sz="2000" dirty="0"/>
                        <a:t>中国共产党独立领导武装革命斗争和创建人民军队的开始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1437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八七会议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纠正陈独秀右倾机会主义错误；</a:t>
                      </a:r>
                      <a:endParaRPr lang="en-US" altLang="zh-CN" sz="2000" dirty="0"/>
                    </a:p>
                    <a:p>
                      <a:r>
                        <a:rPr lang="zh-CN" altLang="en-US" sz="2000" dirty="0"/>
                        <a:t>确定土地革命和武装反抗国民党反动派的总方针；</a:t>
                      </a:r>
                      <a:endParaRPr lang="en-US" altLang="zh-CN" sz="2000" dirty="0"/>
                    </a:p>
                    <a:p>
                      <a:r>
                        <a:rPr lang="zh-CN" altLang="en-US" sz="2000" dirty="0"/>
                        <a:t>“政权是由枪杆子中取得”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505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秋收起义、建立井冈山革命根据地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中国革命走上了建立农村革命根据地，以农村包围城市、武装夺取政权的道路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939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中华苏维埃共和国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中国共产党人创建人民革命政权的宝贵探索和尝试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6137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11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201">
            <a:extLst>
              <a:ext uri="{FF2B5EF4-FFF2-40B4-BE49-F238E27FC236}">
                <a16:creationId xmlns:a16="http://schemas.microsoft.com/office/drawing/2014/main" xmlns="" id="{C3FABE32-2DB1-4DF6-B5AA-B3A23B64DA7A}"/>
              </a:ext>
            </a:extLst>
          </p:cNvPr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5" name="矩形 1">
            <a:extLst>
              <a:ext uri="{FF2B5EF4-FFF2-40B4-BE49-F238E27FC236}">
                <a16:creationId xmlns:a16="http://schemas.microsoft.com/office/drawing/2014/main" xmlns="" id="{1CBA155C-B6A1-445F-B7D9-806BF945F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698" y="400898"/>
            <a:ext cx="4303142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中国工农红军长征路线示意图</a:t>
            </a:r>
            <a:endParaRPr lang="zh-CN" altLang="zh-CN" sz="10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Courier New"/>
            </a:endParaRPr>
          </a:p>
        </p:txBody>
      </p:sp>
      <p:pic>
        <p:nvPicPr>
          <p:cNvPr id="6" name="Picture 2" descr="244">
            <a:extLst>
              <a:ext uri="{FF2B5EF4-FFF2-40B4-BE49-F238E27FC236}">
                <a16:creationId xmlns:a16="http://schemas.microsoft.com/office/drawing/2014/main" xmlns="" id="{F341E001-3DA7-4755-9273-BF8DE1BC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89" y="649043"/>
            <a:ext cx="6427575" cy="331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856FC8D-9E39-42B9-B085-3F78089B7A9A}"/>
              </a:ext>
            </a:extLst>
          </p:cNvPr>
          <p:cNvSpPr/>
          <p:nvPr/>
        </p:nvSpPr>
        <p:spPr>
          <a:xfrm>
            <a:off x="226476" y="115158"/>
            <a:ext cx="4055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/>
              <a:t>课标要求：认识红军</a:t>
            </a:r>
            <a:r>
              <a:rPr lang="zh-CN" altLang="en-US" sz="2000" b="1" dirty="0">
                <a:solidFill>
                  <a:srgbClr val="FF0000"/>
                </a:solidFill>
              </a:rPr>
              <a:t>长征</a:t>
            </a:r>
            <a:r>
              <a:rPr lang="zh-CN" altLang="en-US" sz="2000" b="1" dirty="0"/>
              <a:t>的意义。</a:t>
            </a:r>
            <a:endParaRPr lang="zh-CN" altLang="en-US" sz="1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78CEC2C7-C42D-4552-9508-762B8F0DC358}"/>
              </a:ext>
            </a:extLst>
          </p:cNvPr>
          <p:cNvSpPr/>
          <p:nvPr/>
        </p:nvSpPr>
        <p:spPr>
          <a:xfrm>
            <a:off x="283181" y="3937068"/>
            <a:ext cx="9149578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1600" b="1" kern="100" dirty="0">
                <a:latin typeface="Times New Roman"/>
                <a:cs typeface="Times New Roman"/>
              </a:rPr>
              <a:t>根据长征路线示意图及所学知识，指出中央红军长征出发的时间和地点。长征初期红军处于被动挨打的局面，这一局面改变的事件及其原因是什么？</a:t>
            </a:r>
            <a:endParaRPr lang="zh-CN" altLang="zh-CN" sz="900" kern="100" dirty="0">
              <a:latin typeface="宋体"/>
              <a:cs typeface="Courier New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3E70E47E-F115-41F7-8DDA-A33F170BA6FC}"/>
              </a:ext>
            </a:extLst>
          </p:cNvPr>
          <p:cNvSpPr/>
          <p:nvPr/>
        </p:nvSpPr>
        <p:spPr>
          <a:xfrm>
            <a:off x="499087" y="4730875"/>
            <a:ext cx="8578364" cy="455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700655" algn="l"/>
              </a:tabLst>
            </a:pPr>
            <a:r>
              <a:rPr lang="zh-CN" altLang="en-US" sz="1800" b="1" kern="100" dirty="0">
                <a:solidFill>
                  <a:srgbClr val="FF0000"/>
                </a:solidFill>
                <a:latin typeface="Times New Roman"/>
                <a:cs typeface="Courier New"/>
              </a:rPr>
              <a:t>答：</a:t>
            </a:r>
            <a:r>
              <a:rPr lang="en-US" altLang="zh-CN" sz="1800" b="1" kern="100" dirty="0">
                <a:solidFill>
                  <a:srgbClr val="FF0000"/>
                </a:solidFill>
                <a:latin typeface="Times New Roman"/>
                <a:cs typeface="Courier New"/>
              </a:rPr>
              <a:t>1934</a:t>
            </a:r>
            <a:r>
              <a:rPr lang="zh-CN" altLang="zh-CN" sz="1800" b="1" kern="100" dirty="0">
                <a:solidFill>
                  <a:srgbClr val="FF0000"/>
                </a:solidFill>
                <a:latin typeface="Times New Roman"/>
                <a:cs typeface="Times New Roman"/>
              </a:rPr>
              <a:t>年。瑞金。事件：遵义会议的召开。原因：毛泽东正确的军事指挥。</a:t>
            </a:r>
            <a:endParaRPr lang="zh-CN" altLang="zh-CN" sz="1000" kern="100" dirty="0">
              <a:solidFill>
                <a:srgbClr val="FF0000"/>
              </a:solidFill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4465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201">
            <a:extLst>
              <a:ext uri="{FF2B5EF4-FFF2-40B4-BE49-F238E27FC236}">
                <a16:creationId xmlns:a16="http://schemas.microsoft.com/office/drawing/2014/main" xmlns="" id="{D941C6BB-1333-4C31-9745-D0A80EDC79FC}"/>
              </a:ext>
            </a:extLst>
          </p:cNvPr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5" name="矩形 1">
            <a:extLst>
              <a:ext uri="{FF2B5EF4-FFF2-40B4-BE49-F238E27FC236}">
                <a16:creationId xmlns:a16="http://schemas.microsoft.com/office/drawing/2014/main" xmlns="" id="{88EDE17B-6FFE-4A42-8A90-25F6D3BC0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24" y="428159"/>
            <a:ext cx="8525233" cy="232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Courier New"/>
              </a:rPr>
              <a:t>    (</a:t>
            </a:r>
            <a:r>
              <a:rPr lang="zh-CN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长征</a:t>
            </a:r>
            <a:r>
              <a:rPr lang="en-US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Courier New"/>
              </a:rPr>
              <a:t>)</a:t>
            </a:r>
            <a:r>
              <a:rPr lang="zh-CN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它不是一般意义上的行军，不是战役，也不是胜利，它是一曲人类求生存的凯歌，是为避开蒋介石的魔爪而进行的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一次生死攸关、征途漫漫的撤退，是一场险象环生、危在旦夕的战斗</a:t>
            </a:r>
            <a:r>
              <a:rPr lang="en-US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……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长征却使毛泽东及其共产党人赢得了中国。</a:t>
            </a:r>
            <a:r>
              <a:rPr lang="en-US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                              </a:t>
            </a: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Courier New"/>
              </a:rPr>
              <a:t>——</a:t>
            </a:r>
            <a:r>
              <a:rPr lang="zh-CN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美国作家哈里森</a:t>
            </a:r>
            <a:r>
              <a:rPr lang="en-US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Courier New"/>
              </a:rPr>
              <a:t>·</a:t>
            </a:r>
            <a:r>
              <a:rPr lang="zh-CN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李尔兹伯</a:t>
            </a:r>
            <a:endParaRPr lang="zh-CN" altLang="zh-CN" sz="1000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Courier New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04E2F2E-74A6-4B8C-8957-43E848C94536}"/>
              </a:ext>
            </a:extLst>
          </p:cNvPr>
          <p:cNvSpPr/>
          <p:nvPr/>
        </p:nvSpPr>
        <p:spPr>
          <a:xfrm>
            <a:off x="450324" y="2955990"/>
            <a:ext cx="8875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kern="100" dirty="0">
                <a:latin typeface="Times New Roman"/>
                <a:cs typeface="Times New Roman"/>
              </a:rPr>
              <a:t>根据材料二并结合所学知识，你如何理解</a:t>
            </a:r>
            <a:r>
              <a:rPr lang="en-US" altLang="zh-CN" sz="2400" b="1" kern="100" dirty="0">
                <a:latin typeface="宋体"/>
                <a:cs typeface="Times New Roman"/>
              </a:rPr>
              <a:t>“</a:t>
            </a:r>
            <a:r>
              <a:rPr lang="zh-CN" altLang="zh-CN" sz="2400" b="1" kern="100" dirty="0">
                <a:latin typeface="Times New Roman"/>
                <a:cs typeface="Times New Roman"/>
              </a:rPr>
              <a:t>长征却使毛泽东及其共产党人赢得了中国</a:t>
            </a:r>
            <a:r>
              <a:rPr lang="en-US" altLang="zh-CN" sz="2400" b="1" kern="100" dirty="0">
                <a:latin typeface="宋体"/>
                <a:cs typeface="Times New Roman"/>
              </a:rPr>
              <a:t>”</a:t>
            </a:r>
            <a:r>
              <a:rPr lang="zh-CN" altLang="zh-CN" sz="2400" b="1" kern="100" dirty="0">
                <a:latin typeface="Times New Roman"/>
                <a:cs typeface="Times New Roman"/>
              </a:rPr>
              <a:t>？</a:t>
            </a:r>
            <a:endParaRPr lang="zh-CN" altLang="en-US" sz="2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08E20A0-CED6-46C4-A326-193B4229F202}"/>
              </a:ext>
            </a:extLst>
          </p:cNvPr>
          <p:cNvSpPr/>
          <p:nvPr/>
        </p:nvSpPr>
        <p:spPr>
          <a:xfrm>
            <a:off x="574783" y="3935195"/>
            <a:ext cx="8426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kern="100" dirty="0">
                <a:solidFill>
                  <a:srgbClr val="FF0000"/>
                </a:solidFill>
                <a:latin typeface="Times New Roman"/>
                <a:cs typeface="Times New Roman"/>
              </a:rPr>
              <a:t>长征中确立了毛泽东的正确领导，使共产党走向成熟，长征的胜利使中共摆脱了蒋介石的围剿，转危为安，在前仆后继追求光明与理想的长征精神激励下，取得抗日战争、解放战争的胜利，创建了社会主义的新中国。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右箭头 1">
            <a:extLst>
              <a:ext uri="{FF2B5EF4-FFF2-40B4-BE49-F238E27FC236}">
                <a16:creationId xmlns:a16="http://schemas.microsoft.com/office/drawing/2014/main" xmlns="" id="{8091C3E7-17C1-42C0-96CF-B03443D74588}"/>
              </a:ext>
            </a:extLst>
          </p:cNvPr>
          <p:cNvSpPr/>
          <p:nvPr/>
        </p:nvSpPr>
        <p:spPr>
          <a:xfrm>
            <a:off x="341867" y="2809703"/>
            <a:ext cx="9036050" cy="719138"/>
          </a:xfrm>
          <a:prstGeom prst="rightArrow">
            <a:avLst/>
          </a:prstGeom>
          <a:solidFill>
            <a:srgbClr val="002060"/>
          </a:solidFill>
          <a:ln w="25400" cap="flat" cmpd="sng" algn="ctr">
            <a:solidFill>
              <a:srgbClr val="9999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35" name="TextBox 21">
            <a:extLst>
              <a:ext uri="{FF2B5EF4-FFF2-40B4-BE49-F238E27FC236}">
                <a16:creationId xmlns:a16="http://schemas.microsoft.com/office/drawing/2014/main" xmlns="" id="{414C9EF3-3CFF-4CAC-B30D-B220F0733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06" y="1296817"/>
            <a:ext cx="5048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南昌起义</a:t>
            </a:r>
          </a:p>
        </p:txBody>
      </p:sp>
      <p:sp>
        <p:nvSpPr>
          <p:cNvPr id="36" name="TextBox 21">
            <a:extLst>
              <a:ext uri="{FF2B5EF4-FFF2-40B4-BE49-F238E27FC236}">
                <a16:creationId xmlns:a16="http://schemas.microsoft.com/office/drawing/2014/main" xmlns="" id="{112C0924-8270-4B42-9E02-A16A4AA5C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541" y="1311103"/>
            <a:ext cx="6477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八七会议</a:t>
            </a:r>
          </a:p>
        </p:txBody>
      </p:sp>
      <p:sp>
        <p:nvSpPr>
          <p:cNvPr id="37" name="TextBox 21">
            <a:extLst>
              <a:ext uri="{FF2B5EF4-FFF2-40B4-BE49-F238E27FC236}">
                <a16:creationId xmlns:a16="http://schemas.microsoft.com/office/drawing/2014/main" xmlns="" id="{9EDB3265-0C76-4469-A4CC-050E346E9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613" y="1296817"/>
            <a:ext cx="10080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湘赣边秋收起义</a:t>
            </a:r>
          </a:p>
        </p:txBody>
      </p:sp>
      <p:sp>
        <p:nvSpPr>
          <p:cNvPr id="38" name="TextBox 21">
            <a:extLst>
              <a:ext uri="{FF2B5EF4-FFF2-40B4-BE49-F238E27FC236}">
                <a16:creationId xmlns:a16="http://schemas.microsoft.com/office/drawing/2014/main" xmlns="" id="{484B75A4-3543-4541-A159-E468B276B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8" y="1009478"/>
            <a:ext cx="5048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大革命失败</a:t>
            </a:r>
          </a:p>
        </p:txBody>
      </p:sp>
      <p:sp>
        <p:nvSpPr>
          <p:cNvPr id="39" name="TextBox 21">
            <a:extLst>
              <a:ext uri="{FF2B5EF4-FFF2-40B4-BE49-F238E27FC236}">
                <a16:creationId xmlns:a16="http://schemas.microsoft.com/office/drawing/2014/main" xmlns="" id="{BF8D1E78-2E9E-4A2F-83BA-795B79CED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293" y="1296817"/>
            <a:ext cx="15843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中华苏维埃共和国临时中央政府成立</a:t>
            </a:r>
          </a:p>
        </p:txBody>
      </p:sp>
      <p:sp>
        <p:nvSpPr>
          <p:cNvPr id="40" name="TextBox 21">
            <a:extLst>
              <a:ext uri="{FF2B5EF4-FFF2-40B4-BE49-F238E27FC236}">
                <a16:creationId xmlns:a16="http://schemas.microsoft.com/office/drawing/2014/main" xmlns="" id="{762856BD-6604-4901-B3BF-9187FD070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743" y="1296817"/>
            <a:ext cx="12239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第五次反“围剿”失利</a:t>
            </a:r>
          </a:p>
        </p:txBody>
      </p:sp>
      <p:sp>
        <p:nvSpPr>
          <p:cNvPr id="41" name="TextBox 21">
            <a:extLst>
              <a:ext uri="{FF2B5EF4-FFF2-40B4-BE49-F238E27FC236}">
                <a16:creationId xmlns:a16="http://schemas.microsoft.com/office/drawing/2014/main" xmlns="" id="{8657E4C3-3AAB-4420-B347-AEA5429F1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680" y="1296817"/>
            <a:ext cx="431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长征开始</a:t>
            </a:r>
          </a:p>
        </p:txBody>
      </p:sp>
      <p:sp>
        <p:nvSpPr>
          <p:cNvPr id="42" name="TextBox 21">
            <a:extLst>
              <a:ext uri="{FF2B5EF4-FFF2-40B4-BE49-F238E27FC236}">
                <a16:creationId xmlns:a16="http://schemas.microsoft.com/office/drawing/2014/main" xmlns="" id="{FDF8B459-9FFA-4B64-B101-6CD9BB12A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505" y="1296817"/>
            <a:ext cx="431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遵义会议</a:t>
            </a: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xmlns="" id="{6E998F65-55D4-46A2-BD17-B09F37F19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742" y="1296817"/>
            <a:ext cx="431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长征胜利</a:t>
            </a:r>
          </a:p>
        </p:txBody>
      </p:sp>
      <p:sp>
        <p:nvSpPr>
          <p:cNvPr id="44" name="TextBox 21">
            <a:extLst>
              <a:ext uri="{FF2B5EF4-FFF2-40B4-BE49-F238E27FC236}">
                <a16:creationId xmlns:a16="http://schemas.microsoft.com/office/drawing/2014/main" xmlns="" id="{D142619E-64BB-4942-819F-487BE282E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931" y="1080917"/>
            <a:ext cx="5032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革命新局面</a:t>
            </a:r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xmlns="" id="{FECC916B-9383-43F9-9ED8-5396A38A0B9A}"/>
              </a:ext>
            </a:extLst>
          </p:cNvPr>
          <p:cNvCxnSpPr>
            <a:cxnSpLocks/>
          </p:cNvCxnSpPr>
          <p:nvPr/>
        </p:nvCxnSpPr>
        <p:spPr bwMode="auto">
          <a:xfrm>
            <a:off x="233918" y="460203"/>
            <a:ext cx="1116013" cy="909638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xmlns="" id="{9B9010A9-FE1B-469E-936D-7F9943F15502}"/>
              </a:ext>
            </a:extLst>
          </p:cNvPr>
          <p:cNvCxnSpPr>
            <a:cxnSpLocks/>
          </p:cNvCxnSpPr>
          <p:nvPr/>
        </p:nvCxnSpPr>
        <p:spPr bwMode="auto">
          <a:xfrm flipV="1">
            <a:off x="8046006" y="460204"/>
            <a:ext cx="1152525" cy="836613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7" name="TextBox 17">
            <a:extLst>
              <a:ext uri="{FF2B5EF4-FFF2-40B4-BE49-F238E27FC236}">
                <a16:creationId xmlns:a16="http://schemas.microsoft.com/office/drawing/2014/main" xmlns="" id="{9842818A-55C8-4FF1-9564-C0E6D6A0B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23" y="3518925"/>
            <a:ext cx="9088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         </a:t>
            </a:r>
            <a:r>
              <a:rPr lang="zh-CN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中国革命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  <a:r>
              <a:rPr lang="zh-CN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从大革命失败后的低潮到成功开辟革命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  <a:r>
              <a:rPr lang="zh-CN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道路，</a:t>
            </a:r>
            <a:endParaRPr lang="en-US" altLang="zh-CN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  <a:r>
              <a:rPr lang="zh-CN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从经历严重挫折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lang="zh-CN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走向新局面</a:t>
            </a:r>
            <a:r>
              <a:rPr lang="zh-CN" altLang="en-US" sz="2400" b="1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其中的</a:t>
            </a:r>
            <a:r>
              <a:rPr lang="zh-CN" altLang="en-US" sz="24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关键因素（启示）是什么？</a:t>
            </a:r>
          </a:p>
        </p:txBody>
      </p:sp>
      <p:sp>
        <p:nvSpPr>
          <p:cNvPr id="48" name="TextBox 21">
            <a:extLst>
              <a:ext uri="{FF2B5EF4-FFF2-40B4-BE49-F238E27FC236}">
                <a16:creationId xmlns:a16="http://schemas.microsoft.com/office/drawing/2014/main" xmlns="" id="{C9EAC792-8A67-4116-8F8F-C19855CD4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10" y="1296817"/>
            <a:ext cx="10080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井冈山革命根据地</a:t>
            </a:r>
          </a:p>
        </p:txBody>
      </p:sp>
      <p:sp>
        <p:nvSpPr>
          <p:cNvPr id="51" name="Triangle 201">
            <a:extLst>
              <a:ext uri="{FF2B5EF4-FFF2-40B4-BE49-F238E27FC236}">
                <a16:creationId xmlns:a16="http://schemas.microsoft.com/office/drawing/2014/main" xmlns="" id="{A430F668-AE6E-4FFC-AB52-C721FCDD24C2}"/>
              </a:ext>
            </a:extLst>
          </p:cNvPr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4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849</Words>
  <Application>Microsoft Office PowerPoint</Application>
  <PresentationFormat>自定义</PresentationFormat>
  <Paragraphs>94</Paragraphs>
  <Slides>11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185</cp:revision>
  <cp:lastPrinted>2020-02-03T16:55:52Z</cp:lastPrinted>
  <dcterms:created xsi:type="dcterms:W3CDTF">2016-10-06T06:02:00Z</dcterms:created>
  <dcterms:modified xsi:type="dcterms:W3CDTF">2020-03-19T01:03:33Z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