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heme/theme2.xml" ContentType="application/vnd.openxmlformats-officedocument.theme+xml"/>
  <Override PartName="/ppt/tags/tag15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65" r:id="rId2"/>
    <p:sldId id="295" r:id="rId3"/>
    <p:sldId id="303" r:id="rId4"/>
    <p:sldId id="305" r:id="rId5"/>
    <p:sldId id="312" r:id="rId6"/>
    <p:sldId id="313" r:id="rId7"/>
    <p:sldId id="314" r:id="rId8"/>
    <p:sldId id="315" r:id="rId9"/>
    <p:sldId id="311" r:id="rId10"/>
    <p:sldId id="316" r:id="rId11"/>
    <p:sldId id="318" r:id="rId12"/>
    <p:sldId id="325" r:id="rId13"/>
    <p:sldId id="319" r:id="rId14"/>
    <p:sldId id="320" r:id="rId15"/>
    <p:sldId id="306" r:id="rId16"/>
    <p:sldId id="322" r:id="rId17"/>
    <p:sldId id="307" r:id="rId18"/>
    <p:sldId id="308" r:id="rId19"/>
    <p:sldId id="321" r:id="rId20"/>
    <p:sldId id="323" r:id="rId21"/>
    <p:sldId id="324" r:id="rId22"/>
    <p:sldId id="271" r:id="rId23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73219" autoAdjust="0"/>
  </p:normalViewPr>
  <p:slideViewPr>
    <p:cSldViewPr snapToGrid="0">
      <p:cViewPr>
        <p:scale>
          <a:sx n="66" d="100"/>
          <a:sy n="66" d="100"/>
        </p:scale>
        <p:origin x="-1512" y="-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533" y="685800"/>
            <a:ext cx="6094934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468708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zh-CN" sz="1200" dirty="0" smtClean="0">
                <a:latin typeface="+mj-lt"/>
                <a:ea typeface="+mj-ea"/>
                <a:cs typeface="+mj-cs"/>
                <a:sym typeface="Calibri" panose="020F0502020204030204"/>
              </a:rPr>
              <a:t>环境保护是当今世界各国越来越重视的重大课题，人类向大气中排入的废气不断不断恶化我们身边的环境，其中随着人们生活水平提高，汽车数量越来越多，汽车尾气的排放量也在急剧增加，这成为影响环境的又一个重要因素。</a:t>
            </a:r>
            <a:endParaRPr lang="zh-CN" altLang="zh-CN" sz="1200" dirty="0">
              <a:latin typeface="+mj-lt"/>
              <a:ea typeface="+mj-ea"/>
              <a:cs typeface="+mj-cs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3.png"/><Relationship Id="rId5" Type="http://schemas.openxmlformats.org/officeDocument/2006/relationships/tags" Target="../tags/tag77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76.xml"/><Relationship Id="rId9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8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9" Type="http://schemas.openxmlformats.org/officeDocument/2006/relationships/image" Target="file:///C:\Users\1V994W2\PycharmProjects\PPT_Background_Generation/pic_temp/pic_sup.png" TargetMode="Externa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image" Target="../media/image3.png"/><Relationship Id="rId5" Type="http://schemas.openxmlformats.org/officeDocument/2006/relationships/tags" Target="../tags/tag90.xml"/><Relationship Id="rId10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tags" Target="../tags/tag89.xml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image" Target="../media/image3.png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2.png"/><Relationship Id="rId5" Type="http://schemas.openxmlformats.org/officeDocument/2006/relationships/tags" Target="../tags/tag97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06.xml"/><Relationship Id="rId10" Type="http://schemas.openxmlformats.org/officeDocument/2006/relationships/image" Target="../media/image2.png"/><Relationship Id="rId4" Type="http://schemas.openxmlformats.org/officeDocument/2006/relationships/tags" Target="../tags/tag105.xml"/><Relationship Id="rId9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1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12.xml"/><Relationship Id="rId7" Type="http://schemas.openxmlformats.org/officeDocument/2006/relationships/tags" Target="../tags/tag116.xml"/><Relationship Id="rId12" Type="http://schemas.openxmlformats.org/officeDocument/2006/relationships/image" Target="../media/image2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1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19.xml"/><Relationship Id="rId4" Type="http://schemas.openxmlformats.org/officeDocument/2006/relationships/tags" Target="../tags/tag113.xml"/><Relationship Id="rId9" Type="http://schemas.openxmlformats.org/officeDocument/2006/relationships/tags" Target="../tags/tag118.xml"/><Relationship Id="rId1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image" Target="../media/image2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24.xml"/><Relationship Id="rId15" Type="http://schemas.openxmlformats.org/officeDocument/2006/relationships/image" Target="file:///C:\Users\1V994W2\PycharmProjects\PPT_Background_Generation/pic_temp/1_pic_quater_right_up.png" TargetMode="External"/><Relationship Id="rId10" Type="http://schemas.openxmlformats.org/officeDocument/2006/relationships/tags" Target="../tags/tag129.xm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slideMaster" Target="../slideMasters/slideMaster1.xml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tags" Target="../tags/tag141.xml"/><Relationship Id="rId17" Type="http://schemas.openxmlformats.org/officeDocument/2006/relationships/image" Target="file:///C:\Users\1V994W2\PycharmProjects\PPT_Background_Generation/pic_temp/1_pic_quater_right_up.png" TargetMode="External"/><Relationship Id="rId2" Type="http://schemas.openxmlformats.org/officeDocument/2006/relationships/tags" Target="../tags/tag131.xml"/><Relationship Id="rId16" Type="http://schemas.openxmlformats.org/officeDocument/2006/relationships/image" Target="../media/image3.png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tags" Target="../tags/tag140.xml"/><Relationship Id="rId5" Type="http://schemas.openxmlformats.org/officeDocument/2006/relationships/tags" Target="../tags/tag134.xml"/><Relationship Id="rId15" Type="http://schemas.openxmlformats.org/officeDocument/2006/relationships/image" Target="file:///C:\Users\1V994W2\PycharmProjects\PPT_Background_Generation/pic_temp/0_pic_quater_left_up.png" TargetMode="External"/><Relationship Id="rId10" Type="http://schemas.openxmlformats.org/officeDocument/2006/relationships/tags" Target="../tags/tag139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image" Target="../media/image7.png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image" Target="../media/image2.png"/><Relationship Id="rId5" Type="http://schemas.openxmlformats.org/officeDocument/2006/relationships/tags" Target="../tags/tag146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image" Target="file:///C:\Users\1V994W2\PycharmProjects\PPT_Background_Generation/pic_temp/1_pic_quater_left_down.png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18.xml"/><Relationship Id="rId10" Type="http://schemas.openxmlformats.org/officeDocument/2006/relationships/image" Target="../media/image2.png"/><Relationship Id="rId4" Type="http://schemas.openxmlformats.org/officeDocument/2006/relationships/tags" Target="../tags/tag17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tags" Target="../tags/tag24.xml"/><Relationship Id="rId7" Type="http://schemas.openxmlformats.org/officeDocument/2006/relationships/image" Target="../media/image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3.pn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2.png"/><Relationship Id="rId5" Type="http://schemas.openxmlformats.org/officeDocument/2006/relationships/tags" Target="../tags/tag3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2.pn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37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5" Type="http://schemas.openxmlformats.org/officeDocument/2006/relationships/tags" Target="../tags/tag40.xml"/><Relationship Id="rId15" Type="http://schemas.openxmlformats.org/officeDocument/2006/relationships/image" Target="../media/image3.png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tags" Target="../tags/tag51.xml"/><Relationship Id="rId10" Type="http://schemas.openxmlformats.org/officeDocument/2006/relationships/image" Target="../media/image3.png"/><Relationship Id="rId4" Type="http://schemas.openxmlformats.org/officeDocument/2006/relationships/tags" Target="../tags/tag50.xml"/><Relationship Id="rId9" Type="http://schemas.openxmlformats.org/officeDocument/2006/relationships/image" Target="file:///C:\Users\1V994W2\Documents\Tencent%20Files\574576071\FileRecv\&#25340;&#35013;&#32032;&#26448;\forright\\06\subject_holdleft_84,125,158_0_staid_full_0.png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image" Target="../media/image3.png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image" Target="../media/image2.png"/><Relationship Id="rId5" Type="http://schemas.openxmlformats.org/officeDocument/2006/relationships/tags" Target="../tags/tag60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image" Target="file:///C:\Users\1V994W2\PycharmProjects\PPT_Background_Generation/pic_temp/1_pic_quater_right_up.png" TargetMode="External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image" Target="../media/image3.pn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tags" Target="../tags/tag69.xml"/><Relationship Id="rId10" Type="http://schemas.openxmlformats.org/officeDocument/2006/relationships/image" Target="../media/image2.png"/><Relationship Id="rId4" Type="http://schemas.openxmlformats.org/officeDocument/2006/relationships/tags" Target="../tags/tag68.xml"/><Relationship Id="rId9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9" cstate="print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2020/3/23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2448" y="714469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1"/>
            </p:custDataLst>
          </p:nvPr>
        </p:nvPicPr>
        <p:blipFill>
          <a:blip r:embed="rId8" r:link="rId9" cstate="print"/>
          <a:stretch>
            <a:fillRect/>
          </a:stretch>
        </p:blipFill>
        <p:spPr>
          <a:xfrm>
            <a:off x="0" y="0"/>
            <a:ext cx="9144000" cy="51441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5"/>
            </p:custDataLst>
          </p:nvPr>
        </p:nvSpPr>
        <p:spPr>
          <a:xfrm>
            <a:off x="4953000" y="2739014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6"/>
            </p:custDataLst>
          </p:nvPr>
        </p:nvSpPr>
        <p:spPr>
          <a:xfrm>
            <a:off x="4953000" y="1571581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9" r:link="rId10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7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4"/>
            <a:ext cx="8139178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219056" y="227885"/>
            <a:ext cx="8705888" cy="468836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961200" y="937016"/>
            <a:ext cx="7219800" cy="542767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960835" y="1622900"/>
            <a:ext cx="7219950" cy="25842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3618452" cy="514413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8603933" y="0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37400" y="577871"/>
            <a:ext cx="2970000" cy="661582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40100" y="1323163"/>
            <a:ext cx="2967300" cy="307027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3825900" y="577525"/>
            <a:ext cx="4860000" cy="38164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199849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9000" y="585972"/>
            <a:ext cx="8232300" cy="469858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459000" y="1244854"/>
            <a:ext cx="8231981" cy="621077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59581" y="2106260"/>
            <a:ext cx="8224200" cy="257341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3772194"/>
            <a:ext cx="9144000" cy="137194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9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10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3600" y="502262"/>
            <a:ext cx="8232300" cy="423952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53628" y="1261056"/>
            <a:ext cx="8243100" cy="240869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445500" y="3885780"/>
            <a:ext cx="8251200" cy="75879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0"/>
            <a:ext cx="9144000" cy="68588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702505"/>
            <a:ext cx="9144000" cy="44163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11"/>
              </p:custDataLst>
            </p:nvPr>
          </p:nvPicPr>
          <p:blipFill>
            <a:blip r:embed="rId14" r:link="rId15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2"/>
              </p:custDataLst>
            </p:nvPr>
          </p:nvPicPr>
          <p:blipFill>
            <a:blip r:embed="rId16" r:link="rId17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34700" y="178222"/>
            <a:ext cx="8278200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434700" y="1247554"/>
            <a:ext cx="40068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4681800" y="1247554"/>
            <a:ext cx="40257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429300" y="3613046"/>
            <a:ext cx="40068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4689900" y="3610346"/>
            <a:ext cx="40257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715357"/>
            <a:ext cx="9144000" cy="371342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0" y="4150469"/>
            <a:ext cx="9143999" cy="993666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142100" y="1004524"/>
            <a:ext cx="6858000" cy="1790321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141810" y="2897458"/>
            <a:ext cx="6858000" cy="124215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2020/3/23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2412" y="714469"/>
            <a:ext cx="8139178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3048000" y="4287541"/>
            <a:ext cx="3048000" cy="85659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3569970" y="2185543"/>
            <a:ext cx="3660458" cy="8111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79158" y="714469"/>
            <a:ext cx="3962432" cy="4042179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10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1"/>
              </p:custDataLst>
            </p:nvPr>
          </p:nvPicPr>
          <p:blipFill>
            <a:blip r:embed="rId15" r:link="rId16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714469"/>
            <a:ext cx="3962432" cy="285788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055024"/>
            <a:ext cx="3962400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055024"/>
            <a:ext cx="3962432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8" r:link="rId9" cstate="screen"/>
          <a:stretch>
            <a:fillRect/>
          </a:stretch>
        </p:blipFill>
        <p:spPr>
          <a:xfrm>
            <a:off x="5623560" y="1646123"/>
            <a:ext cx="3291840" cy="1851889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10" r:link="rId11" cstate="screen"/>
          <a:stretch>
            <a:fillRect/>
          </a:stretch>
        </p:blipFill>
        <p:spPr>
          <a:xfrm>
            <a:off x="0" y="4702505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02412" y="332464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pPr/>
              <a:t>2020/3/23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10" r:link="rId11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8"/>
              </p:custDataLst>
            </p:nvPr>
          </p:nvPicPr>
          <p:blipFill>
            <a:blip r:embed="rId12" r:link="rId13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7928351" y="714469"/>
            <a:ext cx="713238" cy="4042179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02444" y="714463"/>
            <a:ext cx="7371076" cy="4042179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502412" y="721138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659807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3087000" y="4762963"/>
            <a:ext cx="2970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6457950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hyperlink" Target="&#20108;&#27687;&#21270;&#27694;&#21152;&#27700;%5b&#26631;&#28165;&#29256;%5d_&#26631;&#28165;.flv" TargetMode="Externa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18CXLKBX1-3-55.TIF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video" Target="../media/media1.wmv"/><Relationship Id="rId7" Type="http://schemas.openxmlformats.org/officeDocument/2006/relationships/slide" Target="slide10.xml"/><Relationship Id="rId2" Type="http://schemas.microsoft.com/office/2007/relationships/media" Target="../media/media1.wmv"/><Relationship Id="rId1" Type="http://schemas.openxmlformats.org/officeDocument/2006/relationships/video" Target="file:///C:\Documents%20and%20Settings\teacher\My%20Documents\My%20Webs\myweb\teacher\shipinziliao\danyanghuawu\&#19968;&#27687;&#21270;&#27694;&#27687;&#21270;.mpg" TargetMode="Externa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2141037-D0A4-4E21-8F8B-B1408E3952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53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3496941" y="1918980"/>
            <a:ext cx="5412105" cy="728345"/>
          </a:xfrm>
        </p:spPr>
        <p:txBody>
          <a:bodyPr>
            <a:normAutofit/>
          </a:bodyPr>
          <a:lstStyle/>
          <a:p>
            <a:pPr algn="ctr"/>
            <a:r>
              <a:rPr lang="zh-CN" altLang="en-US" b="1" spc="3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汽车尾气处理</a:t>
            </a:r>
            <a:r>
              <a:rPr lang="en-US" altLang="zh-CN" b="1" spc="3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066619" y="1194123"/>
            <a:ext cx="4093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000" b="1" spc="226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 spc="226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高一年级化学</a:t>
            </a:r>
            <a:r>
              <a:rPr lang="zh-CN" altLang="en-US" sz="2400" b="1" spc="226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 </a:t>
            </a:r>
            <a:endParaRPr lang="zh-CN" altLang="en-US" sz="2400" b="1" spc="226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24224" y="3699565"/>
            <a:ext cx="4836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spc="226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北京工业大学附属中学   李  爽</a:t>
            </a:r>
            <a:endParaRPr lang="zh-CN" altLang="en-US" sz="2000" spc="226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66221" y="884458"/>
            <a:ext cx="86115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28700" algn="l"/>
                <a:tab pos="1851025" algn="l"/>
                <a:tab pos="2538413" algn="l"/>
                <a:tab pos="3222625" algn="l"/>
              </a:tabLst>
            </a:pP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【</a:t>
            </a:r>
            <a:r>
              <a:rPr kumimoji="0" lang="zh-CN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资料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】: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汽车行驶过程中会产生氮氧化物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;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大量汽车行驶会产生较多的氮氧化物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;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氮氧化物进入大气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,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会导致光化学烟雾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,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还会转化为硝酸及其盐类物质导致酸雨、雾霾等环境问题</a:t>
            </a:r>
            <a:r>
              <a: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,</a:t>
            </a: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宋体" pitchFamily="2" charset="-122"/>
                <a:ea typeface="宋体" pitchFamily="2" charset="-122"/>
                <a:cs typeface="Times New Roman" pitchFamily="18" charset="0"/>
              </a:rPr>
              <a:t>污染大气</a:t>
            </a:r>
          </a:p>
        </p:txBody>
      </p:sp>
      <p:sp>
        <p:nvSpPr>
          <p:cNvPr id="4" name="文本框 4"/>
          <p:cNvSpPr txBox="1"/>
          <p:nvPr/>
        </p:nvSpPr>
        <p:spPr>
          <a:xfrm>
            <a:off x="285223" y="2419880"/>
            <a:ext cx="8708305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 i="0" dirty="0" smtClean="0">
                <a:latin typeface="宋体" pitchFamily="2" charset="-122"/>
                <a:ea typeface="宋体" pitchFamily="2" charset="-122"/>
              </a:rPr>
              <a:t>任务</a:t>
            </a:r>
            <a:r>
              <a:rPr lang="en-US" altLang="zh-CN" sz="2400" b="1" i="0" dirty="0" smtClean="0">
                <a:latin typeface="宋体" pitchFamily="2" charset="-122"/>
                <a:ea typeface="宋体" pitchFamily="2" charset="-122"/>
              </a:rPr>
              <a:t>3  </a:t>
            </a:r>
            <a:r>
              <a:rPr lang="zh-CN" altLang="en-US" sz="2400" b="1" i="0" dirty="0" smtClean="0">
                <a:latin typeface="宋体" pitchFamily="2" charset="-122"/>
                <a:ea typeface="宋体" pitchFamily="2" charset="-122"/>
              </a:rPr>
              <a:t>你能试着解释</a:t>
            </a:r>
            <a:r>
              <a:rPr lang="zh-CN" altLang="en-US" sz="2400" b="1" dirty="0" smtClean="0">
                <a:latin typeface="宋体" pitchFamily="2" charset="-122"/>
                <a:ea typeface="宋体" pitchFamily="2" charset="-122"/>
                <a:cs typeface="Times New Roman" pitchFamily="18" charset="0"/>
              </a:rPr>
              <a:t>氮氧化物进入大气是如何转化为硝酸型的酸雨的吗</a:t>
            </a:r>
            <a:r>
              <a:rPr lang="zh-CN" altLang="en-US" sz="2400" b="1" dirty="0" smtClean="0">
                <a:latin typeface="宋体" pitchFamily="2" charset="-122"/>
                <a:ea typeface="宋体" pitchFamily="2" charset="-122"/>
              </a:rPr>
              <a:t>？并试着</a:t>
            </a:r>
            <a:r>
              <a:rPr lang="zh-CN" altLang="zh-CN" sz="2400" b="1" dirty="0" smtClean="0">
                <a:latin typeface="宋体" pitchFamily="2" charset="-122"/>
                <a:ea typeface="宋体" pitchFamily="2" charset="-122"/>
              </a:rPr>
              <a:t>写出化学方程式</a:t>
            </a:r>
            <a:r>
              <a:rPr lang="zh-CN" altLang="en-US" sz="2400" b="1" dirty="0" smtClean="0">
                <a:latin typeface="宋体" pitchFamily="2" charset="-122"/>
                <a:ea typeface="宋体" pitchFamily="2" charset="-122"/>
              </a:rPr>
              <a:t>吗</a:t>
            </a:r>
            <a:r>
              <a:rPr lang="zh-CN" altLang="zh-CN" sz="2400" b="1" dirty="0" smtClean="0">
                <a:latin typeface="宋体" pitchFamily="2" charset="-122"/>
                <a:ea typeface="宋体" pitchFamily="2" charset="-122"/>
              </a:rPr>
              <a:t>？</a:t>
            </a:r>
            <a:endParaRPr lang="zh-CN" altLang="en-US" sz="2400" b="1" dirty="0" smtClean="0">
              <a:latin typeface="宋体" pitchFamily="2" charset="-122"/>
              <a:ea typeface="宋体" pitchFamily="2" charset="-122"/>
            </a:endParaRPr>
          </a:p>
          <a:p>
            <a:r>
              <a:rPr lang="en-US" altLang="zh-CN" sz="2400" b="1" i="0" dirty="0" smtClean="0">
                <a:latin typeface="宋体" pitchFamily="2" charset="-122"/>
                <a:ea typeface="宋体" pitchFamily="2" charset="-122"/>
              </a:rPr>
              <a:t>   </a:t>
            </a:r>
            <a:endParaRPr lang="en-US" altLang="zh-CN" sz="2400" b="1" i="0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1">
            <a:extLst>
              <a:ext uri="{FF2B5EF4-FFF2-40B4-BE49-F238E27FC236}">
                <a16:creationId xmlns:a16="http://schemas.microsoft.com/office/drawing/2014/main" xmlns="" id="{BE0EA352-7D1F-441B-ACA1-2440556B65A1}"/>
              </a:ext>
            </a:extLst>
          </p:cNvPr>
          <p:cNvSpPr txBox="1"/>
          <p:nvPr/>
        </p:nvSpPr>
        <p:spPr>
          <a:xfrm>
            <a:off x="2024621" y="659690"/>
            <a:ext cx="539470" cy="461665"/>
          </a:xfrm>
          <a:prstGeom prst="rect">
            <a:avLst/>
          </a:prstGeom>
          <a:noFill/>
          <a:ln>
            <a:solidFill>
              <a:srgbClr val="4BC1DD">
                <a:alpha val="15000"/>
              </a:srgbClr>
            </a:solidFill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2400" b="1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NO</a:t>
            </a:r>
            <a:endParaRPr lang="zh-CN" altLang="en-US" sz="24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" name="文本框 36">
            <a:extLst>
              <a:ext uri="{FF2B5EF4-FFF2-40B4-BE49-F238E27FC236}">
                <a16:creationId xmlns:a16="http://schemas.microsoft.com/office/drawing/2014/main" xmlns="" id="{40BFE0B5-A1DC-4139-8C6C-36BC29787DE0}"/>
              </a:ext>
            </a:extLst>
          </p:cNvPr>
          <p:cNvSpPr txBox="1"/>
          <p:nvPr/>
        </p:nvSpPr>
        <p:spPr>
          <a:xfrm>
            <a:off x="3314916" y="659690"/>
            <a:ext cx="814009" cy="461665"/>
          </a:xfrm>
          <a:prstGeom prst="rect">
            <a:avLst/>
          </a:prstGeom>
          <a:noFill/>
          <a:ln>
            <a:solidFill>
              <a:srgbClr val="4BC1DD">
                <a:alpha val="15000"/>
              </a:srgbClr>
            </a:solidFill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2400" b="1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NO</a:t>
            </a:r>
            <a:r>
              <a:rPr lang="en-US" altLang="zh-CN" sz="2400" b="1" baseline="-25000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2</a:t>
            </a:r>
            <a:endParaRPr lang="zh-CN" altLang="en-US" sz="2400" b="1" baseline="-2500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4" name="文本框 37">
            <a:extLst>
              <a:ext uri="{FF2B5EF4-FFF2-40B4-BE49-F238E27FC236}">
                <a16:creationId xmlns:a16="http://schemas.microsoft.com/office/drawing/2014/main" xmlns="" id="{3ADC915E-67CB-4275-A781-48E3F6C7B863}"/>
              </a:ext>
            </a:extLst>
          </p:cNvPr>
          <p:cNvSpPr txBox="1"/>
          <p:nvPr/>
        </p:nvSpPr>
        <p:spPr>
          <a:xfrm>
            <a:off x="4844791" y="659690"/>
            <a:ext cx="861529" cy="461665"/>
          </a:xfrm>
          <a:prstGeom prst="rect">
            <a:avLst/>
          </a:prstGeom>
          <a:noFill/>
          <a:ln>
            <a:solidFill>
              <a:srgbClr val="4BC1DD">
                <a:alpha val="15000"/>
              </a:srgbClr>
            </a:solidFill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2400" b="1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HNO</a:t>
            </a:r>
            <a:r>
              <a:rPr lang="en-US" altLang="zh-CN" sz="2400" b="1" baseline="-25000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3</a:t>
            </a:r>
            <a:endParaRPr lang="zh-CN" altLang="en-US" sz="2400" b="1" baseline="-2500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5" name="文本框 40">
            <a:extLst>
              <a:ext uri="{FF2B5EF4-FFF2-40B4-BE49-F238E27FC236}">
                <a16:creationId xmlns:a16="http://schemas.microsoft.com/office/drawing/2014/main" xmlns="" id="{90DB27AD-0CBC-405F-8B8F-FF774906D773}"/>
              </a:ext>
            </a:extLst>
          </p:cNvPr>
          <p:cNvSpPr txBox="1"/>
          <p:nvPr/>
        </p:nvSpPr>
        <p:spPr>
          <a:xfrm>
            <a:off x="2490790" y="422825"/>
            <a:ext cx="722120" cy="461665"/>
          </a:xfrm>
          <a:prstGeom prst="rect">
            <a:avLst/>
          </a:prstGeom>
          <a:noFill/>
          <a:ln>
            <a:solidFill>
              <a:srgbClr val="4BC1DD">
                <a:alpha val="15000"/>
              </a:srgb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400" b="1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O</a:t>
            </a:r>
            <a:r>
              <a:rPr lang="en-US" altLang="zh-CN" sz="2400" b="1" baseline="-25000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2</a:t>
            </a:r>
            <a:endParaRPr lang="zh-CN" altLang="en-US" sz="2400" b="1" baseline="-2500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6" name="文本框 41">
            <a:extLst>
              <a:ext uri="{FF2B5EF4-FFF2-40B4-BE49-F238E27FC236}">
                <a16:creationId xmlns:a16="http://schemas.microsoft.com/office/drawing/2014/main" xmlns="" id="{A7039369-DE7A-4BFB-9888-A2140D7EA913}"/>
              </a:ext>
            </a:extLst>
          </p:cNvPr>
          <p:cNvSpPr txBox="1"/>
          <p:nvPr/>
        </p:nvSpPr>
        <p:spPr>
          <a:xfrm>
            <a:off x="3916145" y="488377"/>
            <a:ext cx="1231361" cy="461665"/>
          </a:xfrm>
          <a:prstGeom prst="rect">
            <a:avLst/>
          </a:prstGeom>
          <a:noFill/>
          <a:ln>
            <a:solidFill>
              <a:srgbClr val="4BC1DD">
                <a:alpha val="15000"/>
              </a:srgb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400" b="1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2400" b="1" baseline="-25000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O</a:t>
            </a:r>
            <a:endParaRPr lang="zh-CN" altLang="en-US" sz="2400" b="1" baseline="-25000" dirty="0">
              <a:latin typeface="宋体" pitchFamily="2" charset="-122"/>
              <a:ea typeface="宋体" pitchFamily="2" charset="-122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xmlns="" id="{EB00CB36-9D70-425C-A2FC-E7B86C5851AA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2564091" y="890523"/>
            <a:ext cx="750825" cy="0"/>
          </a:xfrm>
          <a:prstGeom prst="straightConnector1">
            <a:avLst/>
          </a:prstGeom>
          <a:ln w="12700">
            <a:solidFill>
              <a:srgbClr val="7D71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xmlns="" id="{77D9BE95-E0B6-446D-971B-10E872ECB364}"/>
              </a:ext>
            </a:extLst>
          </p:cNvPr>
          <p:cNvCxnSpPr/>
          <p:nvPr/>
        </p:nvCxnSpPr>
        <p:spPr>
          <a:xfrm>
            <a:off x="4158743" y="917386"/>
            <a:ext cx="684000" cy="0"/>
          </a:xfrm>
          <a:prstGeom prst="straightConnector1">
            <a:avLst/>
          </a:prstGeom>
          <a:ln w="12700">
            <a:solidFill>
              <a:srgbClr val="7D71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21">
            <a:extLst>
              <a:ext uri="{FF2B5EF4-FFF2-40B4-BE49-F238E27FC236}">
                <a16:creationId xmlns:a16="http://schemas.microsoft.com/office/drawing/2014/main" xmlns="" id="{D1830B2F-00B5-4C90-8DAF-2E088929D349}"/>
              </a:ext>
            </a:extLst>
          </p:cNvPr>
          <p:cNvSpPr txBox="1"/>
          <p:nvPr/>
        </p:nvSpPr>
        <p:spPr>
          <a:xfrm>
            <a:off x="1929087" y="2968221"/>
            <a:ext cx="2122052" cy="461665"/>
          </a:xfrm>
          <a:prstGeom prst="rect">
            <a:avLst/>
          </a:prstGeom>
          <a:noFill/>
          <a:ln>
            <a:solidFill>
              <a:srgbClr val="4BC1DD">
                <a:alpha val="15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7D71DB"/>
                </a:solidFill>
                <a:latin typeface="宋体" pitchFamily="2" charset="-122"/>
                <a:ea typeface="宋体" pitchFamily="2" charset="-122"/>
              </a:rPr>
              <a:t>元素化合价：</a:t>
            </a:r>
          </a:p>
        </p:txBody>
      </p:sp>
      <p:sp>
        <p:nvSpPr>
          <p:cNvPr id="10" name="文本框 25">
            <a:extLst>
              <a:ext uri="{FF2B5EF4-FFF2-40B4-BE49-F238E27FC236}">
                <a16:creationId xmlns:a16="http://schemas.microsoft.com/office/drawing/2014/main" xmlns="" id="{57C350DE-CA66-4B7E-924A-EF2BE428ACE7}"/>
              </a:ext>
            </a:extLst>
          </p:cNvPr>
          <p:cNvSpPr txBox="1"/>
          <p:nvPr/>
        </p:nvSpPr>
        <p:spPr>
          <a:xfrm>
            <a:off x="1940673" y="1255870"/>
            <a:ext cx="1983157" cy="461665"/>
          </a:xfrm>
          <a:prstGeom prst="rect">
            <a:avLst/>
          </a:prstGeom>
          <a:noFill/>
          <a:ln>
            <a:solidFill>
              <a:srgbClr val="4BC1DD">
                <a:alpha val="15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7D71DB"/>
                </a:solidFill>
                <a:latin typeface="宋体" pitchFamily="2" charset="-122"/>
                <a:ea typeface="宋体" pitchFamily="2" charset="-122"/>
              </a:rPr>
              <a:t>物质类别：</a:t>
            </a:r>
          </a:p>
        </p:txBody>
      </p:sp>
      <p:sp>
        <p:nvSpPr>
          <p:cNvPr id="11" name="文本框 29">
            <a:extLst>
              <a:ext uri="{FF2B5EF4-FFF2-40B4-BE49-F238E27FC236}">
                <a16:creationId xmlns:a16="http://schemas.microsoft.com/office/drawing/2014/main" xmlns="" id="{950C8AD7-E747-407F-8ECB-46620FBF8F93}"/>
              </a:ext>
            </a:extLst>
          </p:cNvPr>
          <p:cNvSpPr txBox="1"/>
          <p:nvPr/>
        </p:nvSpPr>
        <p:spPr>
          <a:xfrm>
            <a:off x="2031217" y="3538174"/>
            <a:ext cx="5145111" cy="830997"/>
          </a:xfrm>
          <a:prstGeom prst="rect">
            <a:avLst/>
          </a:prstGeom>
          <a:noFill/>
          <a:ln>
            <a:solidFill>
              <a:srgbClr val="7D71DB">
                <a:alpha val="15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宋体" pitchFamily="2" charset="-122"/>
                <a:ea typeface="宋体" pitchFamily="2" charset="-122"/>
              </a:rPr>
              <a:t>NO</a:t>
            </a:r>
            <a:r>
              <a:rPr lang="en-US" altLang="zh-CN" sz="2400" b="1" baseline="-25000" dirty="0" smtClean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 smtClean="0">
                <a:latin typeface="宋体" pitchFamily="2" charset="-122"/>
                <a:ea typeface="宋体" pitchFamily="2" charset="-122"/>
              </a:rPr>
              <a:t> </a:t>
            </a:r>
            <a:r>
              <a:rPr lang="zh-CN" altLang="en-US" sz="2400" b="1" dirty="0">
                <a:latin typeface="宋体" pitchFamily="2" charset="-122"/>
                <a:ea typeface="宋体" pitchFamily="2" charset="-122"/>
              </a:rPr>
              <a:t>转化</a:t>
            </a:r>
            <a:r>
              <a:rPr lang="zh-CN" altLang="en-US" sz="2400" b="1" dirty="0" smtClean="0">
                <a:latin typeface="宋体" pitchFamily="2" charset="-122"/>
                <a:ea typeface="宋体" pitchFamily="2" charset="-122"/>
              </a:rPr>
              <a:t>为</a:t>
            </a:r>
            <a:r>
              <a:rPr lang="en-US" altLang="zh-CN" sz="2400" b="1" dirty="0" smtClean="0">
                <a:latin typeface="宋体" pitchFamily="2" charset="-122"/>
                <a:ea typeface="宋体" pitchFamily="2" charset="-122"/>
              </a:rPr>
              <a:t>HNO</a:t>
            </a:r>
            <a:r>
              <a:rPr lang="en-US" altLang="zh-CN" sz="2400" b="1" baseline="-25000" dirty="0" smtClean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400" b="1" dirty="0" smtClean="0">
                <a:latin typeface="宋体" pitchFamily="2" charset="-122"/>
                <a:ea typeface="宋体" pitchFamily="2" charset="-122"/>
              </a:rPr>
              <a:t> </a:t>
            </a:r>
            <a:r>
              <a:rPr lang="zh-CN" altLang="en-US" sz="2400" b="1" dirty="0">
                <a:latin typeface="宋体" pitchFamily="2" charset="-122"/>
                <a:ea typeface="宋体" pitchFamily="2" charset="-122"/>
              </a:rPr>
              <a:t>，</a:t>
            </a:r>
            <a:r>
              <a:rPr lang="en-US" altLang="zh-CN" sz="2400" b="1" dirty="0">
                <a:latin typeface="宋体" pitchFamily="2" charset="-122"/>
                <a:ea typeface="宋体" pitchFamily="2" charset="-122"/>
              </a:rPr>
              <a:t>N</a:t>
            </a:r>
            <a:r>
              <a:rPr lang="zh-CN" altLang="en-US" sz="2400" b="1" dirty="0">
                <a:latin typeface="宋体" pitchFamily="2" charset="-122"/>
                <a:ea typeface="宋体" pitchFamily="2" charset="-122"/>
              </a:rPr>
              <a:t>元素化合价升高，应加化合价降低的氧化剂</a:t>
            </a:r>
          </a:p>
        </p:txBody>
      </p:sp>
      <p:sp>
        <p:nvSpPr>
          <p:cNvPr id="12" name="文本框 30">
            <a:extLst>
              <a:ext uri="{FF2B5EF4-FFF2-40B4-BE49-F238E27FC236}">
                <a16:creationId xmlns:a16="http://schemas.microsoft.com/office/drawing/2014/main" xmlns="" id="{6573CAA5-E0E6-4E2E-A9BB-159FB3F174B3}"/>
              </a:ext>
            </a:extLst>
          </p:cNvPr>
          <p:cNvSpPr txBox="1"/>
          <p:nvPr/>
        </p:nvSpPr>
        <p:spPr>
          <a:xfrm>
            <a:off x="2065941" y="1911336"/>
            <a:ext cx="5272432" cy="830997"/>
          </a:xfrm>
          <a:prstGeom prst="rect">
            <a:avLst/>
          </a:prstGeom>
          <a:noFill/>
          <a:ln>
            <a:solidFill>
              <a:srgbClr val="7D71DB">
                <a:alpha val="15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宋体" pitchFamily="2" charset="-122"/>
                <a:ea typeface="宋体" pitchFamily="2" charset="-122"/>
              </a:rPr>
              <a:t>氧化物转化为酸，应</a:t>
            </a:r>
            <a:r>
              <a:rPr lang="zh-CN" altLang="en-US" sz="2400" b="1" dirty="0">
                <a:latin typeface="宋体" pitchFamily="2" charset="-122"/>
                <a:ea typeface="宋体" pitchFamily="2" charset="-122"/>
              </a:rPr>
              <a:t>加</a:t>
            </a:r>
            <a:r>
              <a:rPr lang="zh-CN" altLang="en-US" sz="2400" b="1" dirty="0" smtClean="0">
                <a:latin typeface="宋体" pitchFamily="2" charset="-122"/>
                <a:ea typeface="宋体" pitchFamily="2" charset="-122"/>
              </a:rPr>
              <a:t>含</a:t>
            </a:r>
            <a:r>
              <a:rPr lang="en-US" altLang="zh-CN" sz="2400" b="1" dirty="0">
                <a:latin typeface="宋体" pitchFamily="2" charset="-122"/>
                <a:ea typeface="宋体" pitchFamily="2" charset="-122"/>
              </a:rPr>
              <a:t>H</a:t>
            </a:r>
            <a:r>
              <a:rPr lang="zh-CN" altLang="en-US" sz="2400" b="1" dirty="0" smtClean="0">
                <a:latin typeface="宋体" pitchFamily="2" charset="-122"/>
                <a:ea typeface="宋体" pitchFamily="2" charset="-122"/>
              </a:rPr>
              <a:t>元素</a:t>
            </a:r>
            <a:r>
              <a:rPr lang="zh-CN" altLang="en-US" sz="2400" b="1" dirty="0">
                <a:latin typeface="宋体" pitchFamily="2" charset="-122"/>
                <a:ea typeface="宋体" pitchFamily="2" charset="-122"/>
              </a:rPr>
              <a:t>的</a:t>
            </a:r>
            <a:r>
              <a:rPr lang="zh-CN" altLang="en-US" sz="2400" b="1" dirty="0" smtClean="0">
                <a:latin typeface="宋体" pitchFamily="2" charset="-122"/>
                <a:ea typeface="宋体" pitchFamily="2" charset="-122"/>
              </a:rPr>
              <a:t>物质该考虑是否可以和水反应</a:t>
            </a:r>
            <a:endParaRPr lang="zh-CN" altLang="en-US" sz="24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3" name="左大括号 12">
            <a:extLst>
              <a:ext uri="{FF2B5EF4-FFF2-40B4-BE49-F238E27FC236}">
                <a16:creationId xmlns:a16="http://schemas.microsoft.com/office/drawing/2014/main" xmlns="" id="{72419FC8-8FA0-4B22-BDA8-EA8F343111DC}"/>
              </a:ext>
            </a:extLst>
          </p:cNvPr>
          <p:cNvSpPr/>
          <p:nvPr/>
        </p:nvSpPr>
        <p:spPr>
          <a:xfrm>
            <a:off x="1684756" y="1431050"/>
            <a:ext cx="190343" cy="1833011"/>
          </a:xfrm>
          <a:prstGeom prst="leftBrace">
            <a:avLst>
              <a:gd name="adj1" fmla="val 8333"/>
              <a:gd name="adj2" fmla="val 49403"/>
            </a:avLst>
          </a:prstGeom>
          <a:ln w="38100">
            <a:solidFill>
              <a:srgbClr val="7D71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4" name="左大括号 13">
            <a:extLst>
              <a:ext uri="{FF2B5EF4-FFF2-40B4-BE49-F238E27FC236}">
                <a16:creationId xmlns:a16="http://schemas.microsoft.com/office/drawing/2014/main" xmlns="" id="{D9D64C05-D47E-46D6-A3AF-CC574B2073C8}"/>
              </a:ext>
            </a:extLst>
          </p:cNvPr>
          <p:cNvSpPr/>
          <p:nvPr/>
        </p:nvSpPr>
        <p:spPr>
          <a:xfrm flipH="1">
            <a:off x="7253352" y="1503058"/>
            <a:ext cx="216024" cy="2880320"/>
          </a:xfrm>
          <a:prstGeom prst="leftBrace">
            <a:avLst>
              <a:gd name="adj1" fmla="val 8333"/>
              <a:gd name="adj2" fmla="val 49403"/>
            </a:avLst>
          </a:prstGeom>
          <a:ln w="38100">
            <a:solidFill>
              <a:srgbClr val="7D71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5" name="文本框 34">
            <a:extLst>
              <a:ext uri="{FF2B5EF4-FFF2-40B4-BE49-F238E27FC236}">
                <a16:creationId xmlns:a16="http://schemas.microsoft.com/office/drawing/2014/main" xmlns="" id="{ACD15185-6869-4E6A-BE00-2AA6FF107399}"/>
              </a:ext>
            </a:extLst>
          </p:cNvPr>
          <p:cNvSpPr txBox="1"/>
          <p:nvPr/>
        </p:nvSpPr>
        <p:spPr>
          <a:xfrm>
            <a:off x="23150" y="2085459"/>
            <a:ext cx="1851948" cy="461665"/>
          </a:xfrm>
          <a:prstGeom prst="rect">
            <a:avLst/>
          </a:prstGeom>
          <a:noFill/>
          <a:ln>
            <a:solidFill>
              <a:srgbClr val="4BC1DD">
                <a:alpha val="15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itchFamily="2" charset="-122"/>
                <a:ea typeface="宋体" pitchFamily="2" charset="-122"/>
              </a:rPr>
              <a:t>两</a:t>
            </a:r>
            <a:r>
              <a:rPr lang="zh-CN" altLang="en-US" sz="2400" b="1" dirty="0" smtClean="0">
                <a:latin typeface="宋体" pitchFamily="2" charset="-122"/>
                <a:ea typeface="宋体" pitchFamily="2" charset="-122"/>
              </a:rPr>
              <a:t>个角度：</a:t>
            </a:r>
            <a:endParaRPr lang="zh-CN" altLang="en-US" sz="24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6" name="文本框 35">
            <a:extLst>
              <a:ext uri="{FF2B5EF4-FFF2-40B4-BE49-F238E27FC236}">
                <a16:creationId xmlns:a16="http://schemas.microsoft.com/office/drawing/2014/main" xmlns="" id="{4CBF11D8-A779-4776-AD49-A39CC135CF4E}"/>
              </a:ext>
            </a:extLst>
          </p:cNvPr>
          <p:cNvSpPr txBox="1"/>
          <p:nvPr/>
        </p:nvSpPr>
        <p:spPr>
          <a:xfrm>
            <a:off x="7613392" y="2655186"/>
            <a:ext cx="777587" cy="461665"/>
          </a:xfrm>
          <a:prstGeom prst="rect">
            <a:avLst/>
          </a:prstGeom>
          <a:noFill/>
          <a:ln>
            <a:solidFill>
              <a:srgbClr val="4BC1DD">
                <a:alpha val="15000"/>
              </a:srgb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400" b="1" dirty="0" smtClean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2400" b="1" baseline="-25000" dirty="0" smtClean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 smtClean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O</a:t>
            </a:r>
            <a:endParaRPr lang="zh-CN" altLang="en-US" sz="2400" b="1" baseline="-25000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O2溶于H2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615878" y="1017777"/>
            <a:ext cx="5389802" cy="4063489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62050" y="162046"/>
            <a:ext cx="83375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77825" algn="just">
              <a:tabLst>
                <a:tab pos="495300" algn="l"/>
              </a:tabLst>
            </a:pPr>
            <a:r>
              <a:rPr kumimoji="1" lang="en-US" altLang="zh-CN" sz="2400" b="1" dirty="0" smtClean="0">
                <a:solidFill>
                  <a:srgbClr val="FF3300"/>
                </a:solidFill>
                <a:latin typeface="宋体" pitchFamily="2" charset="-122"/>
                <a:ea typeface="宋体" pitchFamily="2" charset="-122"/>
              </a:rPr>
              <a:t>[</a:t>
            </a:r>
            <a:r>
              <a:rPr kumimoji="1" lang="zh-CN" altLang="en-US" sz="2400" b="1" dirty="0" smtClean="0">
                <a:solidFill>
                  <a:srgbClr val="FF3300"/>
                </a:solidFill>
                <a:latin typeface="宋体" pitchFamily="2" charset="-122"/>
                <a:ea typeface="宋体" pitchFamily="2" charset="-122"/>
              </a:rPr>
              <a:t>观察</a:t>
            </a:r>
            <a:r>
              <a:rPr kumimoji="1" lang="en-US" altLang="zh-CN" sz="2400" b="1" dirty="0" smtClean="0">
                <a:solidFill>
                  <a:srgbClr val="FF3300"/>
                </a:solidFill>
                <a:latin typeface="宋体" pitchFamily="2" charset="-122"/>
                <a:ea typeface="宋体" pitchFamily="2" charset="-122"/>
              </a:rPr>
              <a:t>]</a:t>
            </a:r>
            <a:r>
              <a:rPr kumimoji="1" lang="zh-CN" altLang="en-US" sz="2400" b="1" dirty="0" smtClean="0">
                <a:latin typeface="宋体" pitchFamily="2" charset="-122"/>
                <a:ea typeface="宋体" pitchFamily="2" charset="-122"/>
              </a:rPr>
              <a:t>现</a:t>
            </a:r>
            <a:r>
              <a:rPr kumimoji="1" lang="zh-CN" altLang="en-US" sz="2400" b="1" dirty="0">
                <a:latin typeface="宋体" pitchFamily="2" charset="-122"/>
                <a:ea typeface="宋体" pitchFamily="2" charset="-122"/>
              </a:rPr>
              <a:t>给你一集体瓶二氧化氮，将其倒置于水槽中，问集气瓶内会</a:t>
            </a:r>
            <a:r>
              <a:rPr kumimoji="1" lang="zh-CN" altLang="en-US" sz="2400" b="1" dirty="0">
                <a:latin typeface="宋体" pitchFamily="2" charset="-122"/>
                <a:ea typeface="宋体" pitchFamily="2" charset="-122"/>
                <a:hlinkClick r:id="rId5" action="ppaction://hlinkfile"/>
              </a:rPr>
              <a:t>有什么变化</a:t>
            </a:r>
            <a:r>
              <a:rPr kumimoji="1" lang="zh-CN" altLang="en-US" sz="2400" b="1" dirty="0">
                <a:latin typeface="宋体" pitchFamily="2" charset="-122"/>
                <a:ea typeface="宋体" pitchFamily="2" charset="-122"/>
              </a:rPr>
              <a:t>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43068" y="729487"/>
            <a:ext cx="890093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zh-CN" altLang="en-US" sz="2400" b="1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红棕色气体消失，水位上升，最后水充满集气瓶的</a:t>
            </a:r>
            <a:r>
              <a:rPr kumimoji="1" lang="en-US" altLang="zh-CN" sz="2400" b="1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2/3</a:t>
            </a:r>
            <a:r>
              <a:rPr kumimoji="1" lang="zh-CN" altLang="en-US" sz="2400" b="1" dirty="0" smtClean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，无色</a:t>
            </a:r>
            <a:r>
              <a:rPr kumimoji="1" lang="zh-CN" altLang="en-US" sz="2400" b="1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气体充满集气瓶的 </a:t>
            </a:r>
            <a:r>
              <a:rPr kumimoji="1" lang="en-US" altLang="zh-CN" sz="2400" b="1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1/3</a:t>
            </a:r>
            <a:r>
              <a:rPr kumimoji="1" lang="zh-CN" altLang="en-US" sz="2400" b="1" dirty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（上部）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50825" y="3141663"/>
            <a:ext cx="792162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400" b="1">
                <a:latin typeface="Times New Roman" pitchFamily="18" charset="0"/>
              </a:rPr>
              <a:t>  </a:t>
            </a: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2721918"/>
            <a:ext cx="184731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 sz="2400"/>
          </a:p>
        </p:txBody>
      </p:sp>
      <p:sp>
        <p:nvSpPr>
          <p:cNvPr id="16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48713" y="6524625"/>
            <a:ext cx="395287" cy="333375"/>
          </a:xfrm>
          <a:prstGeom prst="actionButtonForwardNext">
            <a:avLst/>
          </a:prstGeom>
          <a:solidFill>
            <a:srgbClr val="D4CCF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 sz="2400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0" y="3644900"/>
            <a:ext cx="70564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 sz="2400"/>
          </a:p>
        </p:txBody>
      </p:sp>
      <p:pic>
        <p:nvPicPr>
          <p:cNvPr id="18" name="Picture 11" descr="C:\Users\Administrator\AppData\Roaming\Tencent\Users\1805256086\QQ\WinTemp\RichOle\MK}]IT[R{1YU4N[[(Q5)_`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805" y="1956720"/>
            <a:ext cx="2909064" cy="271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7156" y="1938886"/>
            <a:ext cx="2544439" cy="2741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6" cstate="print"/>
          <a:srcRect l="29905" t="6413" r="25000" b="759"/>
          <a:stretch>
            <a:fillRect/>
          </a:stretch>
        </p:blipFill>
        <p:spPr bwMode="auto">
          <a:xfrm>
            <a:off x="5736833" y="1932971"/>
            <a:ext cx="2359131" cy="273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62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250825" y="845492"/>
            <a:ext cx="75612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NO</a:t>
            </a:r>
            <a:r>
              <a:rPr lang="en-US" altLang="zh-CN" sz="2400" b="1" baseline="-250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2</a:t>
            </a:r>
            <a:r>
              <a:rPr lang="zh-CN" altLang="en-US" sz="2400" b="1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：</a:t>
            </a:r>
            <a:r>
              <a:rPr lang="zh-CN" altLang="en-US" sz="2400" b="1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红棕色</a:t>
            </a:r>
            <a:r>
              <a:rPr lang="zh-CN" altLang="en-US" sz="2400" b="1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、有刺激性气味的</a:t>
            </a:r>
            <a:r>
              <a:rPr lang="zh-CN" altLang="en-US" sz="2400" b="1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易溶于水</a:t>
            </a:r>
            <a:r>
              <a:rPr lang="zh-CN" altLang="en-US" sz="2400" b="1" dirty="0">
                <a:solidFill>
                  <a:srgbClr val="0000FF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的有毒气体 </a:t>
            </a: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1333700" y="3636351"/>
            <a:ext cx="3944356" cy="391640"/>
            <a:chOff x="1536" y="2112"/>
            <a:chExt cx="2256" cy="528"/>
          </a:xfrm>
        </p:grpSpPr>
        <p:sp>
          <p:nvSpPr>
            <p:cNvPr id="6" name="Line 7"/>
            <p:cNvSpPr>
              <a:spLocks noChangeShapeType="1"/>
            </p:cNvSpPr>
            <p:nvPr/>
          </p:nvSpPr>
          <p:spPr bwMode="auto">
            <a:xfrm>
              <a:off x="1536" y="2112"/>
              <a:ext cx="0" cy="52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2400" b="1"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3792" y="2112"/>
              <a:ext cx="0" cy="52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stealth" w="lg" len="lg"/>
              <a:tailEnd/>
            </a:ln>
          </p:spPr>
          <p:txBody>
            <a:bodyPr/>
            <a:lstStyle/>
            <a:p>
              <a:endParaRPr lang="zh-CN" altLang="en-US" sz="2400" b="1"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1536" y="2640"/>
              <a:ext cx="225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2400" b="1"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</p:grp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332438" y="1874925"/>
            <a:ext cx="2209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得</a:t>
            </a:r>
            <a:r>
              <a:rPr lang="en-US" altLang="zh-CN" sz="2400" b="1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1×2e</a:t>
            </a:r>
            <a:r>
              <a:rPr lang="zh-CN" altLang="en-US" sz="2400" b="1" baseline="30000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－</a:t>
            </a:r>
            <a:endParaRPr lang="zh-CN" altLang="en-US" sz="2400" b="1" dirty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2629100" y="4015838"/>
            <a:ext cx="198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失</a:t>
            </a:r>
            <a:r>
              <a:rPr lang="en-US" altLang="zh-CN" sz="2400" b="1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2×1e</a:t>
            </a:r>
            <a:r>
              <a:rPr lang="zh-CN" altLang="en-US" sz="2400" b="1" baseline="30000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－</a:t>
            </a:r>
            <a:endParaRPr lang="zh-CN" altLang="en-US" sz="2400" b="1" dirty="0"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719138" y="2884126"/>
          <a:ext cx="6839130" cy="877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3" name="公式" r:id="rId3" imgW="1485720" imgH="190440" progId="">
                  <p:embed/>
                </p:oleObj>
              </mc:Choice>
              <mc:Fallback>
                <p:oleObj name="公式" r:id="rId3" imgW="1485720" imgH="19044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138" y="2884126"/>
                        <a:ext cx="6839130" cy="8778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7"/>
          <p:cNvGrpSpPr>
            <a:grpSpLocks/>
          </p:cNvGrpSpPr>
          <p:nvPr/>
        </p:nvGrpSpPr>
        <p:grpSpPr bwMode="auto">
          <a:xfrm>
            <a:off x="935038" y="2564901"/>
            <a:ext cx="6640513" cy="465138"/>
            <a:chOff x="589" y="2249"/>
            <a:chExt cx="4183" cy="293"/>
          </a:xfrm>
        </p:grpSpPr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589" y="2251"/>
              <a:ext cx="62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＋</a:t>
              </a:r>
              <a:r>
                <a:rPr lang="en-US" altLang="zh-CN" sz="2400" b="1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4</a:t>
              </a:r>
            </a:p>
          </p:txBody>
        </p:sp>
        <p:sp>
          <p:nvSpPr>
            <p:cNvPr id="14" name="Text Box 19"/>
            <p:cNvSpPr txBox="1">
              <a:spLocks noChangeArrowheads="1"/>
            </p:cNvSpPr>
            <p:nvPr/>
          </p:nvSpPr>
          <p:spPr bwMode="auto">
            <a:xfrm>
              <a:off x="3054" y="2249"/>
              <a:ext cx="62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＋</a:t>
              </a:r>
              <a:r>
                <a:rPr lang="en-US" altLang="zh-CN" sz="2400" b="1" dirty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5</a:t>
              </a:r>
            </a:p>
          </p:txBody>
        </p:sp>
        <p:sp>
          <p:nvSpPr>
            <p:cNvPr id="15" name="Text Box 20"/>
            <p:cNvSpPr txBox="1">
              <a:spLocks noChangeArrowheads="1"/>
            </p:cNvSpPr>
            <p:nvPr/>
          </p:nvSpPr>
          <p:spPr bwMode="auto">
            <a:xfrm>
              <a:off x="4100" y="2249"/>
              <a:ext cx="67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 dirty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＋</a:t>
              </a:r>
              <a:r>
                <a:rPr lang="en-US" altLang="zh-CN" sz="2400" b="1" dirty="0">
                  <a:solidFill>
                    <a:srgbClr val="FF0000"/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16" name="Group 10"/>
          <p:cNvGrpSpPr>
            <a:grpSpLocks/>
          </p:cNvGrpSpPr>
          <p:nvPr/>
        </p:nvGrpSpPr>
        <p:grpSpPr bwMode="auto">
          <a:xfrm>
            <a:off x="1331913" y="2366138"/>
            <a:ext cx="5659196" cy="215016"/>
            <a:chOff x="2208" y="816"/>
            <a:chExt cx="1872" cy="528"/>
          </a:xfrm>
        </p:grpSpPr>
        <p:sp>
          <p:nvSpPr>
            <p:cNvPr id="17" name="Line 11"/>
            <p:cNvSpPr>
              <a:spLocks noChangeShapeType="1"/>
            </p:cNvSpPr>
            <p:nvPr/>
          </p:nvSpPr>
          <p:spPr bwMode="auto">
            <a:xfrm>
              <a:off x="2208" y="816"/>
              <a:ext cx="0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2400" b="1"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sp>
          <p:nvSpPr>
            <p:cNvPr id="18" name="Line 12"/>
            <p:cNvSpPr>
              <a:spLocks noChangeShapeType="1"/>
            </p:cNvSpPr>
            <p:nvPr/>
          </p:nvSpPr>
          <p:spPr bwMode="auto">
            <a:xfrm>
              <a:off x="2208" y="816"/>
              <a:ext cx="18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2400" b="1"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>
              <a:off x="4080" y="816"/>
              <a:ext cx="0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zh-CN" altLang="en-US" sz="2400" b="1"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7">
            <a:extLst>
              <a:ext uri="{FF2B5EF4-FFF2-40B4-BE49-F238E27FC236}">
                <a16:creationId xmlns:a16="http://schemas.microsoft.com/office/drawing/2014/main" xmlns="" id="{1D135549-001A-41AE-A051-9C59C6692F06}"/>
              </a:ext>
            </a:extLst>
          </p:cNvPr>
          <p:cNvSpPr txBox="1"/>
          <p:nvPr/>
        </p:nvSpPr>
        <p:spPr>
          <a:xfrm>
            <a:off x="8156" y="1059700"/>
            <a:ext cx="88624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    </a:t>
            </a:r>
            <a:r>
              <a:rPr lang="zh-CN" altLang="en-US" sz="2400" b="1" dirty="0" smtClean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任务</a:t>
            </a:r>
            <a:r>
              <a:rPr lang="en-US" altLang="zh-CN" sz="2400" b="1" dirty="0" smtClean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4</a:t>
            </a:r>
            <a:endParaRPr lang="zh-CN" altLang="en-US" sz="2400" b="1" dirty="0">
              <a:solidFill>
                <a:prstClr val="black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5" name="文本框 5">
            <a:extLst>
              <a:ext uri="{FF2B5EF4-FFF2-40B4-BE49-F238E27FC236}">
                <a16:creationId xmlns:a16="http://schemas.microsoft.com/office/drawing/2014/main" xmlns="" id="{801D4D1E-2B81-429E-B558-A94046819B1A}"/>
              </a:ext>
            </a:extLst>
          </p:cNvPr>
          <p:cNvSpPr txBox="1"/>
          <p:nvPr/>
        </p:nvSpPr>
        <p:spPr>
          <a:xfrm>
            <a:off x="1742244" y="1059700"/>
            <a:ext cx="6632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用氮及其化合物的转化关系论证：</a:t>
            </a:r>
          </a:p>
          <a:p>
            <a:r>
              <a:rPr lang="zh-CN" altLang="en-US" sz="24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汽车尾气的成分是</a:t>
            </a:r>
            <a:r>
              <a:rPr lang="zh-CN" altLang="en-US" sz="2400" b="1" dirty="0">
                <a:solidFill>
                  <a:srgbClr val="7D71DB"/>
                </a:solidFill>
                <a:latin typeface="宋体" pitchFamily="2" charset="-122"/>
                <a:ea typeface="宋体" pitchFamily="2" charset="-122"/>
              </a:rPr>
              <a:t>如何转化</a:t>
            </a:r>
            <a:r>
              <a:rPr lang="zh-CN" altLang="en-US" sz="2400" b="1" dirty="0">
                <a:solidFill>
                  <a:prstClr val="black"/>
                </a:solidFill>
                <a:latin typeface="宋体" pitchFamily="2" charset="-122"/>
                <a:ea typeface="宋体" pitchFamily="2" charset="-122"/>
              </a:rPr>
              <a:t>成雾霾的成分的？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xmlns="" id="{A6B2B619-0623-4E59-AD22-263872D397D7}"/>
              </a:ext>
            </a:extLst>
          </p:cNvPr>
          <p:cNvCxnSpPr>
            <a:cxnSpLocks/>
          </p:cNvCxnSpPr>
          <p:nvPr/>
        </p:nvCxnSpPr>
        <p:spPr>
          <a:xfrm>
            <a:off x="6628869" y="5203852"/>
            <a:ext cx="5565279" cy="0"/>
          </a:xfrm>
          <a:prstGeom prst="line">
            <a:avLst/>
          </a:prstGeom>
          <a:ln>
            <a:solidFill>
              <a:srgbClr val="6464C5">
                <a:alpha val="4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4">
            <a:extLst>
              <a:ext uri="{FF2B5EF4-FFF2-40B4-BE49-F238E27FC236}">
                <a16:creationId xmlns:a16="http://schemas.microsoft.com/office/drawing/2014/main" xmlns="" id="{4E2BF129-A0EE-4D0E-BAB5-8FFCF60F9D9F}"/>
              </a:ext>
            </a:extLst>
          </p:cNvPr>
          <p:cNvGrpSpPr/>
          <p:nvPr/>
        </p:nvGrpSpPr>
        <p:grpSpPr>
          <a:xfrm>
            <a:off x="1298237" y="667644"/>
            <a:ext cx="5218310" cy="3696491"/>
            <a:chOff x="2034847" y="2104157"/>
            <a:chExt cx="7659701" cy="3696491"/>
          </a:xfrm>
        </p:grpSpPr>
        <p:sp>
          <p:nvSpPr>
            <p:cNvPr id="16" name="文本框 21">
              <a:extLst>
                <a:ext uri="{FF2B5EF4-FFF2-40B4-BE49-F238E27FC236}">
                  <a16:creationId xmlns:a16="http://schemas.microsoft.com/office/drawing/2014/main" xmlns="" id="{D1830B2F-00B5-4C90-8DAF-2E088929D349}"/>
                </a:ext>
              </a:extLst>
            </p:cNvPr>
            <p:cNvSpPr txBox="1"/>
            <p:nvPr/>
          </p:nvSpPr>
          <p:spPr>
            <a:xfrm>
              <a:off x="2036886" y="2104157"/>
              <a:ext cx="5262082" cy="461665"/>
            </a:xfrm>
            <a:prstGeom prst="rect">
              <a:avLst/>
            </a:prstGeom>
            <a:noFill/>
            <a:ln w="9525">
              <a:solidFill>
                <a:srgbClr val="4BC1DD">
                  <a:alpha val="15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6464C5"/>
                  </a:solidFill>
                  <a:latin typeface="宋体" pitchFamily="2" charset="-122"/>
                  <a:ea typeface="宋体" pitchFamily="2" charset="-122"/>
                </a:rPr>
                <a:t>汽车尾气的主要成分：</a:t>
              </a:r>
            </a:p>
          </p:txBody>
        </p:sp>
        <p:sp>
          <p:nvSpPr>
            <p:cNvPr id="17" name="文本框 25">
              <a:extLst>
                <a:ext uri="{FF2B5EF4-FFF2-40B4-BE49-F238E27FC236}">
                  <a16:creationId xmlns:a16="http://schemas.microsoft.com/office/drawing/2014/main" xmlns="" id="{57C350DE-CA66-4B7E-924A-EF2BE428ACE7}"/>
                </a:ext>
              </a:extLst>
            </p:cNvPr>
            <p:cNvSpPr txBox="1"/>
            <p:nvPr/>
          </p:nvSpPr>
          <p:spPr>
            <a:xfrm>
              <a:off x="2036887" y="4343664"/>
              <a:ext cx="4301419" cy="461665"/>
            </a:xfrm>
            <a:prstGeom prst="rect">
              <a:avLst/>
            </a:prstGeom>
            <a:noFill/>
            <a:ln w="9525">
              <a:solidFill>
                <a:srgbClr val="4BC1DD">
                  <a:alpha val="15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6464C5"/>
                  </a:solidFill>
                  <a:latin typeface="宋体" pitchFamily="2" charset="-122"/>
                  <a:ea typeface="宋体" pitchFamily="2" charset="-122"/>
                </a:rPr>
                <a:t>雾霾的主要成分：</a:t>
              </a:r>
            </a:p>
          </p:txBody>
        </p:sp>
        <p:sp>
          <p:nvSpPr>
            <p:cNvPr id="18" name="文本框 29">
              <a:extLst>
                <a:ext uri="{FF2B5EF4-FFF2-40B4-BE49-F238E27FC236}">
                  <a16:creationId xmlns:a16="http://schemas.microsoft.com/office/drawing/2014/main" xmlns="" id="{950C8AD7-E747-407F-8ECB-46620FBF8F93}"/>
                </a:ext>
              </a:extLst>
            </p:cNvPr>
            <p:cNvSpPr txBox="1"/>
            <p:nvPr/>
          </p:nvSpPr>
          <p:spPr>
            <a:xfrm>
              <a:off x="2036887" y="3177474"/>
              <a:ext cx="7657661" cy="461665"/>
            </a:xfrm>
            <a:prstGeom prst="rect">
              <a:avLst/>
            </a:prstGeom>
            <a:noFill/>
            <a:ln>
              <a:solidFill>
                <a:srgbClr val="7D71DB">
                  <a:alpha val="15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宋体" pitchFamily="2" charset="-122"/>
                  <a:ea typeface="宋体" pitchFamily="2" charset="-122"/>
                </a:rPr>
                <a:t>氮氧化合物</a:t>
              </a:r>
              <a:r>
                <a:rPr lang="en-US" altLang="zh-CN" sz="2400" b="1" dirty="0">
                  <a:latin typeface="宋体" pitchFamily="2" charset="-122"/>
                  <a:ea typeface="宋体" pitchFamily="2" charset="-122"/>
                </a:rPr>
                <a:t>(NO</a:t>
              </a:r>
              <a:r>
                <a:rPr lang="zh-CN" altLang="en-US" sz="2400" b="1" dirty="0">
                  <a:latin typeface="宋体" pitchFamily="2" charset="-122"/>
                  <a:ea typeface="宋体" pitchFamily="2" charset="-122"/>
                </a:rPr>
                <a:t>、 </a:t>
              </a:r>
              <a:r>
                <a:rPr lang="en-US" altLang="zh-CN" sz="2400" b="1" dirty="0">
                  <a:latin typeface="宋体" pitchFamily="2" charset="-122"/>
                  <a:ea typeface="宋体" pitchFamily="2" charset="-122"/>
                </a:rPr>
                <a:t>NO</a:t>
              </a:r>
              <a:r>
                <a:rPr lang="en-US" altLang="zh-CN" sz="2400" b="1" baseline="-25000" dirty="0">
                  <a:latin typeface="宋体" pitchFamily="2" charset="-122"/>
                  <a:ea typeface="宋体" pitchFamily="2" charset="-122"/>
                </a:rPr>
                <a:t>2</a:t>
              </a:r>
              <a:r>
                <a:rPr lang="en-US" altLang="zh-CN" sz="2400" b="1" dirty="0">
                  <a:latin typeface="宋体" pitchFamily="2" charset="-122"/>
                  <a:ea typeface="宋体" pitchFamily="2" charset="-122"/>
                </a:rPr>
                <a:t>)</a:t>
              </a:r>
              <a:r>
                <a:rPr lang="zh-CN" altLang="en-US" sz="2400" b="1" dirty="0">
                  <a:latin typeface="宋体" pitchFamily="2" charset="-122"/>
                  <a:ea typeface="宋体" pitchFamily="2" charset="-122"/>
                </a:rPr>
                <a:t>、氨气（</a:t>
              </a:r>
              <a:r>
                <a:rPr lang="en-US" altLang="zh-CN" sz="2400" b="1" dirty="0">
                  <a:latin typeface="宋体" pitchFamily="2" charset="-122"/>
                  <a:ea typeface="宋体" pitchFamily="2" charset="-122"/>
                </a:rPr>
                <a:t>NH</a:t>
              </a:r>
              <a:r>
                <a:rPr lang="en-US" altLang="zh-CN" sz="2400" b="1" baseline="-25000" dirty="0">
                  <a:latin typeface="宋体" pitchFamily="2" charset="-122"/>
                  <a:ea typeface="宋体" pitchFamily="2" charset="-122"/>
                </a:rPr>
                <a:t>3</a:t>
              </a:r>
              <a:r>
                <a:rPr lang="zh-CN" altLang="en-US" sz="2400" b="1" dirty="0">
                  <a:latin typeface="宋体" pitchFamily="2" charset="-122"/>
                  <a:ea typeface="宋体" pitchFamily="2" charset="-122"/>
                </a:rPr>
                <a:t>）</a:t>
              </a:r>
            </a:p>
          </p:txBody>
        </p:sp>
        <p:sp>
          <p:nvSpPr>
            <p:cNvPr id="19" name="文本框 30">
              <a:extLst>
                <a:ext uri="{FF2B5EF4-FFF2-40B4-BE49-F238E27FC236}">
                  <a16:creationId xmlns:a16="http://schemas.microsoft.com/office/drawing/2014/main" xmlns="" id="{6573CAA5-E0E6-4E2E-A9BB-159FB3F174B3}"/>
                </a:ext>
              </a:extLst>
            </p:cNvPr>
            <p:cNvSpPr txBox="1"/>
            <p:nvPr/>
          </p:nvSpPr>
          <p:spPr>
            <a:xfrm>
              <a:off x="2034847" y="5338983"/>
              <a:ext cx="7390901" cy="461665"/>
            </a:xfrm>
            <a:prstGeom prst="rect">
              <a:avLst/>
            </a:prstGeom>
            <a:noFill/>
            <a:ln>
              <a:solidFill>
                <a:srgbClr val="7D71DB">
                  <a:alpha val="15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宋体" pitchFamily="2" charset="-122"/>
                  <a:ea typeface="宋体" pitchFamily="2" charset="-122"/>
                </a:rPr>
                <a:t>硝酸盐（</a:t>
              </a:r>
              <a:r>
                <a:rPr lang="en-US" altLang="zh-CN" sz="2400" b="1" dirty="0">
                  <a:latin typeface="宋体" pitchFamily="2" charset="-122"/>
                  <a:ea typeface="宋体" pitchFamily="2" charset="-122"/>
                </a:rPr>
                <a:t>NO</a:t>
              </a:r>
              <a:r>
                <a:rPr lang="en-US" altLang="zh-CN" sz="2400" b="1" baseline="-25000" dirty="0">
                  <a:latin typeface="宋体" pitchFamily="2" charset="-122"/>
                  <a:ea typeface="宋体" pitchFamily="2" charset="-122"/>
                </a:rPr>
                <a:t>3</a:t>
              </a:r>
              <a:r>
                <a:rPr lang="en-US" altLang="zh-CN" sz="2400" b="1" baseline="30000" dirty="0">
                  <a:latin typeface="宋体" pitchFamily="2" charset="-122"/>
                  <a:ea typeface="宋体" pitchFamily="2" charset="-122"/>
                </a:rPr>
                <a:t>-</a:t>
              </a:r>
              <a:r>
                <a:rPr lang="zh-CN" altLang="en-US" sz="2400" b="1" dirty="0">
                  <a:latin typeface="宋体" pitchFamily="2" charset="-122"/>
                  <a:ea typeface="宋体" pitchFamily="2" charset="-122"/>
                </a:rPr>
                <a:t>）、铵盐（</a:t>
              </a:r>
              <a:r>
                <a:rPr lang="en-US" altLang="zh-CN" sz="2400" b="1" dirty="0">
                  <a:latin typeface="宋体" pitchFamily="2" charset="-122"/>
                  <a:ea typeface="宋体" pitchFamily="2" charset="-122"/>
                </a:rPr>
                <a:t>NH</a:t>
              </a:r>
              <a:r>
                <a:rPr lang="en-US" altLang="zh-CN" sz="2400" b="1" baseline="-25000" dirty="0">
                  <a:latin typeface="宋体" pitchFamily="2" charset="-122"/>
                  <a:ea typeface="宋体" pitchFamily="2" charset="-122"/>
                </a:rPr>
                <a:t>4</a:t>
              </a:r>
              <a:r>
                <a:rPr lang="en-US" altLang="zh-CN" sz="2400" b="1" baseline="30000" dirty="0" smtClean="0">
                  <a:latin typeface="宋体" pitchFamily="2" charset="-122"/>
                  <a:ea typeface="宋体" pitchFamily="2" charset="-122"/>
                </a:rPr>
                <a:t>+</a:t>
              </a:r>
              <a:r>
                <a:rPr lang="en-US" altLang="zh-CN" sz="2400" b="1" dirty="0" smtClean="0">
                  <a:latin typeface="宋体" pitchFamily="2" charset="-122"/>
                  <a:ea typeface="宋体" pitchFamily="2" charset="-122"/>
                </a:rPr>
                <a:t>)</a:t>
              </a:r>
              <a:endParaRPr lang="en-US" altLang="zh-CN" sz="2400" b="1" dirty="0"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20" name="左大括号 19">
            <a:extLst>
              <a:ext uri="{FF2B5EF4-FFF2-40B4-BE49-F238E27FC236}">
                <a16:creationId xmlns:a16="http://schemas.microsoft.com/office/drawing/2014/main" xmlns="" id="{72419FC8-8FA0-4B22-BDA8-EA8F343111DC}"/>
              </a:ext>
            </a:extLst>
          </p:cNvPr>
          <p:cNvSpPr/>
          <p:nvPr/>
        </p:nvSpPr>
        <p:spPr>
          <a:xfrm>
            <a:off x="1010205" y="1000035"/>
            <a:ext cx="288032" cy="2220925"/>
          </a:xfrm>
          <a:prstGeom prst="leftBrace">
            <a:avLst>
              <a:gd name="adj1" fmla="val 8333"/>
              <a:gd name="adj2" fmla="val 49403"/>
            </a:avLst>
          </a:prstGeom>
          <a:ln>
            <a:solidFill>
              <a:srgbClr val="7D71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21" name="左大括号 20">
            <a:extLst>
              <a:ext uri="{FF2B5EF4-FFF2-40B4-BE49-F238E27FC236}">
                <a16:creationId xmlns:a16="http://schemas.microsoft.com/office/drawing/2014/main" xmlns="" id="{D9D64C05-D47E-46D6-A3AF-CC574B2073C8}"/>
              </a:ext>
            </a:extLst>
          </p:cNvPr>
          <p:cNvSpPr/>
          <p:nvPr/>
        </p:nvSpPr>
        <p:spPr>
          <a:xfrm flipH="1">
            <a:off x="6494444" y="1947080"/>
            <a:ext cx="288032" cy="2220925"/>
          </a:xfrm>
          <a:prstGeom prst="leftBrace">
            <a:avLst>
              <a:gd name="adj1" fmla="val 8333"/>
              <a:gd name="adj2" fmla="val 49403"/>
            </a:avLst>
          </a:prstGeom>
          <a:ln>
            <a:solidFill>
              <a:srgbClr val="7D71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22" name="文本框 34">
            <a:extLst>
              <a:ext uri="{FF2B5EF4-FFF2-40B4-BE49-F238E27FC236}">
                <a16:creationId xmlns:a16="http://schemas.microsoft.com/office/drawing/2014/main" xmlns="" id="{ACD15185-6869-4E6A-BE00-2AA6FF107399}"/>
              </a:ext>
            </a:extLst>
          </p:cNvPr>
          <p:cNvSpPr txBox="1"/>
          <p:nvPr/>
        </p:nvSpPr>
        <p:spPr>
          <a:xfrm>
            <a:off x="-129302" y="1818109"/>
            <a:ext cx="1071736" cy="461665"/>
          </a:xfrm>
          <a:prstGeom prst="rect">
            <a:avLst/>
          </a:prstGeom>
          <a:noFill/>
          <a:ln>
            <a:solidFill>
              <a:srgbClr val="4BC1DD">
                <a:alpha val="15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7D71DB"/>
                </a:solidFill>
                <a:latin typeface="宋体" pitchFamily="2" charset="-122"/>
                <a:ea typeface="宋体" pitchFamily="2" charset="-122"/>
              </a:rPr>
              <a:t>转化</a:t>
            </a:r>
          </a:p>
        </p:txBody>
      </p:sp>
      <p:sp>
        <p:nvSpPr>
          <p:cNvPr id="23" name="文本框 35">
            <a:extLst>
              <a:ext uri="{FF2B5EF4-FFF2-40B4-BE49-F238E27FC236}">
                <a16:creationId xmlns:a16="http://schemas.microsoft.com/office/drawing/2014/main" xmlns="" id="{4CBF11D8-A779-4776-AD49-A39CC135CF4E}"/>
              </a:ext>
            </a:extLst>
          </p:cNvPr>
          <p:cNvSpPr txBox="1"/>
          <p:nvPr/>
        </p:nvSpPr>
        <p:spPr>
          <a:xfrm>
            <a:off x="6723265" y="2566068"/>
            <a:ext cx="2279333" cy="830997"/>
          </a:xfrm>
          <a:prstGeom prst="rect">
            <a:avLst/>
          </a:prstGeom>
          <a:noFill/>
          <a:ln>
            <a:solidFill>
              <a:srgbClr val="4BC1DD">
                <a:alpha val="15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pt-BR" sz="2400" b="1" dirty="0">
                <a:solidFill>
                  <a:srgbClr val="7D71DB"/>
                </a:solidFill>
                <a:latin typeface="宋体" pitchFamily="2" charset="-122"/>
                <a:ea typeface="宋体" pitchFamily="2" charset="-122"/>
              </a:rPr>
              <a:t>含有相同的</a:t>
            </a:r>
            <a:r>
              <a:rPr lang="zh-CN" altLang="pt-BR" sz="2400" b="1" dirty="0" smtClean="0">
                <a:solidFill>
                  <a:srgbClr val="7D71DB"/>
                </a:solidFill>
                <a:latin typeface="宋体" pitchFamily="2" charset="-122"/>
                <a:ea typeface="宋体" pitchFamily="2" charset="-122"/>
              </a:rPr>
              <a:t>元素</a:t>
            </a:r>
            <a:r>
              <a:rPr lang="pt-BR" altLang="zh-CN" sz="2400" b="1" dirty="0" smtClean="0">
                <a:solidFill>
                  <a:srgbClr val="7D71DB"/>
                </a:solidFill>
                <a:latin typeface="宋体" pitchFamily="2" charset="-122"/>
                <a:ea typeface="宋体" pitchFamily="2" charset="-122"/>
              </a:rPr>
              <a:t>--</a:t>
            </a:r>
            <a:r>
              <a:rPr lang="pt-BR" altLang="zh-CN" sz="2400" b="1" dirty="0">
                <a:solidFill>
                  <a:srgbClr val="7D71DB"/>
                </a:solidFill>
                <a:latin typeface="宋体" pitchFamily="2" charset="-122"/>
                <a:ea typeface="宋体" pitchFamily="2" charset="-122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xmlns="" id="{9886CBF9-A468-4BBA-8DE1-AFB07CC68896}"/>
              </a:ext>
            </a:extLst>
          </p:cNvPr>
          <p:cNvCxnSpPr>
            <a:cxnSpLocks/>
          </p:cNvCxnSpPr>
          <p:nvPr/>
        </p:nvCxnSpPr>
        <p:spPr>
          <a:xfrm>
            <a:off x="-1546855" y="-472532"/>
            <a:ext cx="2363485" cy="12844"/>
          </a:xfrm>
          <a:prstGeom prst="line">
            <a:avLst/>
          </a:prstGeom>
          <a:ln>
            <a:solidFill>
              <a:srgbClr val="6464C5">
                <a:alpha val="4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22">
            <a:extLst>
              <a:ext uri="{FF2B5EF4-FFF2-40B4-BE49-F238E27FC236}">
                <a16:creationId xmlns:a16="http://schemas.microsoft.com/office/drawing/2014/main" xmlns="" id="{B1F967A3-78B0-4A47-A0E4-18920F9FA278}"/>
              </a:ext>
            </a:extLst>
          </p:cNvPr>
          <p:cNvSpPr txBox="1"/>
          <p:nvPr/>
        </p:nvSpPr>
        <p:spPr>
          <a:xfrm>
            <a:off x="703369" y="1232343"/>
            <a:ext cx="465567" cy="461665"/>
          </a:xfrm>
          <a:prstGeom prst="rect">
            <a:avLst/>
          </a:prstGeom>
          <a:noFill/>
          <a:ln>
            <a:solidFill>
              <a:srgbClr val="4BC1DD">
                <a:alpha val="15000"/>
              </a:srgbClr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b="1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N</a:t>
            </a:r>
            <a:r>
              <a:rPr lang="en-US" altLang="zh-CN" sz="2400" b="1" baseline="-25000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2</a:t>
            </a:r>
            <a:endParaRPr lang="zh-CN" altLang="en-US" sz="2400" b="1" baseline="-2500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5" name="文本框 31">
            <a:extLst>
              <a:ext uri="{FF2B5EF4-FFF2-40B4-BE49-F238E27FC236}">
                <a16:creationId xmlns:a16="http://schemas.microsoft.com/office/drawing/2014/main" xmlns="" id="{BE0EA352-7D1F-441B-ACA1-2440556B65A1}"/>
              </a:ext>
            </a:extLst>
          </p:cNvPr>
          <p:cNvSpPr txBox="1"/>
          <p:nvPr/>
        </p:nvSpPr>
        <p:spPr>
          <a:xfrm>
            <a:off x="2024621" y="1250015"/>
            <a:ext cx="539470" cy="461665"/>
          </a:xfrm>
          <a:prstGeom prst="rect">
            <a:avLst/>
          </a:prstGeom>
          <a:noFill/>
          <a:ln>
            <a:solidFill>
              <a:srgbClr val="4BC1DD">
                <a:alpha val="15000"/>
              </a:srgbClr>
            </a:solidFill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2400" b="1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NO</a:t>
            </a:r>
            <a:endParaRPr lang="zh-CN" altLang="en-US" sz="24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6" name="文本框 36">
            <a:extLst>
              <a:ext uri="{FF2B5EF4-FFF2-40B4-BE49-F238E27FC236}">
                <a16:creationId xmlns:a16="http://schemas.microsoft.com/office/drawing/2014/main" xmlns="" id="{40BFE0B5-A1DC-4139-8C6C-36BC29787DE0}"/>
              </a:ext>
            </a:extLst>
          </p:cNvPr>
          <p:cNvSpPr txBox="1"/>
          <p:nvPr/>
        </p:nvSpPr>
        <p:spPr>
          <a:xfrm>
            <a:off x="3314916" y="1250015"/>
            <a:ext cx="814009" cy="461665"/>
          </a:xfrm>
          <a:prstGeom prst="rect">
            <a:avLst/>
          </a:prstGeom>
          <a:noFill/>
          <a:ln>
            <a:solidFill>
              <a:srgbClr val="4BC1DD">
                <a:alpha val="15000"/>
              </a:srgbClr>
            </a:solidFill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2400" b="1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NO</a:t>
            </a:r>
            <a:r>
              <a:rPr lang="en-US" altLang="zh-CN" sz="2400" b="1" baseline="-25000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2</a:t>
            </a:r>
            <a:endParaRPr lang="zh-CN" altLang="en-US" sz="2400" b="1" baseline="-2500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7" name="文本框 37">
            <a:extLst>
              <a:ext uri="{FF2B5EF4-FFF2-40B4-BE49-F238E27FC236}">
                <a16:creationId xmlns:a16="http://schemas.microsoft.com/office/drawing/2014/main" xmlns="" id="{3ADC915E-67CB-4275-A781-48E3F6C7B863}"/>
              </a:ext>
            </a:extLst>
          </p:cNvPr>
          <p:cNvSpPr txBox="1"/>
          <p:nvPr/>
        </p:nvSpPr>
        <p:spPr>
          <a:xfrm>
            <a:off x="4844791" y="1250015"/>
            <a:ext cx="861529" cy="461665"/>
          </a:xfrm>
          <a:prstGeom prst="rect">
            <a:avLst/>
          </a:prstGeom>
          <a:noFill/>
          <a:ln>
            <a:solidFill>
              <a:srgbClr val="4BC1DD">
                <a:alpha val="15000"/>
              </a:srgbClr>
            </a:solidFill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2400" b="1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HNO</a:t>
            </a:r>
            <a:r>
              <a:rPr lang="en-US" altLang="zh-CN" sz="2400" b="1" baseline="-25000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3</a:t>
            </a:r>
            <a:endParaRPr lang="zh-CN" altLang="en-US" sz="2400" b="1" baseline="-2500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8" name="文本框 38">
            <a:extLst>
              <a:ext uri="{FF2B5EF4-FFF2-40B4-BE49-F238E27FC236}">
                <a16:creationId xmlns:a16="http://schemas.microsoft.com/office/drawing/2014/main" xmlns="" id="{9E754070-D63A-4F39-B635-5CB5B0F0A7E2}"/>
              </a:ext>
            </a:extLst>
          </p:cNvPr>
          <p:cNvSpPr txBox="1"/>
          <p:nvPr/>
        </p:nvSpPr>
        <p:spPr>
          <a:xfrm>
            <a:off x="6489509" y="1250127"/>
            <a:ext cx="895139" cy="461665"/>
          </a:xfrm>
          <a:prstGeom prst="rect">
            <a:avLst/>
          </a:prstGeom>
          <a:noFill/>
          <a:ln>
            <a:solidFill>
              <a:srgbClr val="4BC1DD">
                <a:alpha val="15000"/>
              </a:srgbClr>
            </a:solidFill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2400" b="1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NO</a:t>
            </a:r>
            <a:r>
              <a:rPr lang="en-US" altLang="zh-CN" sz="2400" b="1" baseline="-25000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400" b="1" baseline="30000" dirty="0">
                <a:latin typeface="宋体" pitchFamily="2" charset="-122"/>
                <a:ea typeface="宋体" pitchFamily="2" charset="-122"/>
                <a:cs typeface="Meiryo" panose="020B0604030504040204" pitchFamily="34" charset="-128"/>
              </a:rPr>
              <a:t>-</a:t>
            </a:r>
            <a:endParaRPr lang="zh-CN" altLang="en-US" sz="2400" b="1" dirty="0">
              <a:latin typeface="宋体" pitchFamily="2" charset="-122"/>
              <a:ea typeface="宋体" pitchFamily="2" charset="-122"/>
              <a:cs typeface="Meiryo" panose="020B0604030504040204" pitchFamily="34" charset="-128"/>
            </a:endParaRPr>
          </a:p>
        </p:txBody>
      </p:sp>
      <p:sp>
        <p:nvSpPr>
          <p:cNvPr id="19" name="文本框 39">
            <a:extLst>
              <a:ext uri="{FF2B5EF4-FFF2-40B4-BE49-F238E27FC236}">
                <a16:creationId xmlns:a16="http://schemas.microsoft.com/office/drawing/2014/main" xmlns="" id="{69B52DC7-68A9-4404-A8A3-E49F56CF70D1}"/>
              </a:ext>
            </a:extLst>
          </p:cNvPr>
          <p:cNvSpPr txBox="1"/>
          <p:nvPr/>
        </p:nvSpPr>
        <p:spPr>
          <a:xfrm>
            <a:off x="1259010" y="993039"/>
            <a:ext cx="722120" cy="461665"/>
          </a:xfrm>
          <a:prstGeom prst="rect">
            <a:avLst/>
          </a:prstGeom>
          <a:noFill/>
          <a:ln>
            <a:solidFill>
              <a:srgbClr val="4BC1DD">
                <a:alpha val="15000"/>
              </a:srgb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400" b="1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O</a:t>
            </a:r>
            <a:r>
              <a:rPr lang="en-US" altLang="zh-CN" sz="2400" b="1" baseline="-25000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2</a:t>
            </a:r>
            <a:endParaRPr lang="zh-CN" altLang="en-US" sz="2400" b="1" baseline="-2500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20" name="文本框 40">
            <a:extLst>
              <a:ext uri="{FF2B5EF4-FFF2-40B4-BE49-F238E27FC236}">
                <a16:creationId xmlns:a16="http://schemas.microsoft.com/office/drawing/2014/main" xmlns="" id="{90DB27AD-0CBC-405F-8B8F-FF774906D773}"/>
              </a:ext>
            </a:extLst>
          </p:cNvPr>
          <p:cNvSpPr txBox="1"/>
          <p:nvPr/>
        </p:nvSpPr>
        <p:spPr>
          <a:xfrm>
            <a:off x="2490790" y="1013150"/>
            <a:ext cx="722120" cy="461665"/>
          </a:xfrm>
          <a:prstGeom prst="rect">
            <a:avLst/>
          </a:prstGeom>
          <a:noFill/>
          <a:ln>
            <a:solidFill>
              <a:srgbClr val="4BC1DD">
                <a:alpha val="15000"/>
              </a:srgb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400" b="1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O</a:t>
            </a:r>
            <a:r>
              <a:rPr lang="en-US" altLang="zh-CN" sz="2400" b="1" baseline="-25000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2</a:t>
            </a:r>
            <a:endParaRPr lang="zh-CN" altLang="en-US" sz="2400" b="1" baseline="-2500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21" name="文本框 41">
            <a:extLst>
              <a:ext uri="{FF2B5EF4-FFF2-40B4-BE49-F238E27FC236}">
                <a16:creationId xmlns:a16="http://schemas.microsoft.com/office/drawing/2014/main" xmlns="" id="{A7039369-DE7A-4BFB-9888-A2140D7EA913}"/>
              </a:ext>
            </a:extLst>
          </p:cNvPr>
          <p:cNvSpPr txBox="1"/>
          <p:nvPr/>
        </p:nvSpPr>
        <p:spPr>
          <a:xfrm>
            <a:off x="3916145" y="1078702"/>
            <a:ext cx="1231361" cy="461665"/>
          </a:xfrm>
          <a:prstGeom prst="rect">
            <a:avLst/>
          </a:prstGeom>
          <a:noFill/>
          <a:ln>
            <a:solidFill>
              <a:srgbClr val="4BC1DD">
                <a:alpha val="15000"/>
              </a:srgb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400" b="1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2400" b="1" baseline="-25000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O</a:t>
            </a:r>
            <a:endParaRPr lang="zh-CN" altLang="en-US" sz="2400" b="1" baseline="-2500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22" name="文本框 42">
            <a:extLst>
              <a:ext uri="{FF2B5EF4-FFF2-40B4-BE49-F238E27FC236}">
                <a16:creationId xmlns:a16="http://schemas.microsoft.com/office/drawing/2014/main" xmlns="" id="{279AAC26-A09E-44F7-AB8E-73823D2D5B39}"/>
              </a:ext>
            </a:extLst>
          </p:cNvPr>
          <p:cNvSpPr txBox="1"/>
          <p:nvPr/>
        </p:nvSpPr>
        <p:spPr>
          <a:xfrm>
            <a:off x="5522591" y="1058079"/>
            <a:ext cx="1248595" cy="338554"/>
          </a:xfrm>
          <a:prstGeom prst="rect">
            <a:avLst/>
          </a:prstGeom>
          <a:noFill/>
          <a:ln>
            <a:solidFill>
              <a:srgbClr val="4BC1DD">
                <a:alpha val="15000"/>
              </a:srgb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2400" b="1" baseline="-25000" dirty="0" smtClean="0">
                <a:latin typeface="宋体" pitchFamily="2" charset="-122"/>
                <a:ea typeface="宋体" pitchFamily="2" charset="-122"/>
              </a:rPr>
              <a:t>金属、碱</a:t>
            </a:r>
            <a:endParaRPr lang="zh-CN" altLang="en-US" sz="2400" b="1" baseline="-25000" dirty="0">
              <a:latin typeface="宋体" pitchFamily="2" charset="-122"/>
              <a:ea typeface="宋体" pitchFamily="2" charset="-122"/>
            </a:endParaRP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xmlns="" id="{EB00CB36-9D70-425C-A2FC-E7B86C5851AA}"/>
              </a:ext>
            </a:extLst>
          </p:cNvPr>
          <p:cNvCxnSpPr>
            <a:cxnSpLocks/>
            <a:stCxn id="15" idx="3"/>
            <a:endCxn id="16" idx="1"/>
          </p:cNvCxnSpPr>
          <p:nvPr/>
        </p:nvCxnSpPr>
        <p:spPr>
          <a:xfrm>
            <a:off x="2564091" y="1480848"/>
            <a:ext cx="750825" cy="0"/>
          </a:xfrm>
          <a:prstGeom prst="straightConnector1">
            <a:avLst/>
          </a:prstGeom>
          <a:ln w="12700">
            <a:solidFill>
              <a:srgbClr val="7D71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xmlns="" id="{77D9BE95-E0B6-446D-971B-10E872ECB364}"/>
              </a:ext>
            </a:extLst>
          </p:cNvPr>
          <p:cNvCxnSpPr/>
          <p:nvPr/>
        </p:nvCxnSpPr>
        <p:spPr>
          <a:xfrm>
            <a:off x="4158743" y="1507711"/>
            <a:ext cx="684000" cy="0"/>
          </a:xfrm>
          <a:prstGeom prst="straightConnector1">
            <a:avLst/>
          </a:prstGeom>
          <a:ln w="12700">
            <a:solidFill>
              <a:srgbClr val="7D71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xmlns="" id="{C2D2DAA3-4C37-4E0C-B36D-C1F5C31B68A3}"/>
              </a:ext>
            </a:extLst>
          </p:cNvPr>
          <p:cNvCxnSpPr/>
          <p:nvPr/>
        </p:nvCxnSpPr>
        <p:spPr>
          <a:xfrm>
            <a:off x="5767543" y="1503869"/>
            <a:ext cx="648000" cy="0"/>
          </a:xfrm>
          <a:prstGeom prst="straightConnector1">
            <a:avLst/>
          </a:prstGeom>
          <a:ln w="12700">
            <a:solidFill>
              <a:srgbClr val="7D71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xmlns="" id="{4BAE49CF-1696-48FF-94AA-E53D1ABD9F38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>
            <a:off x="1168936" y="1463176"/>
            <a:ext cx="855685" cy="0"/>
          </a:xfrm>
          <a:prstGeom prst="straightConnector1">
            <a:avLst/>
          </a:prstGeom>
          <a:ln w="12700">
            <a:solidFill>
              <a:srgbClr val="7D71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8">
            <a:extLst>
              <a:ext uri="{FF2B5EF4-FFF2-40B4-BE49-F238E27FC236}">
                <a16:creationId xmlns:a16="http://schemas.microsoft.com/office/drawing/2014/main" xmlns="" id="{57417DF0-47FC-42CA-B61F-AAB5BF94CC75}"/>
              </a:ext>
            </a:extLst>
          </p:cNvPr>
          <p:cNvSpPr txBox="1"/>
          <p:nvPr/>
        </p:nvSpPr>
        <p:spPr>
          <a:xfrm>
            <a:off x="335011" y="297284"/>
            <a:ext cx="8461748" cy="830997"/>
          </a:xfrm>
          <a:prstGeom prst="rect">
            <a:avLst/>
          </a:prstGeom>
          <a:noFill/>
          <a:ln>
            <a:solidFill>
              <a:srgbClr val="4BC1DD">
                <a:alpha val="15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7D71DB"/>
                </a:solidFill>
                <a:latin typeface="宋体" pitchFamily="2" charset="-122"/>
                <a:ea typeface="宋体" pitchFamily="2" charset="-122"/>
              </a:rPr>
              <a:t>【</a:t>
            </a:r>
            <a:r>
              <a:rPr lang="zh-CN" altLang="en-US" sz="2400" b="1" dirty="0" smtClean="0">
                <a:solidFill>
                  <a:srgbClr val="7D71DB"/>
                </a:solidFill>
                <a:latin typeface="宋体" pitchFamily="2" charset="-122"/>
                <a:ea typeface="宋体" pitchFamily="2" charset="-122"/>
              </a:rPr>
              <a:t>引导</a:t>
            </a:r>
            <a:r>
              <a:rPr lang="en-US" altLang="zh-CN" sz="2400" b="1" dirty="0" smtClean="0">
                <a:solidFill>
                  <a:srgbClr val="7D71DB"/>
                </a:solidFill>
                <a:latin typeface="宋体" pitchFamily="2" charset="-122"/>
                <a:ea typeface="宋体" pitchFamily="2" charset="-122"/>
              </a:rPr>
              <a:t>】</a:t>
            </a:r>
            <a:r>
              <a:rPr lang="zh-CN" altLang="en-US" sz="2400" b="1" dirty="0" smtClean="0">
                <a:latin typeface="宋体" pitchFamily="2" charset="-122"/>
                <a:ea typeface="宋体" pitchFamily="2" charset="-122"/>
              </a:rPr>
              <a:t>：</a:t>
            </a:r>
            <a:r>
              <a:rPr lang="zh-CN" altLang="en-US" sz="2400" b="1" dirty="0">
                <a:latin typeface="宋体" pitchFamily="2" charset="-122"/>
                <a:ea typeface="宋体" pitchFamily="2" charset="-122"/>
              </a:rPr>
              <a:t>用什么形式来表示</a:t>
            </a:r>
            <a:r>
              <a:rPr lang="zh-CN" altLang="en-US" sz="2400" b="1" dirty="0">
                <a:solidFill>
                  <a:srgbClr val="7D71DB"/>
                </a:solidFill>
                <a:latin typeface="宋体" pitchFamily="2" charset="-122"/>
                <a:ea typeface="宋体" pitchFamily="2" charset="-122"/>
              </a:rPr>
              <a:t>转化路径</a:t>
            </a:r>
            <a:r>
              <a:rPr lang="zh-CN" altLang="en-US" sz="2400" b="1" dirty="0">
                <a:latin typeface="宋体" pitchFamily="2" charset="-122"/>
                <a:ea typeface="宋体" pitchFamily="2" charset="-122"/>
              </a:rPr>
              <a:t>和这</a:t>
            </a:r>
            <a:r>
              <a:rPr lang="zh-CN" altLang="en-US" sz="2400" b="1" dirty="0">
                <a:solidFill>
                  <a:srgbClr val="7D71DB"/>
                </a:solidFill>
                <a:latin typeface="宋体" pitchFamily="2" charset="-122"/>
                <a:ea typeface="宋体" pitchFamily="2" charset="-122"/>
              </a:rPr>
              <a:t>两个角度</a:t>
            </a:r>
            <a:r>
              <a:rPr lang="zh-CN" altLang="en-US" sz="2400" b="1" dirty="0">
                <a:latin typeface="宋体" pitchFamily="2" charset="-122"/>
                <a:ea typeface="宋体" pitchFamily="2" charset="-122"/>
              </a:rPr>
              <a:t>更直观、更系统呢？</a:t>
            </a:r>
          </a:p>
        </p:txBody>
      </p:sp>
      <p:sp>
        <p:nvSpPr>
          <p:cNvPr id="5" name="对话气泡: 圆角矩形 5">
            <a:extLst>
              <a:ext uri="{FF2B5EF4-FFF2-40B4-BE49-F238E27FC236}">
                <a16:creationId xmlns:a16="http://schemas.microsoft.com/office/drawing/2014/main" xmlns="" id="{E335BC33-5797-425A-AEF0-58199E31620D}"/>
              </a:ext>
            </a:extLst>
          </p:cNvPr>
          <p:cNvSpPr/>
          <p:nvPr/>
        </p:nvSpPr>
        <p:spPr>
          <a:xfrm>
            <a:off x="4097438" y="1007627"/>
            <a:ext cx="1250482" cy="539432"/>
          </a:xfrm>
          <a:prstGeom prst="wedgeRoundRectCallout">
            <a:avLst>
              <a:gd name="adj1" fmla="val 42727"/>
              <a:gd name="adj2" fmla="val -95129"/>
              <a:gd name="adj3" fmla="val 16667"/>
            </a:avLst>
          </a:prstGeom>
          <a:solidFill>
            <a:srgbClr val="4BC1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宋体" pitchFamily="2" charset="-122"/>
                <a:ea typeface="宋体" pitchFamily="2" charset="-122"/>
              </a:rPr>
              <a:t>二维图</a:t>
            </a:r>
          </a:p>
        </p:txBody>
      </p:sp>
      <p:pic>
        <p:nvPicPr>
          <p:cNvPr id="6" name="Picture 20">
            <a:extLst>
              <a:ext uri="{FF2B5EF4-FFF2-40B4-BE49-F238E27FC236}">
                <a16:creationId xmlns:a16="http://schemas.microsoft.com/office/drawing/2014/main" xmlns="" id="{C0EE00BC-0659-4EC3-8895-408F613E3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376" y="1875097"/>
            <a:ext cx="4497505" cy="281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93827E-6 3.58209E-6 L -0.0016 0.024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" y="12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2"/>
          <p:cNvSpPr>
            <a:spLocks noChangeShapeType="1"/>
          </p:cNvSpPr>
          <p:nvPr/>
        </p:nvSpPr>
        <p:spPr bwMode="auto">
          <a:xfrm flipV="1">
            <a:off x="827088" y="897731"/>
            <a:ext cx="0" cy="3348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827088" y="4260056"/>
            <a:ext cx="7632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67594" y="1006079"/>
            <a:ext cx="936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/>
              <a:t>+5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467594" y="2193708"/>
            <a:ext cx="936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/>
              <a:t>+2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539032" y="2950369"/>
            <a:ext cx="936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/>
              <a:t>0</a:t>
            </a:r>
          </a:p>
        </p:txBody>
      </p:sp>
      <p:sp>
        <p:nvSpPr>
          <p:cNvPr id="13330" name="Text Box 18"/>
          <p:cNvSpPr txBox="1">
            <a:spLocks noChangeArrowheads="1"/>
          </p:cNvSpPr>
          <p:nvPr/>
        </p:nvSpPr>
        <p:spPr bwMode="auto">
          <a:xfrm>
            <a:off x="395536" y="87474"/>
            <a:ext cx="83527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 smtClean="0">
                <a:solidFill>
                  <a:srgbClr val="0000FF"/>
                </a:solidFill>
              </a:rPr>
              <a:t>总结：氮</a:t>
            </a:r>
            <a:r>
              <a:rPr lang="zh-CN" altLang="en-US" sz="2800" b="1" dirty="0">
                <a:solidFill>
                  <a:srgbClr val="0000FF"/>
                </a:solidFill>
              </a:rPr>
              <a:t>及其主要化合物的相互</a:t>
            </a:r>
            <a:r>
              <a:rPr lang="zh-CN" altLang="en-US" sz="2800" b="1" dirty="0" smtClean="0">
                <a:solidFill>
                  <a:srgbClr val="0000FF"/>
                </a:solidFill>
              </a:rPr>
              <a:t>关系</a:t>
            </a:r>
            <a:r>
              <a:rPr lang="en-US" altLang="zh-CN" sz="2800" b="1" dirty="0" smtClean="0">
                <a:solidFill>
                  <a:srgbClr val="0000FF"/>
                </a:solidFill>
              </a:rPr>
              <a:t>---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物质转化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13331" name="Line 19"/>
          <p:cNvSpPr>
            <a:spLocks noChangeShapeType="1"/>
          </p:cNvSpPr>
          <p:nvPr/>
        </p:nvSpPr>
        <p:spPr bwMode="auto">
          <a:xfrm>
            <a:off x="4787900" y="1221582"/>
            <a:ext cx="1944341" cy="243028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3333" name="Text Box 21"/>
          <p:cNvSpPr txBox="1">
            <a:spLocks noChangeArrowheads="1"/>
          </p:cNvSpPr>
          <p:nvPr/>
        </p:nvSpPr>
        <p:spPr bwMode="auto">
          <a:xfrm>
            <a:off x="467594" y="1437624"/>
            <a:ext cx="936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/>
              <a:t>+4</a:t>
            </a:r>
          </a:p>
        </p:txBody>
      </p:sp>
      <p:sp>
        <p:nvSpPr>
          <p:cNvPr id="13334" name="Text Box 22"/>
          <p:cNvSpPr txBox="1">
            <a:spLocks noChangeArrowheads="1"/>
          </p:cNvSpPr>
          <p:nvPr/>
        </p:nvSpPr>
        <p:spPr bwMode="auto">
          <a:xfrm>
            <a:off x="467545" y="3598069"/>
            <a:ext cx="936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/>
              <a:t>-3</a:t>
            </a:r>
          </a:p>
        </p:txBody>
      </p:sp>
      <p:sp>
        <p:nvSpPr>
          <p:cNvPr id="13335" name="Text Box 23"/>
          <p:cNvSpPr txBox="1">
            <a:spLocks noChangeArrowheads="1"/>
          </p:cNvSpPr>
          <p:nvPr/>
        </p:nvSpPr>
        <p:spPr bwMode="auto">
          <a:xfrm>
            <a:off x="2195513" y="2895600"/>
            <a:ext cx="5762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/>
              <a:t>N</a:t>
            </a:r>
            <a:r>
              <a:rPr lang="en-US" altLang="zh-CN" b="1" baseline="-25000"/>
              <a:t>2</a:t>
            </a:r>
          </a:p>
        </p:txBody>
      </p:sp>
      <p:sp>
        <p:nvSpPr>
          <p:cNvPr id="13336" name="Text Box 24"/>
          <p:cNvSpPr txBox="1">
            <a:spLocks noChangeArrowheads="1"/>
          </p:cNvSpPr>
          <p:nvPr/>
        </p:nvSpPr>
        <p:spPr bwMode="auto">
          <a:xfrm>
            <a:off x="3132139" y="1437624"/>
            <a:ext cx="11525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/>
              <a:t>NO</a:t>
            </a:r>
            <a:r>
              <a:rPr lang="en-US" altLang="zh-CN" b="1" baseline="-25000"/>
              <a:t>2</a:t>
            </a:r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2337098" y="4300538"/>
            <a:ext cx="461665" cy="59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>
                <a:solidFill>
                  <a:srgbClr val="FF0000"/>
                </a:solidFill>
              </a:rPr>
              <a:t>单质</a:t>
            </a:r>
          </a:p>
        </p:txBody>
      </p:sp>
      <p:sp>
        <p:nvSpPr>
          <p:cNvPr id="13340" name="Text Box 28"/>
          <p:cNvSpPr txBox="1">
            <a:spLocks noChangeArrowheads="1"/>
          </p:cNvSpPr>
          <p:nvPr/>
        </p:nvSpPr>
        <p:spPr bwMode="auto">
          <a:xfrm>
            <a:off x="979012" y="4300538"/>
            <a:ext cx="738664" cy="73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>
                <a:solidFill>
                  <a:schemeClr val="hlink"/>
                </a:solidFill>
              </a:rPr>
              <a:t>氢化物</a:t>
            </a:r>
          </a:p>
        </p:txBody>
      </p:sp>
      <p:sp>
        <p:nvSpPr>
          <p:cNvPr id="13341" name="Text Box 29"/>
          <p:cNvSpPr txBox="1">
            <a:spLocks noChangeArrowheads="1"/>
          </p:cNvSpPr>
          <p:nvPr/>
        </p:nvSpPr>
        <p:spPr bwMode="auto">
          <a:xfrm>
            <a:off x="4640561" y="4354117"/>
            <a:ext cx="461665" cy="48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>
                <a:solidFill>
                  <a:srgbClr val="0000FF"/>
                </a:solidFill>
              </a:rPr>
              <a:t>酸</a:t>
            </a:r>
          </a:p>
        </p:txBody>
      </p:sp>
      <p:sp>
        <p:nvSpPr>
          <p:cNvPr id="13342" name="Text Box 30"/>
          <p:cNvSpPr txBox="1">
            <a:spLocks noChangeArrowheads="1"/>
          </p:cNvSpPr>
          <p:nvPr/>
        </p:nvSpPr>
        <p:spPr bwMode="auto">
          <a:xfrm>
            <a:off x="6874173" y="4407694"/>
            <a:ext cx="46166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>
                <a:solidFill>
                  <a:srgbClr val="990000"/>
                </a:solidFill>
              </a:rPr>
              <a:t>盐</a:t>
            </a:r>
          </a:p>
        </p:txBody>
      </p:sp>
      <p:sp>
        <p:nvSpPr>
          <p:cNvPr id="13343" name="Text Box 31"/>
          <p:cNvSpPr txBox="1">
            <a:spLocks noChangeArrowheads="1"/>
          </p:cNvSpPr>
          <p:nvPr/>
        </p:nvSpPr>
        <p:spPr bwMode="auto">
          <a:xfrm>
            <a:off x="1042988" y="3598069"/>
            <a:ext cx="936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/>
              <a:t>NH</a:t>
            </a:r>
            <a:r>
              <a:rPr lang="en-US" altLang="zh-CN" b="1" baseline="-25000" dirty="0"/>
              <a:t>3</a:t>
            </a:r>
          </a:p>
        </p:txBody>
      </p:sp>
      <p:sp>
        <p:nvSpPr>
          <p:cNvPr id="13345" name="Text Box 33"/>
          <p:cNvSpPr txBox="1">
            <a:spLocks noChangeArrowheads="1"/>
          </p:cNvSpPr>
          <p:nvPr/>
        </p:nvSpPr>
        <p:spPr bwMode="auto">
          <a:xfrm>
            <a:off x="2996724" y="4300538"/>
            <a:ext cx="738664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>
                <a:solidFill>
                  <a:srgbClr val="0000FF"/>
                </a:solidFill>
              </a:rPr>
              <a:t>氧化物</a:t>
            </a:r>
          </a:p>
        </p:txBody>
      </p:sp>
      <p:sp>
        <p:nvSpPr>
          <p:cNvPr id="13346" name="Text Box 34"/>
          <p:cNvSpPr txBox="1">
            <a:spLocks noChangeArrowheads="1"/>
          </p:cNvSpPr>
          <p:nvPr/>
        </p:nvSpPr>
        <p:spPr bwMode="auto">
          <a:xfrm>
            <a:off x="3132139" y="2301479"/>
            <a:ext cx="11525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/>
              <a:t>NO</a:t>
            </a:r>
            <a:endParaRPr lang="en-US" altLang="zh-CN" b="1" baseline="-25000"/>
          </a:p>
        </p:txBody>
      </p:sp>
      <p:sp>
        <p:nvSpPr>
          <p:cNvPr id="13347" name="Text Box 35"/>
          <p:cNvSpPr txBox="1">
            <a:spLocks noChangeArrowheads="1"/>
          </p:cNvSpPr>
          <p:nvPr/>
        </p:nvSpPr>
        <p:spPr bwMode="auto">
          <a:xfrm>
            <a:off x="4500563" y="951310"/>
            <a:ext cx="10080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/>
              <a:t>HNO</a:t>
            </a:r>
            <a:r>
              <a:rPr lang="en-US" altLang="zh-CN" b="1" baseline="-25000"/>
              <a:t>3</a:t>
            </a:r>
          </a:p>
        </p:txBody>
      </p:sp>
      <p:sp>
        <p:nvSpPr>
          <p:cNvPr id="13349" name="Text Box 37"/>
          <p:cNvSpPr txBox="1">
            <a:spLocks noChangeArrowheads="1"/>
          </p:cNvSpPr>
          <p:nvPr/>
        </p:nvSpPr>
        <p:spPr bwMode="auto">
          <a:xfrm>
            <a:off x="6371928" y="3592860"/>
            <a:ext cx="13684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/>
              <a:t>NH</a:t>
            </a:r>
            <a:r>
              <a:rPr lang="en-US" altLang="zh-CN" b="1" baseline="-25000" dirty="0"/>
              <a:t>4</a:t>
            </a:r>
            <a:r>
              <a:rPr lang="en-US" altLang="zh-CN" b="1" dirty="0"/>
              <a:t>NO</a:t>
            </a:r>
            <a:r>
              <a:rPr lang="en-US" altLang="zh-CN" b="1" baseline="-25000" dirty="0"/>
              <a:t>3</a:t>
            </a:r>
          </a:p>
        </p:txBody>
      </p:sp>
      <p:sp>
        <p:nvSpPr>
          <p:cNvPr id="13360" name="Line 48"/>
          <p:cNvSpPr>
            <a:spLocks noChangeShapeType="1"/>
          </p:cNvSpPr>
          <p:nvPr/>
        </p:nvSpPr>
        <p:spPr bwMode="auto">
          <a:xfrm>
            <a:off x="1331913" y="2409825"/>
            <a:ext cx="0" cy="118824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3361" name="Line 49"/>
          <p:cNvSpPr>
            <a:spLocks noChangeShapeType="1"/>
          </p:cNvSpPr>
          <p:nvPr/>
        </p:nvSpPr>
        <p:spPr bwMode="auto">
          <a:xfrm>
            <a:off x="1331914" y="2409825"/>
            <a:ext cx="1800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50" name="Text Box 21"/>
          <p:cNvSpPr txBox="1">
            <a:spLocks noChangeArrowheads="1"/>
          </p:cNvSpPr>
          <p:nvPr/>
        </p:nvSpPr>
        <p:spPr bwMode="auto">
          <a:xfrm>
            <a:off x="467272" y="1815666"/>
            <a:ext cx="936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 smtClean="0"/>
              <a:t>+3</a:t>
            </a:r>
            <a:endParaRPr lang="en-US" altLang="zh-CN" b="1" dirty="0"/>
          </a:p>
        </p:txBody>
      </p:sp>
      <p:sp>
        <p:nvSpPr>
          <p:cNvPr id="51" name="Text Box 21"/>
          <p:cNvSpPr txBox="1">
            <a:spLocks noChangeArrowheads="1"/>
          </p:cNvSpPr>
          <p:nvPr/>
        </p:nvSpPr>
        <p:spPr bwMode="auto">
          <a:xfrm>
            <a:off x="466751" y="2571750"/>
            <a:ext cx="936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 smtClean="0"/>
              <a:t>+1</a:t>
            </a:r>
            <a:endParaRPr lang="en-US" altLang="zh-CN" b="1" dirty="0"/>
          </a:p>
        </p:txBody>
      </p:sp>
      <p:grpSp>
        <p:nvGrpSpPr>
          <p:cNvPr id="3" name="组合 58"/>
          <p:cNvGrpSpPr/>
          <p:nvPr/>
        </p:nvGrpSpPr>
        <p:grpSpPr>
          <a:xfrm>
            <a:off x="1548222" y="3651870"/>
            <a:ext cx="4823978" cy="54000"/>
            <a:chOff x="3059832" y="4081580"/>
            <a:chExt cx="656324" cy="67500"/>
          </a:xfrm>
        </p:grpSpPr>
        <p:sp>
          <p:nvSpPr>
            <p:cNvPr id="57" name="Line 14"/>
            <p:cNvSpPr>
              <a:spLocks noChangeShapeType="1"/>
            </p:cNvSpPr>
            <p:nvPr/>
          </p:nvSpPr>
          <p:spPr bwMode="auto">
            <a:xfrm>
              <a:off x="3059832" y="4149080"/>
              <a:ext cx="65142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58" name="Line 16"/>
            <p:cNvSpPr>
              <a:spLocks noChangeShapeType="1"/>
            </p:cNvSpPr>
            <p:nvPr/>
          </p:nvSpPr>
          <p:spPr bwMode="auto">
            <a:xfrm>
              <a:off x="3681870" y="4081580"/>
              <a:ext cx="34286" cy="675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</p:grpSp>
      <p:grpSp>
        <p:nvGrpSpPr>
          <p:cNvPr id="4" name="组合 59"/>
          <p:cNvGrpSpPr/>
          <p:nvPr/>
        </p:nvGrpSpPr>
        <p:grpSpPr>
          <a:xfrm flipH="1">
            <a:off x="1584200" y="3759882"/>
            <a:ext cx="4788000" cy="54012"/>
            <a:chOff x="3059832" y="4149080"/>
            <a:chExt cx="651429" cy="67515"/>
          </a:xfrm>
        </p:grpSpPr>
        <p:sp>
          <p:nvSpPr>
            <p:cNvPr id="61" name="Line 14"/>
            <p:cNvSpPr>
              <a:spLocks noChangeShapeType="1"/>
            </p:cNvSpPr>
            <p:nvPr/>
          </p:nvSpPr>
          <p:spPr bwMode="auto">
            <a:xfrm>
              <a:off x="3059832" y="4149080"/>
              <a:ext cx="65142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62" name="Line 16"/>
            <p:cNvSpPr>
              <a:spLocks noChangeShapeType="1"/>
            </p:cNvSpPr>
            <p:nvPr/>
          </p:nvSpPr>
          <p:spPr bwMode="auto">
            <a:xfrm flipH="1">
              <a:off x="3676968" y="4149095"/>
              <a:ext cx="34286" cy="675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</p:grpSp>
      <p:grpSp>
        <p:nvGrpSpPr>
          <p:cNvPr id="5" name="组合 62"/>
          <p:cNvGrpSpPr/>
          <p:nvPr/>
        </p:nvGrpSpPr>
        <p:grpSpPr>
          <a:xfrm rot="8460000">
            <a:off x="1195499" y="3321008"/>
            <a:ext cx="1224000" cy="135000"/>
            <a:chOff x="2195736" y="1233190"/>
            <a:chExt cx="830262" cy="287337"/>
          </a:xfrm>
        </p:grpSpPr>
        <p:sp>
          <p:nvSpPr>
            <p:cNvPr id="64" name="Line 14"/>
            <p:cNvSpPr>
              <a:spLocks noChangeShapeType="1"/>
            </p:cNvSpPr>
            <p:nvPr/>
          </p:nvSpPr>
          <p:spPr bwMode="auto">
            <a:xfrm>
              <a:off x="2195736" y="1340941"/>
              <a:ext cx="79072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65" name="Line 15"/>
            <p:cNvSpPr>
              <a:spLocks noChangeShapeType="1"/>
            </p:cNvSpPr>
            <p:nvPr/>
          </p:nvSpPr>
          <p:spPr bwMode="auto">
            <a:xfrm>
              <a:off x="2195736" y="1412776"/>
              <a:ext cx="83026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66" name="Line 16"/>
            <p:cNvSpPr>
              <a:spLocks noChangeShapeType="1"/>
            </p:cNvSpPr>
            <p:nvPr/>
          </p:nvSpPr>
          <p:spPr bwMode="auto">
            <a:xfrm>
              <a:off x="2867853" y="1233190"/>
              <a:ext cx="118609" cy="10775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67" name="Line 17"/>
            <p:cNvSpPr>
              <a:spLocks noChangeShapeType="1"/>
            </p:cNvSpPr>
            <p:nvPr/>
          </p:nvSpPr>
          <p:spPr bwMode="auto">
            <a:xfrm>
              <a:off x="2195736" y="1412776"/>
              <a:ext cx="118609" cy="10775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</p:grpSp>
      <p:grpSp>
        <p:nvGrpSpPr>
          <p:cNvPr id="6" name="组合 74"/>
          <p:cNvGrpSpPr/>
          <p:nvPr/>
        </p:nvGrpSpPr>
        <p:grpSpPr>
          <a:xfrm>
            <a:off x="2426704" y="2505342"/>
            <a:ext cx="822123" cy="287836"/>
            <a:chOff x="2426704" y="3402196"/>
            <a:chExt cx="822123" cy="383781"/>
          </a:xfrm>
        </p:grpSpPr>
        <p:sp>
          <p:nvSpPr>
            <p:cNvPr id="71" name="Line 14"/>
            <p:cNvSpPr>
              <a:spLocks noChangeShapeType="1"/>
            </p:cNvSpPr>
            <p:nvPr/>
          </p:nvSpPr>
          <p:spPr bwMode="auto">
            <a:xfrm rot="19200000">
              <a:off x="2426704" y="3643609"/>
              <a:ext cx="822123" cy="14236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endParaRPr lang="zh-CN" altLang="en-US"/>
            </a:p>
          </p:txBody>
        </p:sp>
        <p:sp>
          <p:nvSpPr>
            <p:cNvPr id="73" name="Line 17"/>
            <p:cNvSpPr>
              <a:spLocks noChangeShapeType="1"/>
            </p:cNvSpPr>
            <p:nvPr/>
          </p:nvSpPr>
          <p:spPr bwMode="auto">
            <a:xfrm rot="8460000">
              <a:off x="3027235" y="3404491"/>
              <a:ext cx="174857" cy="675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74" name="Line 17"/>
            <p:cNvSpPr>
              <a:spLocks noChangeShapeType="1"/>
            </p:cNvSpPr>
            <p:nvPr/>
          </p:nvSpPr>
          <p:spPr bwMode="auto">
            <a:xfrm rot="5460000">
              <a:off x="3072004" y="3455875"/>
              <a:ext cx="174857" cy="675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</p:grpSp>
      <p:grpSp>
        <p:nvGrpSpPr>
          <p:cNvPr id="7" name="组合 77"/>
          <p:cNvGrpSpPr/>
          <p:nvPr/>
        </p:nvGrpSpPr>
        <p:grpSpPr>
          <a:xfrm rot="16200000">
            <a:off x="3001364" y="1955155"/>
            <a:ext cx="621000" cy="72000"/>
            <a:chOff x="2600240" y="2141240"/>
            <a:chExt cx="651429" cy="67500"/>
          </a:xfrm>
        </p:grpSpPr>
        <p:sp>
          <p:nvSpPr>
            <p:cNvPr id="76" name="Line 14"/>
            <p:cNvSpPr>
              <a:spLocks noChangeShapeType="1"/>
            </p:cNvSpPr>
            <p:nvPr/>
          </p:nvSpPr>
          <p:spPr bwMode="auto">
            <a:xfrm>
              <a:off x="2600240" y="2208740"/>
              <a:ext cx="65142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77" name="Line 16"/>
            <p:cNvSpPr>
              <a:spLocks noChangeShapeType="1"/>
            </p:cNvSpPr>
            <p:nvPr/>
          </p:nvSpPr>
          <p:spPr bwMode="auto">
            <a:xfrm>
              <a:off x="3153954" y="2141240"/>
              <a:ext cx="97714" cy="675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</p:grpSp>
      <p:grpSp>
        <p:nvGrpSpPr>
          <p:cNvPr id="8" name="组合 78"/>
          <p:cNvGrpSpPr/>
          <p:nvPr/>
        </p:nvGrpSpPr>
        <p:grpSpPr>
          <a:xfrm rot="16200000" flipH="1" flipV="1">
            <a:off x="3145380" y="1955220"/>
            <a:ext cx="621000" cy="72000"/>
            <a:chOff x="2600240" y="2141240"/>
            <a:chExt cx="651429" cy="67500"/>
          </a:xfrm>
        </p:grpSpPr>
        <p:sp>
          <p:nvSpPr>
            <p:cNvPr id="80" name="Line 14"/>
            <p:cNvSpPr>
              <a:spLocks noChangeShapeType="1"/>
            </p:cNvSpPr>
            <p:nvPr/>
          </p:nvSpPr>
          <p:spPr bwMode="auto">
            <a:xfrm>
              <a:off x="2600240" y="2208740"/>
              <a:ext cx="65142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81" name="Line 16"/>
            <p:cNvSpPr>
              <a:spLocks noChangeShapeType="1"/>
            </p:cNvSpPr>
            <p:nvPr/>
          </p:nvSpPr>
          <p:spPr bwMode="auto">
            <a:xfrm>
              <a:off x="3153954" y="2141240"/>
              <a:ext cx="97714" cy="675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</p:grpSp>
      <p:grpSp>
        <p:nvGrpSpPr>
          <p:cNvPr id="9" name="组合 81"/>
          <p:cNvGrpSpPr/>
          <p:nvPr/>
        </p:nvGrpSpPr>
        <p:grpSpPr>
          <a:xfrm rot="-1500000">
            <a:off x="3498677" y="1297647"/>
            <a:ext cx="1107676" cy="54000"/>
            <a:chOff x="3059832" y="4093169"/>
            <a:chExt cx="651429" cy="67500"/>
          </a:xfrm>
        </p:grpSpPr>
        <p:sp>
          <p:nvSpPr>
            <p:cNvPr id="83" name="Line 14"/>
            <p:cNvSpPr>
              <a:spLocks noChangeShapeType="1"/>
            </p:cNvSpPr>
            <p:nvPr/>
          </p:nvSpPr>
          <p:spPr bwMode="auto">
            <a:xfrm>
              <a:off x="3059832" y="4149080"/>
              <a:ext cx="65142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84" name="Line 16"/>
            <p:cNvSpPr>
              <a:spLocks noChangeShapeType="1"/>
            </p:cNvSpPr>
            <p:nvPr/>
          </p:nvSpPr>
          <p:spPr bwMode="auto">
            <a:xfrm>
              <a:off x="3622147" y="4093169"/>
              <a:ext cx="84687" cy="675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</p:grpSp>
      <p:grpSp>
        <p:nvGrpSpPr>
          <p:cNvPr id="10" name="组合 84"/>
          <p:cNvGrpSpPr/>
          <p:nvPr/>
        </p:nvGrpSpPr>
        <p:grpSpPr>
          <a:xfrm rot="20100000" flipH="1" flipV="1">
            <a:off x="3651077" y="1340612"/>
            <a:ext cx="1107676" cy="54000"/>
            <a:chOff x="3059832" y="4093169"/>
            <a:chExt cx="651429" cy="67500"/>
          </a:xfrm>
        </p:grpSpPr>
        <p:sp>
          <p:nvSpPr>
            <p:cNvPr id="86" name="Line 14"/>
            <p:cNvSpPr>
              <a:spLocks noChangeShapeType="1"/>
            </p:cNvSpPr>
            <p:nvPr/>
          </p:nvSpPr>
          <p:spPr bwMode="auto">
            <a:xfrm>
              <a:off x="3059832" y="4149080"/>
              <a:ext cx="65142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87" name="Line 16"/>
            <p:cNvSpPr>
              <a:spLocks noChangeShapeType="1"/>
            </p:cNvSpPr>
            <p:nvPr/>
          </p:nvSpPr>
          <p:spPr bwMode="auto">
            <a:xfrm>
              <a:off x="3622147" y="4093169"/>
              <a:ext cx="84687" cy="675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</p:grpSp>
      <p:sp>
        <p:nvSpPr>
          <p:cNvPr id="108" name="Line 48"/>
          <p:cNvSpPr>
            <a:spLocks noChangeShapeType="1"/>
          </p:cNvSpPr>
          <p:nvPr/>
        </p:nvSpPr>
        <p:spPr bwMode="auto">
          <a:xfrm>
            <a:off x="1331640" y="2409732"/>
            <a:ext cx="0" cy="1188244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09" name="Line 49"/>
          <p:cNvSpPr>
            <a:spLocks noChangeShapeType="1"/>
          </p:cNvSpPr>
          <p:nvPr/>
        </p:nvSpPr>
        <p:spPr bwMode="auto">
          <a:xfrm>
            <a:off x="1331641" y="2409732"/>
            <a:ext cx="18002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grpSp>
        <p:nvGrpSpPr>
          <p:cNvPr id="14" name="组合 77"/>
          <p:cNvGrpSpPr/>
          <p:nvPr/>
        </p:nvGrpSpPr>
        <p:grpSpPr>
          <a:xfrm rot="16200000">
            <a:off x="3001356" y="1948723"/>
            <a:ext cx="621000" cy="72000"/>
            <a:chOff x="2600240" y="2141240"/>
            <a:chExt cx="651429" cy="67500"/>
          </a:xfrm>
        </p:grpSpPr>
        <p:sp>
          <p:nvSpPr>
            <p:cNvPr id="111" name="Line 14"/>
            <p:cNvSpPr>
              <a:spLocks noChangeShapeType="1"/>
            </p:cNvSpPr>
            <p:nvPr/>
          </p:nvSpPr>
          <p:spPr bwMode="auto">
            <a:xfrm>
              <a:off x="2600240" y="2208740"/>
              <a:ext cx="651429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12" name="Line 16"/>
            <p:cNvSpPr>
              <a:spLocks noChangeShapeType="1"/>
            </p:cNvSpPr>
            <p:nvPr/>
          </p:nvSpPr>
          <p:spPr bwMode="auto">
            <a:xfrm>
              <a:off x="3153954" y="2141240"/>
              <a:ext cx="97714" cy="6750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</p:grpSp>
      <p:grpSp>
        <p:nvGrpSpPr>
          <p:cNvPr id="15" name="组合 81"/>
          <p:cNvGrpSpPr/>
          <p:nvPr/>
        </p:nvGrpSpPr>
        <p:grpSpPr>
          <a:xfrm rot="-1500000">
            <a:off x="3499780" y="1300322"/>
            <a:ext cx="1107676" cy="54000"/>
            <a:chOff x="3059832" y="4093169"/>
            <a:chExt cx="651429" cy="67500"/>
          </a:xfrm>
        </p:grpSpPr>
        <p:sp>
          <p:nvSpPr>
            <p:cNvPr id="117" name="Line 14"/>
            <p:cNvSpPr>
              <a:spLocks noChangeShapeType="1"/>
            </p:cNvSpPr>
            <p:nvPr/>
          </p:nvSpPr>
          <p:spPr bwMode="auto">
            <a:xfrm>
              <a:off x="3059832" y="4149080"/>
              <a:ext cx="651429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  <p:sp>
          <p:nvSpPr>
            <p:cNvPr id="118" name="Line 16"/>
            <p:cNvSpPr>
              <a:spLocks noChangeShapeType="1"/>
            </p:cNvSpPr>
            <p:nvPr/>
          </p:nvSpPr>
          <p:spPr bwMode="auto">
            <a:xfrm>
              <a:off x="3622147" y="4093169"/>
              <a:ext cx="84687" cy="6750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zh-CN" altLang="en-US"/>
            </a:p>
          </p:txBody>
        </p:sp>
      </p:grpSp>
      <p:sp>
        <p:nvSpPr>
          <p:cNvPr id="121" name="Line 19"/>
          <p:cNvSpPr>
            <a:spLocks noChangeShapeType="1"/>
          </p:cNvSpPr>
          <p:nvPr/>
        </p:nvSpPr>
        <p:spPr bwMode="auto">
          <a:xfrm>
            <a:off x="4788025" y="1221600"/>
            <a:ext cx="1944341" cy="2430289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23" name="Oval 32"/>
          <p:cNvSpPr>
            <a:spLocks noChangeArrowheads="1"/>
          </p:cNvSpPr>
          <p:nvPr/>
        </p:nvSpPr>
        <p:spPr bwMode="auto">
          <a:xfrm>
            <a:off x="971600" y="3543858"/>
            <a:ext cx="720080" cy="43204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4" name="Oval 33"/>
          <p:cNvSpPr>
            <a:spLocks noChangeArrowheads="1"/>
          </p:cNvSpPr>
          <p:nvPr/>
        </p:nvSpPr>
        <p:spPr bwMode="auto">
          <a:xfrm>
            <a:off x="4355976" y="843558"/>
            <a:ext cx="960536" cy="50346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5" name="Oval 33"/>
          <p:cNvSpPr>
            <a:spLocks noChangeArrowheads="1"/>
          </p:cNvSpPr>
          <p:nvPr/>
        </p:nvSpPr>
        <p:spPr bwMode="auto">
          <a:xfrm>
            <a:off x="6372200" y="3489852"/>
            <a:ext cx="960536" cy="50346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5357" y="1567669"/>
            <a:ext cx="3808413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107" y="1567669"/>
            <a:ext cx="3857625" cy="31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18CXLKBX1-3-55.TIF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026188" y="718495"/>
            <a:ext cx="7401011" cy="35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9"/>
          <p:cNvSpPr>
            <a:spLocks noChangeArrowheads="1"/>
          </p:cNvSpPr>
          <p:nvPr/>
        </p:nvSpPr>
        <p:spPr bwMode="auto">
          <a:xfrm>
            <a:off x="576545" y="2648794"/>
            <a:ext cx="301625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22000"/>
              </a:lnSpc>
              <a:tabLst>
                <a:tab pos="2514600" algn="l"/>
              </a:tabLst>
            </a:pPr>
            <a:r>
              <a:rPr lang="en-US" altLang="zh-CN" sz="2400" b="1" u="none" dirty="0">
                <a:latin typeface="Times New Roman" pitchFamily="18" charset="0"/>
                <a:cs typeface="Times New Roman" pitchFamily="18" charset="0"/>
              </a:rPr>
              <a:t>2NO</a:t>
            </a:r>
            <a:r>
              <a:rPr lang="zh-CN" altLang="en-US" sz="2400" b="1" u="none" dirty="0">
                <a:latin typeface="Times New Roman" pitchFamily="18" charset="0"/>
                <a:cs typeface="Times New Roman" pitchFamily="18" charset="0"/>
              </a:rPr>
              <a:t>＋</a:t>
            </a:r>
            <a:r>
              <a:rPr lang="en-US" altLang="zh-CN" sz="2400" b="1" u="none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2400" b="1" u="none" baseline="-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400" b="1" u="none" dirty="0">
                <a:latin typeface="Times New Roman" pitchFamily="18" charset="0"/>
                <a:cs typeface="Times New Roman" pitchFamily="18" charset="0"/>
              </a:rPr>
              <a:t>===2NO</a:t>
            </a:r>
            <a:r>
              <a:rPr lang="en-US" altLang="zh-CN" sz="2400" b="1" u="none" baseline="-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zh-CN" b="1" u="none" dirty="0"/>
          </a:p>
        </p:txBody>
      </p:sp>
      <p:sp>
        <p:nvSpPr>
          <p:cNvPr id="6" name="Rectangle 165"/>
          <p:cNvSpPr>
            <a:spLocks noChangeArrowheads="1"/>
          </p:cNvSpPr>
          <p:nvPr/>
        </p:nvSpPr>
        <p:spPr bwMode="auto">
          <a:xfrm>
            <a:off x="328737" y="3382138"/>
            <a:ext cx="4775701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22000"/>
              </a:lnSpc>
              <a:tabLst>
                <a:tab pos="2514600" algn="l"/>
              </a:tabLst>
            </a:pPr>
            <a:r>
              <a:rPr lang="en-US" altLang="zh-CN" sz="2400" b="1" u="none" dirty="0">
                <a:latin typeface="Times New Roman" pitchFamily="18" charset="0"/>
                <a:cs typeface="Times New Roman" pitchFamily="18" charset="0"/>
              </a:rPr>
              <a:t>3NO</a:t>
            </a:r>
            <a:r>
              <a:rPr lang="en-US" altLang="zh-CN" sz="2400" b="1" u="none" baseline="-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zh-CN" altLang="en-US" sz="2400" b="1" u="none" dirty="0">
                <a:latin typeface="Times New Roman" pitchFamily="18" charset="0"/>
                <a:cs typeface="Times New Roman" pitchFamily="18" charset="0"/>
              </a:rPr>
              <a:t>＋</a:t>
            </a:r>
            <a:r>
              <a:rPr lang="en-US" altLang="zh-CN" sz="2400" b="1" u="none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zh-CN" sz="2400" b="1" u="none" baseline="-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400" b="1" u="none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altLang="zh-CN" sz="2400" b="1" u="none" dirty="0" smtClean="0">
                <a:latin typeface="Times New Roman" pitchFamily="18" charset="0"/>
                <a:cs typeface="Times New Roman" pitchFamily="18" charset="0"/>
              </a:rPr>
              <a:t>===2HNO</a:t>
            </a:r>
            <a:r>
              <a:rPr lang="en-US" altLang="zh-CN" sz="2400" b="1" u="none" baseline="-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zh-CN" altLang="en-US" sz="2400" b="1" u="none" dirty="0">
                <a:latin typeface="Times New Roman" pitchFamily="18" charset="0"/>
                <a:cs typeface="Times New Roman" pitchFamily="18" charset="0"/>
              </a:rPr>
              <a:t>＋</a:t>
            </a:r>
            <a:r>
              <a:rPr lang="en-US" altLang="zh-CN" sz="2400" b="1" u="none" dirty="0">
                <a:latin typeface="Times New Roman" pitchFamily="18" charset="0"/>
                <a:cs typeface="Times New Roman" pitchFamily="18" charset="0"/>
              </a:rPr>
              <a:t>NO</a:t>
            </a:r>
            <a:endParaRPr lang="en-US" altLang="zh-CN" b="1" u="none" dirty="0"/>
          </a:p>
        </p:txBody>
      </p: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503746" y="1551303"/>
            <a:ext cx="7454900" cy="695325"/>
            <a:chOff x="485" y="1130"/>
            <a:chExt cx="3522" cy="438"/>
          </a:xfrm>
        </p:grpSpPr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485" y="1182"/>
              <a:ext cx="352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zh-CN" sz="2400" b="1" dirty="0" smtClean="0"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   N</a:t>
              </a:r>
              <a:r>
                <a:rPr lang="en-US" altLang="zh-CN" sz="2400" b="1" baseline="-25000" dirty="0" smtClean="0"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2</a:t>
              </a:r>
              <a:r>
                <a:rPr lang="zh-CN" altLang="en-US" sz="2400" b="1" dirty="0"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＋</a:t>
              </a:r>
              <a:r>
                <a:rPr lang="en-US" altLang="zh-CN" sz="2400" b="1" dirty="0"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3H</a:t>
              </a:r>
              <a:r>
                <a:rPr lang="en-US" altLang="zh-CN" sz="2400" b="1" baseline="-25000" dirty="0"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2 </a:t>
              </a:r>
              <a:r>
                <a:rPr lang="en-US" altLang="zh-CN" sz="2400" b="1" baseline="-25000" dirty="0" smtClean="0"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                             </a:t>
              </a:r>
              <a:r>
                <a:rPr lang="en-US" altLang="zh-CN" sz="2400" b="1" dirty="0"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2NH</a:t>
              </a:r>
              <a:r>
                <a:rPr lang="en-US" altLang="zh-CN" sz="2400" b="1" baseline="-25000" dirty="0"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3</a:t>
              </a:r>
              <a:r>
                <a:rPr lang="en-US" altLang="zh-CN" sz="2400" b="1" dirty="0"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 </a:t>
              </a:r>
            </a:p>
          </p:txBody>
        </p:sp>
        <p:grpSp>
          <p:nvGrpSpPr>
            <p:cNvPr id="9" name="Group 30"/>
            <p:cNvGrpSpPr>
              <a:grpSpLocks/>
            </p:cNvGrpSpPr>
            <p:nvPr/>
          </p:nvGrpSpPr>
          <p:grpSpPr bwMode="auto">
            <a:xfrm>
              <a:off x="704" y="1130"/>
              <a:ext cx="1516" cy="438"/>
              <a:chOff x="3209" y="1010"/>
              <a:chExt cx="1516" cy="438"/>
            </a:xfrm>
          </p:grpSpPr>
          <p:sp>
            <p:nvSpPr>
              <p:cNvPr id="10" name="Rectangle 24"/>
              <p:cNvSpPr>
                <a:spLocks noChangeArrowheads="1"/>
              </p:cNvSpPr>
              <p:nvPr/>
            </p:nvSpPr>
            <p:spPr bwMode="auto">
              <a:xfrm>
                <a:off x="3209" y="1010"/>
                <a:ext cx="1516" cy="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1600" b="1" dirty="0" smtClean="0">
                    <a:latin typeface="+mn-ea"/>
                  </a:rPr>
                  <a:t>高</a:t>
                </a:r>
                <a:r>
                  <a:rPr lang="zh-CN" altLang="en-US" sz="1600" b="1" dirty="0">
                    <a:latin typeface="+mn-ea"/>
                  </a:rPr>
                  <a:t>温、高</a:t>
                </a:r>
                <a:r>
                  <a:rPr lang="zh-CN" altLang="en-US" sz="1600" b="1" dirty="0" smtClean="0">
                    <a:latin typeface="+mn-ea"/>
                  </a:rPr>
                  <a:t>压</a:t>
                </a:r>
                <a:endParaRPr lang="en-US" altLang="zh-CN" sz="1600" b="1" dirty="0" smtClean="0">
                  <a:latin typeface="+mn-ea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z="1600" b="1" dirty="0" smtClean="0">
                    <a:latin typeface="+mn-ea"/>
                  </a:rPr>
                  <a:t> 催</a:t>
                </a:r>
                <a:r>
                  <a:rPr lang="zh-CN" altLang="en-US" sz="1600" b="1" dirty="0">
                    <a:latin typeface="+mn-ea"/>
                  </a:rPr>
                  <a:t>化剂</a:t>
                </a:r>
              </a:p>
            </p:txBody>
          </p:sp>
          <p:sp>
            <p:nvSpPr>
              <p:cNvPr id="11" name="Line 26"/>
              <p:cNvSpPr>
                <a:spLocks noChangeShapeType="1"/>
              </p:cNvSpPr>
              <p:nvPr/>
            </p:nvSpPr>
            <p:spPr bwMode="auto">
              <a:xfrm flipV="1">
                <a:off x="3727" y="1249"/>
                <a:ext cx="629" cy="1"/>
              </a:xfrm>
              <a:prstGeom prst="line">
                <a:avLst/>
              </a:prstGeom>
              <a:noFill/>
              <a:ln w="238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+mn-ea"/>
                </a:endParaRPr>
              </a:p>
            </p:txBody>
          </p:sp>
          <p:sp>
            <p:nvSpPr>
              <p:cNvPr id="12" name="Line 27"/>
              <p:cNvSpPr>
                <a:spLocks noChangeShapeType="1"/>
              </p:cNvSpPr>
              <p:nvPr/>
            </p:nvSpPr>
            <p:spPr bwMode="auto">
              <a:xfrm>
                <a:off x="3727" y="1214"/>
                <a:ext cx="607" cy="0"/>
              </a:xfrm>
              <a:prstGeom prst="line">
                <a:avLst/>
              </a:prstGeom>
              <a:noFill/>
              <a:ln w="23813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+mn-ea"/>
                </a:endParaRPr>
              </a:p>
            </p:txBody>
          </p:sp>
          <p:sp>
            <p:nvSpPr>
              <p:cNvPr id="13" name="Freeform 28"/>
              <p:cNvSpPr>
                <a:spLocks/>
              </p:cNvSpPr>
              <p:nvPr/>
            </p:nvSpPr>
            <p:spPr bwMode="auto">
              <a:xfrm>
                <a:off x="3727" y="1250"/>
                <a:ext cx="148" cy="3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8" y="0"/>
                  </a:cxn>
                  <a:cxn ang="0">
                    <a:pos x="148" y="36"/>
                  </a:cxn>
                  <a:cxn ang="0">
                    <a:pos x="0" y="0"/>
                  </a:cxn>
                </a:cxnLst>
                <a:rect l="0" t="0" r="r" b="b"/>
                <a:pathLst>
                  <a:path w="148" h="36">
                    <a:moveTo>
                      <a:pt x="0" y="0"/>
                    </a:moveTo>
                    <a:lnTo>
                      <a:pt x="118" y="0"/>
                    </a:lnTo>
                    <a:lnTo>
                      <a:pt x="148" y="36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23813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+mn-ea"/>
                </a:endParaRPr>
              </a:p>
            </p:txBody>
          </p:sp>
          <p:sp>
            <p:nvSpPr>
              <p:cNvPr id="14" name="Freeform 29"/>
              <p:cNvSpPr>
                <a:spLocks/>
              </p:cNvSpPr>
              <p:nvPr/>
            </p:nvSpPr>
            <p:spPr bwMode="auto">
              <a:xfrm>
                <a:off x="4190" y="1166"/>
                <a:ext cx="148" cy="36"/>
              </a:xfrm>
              <a:custGeom>
                <a:avLst/>
                <a:gdLst/>
                <a:ahLst/>
                <a:cxnLst>
                  <a:cxn ang="0">
                    <a:pos x="148" y="36"/>
                  </a:cxn>
                  <a:cxn ang="0">
                    <a:pos x="30" y="36"/>
                  </a:cxn>
                  <a:cxn ang="0">
                    <a:pos x="0" y="0"/>
                  </a:cxn>
                  <a:cxn ang="0">
                    <a:pos x="148" y="36"/>
                  </a:cxn>
                </a:cxnLst>
                <a:rect l="0" t="0" r="r" b="b"/>
                <a:pathLst>
                  <a:path w="148" h="36">
                    <a:moveTo>
                      <a:pt x="148" y="36"/>
                    </a:moveTo>
                    <a:lnTo>
                      <a:pt x="30" y="36"/>
                    </a:lnTo>
                    <a:lnTo>
                      <a:pt x="0" y="0"/>
                    </a:lnTo>
                    <a:lnTo>
                      <a:pt x="148" y="36"/>
                    </a:lnTo>
                    <a:close/>
                  </a:path>
                </a:pathLst>
              </a:custGeom>
              <a:blipFill dpi="0" rotWithShape="0">
                <a:blip r:embed="rId3" cstate="print"/>
                <a:srcRect/>
                <a:tile tx="0" ty="0" sx="100000" sy="100000" flip="none" algn="tl"/>
              </a:blipFill>
              <a:ln w="23813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400" b="1">
                  <a:latin typeface="+mn-ea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664460" y="754926"/>
            <a:ext cx="2715348" cy="487850"/>
            <a:chOff x="1060704" y="4031519"/>
            <a:chExt cx="2029968" cy="487850"/>
          </a:xfrm>
        </p:grpSpPr>
        <p:sp>
          <p:nvSpPr>
            <p:cNvPr id="16" name="Rectangle 3"/>
            <p:cNvSpPr>
              <a:spLocks noChangeArrowheads="1"/>
            </p:cNvSpPr>
            <p:nvPr/>
          </p:nvSpPr>
          <p:spPr bwMode="auto">
            <a:xfrm>
              <a:off x="1060704" y="4057704"/>
              <a:ext cx="202996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N</a:t>
              </a:r>
              <a:r>
                <a:rPr kumimoji="0" lang="en-US" altLang="zh-CN" sz="2400" b="1" i="0" u="none" strike="noStrike" cap="none" normalizeH="0" baseline="-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2</a:t>
              </a:r>
              <a:r>
                <a:rPr kumimoji="0" lang="en-US" altLang="zh-CN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+O</a:t>
              </a:r>
              <a:r>
                <a:rPr kumimoji="0" lang="en-US" altLang="zh-CN" sz="2400" b="1" i="0" u="none" strike="noStrike" cap="none" normalizeH="0" baseline="-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2                 </a:t>
              </a:r>
              <a:r>
                <a:rPr lang="en-US" altLang="zh-CN" sz="2400" b="1" dirty="0" smtClean="0"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2NO</a:t>
              </a:r>
              <a:endParaRPr kumimoji="0" lang="en-US" altLang="zh-CN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graphicFrame>
          <p:nvGraphicFramePr>
            <p:cNvPr id="17" name="Object 2"/>
            <p:cNvGraphicFramePr>
              <a:graphicFrameLocks noChangeAspect="1"/>
            </p:cNvGraphicFramePr>
            <p:nvPr/>
          </p:nvGraphicFramePr>
          <p:xfrm>
            <a:off x="1827317" y="4031519"/>
            <a:ext cx="492834" cy="3719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9333" name="A Equation(公式3.1)" r:id="rId4" imgW="342751" imgH="253890" progId="">
                    <p:embed/>
                  </p:oleObj>
                </mc:Choice>
                <mc:Fallback>
                  <p:oleObj name="A Equation(公式3.1)" r:id="rId4" imgW="342751" imgH="253890" progId="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7317" y="4031519"/>
                          <a:ext cx="492834" cy="3719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05" y="2360295"/>
            <a:ext cx="465899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32710" y="3507740"/>
            <a:ext cx="4205412" cy="44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633007" y="2387084"/>
            <a:ext cx="3877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dirty="0" smtClean="0">
                <a:latin typeface="宋体" pitchFamily="2" charset="-122"/>
                <a:ea typeface="宋体" pitchFamily="2" charset="-122"/>
              </a:rPr>
              <a:t>汽车尾气与雾霾有关系吗？</a:t>
            </a:r>
            <a:endParaRPr lang="zh-CN" altLang="en-US" sz="2400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图片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14" y="111919"/>
            <a:ext cx="5030787" cy="49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文本框 2"/>
          <p:cNvSpPr txBox="1">
            <a:spLocks noChangeArrowheads="1"/>
          </p:cNvSpPr>
          <p:nvPr/>
        </p:nvSpPr>
        <p:spPr bwMode="auto">
          <a:xfrm>
            <a:off x="5679935" y="295500"/>
            <a:ext cx="2509837" cy="584775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仿宋" pitchFamily="49" charset="-122"/>
                <a:ea typeface="仿宋" pitchFamily="49" charset="-122"/>
              </a:rPr>
              <a:t>联想</a:t>
            </a:r>
            <a:r>
              <a:rPr lang="en-US" altLang="zh-CN" sz="3200" b="1" baseline="30000" dirty="0">
                <a:solidFill>
                  <a:srgbClr val="FF0000"/>
                </a:solidFill>
                <a:latin typeface="仿宋" pitchFamily="49" charset="-122"/>
                <a:ea typeface="仿宋" pitchFamily="49" charset="-122"/>
              </a:rPr>
              <a:t>. </a:t>
            </a:r>
            <a:r>
              <a:rPr lang="zh-CN" altLang="zh-CN" sz="3200" b="1" dirty="0">
                <a:solidFill>
                  <a:srgbClr val="FF0000"/>
                </a:solidFill>
                <a:latin typeface="仿宋" pitchFamily="49" charset="-122"/>
                <a:ea typeface="仿宋" pitchFamily="49" charset="-122"/>
              </a:rPr>
              <a:t>质疑</a:t>
            </a:r>
          </a:p>
        </p:txBody>
      </p:sp>
      <p:sp>
        <p:nvSpPr>
          <p:cNvPr id="5123" name="文本框 3"/>
          <p:cNvSpPr txBox="1">
            <a:spLocks noChangeArrowheads="1"/>
          </p:cNvSpPr>
          <p:nvPr/>
        </p:nvSpPr>
        <p:spPr bwMode="auto">
          <a:xfrm>
            <a:off x="5413973" y="1162050"/>
            <a:ext cx="344937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zh-CN" sz="2400" b="1" dirty="0">
                <a:latin typeface="宋体" pitchFamily="2" charset="-122"/>
                <a:ea typeface="宋体" pitchFamily="2" charset="-122"/>
              </a:rPr>
              <a:t>．汽车使用的燃料是什么</a:t>
            </a:r>
            <a:r>
              <a:rPr lang="zh-CN" altLang="zh-CN" sz="2400" b="1" dirty="0" smtClean="0">
                <a:latin typeface="宋体" pitchFamily="2" charset="-122"/>
                <a:ea typeface="宋体" pitchFamily="2" charset="-122"/>
              </a:rPr>
              <a:t>？</a:t>
            </a:r>
            <a:endParaRPr lang="zh-CN" altLang="zh-CN" sz="2400" b="1" dirty="0">
              <a:latin typeface="宋体" pitchFamily="2" charset="-122"/>
              <a:ea typeface="宋体" pitchFamily="2" charset="-122"/>
            </a:endParaRPr>
          </a:p>
          <a:p>
            <a:r>
              <a:rPr lang="zh-CN" altLang="zh-CN" sz="2400" b="1" dirty="0">
                <a:latin typeface="宋体" pitchFamily="2" charset="-122"/>
                <a:ea typeface="宋体" pitchFamily="2" charset="-122"/>
              </a:rPr>
              <a:t>．汽车尾气中含有哪些污染物</a:t>
            </a:r>
            <a:r>
              <a:rPr lang="zh-CN" altLang="zh-CN" sz="2400" b="1" dirty="0" smtClean="0">
                <a:latin typeface="宋体" pitchFamily="2" charset="-122"/>
                <a:ea typeface="宋体" pitchFamily="2" charset="-122"/>
              </a:rPr>
              <a:t>？</a:t>
            </a:r>
            <a:r>
              <a:rPr lang="zh-CN" altLang="en-US" sz="2400" b="1" dirty="0" smtClean="0">
                <a:latin typeface="宋体" pitchFamily="2" charset="-122"/>
                <a:ea typeface="宋体" pitchFamily="2" charset="-122"/>
              </a:rPr>
              <a:t>它们是如何产生的？</a:t>
            </a:r>
            <a:endParaRPr lang="zh-CN" altLang="zh-CN" sz="2400" b="1" dirty="0">
              <a:latin typeface="宋体" pitchFamily="2" charset="-122"/>
              <a:ea typeface="宋体" pitchFamily="2" charset="-122"/>
            </a:endParaRPr>
          </a:p>
          <a:p>
            <a:r>
              <a:rPr lang="zh-CN" altLang="zh-CN" sz="2400" b="1" dirty="0" smtClean="0">
                <a:latin typeface="宋体" pitchFamily="2" charset="-122"/>
                <a:ea typeface="宋体" pitchFamily="2" charset="-122"/>
              </a:rPr>
              <a:t>．汽车</a:t>
            </a:r>
            <a:r>
              <a:rPr lang="zh-CN" altLang="en-US" sz="2400" b="1" dirty="0" smtClean="0">
                <a:latin typeface="宋体" pitchFamily="2" charset="-122"/>
                <a:ea typeface="宋体" pitchFamily="2" charset="-122"/>
              </a:rPr>
              <a:t>尾气的危害</a:t>
            </a:r>
            <a:r>
              <a:rPr lang="zh-CN" altLang="zh-CN" sz="2400" b="1" dirty="0" smtClean="0">
                <a:latin typeface="宋体" pitchFamily="2" charset="-122"/>
                <a:ea typeface="宋体" pitchFamily="2" charset="-122"/>
              </a:rPr>
              <a:t>是什么？</a:t>
            </a:r>
            <a:endParaRPr lang="zh-CN" altLang="zh-CN" sz="2400" b="1" dirty="0">
              <a:latin typeface="宋体" pitchFamily="2" charset="-122"/>
              <a:ea typeface="宋体" pitchFamily="2" charset="-122"/>
            </a:endParaRPr>
          </a:p>
          <a:p>
            <a:r>
              <a:rPr lang="zh-CN" altLang="zh-CN" sz="2400" b="1" dirty="0">
                <a:latin typeface="宋体" pitchFamily="2" charset="-122"/>
                <a:ea typeface="宋体" pitchFamily="2" charset="-122"/>
              </a:rPr>
              <a:t>．</a:t>
            </a:r>
            <a:r>
              <a:rPr lang="zh-CN" altLang="zh-CN" sz="2400" b="1" dirty="0" smtClean="0">
                <a:latin typeface="宋体" pitchFamily="2" charset="-122"/>
                <a:ea typeface="宋体" pitchFamily="2" charset="-122"/>
              </a:rPr>
              <a:t>如何</a:t>
            </a:r>
            <a:r>
              <a:rPr lang="zh-CN" altLang="en-US" sz="2400" b="1" dirty="0" smtClean="0">
                <a:latin typeface="宋体" pitchFamily="2" charset="-122"/>
                <a:ea typeface="宋体" pitchFamily="2" charset="-122"/>
              </a:rPr>
              <a:t>消除汽车尾气</a:t>
            </a:r>
            <a:r>
              <a:rPr lang="en-US" altLang="zh-CN" sz="2400" b="1" dirty="0" smtClean="0">
                <a:latin typeface="宋体" pitchFamily="2" charset="-122"/>
                <a:ea typeface="宋体" pitchFamily="2" charset="-122"/>
              </a:rPr>
              <a:t>?</a:t>
            </a:r>
            <a:endParaRPr lang="en-US" altLang="zh-CN" sz="2400" b="1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003217"/>
            <a:ext cx="1759352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汽油的成分</a:t>
            </a: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1956123" y="817479"/>
            <a:ext cx="681515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楷体" pitchFamily="49" charset="-122"/>
                <a:ea typeface="楷体" pitchFamily="49" charset="-122"/>
                <a:sym typeface="宋体" pitchFamily="2" charset="-122"/>
              </a:rPr>
              <a:t>分子中含有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  <a:sym typeface="宋体" pitchFamily="2" charset="-122"/>
              </a:rPr>
              <a:t>5~11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  <a:sym typeface="宋体" pitchFamily="2" charset="-122"/>
              </a:rPr>
              <a:t>个碳原子</a:t>
            </a:r>
            <a:r>
              <a:rPr lang="zh-CN" altLang="en-US" sz="2400" b="1" dirty="0" smtClean="0">
                <a:latin typeface="楷体" pitchFamily="49" charset="-122"/>
                <a:ea typeface="楷体" pitchFamily="49" charset="-122"/>
                <a:sym typeface="宋体" pitchFamily="2" charset="-122"/>
              </a:rPr>
              <a:t>的碳氢化合物（</a:t>
            </a:r>
            <a:r>
              <a:rPr lang="en-US" altLang="zh-CN" sz="2400" b="1" dirty="0" err="1" smtClean="0">
                <a:latin typeface="楷体" pitchFamily="49" charset="-122"/>
                <a:ea typeface="楷体" pitchFamily="49" charset="-122"/>
                <a:sym typeface="宋体" pitchFamily="2" charset="-122"/>
              </a:rPr>
              <a:t>CxHy</a:t>
            </a:r>
            <a:r>
              <a:rPr lang="zh-CN" altLang="en-US" sz="2400" b="1" dirty="0" smtClean="0">
                <a:latin typeface="楷体" pitchFamily="49" charset="-122"/>
                <a:ea typeface="楷体" pitchFamily="49" charset="-122"/>
                <a:sym typeface="宋体" pitchFamily="2" charset="-122"/>
              </a:rPr>
              <a:t>）组成的混合物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  <a:sym typeface="宋体" pitchFamily="2" charset="-122"/>
              </a:rPr>
              <a:t>(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  <a:sym typeface="宋体" pitchFamily="2" charset="-122"/>
              </a:rPr>
              <a:t>主要是己烷、庚烷、辛烷和壬烷</a:t>
            </a:r>
            <a:r>
              <a:rPr lang="en-US" altLang="zh-CN" sz="2400" b="1" dirty="0">
                <a:latin typeface="楷体" pitchFamily="49" charset="-122"/>
                <a:ea typeface="楷体" pitchFamily="49" charset="-122"/>
                <a:sym typeface="宋体" pitchFamily="2" charset="-122"/>
              </a:rPr>
              <a:t>)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0" y="2465579"/>
            <a:ext cx="1794076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汽油的燃烧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0" y="3711779"/>
            <a:ext cx="2511706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汽油的作用原理</a:t>
            </a:r>
          </a:p>
        </p:txBody>
      </p:sp>
      <p:grpSp>
        <p:nvGrpSpPr>
          <p:cNvPr id="6" name="组合 9"/>
          <p:cNvGrpSpPr>
            <a:grpSpLocks/>
          </p:cNvGrpSpPr>
          <p:nvPr/>
        </p:nvGrpSpPr>
        <p:grpSpPr bwMode="auto">
          <a:xfrm>
            <a:off x="1461050" y="1788295"/>
            <a:ext cx="4127865" cy="986457"/>
            <a:chOff x="3200" y="3862"/>
            <a:chExt cx="6501" cy="1553"/>
          </a:xfrm>
        </p:grpSpPr>
        <p:pic>
          <p:nvPicPr>
            <p:cNvPr id="7" name="图片 6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00" y="5385"/>
              <a:ext cx="30" cy="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直接箭头连接符 7"/>
            <p:cNvCxnSpPr/>
            <p:nvPr/>
          </p:nvCxnSpPr>
          <p:spPr>
            <a:xfrm flipV="1">
              <a:off x="4459" y="4338"/>
              <a:ext cx="1758" cy="680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7"/>
            <p:cNvSpPr txBox="1">
              <a:spLocks noChangeArrowheads="1"/>
            </p:cNvSpPr>
            <p:nvPr/>
          </p:nvSpPr>
          <p:spPr bwMode="auto">
            <a:xfrm rot="20468903">
              <a:off x="4022" y="3862"/>
              <a:ext cx="3496" cy="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zh-CN" sz="2400" b="1" dirty="0">
                  <a:latin typeface="楷体" pitchFamily="49" charset="-122"/>
                  <a:ea typeface="楷体" pitchFamily="49" charset="-122"/>
                </a:rPr>
                <a:t>完全燃烧</a:t>
              </a:r>
            </a:p>
          </p:txBody>
        </p:sp>
        <p:sp>
          <p:nvSpPr>
            <p:cNvPr id="10" name="文本框 8"/>
            <p:cNvSpPr txBox="1">
              <a:spLocks noChangeArrowheads="1"/>
            </p:cNvSpPr>
            <p:nvPr/>
          </p:nvSpPr>
          <p:spPr bwMode="auto">
            <a:xfrm>
              <a:off x="6205" y="3970"/>
              <a:ext cx="3496" cy="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400" b="1" dirty="0">
                  <a:latin typeface="楷体" pitchFamily="49" charset="-122"/>
                  <a:ea typeface="楷体" pitchFamily="49" charset="-122"/>
                </a:rPr>
                <a:t>CO</a:t>
              </a:r>
              <a:r>
                <a:rPr lang="en-US" altLang="zh-CN" sz="2400" b="1" baseline="-25000" dirty="0">
                  <a:latin typeface="楷体" pitchFamily="49" charset="-122"/>
                  <a:ea typeface="楷体" pitchFamily="49" charset="-122"/>
                </a:rPr>
                <a:t>2 </a:t>
              </a:r>
              <a:r>
                <a:rPr lang="en-US" altLang="zh-CN" sz="2400" b="1" dirty="0">
                  <a:latin typeface="楷体" pitchFamily="49" charset="-122"/>
                  <a:ea typeface="楷体" pitchFamily="49" charset="-122"/>
                </a:rPr>
                <a:t>+ H</a:t>
              </a:r>
              <a:r>
                <a:rPr lang="en-US" altLang="zh-CN" sz="2400" b="1" baseline="-25000" dirty="0">
                  <a:latin typeface="楷体" pitchFamily="49" charset="-122"/>
                  <a:ea typeface="楷体" pitchFamily="49" charset="-122"/>
                </a:rPr>
                <a:t>2</a:t>
              </a:r>
              <a:r>
                <a:rPr lang="en-US" altLang="zh-CN" sz="2400" b="1" dirty="0">
                  <a:latin typeface="楷体" pitchFamily="49" charset="-122"/>
                  <a:ea typeface="楷体" pitchFamily="49" charset="-122"/>
                </a:rPr>
                <a:t>O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098712" y="2736012"/>
            <a:ext cx="5644751" cy="743482"/>
            <a:chOff x="2098712" y="2736012"/>
            <a:chExt cx="5644751" cy="743482"/>
          </a:xfrm>
        </p:grpSpPr>
        <p:grpSp>
          <p:nvGrpSpPr>
            <p:cNvPr id="11" name="组合 12"/>
            <p:cNvGrpSpPr>
              <a:grpSpLocks/>
            </p:cNvGrpSpPr>
            <p:nvPr/>
          </p:nvGrpSpPr>
          <p:grpSpPr bwMode="auto">
            <a:xfrm rot="21256729">
              <a:off x="2098712" y="2736012"/>
              <a:ext cx="2206625" cy="520880"/>
              <a:chOff x="4350" y="5760"/>
              <a:chExt cx="3496" cy="886"/>
            </a:xfrm>
          </p:grpSpPr>
          <p:cxnSp>
            <p:nvCxnSpPr>
              <p:cNvPr id="12" name="直接箭头连接符 11"/>
              <p:cNvCxnSpPr/>
              <p:nvPr/>
            </p:nvCxnSpPr>
            <p:spPr>
              <a:xfrm>
                <a:off x="4551" y="5990"/>
                <a:ext cx="2422" cy="656"/>
              </a:xfrm>
              <a:prstGeom prst="straightConnector1">
                <a:avLst/>
              </a:prstGeom>
              <a:ln w="28575" cmpd="sng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文本框 11"/>
              <p:cNvSpPr txBox="1">
                <a:spLocks noChangeArrowheads="1"/>
              </p:cNvSpPr>
              <p:nvPr/>
            </p:nvSpPr>
            <p:spPr bwMode="auto">
              <a:xfrm rot="840000">
                <a:off x="4350" y="5760"/>
                <a:ext cx="3496" cy="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zh-CN" altLang="zh-CN" sz="2400" b="1" dirty="0">
                    <a:latin typeface="楷体" pitchFamily="49" charset="-122"/>
                    <a:ea typeface="楷体" pitchFamily="49" charset="-122"/>
                  </a:rPr>
                  <a:t>不完全燃烧</a:t>
                </a:r>
              </a:p>
            </p:txBody>
          </p:sp>
        </p:grpSp>
        <p:sp>
          <p:nvSpPr>
            <p:cNvPr id="14" name="文本框 13"/>
            <p:cNvSpPr txBox="1">
              <a:spLocks noChangeArrowheads="1"/>
            </p:cNvSpPr>
            <p:nvPr/>
          </p:nvSpPr>
          <p:spPr bwMode="auto">
            <a:xfrm>
              <a:off x="3901713" y="2989254"/>
              <a:ext cx="222091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400" b="1" dirty="0">
                  <a:latin typeface="楷体" pitchFamily="49" charset="-122"/>
                  <a:ea typeface="楷体" pitchFamily="49" charset="-122"/>
                </a:rPr>
                <a:t>CO</a:t>
              </a:r>
              <a:r>
                <a:rPr lang="en-US" altLang="zh-CN" sz="2400" b="1" baseline="-25000" dirty="0">
                  <a:latin typeface="楷体" pitchFamily="49" charset="-122"/>
                  <a:ea typeface="楷体" pitchFamily="49" charset="-122"/>
                </a:rPr>
                <a:t> </a:t>
              </a:r>
              <a:r>
                <a:rPr lang="en-US" altLang="zh-CN" sz="2400" b="1" dirty="0">
                  <a:latin typeface="楷体" pitchFamily="49" charset="-122"/>
                  <a:ea typeface="楷体" pitchFamily="49" charset="-122"/>
                </a:rPr>
                <a:t>+ H</a:t>
              </a:r>
              <a:r>
                <a:rPr lang="en-US" altLang="zh-CN" sz="2400" b="1" baseline="-25000" dirty="0">
                  <a:latin typeface="楷体" pitchFamily="49" charset="-122"/>
                  <a:ea typeface="楷体" pitchFamily="49" charset="-122"/>
                </a:rPr>
                <a:t>2</a:t>
              </a:r>
              <a:r>
                <a:rPr lang="en-US" altLang="zh-CN" sz="2400" b="1" dirty="0">
                  <a:latin typeface="楷体" pitchFamily="49" charset="-122"/>
                  <a:ea typeface="楷体" pitchFamily="49" charset="-122"/>
                </a:rPr>
                <a:t>O</a:t>
              </a:r>
            </a:p>
          </p:txBody>
        </p:sp>
        <p:sp>
          <p:nvSpPr>
            <p:cNvPr id="15" name="文本框 14"/>
            <p:cNvSpPr txBox="1">
              <a:spLocks noChangeArrowheads="1"/>
            </p:cNvSpPr>
            <p:nvPr/>
          </p:nvSpPr>
          <p:spPr bwMode="auto">
            <a:xfrm>
              <a:off x="5511438" y="3017829"/>
              <a:ext cx="223202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2400" b="1" dirty="0">
                  <a:latin typeface="楷体" pitchFamily="49" charset="-122"/>
                  <a:ea typeface="楷体" pitchFamily="49" charset="-122"/>
                </a:rPr>
                <a:t>/  C  + H</a:t>
              </a:r>
              <a:r>
                <a:rPr lang="en-US" altLang="zh-CN" sz="2400" b="1" baseline="-25000" dirty="0">
                  <a:latin typeface="楷体" pitchFamily="49" charset="-122"/>
                  <a:ea typeface="楷体" pitchFamily="49" charset="-122"/>
                </a:rPr>
                <a:t>2</a:t>
              </a:r>
              <a:r>
                <a:rPr lang="en-US" altLang="zh-CN" sz="2400" b="1" dirty="0">
                  <a:latin typeface="楷体" pitchFamily="49" charset="-122"/>
                  <a:ea typeface="楷体" pitchFamily="49" charset="-122"/>
                </a:rPr>
                <a:t>O</a:t>
              </a:r>
              <a:r>
                <a:rPr lang="en-US" altLang="zh-CN" sz="2400" b="1" baseline="-25000" dirty="0">
                  <a:latin typeface="楷体" pitchFamily="49" charset="-122"/>
                  <a:ea typeface="楷体" pitchFamily="49" charset="-122"/>
                </a:rPr>
                <a:t> </a:t>
              </a:r>
              <a:endParaRPr lang="en-US" altLang="zh-CN" sz="2400" b="1" dirty="0">
                <a:latin typeface="楷体" pitchFamily="49" charset="-122"/>
                <a:ea typeface="楷体" pitchFamily="49" charset="-122"/>
              </a:endParaRPr>
            </a:p>
          </p:txBody>
        </p:sp>
      </p:grpSp>
      <p:sp>
        <p:nvSpPr>
          <p:cNvPr id="16" name="文本框 16"/>
          <p:cNvSpPr txBox="1">
            <a:spLocks noChangeArrowheads="1"/>
          </p:cNvSpPr>
          <p:nvPr/>
        </p:nvSpPr>
        <p:spPr bwMode="auto">
          <a:xfrm>
            <a:off x="2696901" y="3607604"/>
            <a:ext cx="62248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汽油进入汽缸后，经电火花点燃迅速燃烧，产生的热气体做功推动活塞</a:t>
            </a:r>
            <a:r>
              <a:rPr lang="zh-CN" altLang="en-US" sz="2400" b="1">
                <a:latin typeface="楷体" pitchFamily="49" charset="-122"/>
                <a:ea typeface="楷体" pitchFamily="49" charset="-122"/>
              </a:rPr>
              <a:t>往复</a:t>
            </a:r>
            <a:r>
              <a:rPr lang="zh-CN" altLang="en-US" sz="2400" b="1" smtClean="0">
                <a:latin typeface="楷体" pitchFamily="49" charset="-122"/>
                <a:ea typeface="楷体" pitchFamily="49" charset="-122"/>
              </a:rPr>
              <a:t>运动</a:t>
            </a:r>
            <a:endParaRPr lang="zh-CN" altLang="en-US" sz="24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7" name="文本框 99"/>
          <p:cNvSpPr txBox="1">
            <a:spLocks noChangeArrowheads="1"/>
          </p:cNvSpPr>
          <p:nvPr/>
        </p:nvSpPr>
        <p:spPr bwMode="auto">
          <a:xfrm>
            <a:off x="241595" y="124625"/>
            <a:ext cx="41624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 dirty="0">
                <a:latin typeface="华文中宋" pitchFamily="2" charset="-122"/>
                <a:ea typeface="华文中宋" pitchFamily="2" charset="-122"/>
              </a:rPr>
              <a:t>一、从 </a:t>
            </a:r>
            <a:r>
              <a:rPr lang="zh-CN" altLang="en-US" sz="2800" b="1" dirty="0">
                <a:solidFill>
                  <a:srgbClr val="0000CC"/>
                </a:solidFill>
                <a:latin typeface="华文中宋" pitchFamily="2" charset="-122"/>
                <a:ea typeface="华文中宋" pitchFamily="2" charset="-122"/>
              </a:rPr>
              <a:t>汽油</a:t>
            </a:r>
            <a:r>
              <a:rPr lang="zh-CN" altLang="en-US" sz="2800" b="1" dirty="0">
                <a:latin typeface="华文中宋" pitchFamily="2" charset="-122"/>
                <a:ea typeface="华文中宋" pitchFamily="2" charset="-122"/>
              </a:rPr>
              <a:t> 谈起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9"/>
          <p:cNvSpPr txBox="1">
            <a:spLocks noChangeArrowheads="1"/>
          </p:cNvSpPr>
          <p:nvPr/>
        </p:nvSpPr>
        <p:spPr bwMode="auto">
          <a:xfrm>
            <a:off x="241595" y="78325"/>
            <a:ext cx="49901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华文中宋" pitchFamily="2" charset="-122"/>
                <a:ea typeface="华文中宋" pitchFamily="2" charset="-122"/>
              </a:rPr>
              <a:t>二、</a:t>
            </a:r>
            <a:r>
              <a:rPr lang="zh-CN" altLang="en-US" sz="2800" b="1" dirty="0" smtClean="0">
                <a:solidFill>
                  <a:srgbClr val="FF3300"/>
                </a:solidFill>
                <a:latin typeface="Times New Roman" pitchFamily="18" charset="0"/>
                <a:ea typeface="楷体" pitchFamily="49" charset="-122"/>
              </a:rPr>
              <a:t>汽车尾气中的有害物质</a:t>
            </a:r>
          </a:p>
          <a:p>
            <a:endParaRPr lang="zh-CN" altLang="en-US" sz="2800" b="1" dirty="0">
              <a:latin typeface="华文中宋" pitchFamily="2" charset="-122"/>
              <a:ea typeface="华文中宋" pitchFamily="2" charset="-122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363220" y="1701850"/>
          <a:ext cx="8398814" cy="32721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9679"/>
                <a:gridCol w="1587917"/>
                <a:gridCol w="1561638"/>
                <a:gridCol w="1742307"/>
                <a:gridCol w="1767273"/>
              </a:tblGrid>
              <a:tr h="6096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i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  </a:t>
                      </a:r>
                      <a:r>
                        <a:rPr lang="en-US" sz="2000" b="1" i="0" dirty="0" err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转速</a:t>
                      </a:r>
                      <a:endParaRPr lang="en-US" altLang="en-US" sz="2000" b="1" i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43" marR="51443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i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CO</a:t>
                      </a:r>
                      <a:r>
                        <a:rPr lang="en-US" sz="2000" b="1" i="0" baseline="-250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r>
                        <a:rPr lang="en-US" sz="2000" b="1" i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体积含量%</a:t>
                      </a:r>
                      <a:endParaRPr lang="en-US" altLang="en-US" sz="2000" b="1" i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43" marR="51443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i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CO体积含量</a:t>
                      </a:r>
                    </a:p>
                    <a:p>
                      <a:pPr algn="ctr">
                        <a:buNone/>
                      </a:pPr>
                      <a:r>
                        <a:rPr lang="en-US" sz="2000" b="1" i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%</a:t>
                      </a:r>
                      <a:endParaRPr lang="en-US" altLang="en-US" sz="2000" b="1" i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43" marR="51443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i="0" dirty="0" err="1" smtClean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</a:t>
                      </a:r>
                      <a:r>
                        <a:rPr lang="en-US" altLang="zh-CN" sz="2000" b="1" i="0" dirty="0" err="1" smtClean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xHy</a:t>
                      </a:r>
                      <a:r>
                        <a:rPr lang="en-US" sz="2000" b="1" i="0" dirty="0" err="1" smtClean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体积含量</a:t>
                      </a:r>
                      <a:endParaRPr lang="en-US" sz="2000" b="1" i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en-US" sz="2000" b="1" i="0" dirty="0" err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ppm</a:t>
                      </a:r>
                      <a:endParaRPr lang="en-US" altLang="en-US" sz="2000" b="1" i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43" marR="51443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i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NO体积含量</a:t>
                      </a:r>
                    </a:p>
                    <a:p>
                      <a:pPr algn="ctr">
                        <a:buNone/>
                      </a:pPr>
                      <a:r>
                        <a:rPr lang="en-US" altLang="en-US" sz="2000" b="1" i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ppm</a:t>
                      </a:r>
                    </a:p>
                  </a:txBody>
                  <a:tcPr marL="51443" marR="51443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6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点火启动时</a:t>
                      </a:r>
                      <a:r>
                        <a:rPr lang="en-US" sz="2000" b="1" i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000" b="1" i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43" marR="51443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i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11.4 </a:t>
                      </a:r>
                      <a:endParaRPr lang="en-US" altLang="en-US" sz="2000" b="1" i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43" marR="51443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i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2.69</a:t>
                      </a:r>
                      <a:endParaRPr lang="en-US" altLang="en-US" sz="2000" b="1" i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43" marR="51443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i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202 </a:t>
                      </a:r>
                      <a:endParaRPr lang="en-US" altLang="en-US" sz="2000" b="1" i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43" marR="51443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i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31 </a:t>
                      </a:r>
                      <a:endParaRPr lang="en-US" altLang="en-US" sz="2000" b="1" i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43" marR="51443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40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i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怠速稳定（</a:t>
                      </a:r>
                      <a:r>
                        <a:rPr lang="zh-CN" altLang="en-US" sz="2000" b="1" i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约</a:t>
                      </a:r>
                      <a:r>
                        <a:rPr lang="en-US" sz="2000" b="1" i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900 r/min） </a:t>
                      </a:r>
                      <a:endParaRPr lang="en-US" altLang="en-US" sz="2000" b="1" i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43" marR="51443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i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13.94 </a:t>
                      </a:r>
                      <a:endParaRPr lang="en-US" altLang="en-US" sz="2000" b="1" i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43" marR="51443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i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0.02 </a:t>
                      </a:r>
                      <a:endParaRPr lang="en-US" altLang="en-US" sz="2000" b="1" i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43" marR="51443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i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 </a:t>
                      </a:r>
                      <a:endParaRPr lang="en-US" altLang="en-US" sz="2000" b="1" i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43" marR="51443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i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 </a:t>
                      </a:r>
                      <a:endParaRPr lang="en-US" altLang="en-US" sz="2000" b="1" i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43" marR="51443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37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急</a:t>
                      </a:r>
                      <a:r>
                        <a:rPr lang="en-US" sz="2000" b="1" i="0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加速</a:t>
                      </a:r>
                      <a:r>
                        <a:rPr lang="zh-CN" altLang="en-US" sz="2000" b="1" i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约</a:t>
                      </a:r>
                      <a:r>
                        <a:rPr lang="en-US" sz="2000" b="1" i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2600 r/min时 </a:t>
                      </a:r>
                      <a:endParaRPr lang="en-US" altLang="en-US" sz="2000" b="1" i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43" marR="51443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i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13.83 </a:t>
                      </a:r>
                      <a:endParaRPr lang="en-US" altLang="en-US" sz="2000" b="1" i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43" marR="51443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i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0.12</a:t>
                      </a:r>
                      <a:endParaRPr lang="en-US" altLang="en-US" sz="2000" b="1" i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43" marR="51443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i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 </a:t>
                      </a:r>
                      <a:endParaRPr lang="en-US" altLang="en-US" sz="2000" b="1" i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43" marR="51443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i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 </a:t>
                      </a:r>
                      <a:endParaRPr lang="en-US" altLang="en-US" sz="2000" b="1" i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43" marR="51443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1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 i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约</a:t>
                      </a:r>
                      <a:r>
                        <a:rPr lang="en-US" sz="2000" b="1" i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2600r/</a:t>
                      </a:r>
                      <a:r>
                        <a:rPr lang="en-US" sz="2000" b="1" i="0" dirty="0" err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min稳定时</a:t>
                      </a:r>
                      <a:r>
                        <a:rPr lang="en-US" sz="2000" b="1" i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000" b="1" i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43" marR="51443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i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13.8 </a:t>
                      </a:r>
                      <a:endParaRPr lang="en-US" altLang="en-US" sz="2000" b="1" i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43" marR="51443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i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0.01 </a:t>
                      </a:r>
                      <a:endParaRPr lang="en-US" altLang="en-US" sz="2000" b="1" i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43" marR="51443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i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 </a:t>
                      </a:r>
                      <a:endParaRPr lang="en-US" altLang="en-US" sz="2000" b="1" i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1443" marR="51443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2000" b="1" i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</a:t>
                      </a:r>
                    </a:p>
                  </a:txBody>
                  <a:tcPr marL="51443" marR="51443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文本框 4"/>
          <p:cNvSpPr txBox="1"/>
          <p:nvPr/>
        </p:nvSpPr>
        <p:spPr>
          <a:xfrm>
            <a:off x="435695" y="556334"/>
            <a:ext cx="8291616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 i="0" dirty="0">
                <a:latin typeface="宋体" pitchFamily="2" charset="-122"/>
                <a:ea typeface="宋体" pitchFamily="2" charset="-122"/>
              </a:rPr>
              <a:t>任务</a:t>
            </a:r>
            <a:r>
              <a:rPr lang="en-US" altLang="zh-CN" sz="2400" b="1" i="0" dirty="0" smtClean="0">
                <a:latin typeface="宋体" pitchFamily="2" charset="-122"/>
                <a:ea typeface="宋体" pitchFamily="2" charset="-122"/>
              </a:rPr>
              <a:t>1  </a:t>
            </a:r>
            <a:r>
              <a:rPr lang="zh-CN" altLang="en-US" sz="2400" b="1" i="0" dirty="0" smtClean="0">
                <a:latin typeface="宋体" pitchFamily="2" charset="-122"/>
                <a:ea typeface="宋体" pitchFamily="2" charset="-122"/>
              </a:rPr>
              <a:t>根据以下数据，分析汽车</a:t>
            </a:r>
            <a:r>
              <a:rPr lang="zh-CN" altLang="en-US" sz="2400" b="1" dirty="0" smtClean="0">
                <a:latin typeface="宋体" pitchFamily="2" charset="-122"/>
                <a:ea typeface="宋体" pitchFamily="2" charset="-122"/>
              </a:rPr>
              <a:t>尾气</a:t>
            </a:r>
            <a:r>
              <a:rPr lang="zh-CN" altLang="en-US" sz="2400" b="1" i="0" dirty="0" smtClean="0">
                <a:latin typeface="宋体" pitchFamily="2" charset="-122"/>
                <a:ea typeface="宋体" pitchFamily="2" charset="-122"/>
              </a:rPr>
              <a:t>中的有害物质？</a:t>
            </a:r>
            <a:endParaRPr lang="zh-CN" altLang="en-US" sz="2400" b="1" dirty="0" smtClean="0">
              <a:latin typeface="宋体" pitchFamily="2" charset="-122"/>
              <a:ea typeface="宋体" pitchFamily="2" charset="-122"/>
            </a:endParaRPr>
          </a:p>
          <a:p>
            <a:r>
              <a:rPr lang="en-US" altLang="zh-CN" sz="2400" b="1" i="0" dirty="0" smtClean="0">
                <a:latin typeface="宋体" pitchFamily="2" charset="-122"/>
                <a:ea typeface="宋体" pitchFamily="2" charset="-122"/>
              </a:rPr>
              <a:t>   </a:t>
            </a:r>
            <a:endParaRPr lang="en-US" altLang="zh-CN" sz="2400" b="1" i="0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/>
          <p:cNvSpPr txBox="1"/>
          <p:nvPr/>
        </p:nvSpPr>
        <p:spPr>
          <a:xfrm>
            <a:off x="127319" y="284896"/>
            <a:ext cx="8947231" cy="849592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>
              <a:spcBef>
                <a:spcPts val="865"/>
              </a:spcBef>
              <a:tabLst>
                <a:tab pos="354965" algn="l"/>
                <a:tab pos="355600" algn="l"/>
              </a:tabLst>
            </a:pPr>
            <a:r>
              <a:rPr lang="en-US" sz="2400" b="1" dirty="0" smtClean="0">
                <a:latin typeface="宋体" pitchFamily="2" charset="-122"/>
                <a:ea typeface="宋体" pitchFamily="2" charset="-122"/>
                <a:cs typeface="Times New Roman" pitchFamily="18" charset="0"/>
              </a:rPr>
              <a:t>    </a:t>
            </a:r>
            <a:r>
              <a:rPr sz="2400" b="1" dirty="0" err="1" smtClean="0">
                <a:solidFill>
                  <a:srgbClr val="0000FF"/>
                </a:solidFill>
                <a:latin typeface="宋体" pitchFamily="2" charset="-122"/>
                <a:ea typeface="宋体" pitchFamily="2" charset="-122"/>
                <a:cs typeface="Times New Roman" pitchFamily="18" charset="0"/>
              </a:rPr>
              <a:t>汽车尾气的化学成分</a:t>
            </a:r>
            <a:r>
              <a:rPr lang="zh-CN" altLang="en-US" sz="2400" b="1" dirty="0" smtClean="0">
                <a:solidFill>
                  <a:srgbClr val="0000FF"/>
                </a:solidFill>
                <a:latin typeface="宋体" pitchFamily="2" charset="-122"/>
                <a:ea typeface="宋体" pitchFamily="2" charset="-122"/>
                <a:cs typeface="Times New Roman" pitchFamily="18" charset="0"/>
              </a:rPr>
              <a:t>：</a:t>
            </a:r>
            <a:r>
              <a:rPr sz="2400" b="1" dirty="0" err="1" smtClean="0">
                <a:latin typeface="宋体" pitchFamily="2" charset="-122"/>
                <a:ea typeface="宋体" pitchFamily="2" charset="-122"/>
                <a:cs typeface="Times New Roman" pitchFamily="18" charset="0"/>
              </a:rPr>
              <a:t>对人体</a:t>
            </a:r>
            <a:r>
              <a:rPr sz="2400" b="1" spc="-15" dirty="0" err="1" smtClean="0">
                <a:latin typeface="宋体" pitchFamily="2" charset="-122"/>
                <a:ea typeface="宋体" pitchFamily="2" charset="-122"/>
                <a:cs typeface="Times New Roman" pitchFamily="18" charset="0"/>
              </a:rPr>
              <a:t>危</a:t>
            </a:r>
            <a:r>
              <a:rPr sz="2400" b="1" dirty="0" err="1" smtClean="0">
                <a:latin typeface="宋体" pitchFamily="2" charset="-122"/>
                <a:ea typeface="宋体" pitchFamily="2" charset="-122"/>
                <a:cs typeface="Times New Roman" pitchFamily="18" charset="0"/>
              </a:rPr>
              <a:t>害最</a:t>
            </a:r>
            <a:r>
              <a:rPr sz="2400" b="1" spc="-15" dirty="0" err="1" smtClean="0">
                <a:latin typeface="宋体" pitchFamily="2" charset="-122"/>
                <a:ea typeface="宋体" pitchFamily="2" charset="-122"/>
                <a:cs typeface="Times New Roman" pitchFamily="18" charset="0"/>
              </a:rPr>
              <a:t>大</a:t>
            </a:r>
            <a:r>
              <a:rPr sz="2400" b="1" dirty="0" err="1" smtClean="0">
                <a:latin typeface="宋体" pitchFamily="2" charset="-122"/>
                <a:ea typeface="宋体" pitchFamily="2" charset="-122"/>
                <a:cs typeface="Times New Roman" pitchFamily="18" charset="0"/>
              </a:rPr>
              <a:t>的是</a:t>
            </a:r>
            <a:r>
              <a:rPr sz="2400" b="1" spc="-15" dirty="0" err="1" smtClean="0">
                <a:latin typeface="宋体" pitchFamily="2" charset="-122"/>
                <a:ea typeface="宋体" pitchFamily="2" charset="-122"/>
                <a:cs typeface="Times New Roman" pitchFamily="18" charset="0"/>
              </a:rPr>
              <a:t>燃</a:t>
            </a:r>
            <a:r>
              <a:rPr sz="2400" b="1" dirty="0" err="1" smtClean="0">
                <a:latin typeface="宋体" pitchFamily="2" charset="-122"/>
                <a:ea typeface="宋体" pitchFamily="2" charset="-122"/>
                <a:cs typeface="Times New Roman" pitchFamily="18" charset="0"/>
              </a:rPr>
              <a:t>料不完全燃烧形成</a:t>
            </a:r>
            <a:r>
              <a:rPr sz="2400" b="1" spc="5" dirty="0" err="1" smtClean="0">
                <a:latin typeface="宋体" pitchFamily="2" charset="-122"/>
                <a:ea typeface="宋体" pitchFamily="2" charset="-122"/>
                <a:cs typeface="Times New Roman" pitchFamily="18" charset="0"/>
              </a:rPr>
              <a:t>的</a:t>
            </a:r>
            <a:r>
              <a:rPr lang="zh-CN" altLang="en-US" sz="2400" b="1" spc="5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Times New Roman" pitchFamily="18" charset="0"/>
              </a:rPr>
              <a:t>一氧化碳</a:t>
            </a:r>
            <a:r>
              <a:rPr lang="en-US" altLang="zh-CN" sz="2400" b="1" spc="10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Times New Roman" pitchFamily="18" charset="0"/>
              </a:rPr>
              <a:t>CO</a:t>
            </a:r>
            <a:r>
              <a:rPr lang="en-US" altLang="zh-CN" sz="2400" b="1" dirty="0" smtClean="0">
                <a:latin typeface="宋体" pitchFamily="2" charset="-122"/>
                <a:ea typeface="宋体" pitchFamily="2" charset="-122"/>
                <a:cs typeface="Times New Roman" pitchFamily="18" charset="0"/>
              </a:rPr>
              <a:t> </a:t>
            </a:r>
            <a:r>
              <a:rPr sz="2400" b="1" spc="-10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Times New Roman" pitchFamily="18" charset="0"/>
              </a:rPr>
              <a:t>、</a:t>
            </a:r>
            <a:r>
              <a:rPr sz="2400" b="1" spc="10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Times New Roman" pitchFamily="18" charset="0"/>
              </a:rPr>
              <a:t>C</a:t>
            </a:r>
            <a:r>
              <a:rPr sz="2400" b="1" spc="15" baseline="-21164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Times New Roman" pitchFamily="18" charset="0"/>
              </a:rPr>
              <a:t>X</a:t>
            </a:r>
            <a:r>
              <a:rPr sz="2400" b="1" spc="10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Times New Roman" pitchFamily="18" charset="0"/>
              </a:rPr>
              <a:t>H</a:t>
            </a:r>
            <a:r>
              <a:rPr sz="2400" b="1" spc="15" baseline="-21164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Times New Roman" pitchFamily="18" charset="0"/>
              </a:rPr>
              <a:t>Y</a:t>
            </a:r>
            <a:r>
              <a:rPr sz="2400" b="1" dirty="0" smtClean="0">
                <a:latin typeface="宋体" pitchFamily="2" charset="-122"/>
                <a:ea typeface="宋体" pitchFamily="2" charset="-122"/>
                <a:cs typeface="Times New Roman" pitchFamily="18" charset="0"/>
              </a:rPr>
              <a:t>以及氮氧化</a:t>
            </a:r>
            <a:r>
              <a:rPr sz="2400" b="1" spc="5" dirty="0" smtClean="0">
                <a:latin typeface="宋体" pitchFamily="2" charset="-122"/>
                <a:ea typeface="宋体" pitchFamily="2" charset="-122"/>
                <a:cs typeface="Times New Roman" pitchFamily="18" charset="0"/>
              </a:rPr>
              <a:t>物</a:t>
            </a:r>
            <a:r>
              <a:rPr sz="24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Times New Roman" pitchFamily="18" charset="0"/>
              </a:rPr>
              <a:t>NO</a:t>
            </a:r>
            <a:r>
              <a:rPr sz="2400" b="1" baseline="-21164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Times New Roman" pitchFamily="18" charset="0"/>
              </a:rPr>
              <a:t>X</a:t>
            </a:r>
            <a:r>
              <a:rPr sz="2400" b="1" dirty="0">
                <a:latin typeface="宋体" pitchFamily="2" charset="-122"/>
                <a:ea typeface="宋体" pitchFamily="2" charset="-122"/>
                <a:cs typeface="Times New Roman" pitchFamily="18" charset="0"/>
              </a:rPr>
              <a:t>。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0" y="3607604"/>
            <a:ext cx="8921750" cy="830997"/>
            <a:chOff x="0" y="3607604"/>
            <a:chExt cx="8921750" cy="830997"/>
          </a:xfrm>
        </p:grpSpPr>
        <p:sp>
          <p:nvSpPr>
            <p:cNvPr id="7" name="文本框 4"/>
            <p:cNvSpPr txBox="1"/>
            <p:nvPr/>
          </p:nvSpPr>
          <p:spPr>
            <a:xfrm>
              <a:off x="0" y="3711779"/>
              <a:ext cx="2511706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  <a:sym typeface="+mn-ea"/>
                </a:rPr>
                <a:t>汽油的作用原理</a:t>
              </a:r>
            </a:p>
          </p:txBody>
        </p:sp>
        <p:sp>
          <p:nvSpPr>
            <p:cNvPr id="8" name="文本框 16"/>
            <p:cNvSpPr txBox="1">
              <a:spLocks noChangeArrowheads="1"/>
            </p:cNvSpPr>
            <p:nvPr/>
          </p:nvSpPr>
          <p:spPr bwMode="auto">
            <a:xfrm>
              <a:off x="2696901" y="3607604"/>
              <a:ext cx="6224849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latin typeface="楷体" pitchFamily="49" charset="-122"/>
                  <a:ea typeface="楷体" pitchFamily="49" charset="-122"/>
                </a:rPr>
                <a:t>汽油进入汽缸后，经电火花点燃迅速燃烧，产生的热气体做功推动活塞往复</a:t>
              </a:r>
              <a:r>
                <a:rPr lang="zh-CN" altLang="en-US" sz="2400" b="1" dirty="0" smtClean="0">
                  <a:latin typeface="楷体" pitchFamily="49" charset="-122"/>
                  <a:ea typeface="楷体" pitchFamily="49" charset="-122"/>
                </a:rPr>
                <a:t>运动</a:t>
              </a:r>
              <a:endParaRPr lang="zh-CN" altLang="en-US" sz="2400" b="1" dirty="0">
                <a:latin typeface="楷体" pitchFamily="49" charset="-122"/>
                <a:ea typeface="楷体" pitchFamily="49" charset="-122"/>
              </a:endParaRPr>
            </a:p>
          </p:txBody>
        </p:sp>
      </p:grpSp>
      <p:sp>
        <p:nvSpPr>
          <p:cNvPr id="10" name="文本框 4"/>
          <p:cNvSpPr txBox="1"/>
          <p:nvPr/>
        </p:nvSpPr>
        <p:spPr>
          <a:xfrm>
            <a:off x="285223" y="1609630"/>
            <a:ext cx="8708305" cy="15696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 i="0" dirty="0" smtClean="0">
                <a:latin typeface="宋体" pitchFamily="2" charset="-122"/>
                <a:ea typeface="宋体" pitchFamily="2" charset="-122"/>
              </a:rPr>
              <a:t>任务</a:t>
            </a:r>
            <a:r>
              <a:rPr lang="en-US" altLang="zh-CN" sz="2400" b="1" i="0" dirty="0" smtClean="0">
                <a:latin typeface="宋体" pitchFamily="2" charset="-122"/>
                <a:ea typeface="宋体" pitchFamily="2" charset="-122"/>
              </a:rPr>
              <a:t>2  </a:t>
            </a:r>
            <a:r>
              <a:rPr lang="zh-CN" altLang="en-US" sz="2400" b="1" i="0" dirty="0" smtClean="0">
                <a:latin typeface="宋体" pitchFamily="2" charset="-122"/>
                <a:ea typeface="宋体" pitchFamily="2" charset="-122"/>
              </a:rPr>
              <a:t>你能根据汽油的作用原理和尾气成分，分析</a:t>
            </a:r>
            <a:r>
              <a:rPr lang="zh-CN" altLang="zh-CN" sz="2400" b="1" dirty="0" smtClean="0">
                <a:latin typeface="宋体" pitchFamily="2" charset="-122"/>
                <a:ea typeface="宋体" pitchFamily="2" charset="-122"/>
              </a:rPr>
              <a:t>气缸中</a:t>
            </a:r>
            <a:r>
              <a:rPr lang="zh-CN" altLang="en-US" sz="2400" b="1" dirty="0" smtClean="0">
                <a:latin typeface="宋体" pitchFamily="2" charset="-122"/>
                <a:ea typeface="宋体" pitchFamily="2" charset="-122"/>
              </a:rPr>
              <a:t>还</a:t>
            </a:r>
            <a:r>
              <a:rPr lang="zh-CN" altLang="zh-CN" sz="2400" b="1" dirty="0" smtClean="0">
                <a:latin typeface="宋体" pitchFamily="2" charset="-122"/>
                <a:ea typeface="宋体" pitchFamily="2" charset="-122"/>
              </a:rPr>
              <a:t>发生哪些化学反应</a:t>
            </a:r>
            <a:r>
              <a:rPr lang="zh-CN" altLang="en-US" sz="2400" b="1" dirty="0" smtClean="0">
                <a:latin typeface="宋体" pitchFamily="2" charset="-122"/>
                <a:ea typeface="宋体" pitchFamily="2" charset="-122"/>
              </a:rPr>
              <a:t>？说出你的判断依据？并试着</a:t>
            </a:r>
            <a:r>
              <a:rPr lang="zh-CN" altLang="zh-CN" sz="2400" b="1" dirty="0" smtClean="0">
                <a:latin typeface="宋体" pitchFamily="2" charset="-122"/>
                <a:ea typeface="宋体" pitchFamily="2" charset="-122"/>
              </a:rPr>
              <a:t>写出化学方程式</a:t>
            </a:r>
            <a:r>
              <a:rPr lang="zh-CN" altLang="en-US" sz="2400" b="1" dirty="0" smtClean="0">
                <a:latin typeface="宋体" pitchFamily="2" charset="-122"/>
                <a:ea typeface="宋体" pitchFamily="2" charset="-122"/>
              </a:rPr>
              <a:t>吗</a:t>
            </a:r>
            <a:r>
              <a:rPr lang="zh-CN" altLang="zh-CN" sz="2400" b="1" dirty="0" smtClean="0">
                <a:latin typeface="宋体" pitchFamily="2" charset="-122"/>
                <a:ea typeface="宋体" pitchFamily="2" charset="-122"/>
              </a:rPr>
              <a:t>？</a:t>
            </a:r>
            <a:endParaRPr lang="zh-CN" altLang="en-US" sz="2400" b="1" dirty="0" smtClean="0">
              <a:latin typeface="宋体" pitchFamily="2" charset="-122"/>
              <a:ea typeface="宋体" pitchFamily="2" charset="-122"/>
            </a:endParaRPr>
          </a:p>
          <a:p>
            <a:r>
              <a:rPr lang="en-US" altLang="zh-CN" sz="2400" b="1" i="0" dirty="0" smtClean="0">
                <a:latin typeface="宋体" pitchFamily="2" charset="-122"/>
                <a:ea typeface="宋体" pitchFamily="2" charset="-122"/>
              </a:rPr>
              <a:t>   </a:t>
            </a:r>
            <a:endParaRPr lang="en-US" altLang="zh-CN" sz="2400" b="1" i="0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1">
            <a:extLst>
              <a:ext uri="{FF2B5EF4-FFF2-40B4-BE49-F238E27FC236}">
                <a16:creationId xmlns:a16="http://schemas.microsoft.com/office/drawing/2014/main" xmlns="" id="{D1830B2F-00B5-4C90-8DAF-2E088929D349}"/>
              </a:ext>
            </a:extLst>
          </p:cNvPr>
          <p:cNvSpPr txBox="1"/>
          <p:nvPr/>
        </p:nvSpPr>
        <p:spPr>
          <a:xfrm>
            <a:off x="1929087" y="2968221"/>
            <a:ext cx="2122052" cy="461665"/>
          </a:xfrm>
          <a:prstGeom prst="rect">
            <a:avLst/>
          </a:prstGeom>
          <a:noFill/>
          <a:ln>
            <a:solidFill>
              <a:srgbClr val="4BC1DD">
                <a:alpha val="15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7D71DB"/>
                </a:solidFill>
                <a:latin typeface="宋体" pitchFamily="2" charset="-122"/>
                <a:ea typeface="宋体" pitchFamily="2" charset="-122"/>
              </a:rPr>
              <a:t>元素化合价：</a:t>
            </a:r>
          </a:p>
        </p:txBody>
      </p:sp>
      <p:sp>
        <p:nvSpPr>
          <p:cNvPr id="4" name="文本框 25">
            <a:extLst>
              <a:ext uri="{FF2B5EF4-FFF2-40B4-BE49-F238E27FC236}">
                <a16:creationId xmlns:a16="http://schemas.microsoft.com/office/drawing/2014/main" xmlns="" id="{57C350DE-CA66-4B7E-924A-EF2BE428ACE7}"/>
              </a:ext>
            </a:extLst>
          </p:cNvPr>
          <p:cNvSpPr txBox="1"/>
          <p:nvPr/>
        </p:nvSpPr>
        <p:spPr>
          <a:xfrm>
            <a:off x="1940673" y="1255870"/>
            <a:ext cx="1983157" cy="461665"/>
          </a:xfrm>
          <a:prstGeom prst="rect">
            <a:avLst/>
          </a:prstGeom>
          <a:noFill/>
          <a:ln>
            <a:solidFill>
              <a:srgbClr val="4BC1DD">
                <a:alpha val="15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7D71DB"/>
                </a:solidFill>
                <a:latin typeface="宋体" pitchFamily="2" charset="-122"/>
                <a:ea typeface="宋体" pitchFamily="2" charset="-122"/>
              </a:rPr>
              <a:t>物质类别：</a:t>
            </a:r>
          </a:p>
        </p:txBody>
      </p:sp>
      <p:sp>
        <p:nvSpPr>
          <p:cNvPr id="5" name="文本框 29">
            <a:extLst>
              <a:ext uri="{FF2B5EF4-FFF2-40B4-BE49-F238E27FC236}">
                <a16:creationId xmlns:a16="http://schemas.microsoft.com/office/drawing/2014/main" xmlns="" id="{950C8AD7-E747-407F-8ECB-46620FBF8F93}"/>
              </a:ext>
            </a:extLst>
          </p:cNvPr>
          <p:cNvSpPr txBox="1"/>
          <p:nvPr/>
        </p:nvSpPr>
        <p:spPr>
          <a:xfrm>
            <a:off x="2031217" y="3538174"/>
            <a:ext cx="5145111" cy="830997"/>
          </a:xfrm>
          <a:prstGeom prst="rect">
            <a:avLst/>
          </a:prstGeom>
          <a:noFill/>
          <a:ln>
            <a:solidFill>
              <a:srgbClr val="7D71DB">
                <a:alpha val="15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宋体" pitchFamily="2" charset="-122"/>
                <a:ea typeface="宋体" pitchFamily="2" charset="-122"/>
              </a:rPr>
              <a:t>N</a:t>
            </a:r>
            <a:r>
              <a:rPr lang="en-US" altLang="zh-CN" sz="2400" b="1" baseline="-25000" dirty="0" smtClean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 smtClean="0">
                <a:latin typeface="宋体" pitchFamily="2" charset="-122"/>
                <a:ea typeface="宋体" pitchFamily="2" charset="-122"/>
              </a:rPr>
              <a:t> </a:t>
            </a:r>
            <a:r>
              <a:rPr lang="zh-CN" altLang="en-US" sz="2400" b="1" dirty="0">
                <a:latin typeface="宋体" pitchFamily="2" charset="-122"/>
                <a:ea typeface="宋体" pitchFamily="2" charset="-122"/>
              </a:rPr>
              <a:t>转化为</a:t>
            </a:r>
            <a:r>
              <a:rPr lang="en-US" altLang="zh-CN" sz="2400" b="1" dirty="0">
                <a:latin typeface="宋体" pitchFamily="2" charset="-122"/>
                <a:ea typeface="宋体" pitchFamily="2" charset="-122"/>
              </a:rPr>
              <a:t>NO </a:t>
            </a:r>
            <a:r>
              <a:rPr lang="zh-CN" altLang="en-US" sz="2400" b="1" dirty="0">
                <a:latin typeface="宋体" pitchFamily="2" charset="-122"/>
                <a:ea typeface="宋体" pitchFamily="2" charset="-122"/>
              </a:rPr>
              <a:t>，</a:t>
            </a:r>
            <a:r>
              <a:rPr lang="en-US" altLang="zh-CN" sz="2400" b="1" dirty="0">
                <a:latin typeface="宋体" pitchFamily="2" charset="-122"/>
                <a:ea typeface="宋体" pitchFamily="2" charset="-122"/>
              </a:rPr>
              <a:t>N</a:t>
            </a:r>
            <a:r>
              <a:rPr lang="zh-CN" altLang="en-US" sz="2400" b="1" dirty="0">
                <a:latin typeface="宋体" pitchFamily="2" charset="-122"/>
                <a:ea typeface="宋体" pitchFamily="2" charset="-122"/>
              </a:rPr>
              <a:t>元素化合价升高，应加化合价降低的氧化剂</a:t>
            </a:r>
          </a:p>
        </p:txBody>
      </p:sp>
      <p:sp>
        <p:nvSpPr>
          <p:cNvPr id="6" name="文本框 30">
            <a:extLst>
              <a:ext uri="{FF2B5EF4-FFF2-40B4-BE49-F238E27FC236}">
                <a16:creationId xmlns:a16="http://schemas.microsoft.com/office/drawing/2014/main" xmlns="" id="{6573CAA5-E0E6-4E2E-A9BB-159FB3F174B3}"/>
              </a:ext>
            </a:extLst>
          </p:cNvPr>
          <p:cNvSpPr txBox="1"/>
          <p:nvPr/>
        </p:nvSpPr>
        <p:spPr>
          <a:xfrm>
            <a:off x="2065941" y="1911336"/>
            <a:ext cx="5272432" cy="830997"/>
          </a:xfrm>
          <a:prstGeom prst="rect">
            <a:avLst/>
          </a:prstGeom>
          <a:noFill/>
          <a:ln>
            <a:solidFill>
              <a:srgbClr val="7D71DB">
                <a:alpha val="15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itchFamily="2" charset="-122"/>
                <a:ea typeface="宋体" pitchFamily="2" charset="-122"/>
              </a:rPr>
              <a:t>单质转化为氧化物，根据元素守恒，应加含</a:t>
            </a:r>
            <a:r>
              <a:rPr lang="en-US" altLang="zh-CN" sz="2400" b="1" dirty="0">
                <a:latin typeface="宋体" pitchFamily="2" charset="-122"/>
                <a:ea typeface="宋体" pitchFamily="2" charset="-122"/>
              </a:rPr>
              <a:t>O</a:t>
            </a:r>
            <a:r>
              <a:rPr lang="zh-CN" altLang="en-US" sz="2400" b="1" dirty="0">
                <a:latin typeface="宋体" pitchFamily="2" charset="-122"/>
                <a:ea typeface="宋体" pitchFamily="2" charset="-122"/>
              </a:rPr>
              <a:t>元素的物质</a:t>
            </a:r>
          </a:p>
        </p:txBody>
      </p:sp>
      <p:sp>
        <p:nvSpPr>
          <p:cNvPr id="7" name="左大括号 6">
            <a:extLst>
              <a:ext uri="{FF2B5EF4-FFF2-40B4-BE49-F238E27FC236}">
                <a16:creationId xmlns:a16="http://schemas.microsoft.com/office/drawing/2014/main" xmlns="" id="{72419FC8-8FA0-4B22-BDA8-EA8F343111DC}"/>
              </a:ext>
            </a:extLst>
          </p:cNvPr>
          <p:cNvSpPr/>
          <p:nvPr/>
        </p:nvSpPr>
        <p:spPr>
          <a:xfrm>
            <a:off x="1684756" y="1431050"/>
            <a:ext cx="190343" cy="1833011"/>
          </a:xfrm>
          <a:prstGeom prst="leftBrace">
            <a:avLst>
              <a:gd name="adj1" fmla="val 8333"/>
              <a:gd name="adj2" fmla="val 49403"/>
            </a:avLst>
          </a:prstGeom>
          <a:ln w="38100">
            <a:solidFill>
              <a:srgbClr val="7D71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8" name="左大括号 7">
            <a:extLst>
              <a:ext uri="{FF2B5EF4-FFF2-40B4-BE49-F238E27FC236}">
                <a16:creationId xmlns:a16="http://schemas.microsoft.com/office/drawing/2014/main" xmlns="" id="{D9D64C05-D47E-46D6-A3AF-CC574B2073C8}"/>
              </a:ext>
            </a:extLst>
          </p:cNvPr>
          <p:cNvSpPr/>
          <p:nvPr/>
        </p:nvSpPr>
        <p:spPr>
          <a:xfrm flipH="1">
            <a:off x="7253352" y="1503058"/>
            <a:ext cx="216024" cy="2880320"/>
          </a:xfrm>
          <a:prstGeom prst="leftBrace">
            <a:avLst>
              <a:gd name="adj1" fmla="val 8333"/>
              <a:gd name="adj2" fmla="val 49403"/>
            </a:avLst>
          </a:prstGeom>
          <a:ln w="38100">
            <a:solidFill>
              <a:srgbClr val="7D71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 b="1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9" name="文本框 34">
            <a:extLst>
              <a:ext uri="{FF2B5EF4-FFF2-40B4-BE49-F238E27FC236}">
                <a16:creationId xmlns:a16="http://schemas.microsoft.com/office/drawing/2014/main" xmlns="" id="{ACD15185-6869-4E6A-BE00-2AA6FF107399}"/>
              </a:ext>
            </a:extLst>
          </p:cNvPr>
          <p:cNvSpPr txBox="1"/>
          <p:nvPr/>
        </p:nvSpPr>
        <p:spPr>
          <a:xfrm>
            <a:off x="23150" y="2085459"/>
            <a:ext cx="1851948" cy="461665"/>
          </a:xfrm>
          <a:prstGeom prst="rect">
            <a:avLst/>
          </a:prstGeom>
          <a:noFill/>
          <a:ln>
            <a:solidFill>
              <a:srgbClr val="4BC1DD">
                <a:alpha val="15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itchFamily="2" charset="-122"/>
                <a:ea typeface="宋体" pitchFamily="2" charset="-122"/>
              </a:rPr>
              <a:t>两</a:t>
            </a:r>
            <a:r>
              <a:rPr lang="zh-CN" altLang="en-US" sz="2400" b="1" dirty="0" smtClean="0">
                <a:latin typeface="宋体" pitchFamily="2" charset="-122"/>
                <a:ea typeface="宋体" pitchFamily="2" charset="-122"/>
              </a:rPr>
              <a:t>个角度：</a:t>
            </a:r>
            <a:endParaRPr lang="zh-CN" altLang="en-US" sz="24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0" name="文本框 35">
            <a:extLst>
              <a:ext uri="{FF2B5EF4-FFF2-40B4-BE49-F238E27FC236}">
                <a16:creationId xmlns:a16="http://schemas.microsoft.com/office/drawing/2014/main" xmlns="" id="{4CBF11D8-A779-4776-AD49-A39CC135CF4E}"/>
              </a:ext>
            </a:extLst>
          </p:cNvPr>
          <p:cNvSpPr txBox="1"/>
          <p:nvPr/>
        </p:nvSpPr>
        <p:spPr>
          <a:xfrm>
            <a:off x="7613392" y="2655186"/>
            <a:ext cx="777587" cy="461665"/>
          </a:xfrm>
          <a:prstGeom prst="rect">
            <a:avLst/>
          </a:prstGeom>
          <a:noFill/>
          <a:ln>
            <a:solidFill>
              <a:srgbClr val="4BC1DD">
                <a:alpha val="15000"/>
              </a:srgb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400" b="1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O</a:t>
            </a:r>
            <a:r>
              <a:rPr lang="en-US" altLang="zh-CN" sz="2400" b="1" baseline="-25000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2</a:t>
            </a:r>
            <a:endParaRPr lang="zh-CN" altLang="en-US" sz="2400" b="1" baseline="-2500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1" name="文本框 47">
            <a:extLst>
              <a:ext uri="{FF2B5EF4-FFF2-40B4-BE49-F238E27FC236}">
                <a16:creationId xmlns:a16="http://schemas.microsoft.com/office/drawing/2014/main" xmlns="" id="{9DC7CE62-5826-41ED-BB47-B6537353BC49}"/>
              </a:ext>
            </a:extLst>
          </p:cNvPr>
          <p:cNvSpPr txBox="1"/>
          <p:nvPr/>
        </p:nvSpPr>
        <p:spPr>
          <a:xfrm>
            <a:off x="111522" y="4485060"/>
            <a:ext cx="4692649" cy="461665"/>
          </a:xfrm>
          <a:prstGeom prst="rect">
            <a:avLst/>
          </a:prstGeom>
          <a:noFill/>
          <a:ln>
            <a:solidFill>
              <a:srgbClr val="4BC1DD">
                <a:alpha val="15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itchFamily="2" charset="-122"/>
                <a:ea typeface="宋体" pitchFamily="2" charset="-122"/>
              </a:rPr>
              <a:t>反应条件：放电或高温</a:t>
            </a:r>
          </a:p>
        </p:txBody>
      </p:sp>
      <p:sp>
        <p:nvSpPr>
          <p:cNvPr id="12" name="文本框 22">
            <a:extLst>
              <a:ext uri="{FF2B5EF4-FFF2-40B4-BE49-F238E27FC236}">
                <a16:creationId xmlns:a16="http://schemas.microsoft.com/office/drawing/2014/main" xmlns="" id="{B1F967A3-78B0-4A47-A0E4-18920F9FA278}"/>
              </a:ext>
            </a:extLst>
          </p:cNvPr>
          <p:cNvSpPr txBox="1"/>
          <p:nvPr/>
        </p:nvSpPr>
        <p:spPr>
          <a:xfrm>
            <a:off x="1062194" y="445243"/>
            <a:ext cx="465567" cy="461665"/>
          </a:xfrm>
          <a:prstGeom prst="rect">
            <a:avLst/>
          </a:prstGeom>
          <a:noFill/>
          <a:ln>
            <a:solidFill>
              <a:srgbClr val="4BC1DD">
                <a:alpha val="15000"/>
              </a:srgbClr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altLang="zh-CN" sz="2400" b="1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N</a:t>
            </a:r>
            <a:r>
              <a:rPr lang="en-US" altLang="zh-CN" sz="2400" b="1" baseline="-25000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2</a:t>
            </a:r>
            <a:endParaRPr lang="zh-CN" altLang="en-US" sz="2400" b="1" baseline="-2500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3" name="文本框 31">
            <a:extLst>
              <a:ext uri="{FF2B5EF4-FFF2-40B4-BE49-F238E27FC236}">
                <a16:creationId xmlns:a16="http://schemas.microsoft.com/office/drawing/2014/main" xmlns="" id="{BE0EA352-7D1F-441B-ACA1-2440556B65A1}"/>
              </a:ext>
            </a:extLst>
          </p:cNvPr>
          <p:cNvSpPr txBox="1"/>
          <p:nvPr/>
        </p:nvSpPr>
        <p:spPr>
          <a:xfrm>
            <a:off x="2383446" y="462915"/>
            <a:ext cx="539470" cy="461665"/>
          </a:xfrm>
          <a:prstGeom prst="rect">
            <a:avLst/>
          </a:prstGeom>
          <a:noFill/>
          <a:ln>
            <a:solidFill>
              <a:srgbClr val="4BC1DD">
                <a:alpha val="15000"/>
              </a:srgbClr>
            </a:solidFill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2400" b="1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rPr>
              <a:t>NO</a:t>
            </a:r>
            <a:endParaRPr lang="zh-CN" altLang="en-US" sz="2400" b="1" dirty="0">
              <a:latin typeface="宋体" pitchFamily="2" charset="-122"/>
              <a:ea typeface="宋体" pitchFamily="2" charset="-122"/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xmlns="" id="{4BAE49CF-1696-48FF-94AA-E53D1ABD9F38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1527761" y="676076"/>
            <a:ext cx="855685" cy="0"/>
          </a:xfrm>
          <a:prstGeom prst="straightConnector1">
            <a:avLst/>
          </a:prstGeom>
          <a:ln w="12700">
            <a:solidFill>
              <a:srgbClr val="7D71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一氧化氮氧化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815" y="3038876"/>
            <a:ext cx="2551856" cy="2104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641842" y="2063758"/>
            <a:ext cx="3429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en-US" sz="2800" b="1" dirty="0">
                <a:latin typeface="Times New Roman" pitchFamily="18" charset="0"/>
              </a:rPr>
              <a:t>2</a:t>
            </a:r>
            <a:r>
              <a:rPr kumimoji="1" lang="en-US" altLang="zh-CN" sz="2800" b="1" dirty="0">
                <a:latin typeface="Times New Roman" pitchFamily="18" charset="0"/>
              </a:rPr>
              <a:t>NO+O</a:t>
            </a:r>
            <a:r>
              <a:rPr kumimoji="1" lang="en-US" altLang="zh-CN" sz="3200" b="1" baseline="-25000" dirty="0">
                <a:latin typeface="Times New Roman" pitchFamily="18" charset="0"/>
              </a:rPr>
              <a:t>2</a:t>
            </a:r>
            <a:r>
              <a:rPr kumimoji="1" lang="en-US" altLang="zh-CN" sz="2800" b="1" dirty="0">
                <a:latin typeface="Times New Roman" pitchFamily="18" charset="0"/>
              </a:rPr>
              <a:t>==2NO</a:t>
            </a:r>
            <a:r>
              <a:rPr kumimoji="1" lang="en-US" altLang="zh-CN" sz="3200" b="1" baseline="-25000" dirty="0">
                <a:latin typeface="Times New Roman" pitchFamily="18" charset="0"/>
              </a:rPr>
              <a:t>2</a:t>
            </a:r>
            <a:endParaRPr kumimoji="1" lang="en-US" altLang="zh-CN" sz="2800" b="1" dirty="0">
              <a:latin typeface="Times New Roman" pitchFamily="18" charset="0"/>
            </a:endParaRPr>
          </a:p>
        </p:txBody>
      </p: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616855" y="140853"/>
            <a:ext cx="2971800" cy="647700"/>
            <a:chOff x="1584" y="3144"/>
            <a:chExt cx="1872" cy="408"/>
          </a:xfrm>
        </p:grpSpPr>
        <p:sp>
          <p:nvSpPr>
            <p:cNvPr id="9" name="Text Box 43">
              <a:hlinkClick r:id="rId7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1584" y="3225"/>
              <a:ext cx="187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zh-CN" sz="2800" b="1" dirty="0">
                  <a:latin typeface="Times New Roman" pitchFamily="18" charset="0"/>
                </a:rPr>
                <a:t>N</a:t>
              </a:r>
              <a:r>
                <a:rPr kumimoji="1" lang="en-US" altLang="zh-CN" sz="3200" b="1" baseline="-25000" dirty="0">
                  <a:latin typeface="Times New Roman" pitchFamily="18" charset="0"/>
                </a:rPr>
                <a:t>2</a:t>
              </a:r>
              <a:r>
                <a:rPr kumimoji="1" lang="en-US" altLang="zh-CN" sz="2800" b="1" dirty="0">
                  <a:latin typeface="Times New Roman" pitchFamily="18" charset="0"/>
                </a:rPr>
                <a:t>+O</a:t>
              </a:r>
              <a:r>
                <a:rPr kumimoji="1" lang="en-US" altLang="zh-CN" sz="3200" b="1" baseline="-25000" dirty="0">
                  <a:latin typeface="Times New Roman" pitchFamily="18" charset="0"/>
                </a:rPr>
                <a:t>2</a:t>
              </a:r>
              <a:r>
                <a:rPr kumimoji="1" lang="en-US" altLang="zh-CN" sz="2800" b="1" dirty="0">
                  <a:latin typeface="Times New Roman" pitchFamily="18" charset="0"/>
                </a:rPr>
                <a:t>==2NO</a:t>
              </a:r>
            </a:p>
          </p:txBody>
        </p:sp>
        <p:sp>
          <p:nvSpPr>
            <p:cNvPr id="10" name="Text Box 44"/>
            <p:cNvSpPr txBox="1">
              <a:spLocks noChangeArrowheads="1"/>
            </p:cNvSpPr>
            <p:nvPr/>
          </p:nvSpPr>
          <p:spPr bwMode="auto">
            <a:xfrm>
              <a:off x="2196" y="3144"/>
              <a:ext cx="52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zh-CN" altLang="en-US" sz="2000" b="1" dirty="0">
                  <a:latin typeface="Times New Roman" pitchFamily="18" charset="0"/>
                </a:rPr>
                <a:t>放电</a:t>
              </a:r>
            </a:p>
          </p:txBody>
        </p:sp>
      </p:grp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347241" y="1021509"/>
            <a:ext cx="569474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【</a:t>
            </a:r>
            <a:r>
              <a:rPr lang="zh-CN" altLang="en-US" sz="2400" b="1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资料</a:t>
            </a:r>
            <a:r>
              <a:rPr lang="en-US" altLang="zh-CN" sz="2400" b="1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】</a:t>
            </a:r>
            <a:r>
              <a:rPr lang="zh-CN" altLang="en-US" sz="2400" b="1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：</a:t>
            </a:r>
            <a:r>
              <a:rPr lang="en-US" altLang="zh-CN" sz="2400" b="1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NO</a:t>
            </a:r>
            <a:r>
              <a:rPr lang="zh-CN" altLang="en-US" sz="24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：</a:t>
            </a:r>
            <a:r>
              <a:rPr lang="zh-CN" altLang="en-US" sz="24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无色</a:t>
            </a:r>
            <a:r>
              <a:rPr lang="zh-CN" altLang="en-US" sz="24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、有刺激性气味的</a:t>
            </a:r>
            <a:r>
              <a:rPr lang="zh-CN" altLang="en-US" sz="24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难溶于水</a:t>
            </a:r>
            <a:r>
              <a:rPr lang="zh-CN" altLang="en-US" sz="24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的有毒气体</a:t>
            </a:r>
            <a:r>
              <a:rPr lang="en-US" altLang="zh-CN" sz="24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,</a:t>
            </a:r>
            <a:r>
              <a:rPr lang="zh-CN" altLang="en-US" sz="2400" b="1" dirty="0">
                <a:solidFill>
                  <a:srgbClr val="0000FF"/>
                </a:solidFill>
                <a:latin typeface="宋体" pitchFamily="2" charset="-122"/>
                <a:ea typeface="宋体" pitchFamily="2" charset="-122"/>
              </a:rPr>
              <a:t>极易和氧气反应。 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6528122" y="0"/>
            <a:ext cx="2615878" cy="2851714"/>
            <a:chOff x="6192456" y="2291786"/>
            <a:chExt cx="2615878" cy="285171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/>
            <a:srcRect l="11697" t="5032" r="4803" b="20367"/>
            <a:stretch>
              <a:fillRect/>
            </a:stretch>
          </p:blipFill>
          <p:spPr>
            <a:xfrm>
              <a:off x="6192456" y="2291786"/>
              <a:ext cx="2615878" cy="2573921"/>
            </a:xfrm>
            <a:prstGeom prst="rect">
              <a:avLst/>
            </a:prstGeom>
          </p:spPr>
        </p:pic>
        <p:grpSp>
          <p:nvGrpSpPr>
            <p:cNvPr id="15" name="组合 14"/>
            <p:cNvGrpSpPr/>
            <p:nvPr/>
          </p:nvGrpSpPr>
          <p:grpSpPr>
            <a:xfrm>
              <a:off x="6215609" y="4678102"/>
              <a:ext cx="2465407" cy="465398"/>
              <a:chOff x="1551008" y="3856299"/>
              <a:chExt cx="2465407" cy="465398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8" cstate="print"/>
              <a:srcRect l="11697" t="85490" r="54004" b="5452"/>
              <a:stretch>
                <a:fillRect/>
              </a:stretch>
            </p:blipFill>
            <p:spPr>
              <a:xfrm>
                <a:off x="2941898" y="3889094"/>
                <a:ext cx="1074517" cy="312516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8" cstate="print"/>
              <a:srcRect l="46304" t="77439" r="4803" b="9072"/>
              <a:stretch>
                <a:fillRect/>
              </a:stretch>
            </p:blipFill>
            <p:spPr>
              <a:xfrm>
                <a:off x="1551008" y="3856299"/>
                <a:ext cx="1531716" cy="465398"/>
              </a:xfrm>
              <a:prstGeom prst="rect">
                <a:avLst/>
              </a:prstGeom>
            </p:spPr>
          </p:pic>
        </p:grpSp>
      </p:grpSp>
      <p:pic>
        <p:nvPicPr>
          <p:cNvPr id="17" name="氮气和氧气反应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157731" y="2700188"/>
            <a:ext cx="2986269" cy="2443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7" grpId="0" autoUpdateAnimBg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1770</TotalTime>
  <Words>810</Words>
  <Application>Microsoft Office PowerPoint</Application>
  <PresentationFormat>全屏显示(16:9)</PresentationFormat>
  <Paragraphs>142</Paragraphs>
  <Slides>22</Slides>
  <Notes>5</Notes>
  <HiddenSlides>0</HiddenSlides>
  <MMClips>3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25" baseType="lpstr">
      <vt:lpstr>1_Office 主题​​</vt:lpstr>
      <vt:lpstr>公式</vt:lpstr>
      <vt:lpstr>A Equation(公式3.1)</vt:lpstr>
      <vt:lpstr>汽车尾气处理1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微课名称：XXX微课</dc:title>
  <dc:creator>User</dc:creator>
  <cp:lastModifiedBy>user</cp:lastModifiedBy>
  <cp:revision>108</cp:revision>
  <dcterms:created xsi:type="dcterms:W3CDTF">2020-02-01T11:21:51Z</dcterms:created>
  <dcterms:modified xsi:type="dcterms:W3CDTF">2020-03-23T15:13:09Z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