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65" r:id="rId2"/>
    <p:sldId id="295" r:id="rId3"/>
    <p:sldId id="305" r:id="rId4"/>
    <p:sldId id="299" r:id="rId5"/>
    <p:sldId id="312" r:id="rId6"/>
    <p:sldId id="313" r:id="rId7"/>
    <p:sldId id="296" r:id="rId8"/>
    <p:sldId id="314" r:id="rId9"/>
    <p:sldId id="316" r:id="rId10"/>
    <p:sldId id="315" r:id="rId11"/>
    <p:sldId id="317" r:id="rId12"/>
    <p:sldId id="298" r:id="rId13"/>
    <p:sldId id="324" r:id="rId14"/>
    <p:sldId id="319" r:id="rId15"/>
    <p:sldId id="318" r:id="rId16"/>
    <p:sldId id="320" r:id="rId17"/>
    <p:sldId id="309" r:id="rId18"/>
    <p:sldId id="321" r:id="rId19"/>
    <p:sldId id="322" r:id="rId20"/>
    <p:sldId id="323" r:id="rId21"/>
    <p:sldId id="310" r:id="rId22"/>
    <p:sldId id="271"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3219" autoAdjust="0"/>
  </p:normalViewPr>
  <p:slideViewPr>
    <p:cSldViewPr snapToGrid="0">
      <p:cViewPr>
        <p:scale>
          <a:sx n="99" d="100"/>
          <a:sy n="99" d="100"/>
        </p:scale>
        <p:origin x="-552" y="7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684625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aike.bitauto.com/%b3%c7%ca%d0/"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baike.bitauto.com/%c5%c5%b7%c5/" TargetMode="External"/><Relationship Id="rId4" Type="http://schemas.openxmlformats.org/officeDocument/2006/relationships/hyperlink" Target="http://beijing.bitauto.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zh-CN" sz="1200" dirty="0" smtClean="0">
                <a:latin typeface="+mj-lt"/>
                <a:ea typeface="+mj-ea"/>
                <a:cs typeface="+mj-cs"/>
                <a:sym typeface="Calibri" panose="020F0502020204030204"/>
              </a:rPr>
              <a:t>环境保护是当今世界各国越来越重视的重大课题，人类向大气中排入的废气不断不断恶化我们身边的环境，其中随着人们生活水平提高，汽车数量越来越多，汽车尾气的排放量也在急剧增加，这成为影响环境的又一个重要因素。</a:t>
            </a:r>
            <a:endParaRPr lang="zh-CN" altLang="zh-CN" sz="1200" dirty="0">
              <a:latin typeface="+mj-lt"/>
              <a:ea typeface="+mj-ea"/>
              <a:cs typeface="+mj-cs"/>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zh-CN" sz="1200" dirty="0" smtClean="0">
                <a:latin typeface="+mj-lt"/>
                <a:ea typeface="+mj-ea"/>
                <a:cs typeface="+mj-cs"/>
                <a:sym typeface="Calibri" panose="020F0502020204030204"/>
              </a:rPr>
              <a:t>汽车尾气现已成为主要的空气污染源，</a:t>
            </a:r>
            <a:r>
              <a:rPr lang="en-US" altLang="zh-CN" sz="1200" dirty="0" smtClean="0">
                <a:latin typeface="+mj-lt"/>
                <a:ea typeface="+mj-ea"/>
                <a:cs typeface="+mj-cs"/>
                <a:sym typeface="Calibri" panose="020F0502020204030204"/>
              </a:rPr>
              <a:t>2009</a:t>
            </a:r>
            <a:r>
              <a:rPr lang="zh-CN" altLang="zh-CN" sz="1200" dirty="0" smtClean="0">
                <a:latin typeface="+mj-lt"/>
                <a:ea typeface="+mj-ea"/>
                <a:cs typeface="+mj-cs"/>
                <a:sym typeface="Calibri" panose="020F0502020204030204"/>
              </a:rPr>
              <a:t>年环境监测显示，全国</a:t>
            </a:r>
            <a:r>
              <a:rPr lang="en-US" altLang="zh-CN" sz="1200" dirty="0" smtClean="0">
                <a:latin typeface="+mj-lt"/>
                <a:ea typeface="+mj-ea"/>
                <a:cs typeface="+mj-cs"/>
                <a:sym typeface="Calibri" panose="020F0502020204030204"/>
              </a:rPr>
              <a:t>113</a:t>
            </a:r>
            <a:r>
              <a:rPr lang="zh-CN" altLang="zh-CN" sz="1200" dirty="0" smtClean="0">
                <a:latin typeface="+mj-lt"/>
                <a:ea typeface="+mj-ea"/>
                <a:cs typeface="+mj-cs"/>
                <a:sym typeface="Calibri" panose="020F0502020204030204"/>
              </a:rPr>
              <a:t>个环保重点</a:t>
            </a:r>
            <a:r>
              <a:rPr lang="en-US" altLang="zh-CN" sz="1200" u="sng" dirty="0" err="1" smtClean="0">
                <a:latin typeface="+mj-lt"/>
                <a:ea typeface="+mj-ea"/>
                <a:cs typeface="+mj-cs"/>
                <a:sym typeface="Calibri" panose="020F0502020204030204"/>
                <a:hlinkClick r:id="rId3" tooltip="城市"/>
              </a:rPr>
              <a:t>城市</a:t>
            </a:r>
            <a:r>
              <a:rPr lang="zh-CN" altLang="zh-CN" sz="1200" dirty="0" smtClean="0">
                <a:latin typeface="+mj-lt"/>
                <a:ea typeface="+mj-ea"/>
                <a:cs typeface="+mj-cs"/>
                <a:sym typeface="Calibri" panose="020F0502020204030204"/>
              </a:rPr>
              <a:t>中三分之一的</a:t>
            </a:r>
            <a:r>
              <a:rPr lang="en-US" altLang="zh-CN" sz="1200" u="sng" dirty="0" err="1" smtClean="0">
                <a:latin typeface="+mj-lt"/>
                <a:ea typeface="+mj-ea"/>
                <a:cs typeface="+mj-cs"/>
                <a:sym typeface="Calibri" panose="020F0502020204030204"/>
                <a:hlinkClick r:id="rId3" tooltip="城市"/>
              </a:rPr>
              <a:t>城市</a:t>
            </a:r>
            <a:r>
              <a:rPr lang="zh-CN" altLang="zh-CN" sz="1200" dirty="0" smtClean="0">
                <a:latin typeface="+mj-lt"/>
                <a:ea typeface="+mj-ea"/>
                <a:cs typeface="+mj-cs"/>
                <a:sym typeface="Calibri" panose="020F0502020204030204"/>
              </a:rPr>
              <a:t>空气质量不达标，很多</a:t>
            </a:r>
            <a:r>
              <a:rPr lang="en-US" altLang="zh-CN" sz="1200" u="sng" dirty="0" err="1" smtClean="0">
                <a:latin typeface="+mj-lt"/>
                <a:ea typeface="+mj-ea"/>
                <a:cs typeface="+mj-cs"/>
                <a:sym typeface="Calibri" panose="020F0502020204030204"/>
                <a:hlinkClick r:id="rId3" tooltip="城市"/>
              </a:rPr>
              <a:t>城市</a:t>
            </a:r>
            <a:r>
              <a:rPr lang="zh-CN" altLang="zh-CN" sz="1200" dirty="0" smtClean="0">
                <a:latin typeface="+mj-lt"/>
                <a:ea typeface="+mj-ea"/>
                <a:cs typeface="+mj-cs"/>
                <a:sym typeface="Calibri" panose="020F0502020204030204"/>
              </a:rPr>
              <a:t>尤其是大中</a:t>
            </a:r>
            <a:r>
              <a:rPr lang="en-US" altLang="zh-CN" sz="1200" u="sng" dirty="0" err="1" smtClean="0">
                <a:latin typeface="+mj-lt"/>
                <a:ea typeface="+mj-ea"/>
                <a:cs typeface="+mj-cs"/>
                <a:sym typeface="Calibri" panose="020F0502020204030204"/>
                <a:hlinkClick r:id="rId3" tooltip="城市"/>
              </a:rPr>
              <a:t>城市</a:t>
            </a:r>
            <a:r>
              <a:rPr lang="zh-CN" altLang="zh-CN" sz="1200" dirty="0" smtClean="0">
                <a:latin typeface="+mj-lt"/>
                <a:ea typeface="+mj-ea"/>
                <a:cs typeface="+mj-cs"/>
                <a:sym typeface="Calibri" panose="020F0502020204030204"/>
              </a:rPr>
              <a:t>空气污染原来出现的煤烟型，现在是转化为与</a:t>
            </a:r>
            <a:r>
              <a:rPr lang="en-US" altLang="zh-CN" sz="1200" u="sng" dirty="0" err="1" smtClean="0">
                <a:latin typeface="+mj-lt"/>
                <a:ea typeface="+mj-ea"/>
                <a:cs typeface="+mj-cs"/>
                <a:sym typeface="Calibri" panose="020F0502020204030204"/>
                <a:hlinkClick r:id="rId4"/>
              </a:rPr>
              <a:t>汽车</a:t>
            </a:r>
            <a:r>
              <a:rPr lang="zh-CN" altLang="zh-CN" sz="1200" dirty="0" smtClean="0">
                <a:latin typeface="+mj-lt"/>
                <a:ea typeface="+mj-ea"/>
                <a:cs typeface="+mj-cs"/>
                <a:sym typeface="Calibri" panose="020F0502020204030204"/>
              </a:rPr>
              <a:t>尾气形成复合型污染的特点，加剧了大气污染治理的难度。同时，我国一些地区酸雨、灰霾和光化学烟雾等区域性大气污染问题频繁发生，部分地区甚至出现了每年</a:t>
            </a:r>
            <a:r>
              <a:rPr lang="en-US" altLang="zh-CN" sz="1200" dirty="0" smtClean="0">
                <a:latin typeface="+mj-lt"/>
                <a:ea typeface="+mj-ea"/>
                <a:cs typeface="+mj-cs"/>
                <a:sym typeface="Calibri" panose="020F0502020204030204"/>
              </a:rPr>
              <a:t>200</a:t>
            </a:r>
            <a:r>
              <a:rPr lang="zh-CN" altLang="zh-CN" sz="1200" dirty="0" smtClean="0">
                <a:latin typeface="+mj-lt"/>
                <a:ea typeface="+mj-ea"/>
                <a:cs typeface="+mj-cs"/>
                <a:sym typeface="Calibri" panose="020F0502020204030204"/>
              </a:rPr>
              <a:t>多天的灰霾天气，这些问题的产生都与机动车</a:t>
            </a:r>
            <a:r>
              <a:rPr lang="en-US" altLang="zh-CN" sz="1200" u="sng" dirty="0" err="1" smtClean="0">
                <a:latin typeface="+mj-lt"/>
                <a:ea typeface="+mj-ea"/>
                <a:cs typeface="+mj-cs"/>
                <a:sym typeface="Calibri" panose="020F0502020204030204"/>
                <a:hlinkClick r:id="rId5" tooltip="排放"/>
              </a:rPr>
              <a:t>排放</a:t>
            </a:r>
            <a:r>
              <a:rPr lang="zh-CN" altLang="zh-CN" sz="1200" dirty="0" smtClean="0">
                <a:latin typeface="+mj-lt"/>
                <a:ea typeface="+mj-ea"/>
                <a:cs typeface="+mj-cs"/>
                <a:sym typeface="Calibri" panose="020F0502020204030204"/>
              </a:rPr>
              <a:t>的氮氧化物、细颗粒物等污染物直接相关。</a:t>
            </a: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2020/3/23</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4"/>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2020/3/23</a:t>
            </a:fld>
            <a:endParaRPr lang="zh-CN" altLang="en-US"/>
          </a:p>
        </p:txBody>
      </p:sp>
      <p:sp>
        <p:nvSpPr>
          <p:cNvPr id="5" name="页脚占位符 4"/>
          <p:cNvSpPr>
            <a:spLocks noGrp="1"/>
          </p:cNvSpPr>
          <p:nvPr>
            <p:ph type="ftr" sz="quarter" idx="3"/>
            <p:custDataLst>
              <p:tags r:id="rId25"/>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汽车尾气处理</a:t>
            </a:r>
            <a:r>
              <a:rPr lang="en-US" altLang="zh-CN" b="1" spc="300" dirty="0" smtClean="0">
                <a:solidFill>
                  <a:srgbClr val="FF0000"/>
                </a:solidFill>
                <a:latin typeface="微软雅黑" panose="020B0503020204020204" charset="-122"/>
                <a:ea typeface="微软雅黑" panose="020B0503020204020204" charset="-122"/>
                <a:sym typeface="+mn-ea"/>
              </a:rPr>
              <a:t>2</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高一年级化学</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北京工业大学附属中学   李  爽</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txBox="1"/>
          <p:nvPr/>
        </p:nvSpPr>
        <p:spPr>
          <a:xfrm>
            <a:off x="0" y="521259"/>
            <a:ext cx="8973185" cy="1724189"/>
          </a:xfrm>
          <a:prstGeom prst="rect">
            <a:avLst/>
          </a:prstGeom>
        </p:spPr>
        <p:txBody>
          <a:bodyPr vert="horz" wrap="square" lIns="0" tIns="61594" rIns="0" bIns="0" rtlCol="0">
            <a:spAutoFit/>
          </a:bodyPr>
          <a:lstStyle/>
          <a:p>
            <a:pPr marL="12700" marR="5080">
              <a:lnSpc>
                <a:spcPct val="150000"/>
              </a:lnSpc>
              <a:spcBef>
                <a:spcPts val="484"/>
              </a:spcBef>
              <a:buSzPct val="96875"/>
              <a:buFont typeface="Arial"/>
              <a:buChar char="•"/>
              <a:tabLst>
                <a:tab pos="156210" algn="l"/>
              </a:tabLst>
            </a:pPr>
            <a:r>
              <a:rPr sz="2400" b="1" dirty="0" err="1">
                <a:latin typeface="Times New Roman" pitchFamily="18" charset="0"/>
                <a:ea typeface="宋体" pitchFamily="2" charset="-122"/>
                <a:cs typeface="Times New Roman" pitchFamily="18" charset="0"/>
              </a:rPr>
              <a:t>汽车尾气中除</a:t>
            </a:r>
            <a:r>
              <a:rPr sz="2400" b="1" spc="5" dirty="0" err="1">
                <a:latin typeface="Times New Roman" pitchFamily="18" charset="0"/>
                <a:ea typeface="宋体" pitchFamily="2" charset="-122"/>
                <a:cs typeface="Times New Roman" pitchFamily="18" charset="0"/>
              </a:rPr>
              <a:t>了</a:t>
            </a:r>
            <a:r>
              <a:rPr sz="2400" b="1" dirty="0" err="1">
                <a:solidFill>
                  <a:srgbClr val="FF0000"/>
                </a:solidFill>
                <a:latin typeface="Times New Roman" pitchFamily="18" charset="0"/>
                <a:ea typeface="宋体" pitchFamily="2" charset="-122"/>
                <a:cs typeface="Times New Roman" pitchFamily="18" charset="0"/>
              </a:rPr>
              <a:t>CO</a:t>
            </a:r>
            <a:r>
              <a:rPr sz="2400" b="1" dirty="0">
                <a:solidFill>
                  <a:srgbClr val="FF0000"/>
                </a:solidFill>
                <a:latin typeface="Times New Roman" pitchFamily="18" charset="0"/>
                <a:ea typeface="宋体" pitchFamily="2" charset="-122"/>
                <a:cs typeface="Times New Roman" pitchFamily="18" charset="0"/>
              </a:rPr>
              <a:t>、</a:t>
            </a:r>
            <a:r>
              <a:rPr sz="2400" b="1" spc="-770" dirty="0">
                <a:solidFill>
                  <a:srgbClr val="FF0000"/>
                </a:solidFill>
                <a:latin typeface="Times New Roman" pitchFamily="18" charset="0"/>
                <a:ea typeface="宋体" pitchFamily="2" charset="-122"/>
                <a:cs typeface="Times New Roman" pitchFamily="18" charset="0"/>
              </a:rPr>
              <a:t> </a:t>
            </a:r>
            <a:r>
              <a:rPr sz="2400" b="1" spc="10" dirty="0" err="1">
                <a:solidFill>
                  <a:srgbClr val="FF0000"/>
                </a:solidFill>
                <a:latin typeface="Times New Roman" pitchFamily="18" charset="0"/>
                <a:ea typeface="宋体" pitchFamily="2" charset="-122"/>
                <a:cs typeface="Times New Roman" pitchFamily="18" charset="0"/>
              </a:rPr>
              <a:t>C</a:t>
            </a:r>
            <a:r>
              <a:rPr sz="2400" b="1" spc="15" baseline="-21164" dirty="0" err="1">
                <a:solidFill>
                  <a:srgbClr val="FF0000"/>
                </a:solidFill>
                <a:latin typeface="Times New Roman" pitchFamily="18" charset="0"/>
                <a:ea typeface="宋体" pitchFamily="2" charset="-122"/>
                <a:cs typeface="Times New Roman" pitchFamily="18" charset="0"/>
              </a:rPr>
              <a:t>X</a:t>
            </a:r>
            <a:r>
              <a:rPr sz="2400" b="1" spc="10" dirty="0" err="1">
                <a:solidFill>
                  <a:srgbClr val="FF0000"/>
                </a:solidFill>
                <a:latin typeface="Times New Roman" pitchFamily="18" charset="0"/>
                <a:ea typeface="宋体" pitchFamily="2" charset="-122"/>
                <a:cs typeface="Times New Roman" pitchFamily="18" charset="0"/>
              </a:rPr>
              <a:t>H</a:t>
            </a:r>
            <a:r>
              <a:rPr sz="2400" b="1" spc="15" baseline="-21164" dirty="0" err="1">
                <a:solidFill>
                  <a:srgbClr val="FF0000"/>
                </a:solidFill>
                <a:latin typeface="Times New Roman" pitchFamily="18" charset="0"/>
                <a:ea typeface="宋体" pitchFamily="2" charset="-122"/>
                <a:cs typeface="Times New Roman" pitchFamily="18" charset="0"/>
              </a:rPr>
              <a:t>Y</a:t>
            </a:r>
            <a:r>
              <a:rPr sz="2400" b="1" dirty="0" err="1">
                <a:solidFill>
                  <a:srgbClr val="FF0000"/>
                </a:solidFill>
                <a:latin typeface="Times New Roman" pitchFamily="18" charset="0"/>
                <a:ea typeface="宋体" pitchFamily="2" charset="-122"/>
                <a:cs typeface="Times New Roman" pitchFamily="18" charset="0"/>
              </a:rPr>
              <a:t>、</a:t>
            </a:r>
            <a:r>
              <a:rPr sz="2400" b="1" spc="10" dirty="0" err="1">
                <a:solidFill>
                  <a:srgbClr val="FF0000"/>
                </a:solidFill>
                <a:latin typeface="Times New Roman" pitchFamily="18" charset="0"/>
                <a:ea typeface="宋体" pitchFamily="2" charset="-122"/>
                <a:cs typeface="Times New Roman" pitchFamily="18" charset="0"/>
              </a:rPr>
              <a:t>NO</a:t>
            </a:r>
            <a:r>
              <a:rPr sz="2400" b="1" spc="15" baseline="-21164" dirty="0" err="1">
                <a:solidFill>
                  <a:srgbClr val="FF0000"/>
                </a:solidFill>
                <a:latin typeface="Times New Roman" pitchFamily="18" charset="0"/>
                <a:ea typeface="宋体" pitchFamily="2" charset="-122"/>
                <a:cs typeface="Times New Roman" pitchFamily="18" charset="0"/>
              </a:rPr>
              <a:t>X</a:t>
            </a:r>
            <a:r>
              <a:rPr sz="2400" b="1" dirty="0" err="1">
                <a:latin typeface="Times New Roman" pitchFamily="18" charset="0"/>
                <a:ea typeface="宋体" pitchFamily="2" charset="-122"/>
                <a:cs typeface="Times New Roman" pitchFamily="18" charset="0"/>
              </a:rPr>
              <a:t>等有害物质以</a:t>
            </a:r>
            <a:r>
              <a:rPr sz="2400" b="1" dirty="0">
                <a:latin typeface="Times New Roman" pitchFamily="18" charset="0"/>
                <a:ea typeface="宋体" pitchFamily="2" charset="-122"/>
                <a:cs typeface="Times New Roman" pitchFamily="18" charset="0"/>
              </a:rPr>
              <a:t> </a:t>
            </a:r>
            <a:r>
              <a:rPr sz="2400" b="1" dirty="0" err="1">
                <a:latin typeface="Times New Roman" pitchFamily="18" charset="0"/>
                <a:ea typeface="宋体" pitchFamily="2" charset="-122"/>
                <a:cs typeface="Times New Roman" pitchFamily="18" charset="0"/>
              </a:rPr>
              <a:t>外，</a:t>
            </a:r>
            <a:r>
              <a:rPr sz="2400" b="1" dirty="0" err="1" smtClean="0">
                <a:latin typeface="Times New Roman" pitchFamily="18" charset="0"/>
                <a:ea typeface="宋体" pitchFamily="2" charset="-122"/>
                <a:cs typeface="Times New Roman" pitchFamily="18" charset="0"/>
              </a:rPr>
              <a:t>当然还含</a:t>
            </a:r>
            <a:r>
              <a:rPr sz="2400" b="1" spc="5" dirty="0" err="1" smtClean="0">
                <a:latin typeface="Times New Roman" pitchFamily="18" charset="0"/>
                <a:ea typeface="宋体" pitchFamily="2" charset="-122"/>
                <a:cs typeface="Times New Roman" pitchFamily="18" charset="0"/>
              </a:rPr>
              <a:t>有</a:t>
            </a:r>
            <a:r>
              <a:rPr sz="2400" b="1" spc="5" dirty="0" err="1" smtClean="0">
                <a:solidFill>
                  <a:srgbClr val="FF0000"/>
                </a:solidFill>
                <a:latin typeface="Times New Roman" pitchFamily="18" charset="0"/>
                <a:ea typeface="宋体" pitchFamily="2" charset="-122"/>
                <a:cs typeface="Times New Roman" pitchFamily="18" charset="0"/>
              </a:rPr>
              <a:t>氧气</a:t>
            </a:r>
            <a:r>
              <a:rPr sz="2400" b="1" spc="5" dirty="0" err="1" smtClean="0">
                <a:latin typeface="Times New Roman" pitchFamily="18" charset="0"/>
                <a:ea typeface="宋体" pitchFamily="2" charset="-122"/>
                <a:cs typeface="Times New Roman" pitchFamily="18" charset="0"/>
              </a:rPr>
              <a:t>等</a:t>
            </a:r>
            <a:r>
              <a:rPr sz="2400" b="1" spc="-15" dirty="0" err="1" smtClean="0">
                <a:latin typeface="Times New Roman" pitchFamily="18" charset="0"/>
                <a:ea typeface="宋体" pitchFamily="2" charset="-122"/>
                <a:cs typeface="Times New Roman" pitchFamily="18" charset="0"/>
              </a:rPr>
              <a:t>物</a:t>
            </a:r>
            <a:r>
              <a:rPr sz="2400" b="1" spc="5" dirty="0" err="1" smtClean="0">
                <a:latin typeface="Times New Roman" pitchFamily="18" charset="0"/>
                <a:ea typeface="宋体" pitchFamily="2" charset="-122"/>
                <a:cs typeface="Times New Roman" pitchFamily="18" charset="0"/>
              </a:rPr>
              <a:t>质</a:t>
            </a:r>
            <a:r>
              <a:rPr sz="2400" b="1" spc="5" dirty="0" err="1">
                <a:latin typeface="Times New Roman" pitchFamily="18" charset="0"/>
                <a:ea typeface="宋体" pitchFamily="2" charset="-122"/>
                <a:cs typeface="Times New Roman" pitchFamily="18" charset="0"/>
              </a:rPr>
              <a:t>，</a:t>
            </a:r>
            <a:r>
              <a:rPr sz="2400" b="1" spc="-15" dirty="0" err="1">
                <a:latin typeface="Times New Roman" pitchFamily="18" charset="0"/>
                <a:ea typeface="宋体" pitchFamily="2" charset="-122"/>
                <a:cs typeface="Times New Roman" pitchFamily="18" charset="0"/>
              </a:rPr>
              <a:t>你</a:t>
            </a:r>
            <a:r>
              <a:rPr sz="2400" b="1" spc="5" dirty="0" err="1">
                <a:latin typeface="Times New Roman" pitchFamily="18" charset="0"/>
                <a:ea typeface="宋体" pitchFamily="2" charset="-122"/>
                <a:cs typeface="Times New Roman" pitchFamily="18" charset="0"/>
              </a:rPr>
              <a:t>认为</a:t>
            </a:r>
            <a:r>
              <a:rPr sz="2400" b="1" spc="5" dirty="0">
                <a:latin typeface="Times New Roman" pitchFamily="18" charset="0"/>
                <a:ea typeface="宋体" pitchFamily="2" charset="-122"/>
                <a:cs typeface="Times New Roman" pitchFamily="18" charset="0"/>
              </a:rPr>
              <a:t> </a:t>
            </a:r>
            <a:r>
              <a:rPr sz="2400" b="1" dirty="0" err="1">
                <a:latin typeface="Times New Roman" pitchFamily="18" charset="0"/>
                <a:ea typeface="宋体" pitchFamily="2" charset="-122"/>
                <a:cs typeface="Times New Roman" pitchFamily="18" charset="0"/>
              </a:rPr>
              <a:t>这些物质之间可以发生</a:t>
            </a:r>
            <a:r>
              <a:rPr sz="2400" b="1" spc="-15" dirty="0" err="1">
                <a:latin typeface="Times New Roman" pitchFamily="18" charset="0"/>
                <a:ea typeface="宋体" pitchFamily="2" charset="-122"/>
                <a:cs typeface="Times New Roman" pitchFamily="18" charset="0"/>
              </a:rPr>
              <a:t>氧</a:t>
            </a:r>
            <a:r>
              <a:rPr sz="2400" b="1" dirty="0" err="1">
                <a:latin typeface="Times New Roman" pitchFamily="18" charset="0"/>
                <a:ea typeface="宋体" pitchFamily="2" charset="-122"/>
                <a:cs typeface="Times New Roman" pitchFamily="18" charset="0"/>
              </a:rPr>
              <a:t>化还</a:t>
            </a:r>
            <a:r>
              <a:rPr sz="2400" b="1" spc="-15" dirty="0" err="1">
                <a:latin typeface="Times New Roman" pitchFamily="18" charset="0"/>
                <a:ea typeface="宋体" pitchFamily="2" charset="-122"/>
                <a:cs typeface="Times New Roman" pitchFamily="18" charset="0"/>
              </a:rPr>
              <a:t>原</a:t>
            </a:r>
            <a:r>
              <a:rPr sz="2400" b="1" dirty="0" err="1">
                <a:latin typeface="Times New Roman" pitchFamily="18" charset="0"/>
                <a:ea typeface="宋体" pitchFamily="2" charset="-122"/>
                <a:cs typeface="Times New Roman" pitchFamily="18" charset="0"/>
              </a:rPr>
              <a:t>反应</a:t>
            </a:r>
            <a:r>
              <a:rPr sz="2400" b="1" spc="-15" dirty="0" err="1">
                <a:latin typeface="Times New Roman" pitchFamily="18" charset="0"/>
                <a:ea typeface="宋体" pitchFamily="2" charset="-122"/>
                <a:cs typeface="Times New Roman" pitchFamily="18" charset="0"/>
              </a:rPr>
              <a:t>吗</a:t>
            </a:r>
            <a:r>
              <a:rPr sz="2400" b="1" dirty="0">
                <a:latin typeface="Times New Roman" pitchFamily="18" charset="0"/>
                <a:ea typeface="宋体" pitchFamily="2" charset="-122"/>
                <a:cs typeface="Times New Roman" pitchFamily="18" charset="0"/>
              </a:rPr>
              <a:t>？</a:t>
            </a:r>
            <a:r>
              <a:rPr sz="2400" b="1" dirty="0" err="1" smtClean="0">
                <a:latin typeface="Times New Roman" pitchFamily="18" charset="0"/>
                <a:ea typeface="宋体" pitchFamily="2" charset="-122"/>
                <a:cs typeface="Times New Roman" pitchFamily="18" charset="0"/>
              </a:rPr>
              <a:t>请</a:t>
            </a:r>
            <a:r>
              <a:rPr sz="2400" b="1" spc="-15" dirty="0" err="1" smtClean="0">
                <a:latin typeface="Times New Roman" pitchFamily="18" charset="0"/>
                <a:ea typeface="宋体" pitchFamily="2" charset="-122"/>
                <a:cs typeface="Times New Roman" pitchFamily="18" charset="0"/>
              </a:rPr>
              <a:t>写</a:t>
            </a:r>
            <a:r>
              <a:rPr sz="2400" b="1" dirty="0" err="1" smtClean="0">
                <a:latin typeface="Times New Roman" pitchFamily="18" charset="0"/>
                <a:ea typeface="宋体" pitchFamily="2" charset="-122"/>
                <a:cs typeface="Times New Roman" pitchFamily="18" charset="0"/>
              </a:rPr>
              <a:t>出可能的反应</a:t>
            </a:r>
            <a:r>
              <a:rPr sz="2400" b="1" dirty="0" err="1">
                <a:latin typeface="Times New Roman" pitchFamily="18" charset="0"/>
                <a:ea typeface="宋体" pitchFamily="2" charset="-122"/>
                <a:cs typeface="Times New Roman" pitchFamily="18" charset="0"/>
              </a:rPr>
              <a:t>，并说一说你</a:t>
            </a:r>
            <a:r>
              <a:rPr sz="2400" b="1" spc="-15" dirty="0" err="1">
                <a:latin typeface="Times New Roman" pitchFamily="18" charset="0"/>
                <a:ea typeface="宋体" pitchFamily="2" charset="-122"/>
                <a:cs typeface="Times New Roman" pitchFamily="18" charset="0"/>
              </a:rPr>
              <a:t>是</a:t>
            </a:r>
            <a:r>
              <a:rPr sz="2400" b="1" dirty="0" err="1">
                <a:latin typeface="Times New Roman" pitchFamily="18" charset="0"/>
                <a:ea typeface="宋体" pitchFamily="2" charset="-122"/>
                <a:cs typeface="Times New Roman" pitchFamily="18" charset="0"/>
              </a:rPr>
              <a:t>怎么</a:t>
            </a:r>
            <a:r>
              <a:rPr sz="2400" b="1" spc="-15" dirty="0" err="1">
                <a:latin typeface="Times New Roman" pitchFamily="18" charset="0"/>
                <a:ea typeface="宋体" pitchFamily="2" charset="-122"/>
                <a:cs typeface="Times New Roman" pitchFamily="18" charset="0"/>
              </a:rPr>
              <a:t>猜</a:t>
            </a:r>
            <a:r>
              <a:rPr sz="2400" b="1" dirty="0" err="1">
                <a:latin typeface="Times New Roman" pitchFamily="18" charset="0"/>
                <a:ea typeface="宋体" pitchFamily="2" charset="-122"/>
                <a:cs typeface="Times New Roman" pitchFamily="18" charset="0"/>
              </a:rPr>
              <a:t>想</a:t>
            </a:r>
            <a:endParaRPr sz="2400" b="1" dirty="0">
              <a:latin typeface="Times New Roman" pitchFamily="18" charset="0"/>
              <a:ea typeface="宋体" pitchFamily="2" charset="-122"/>
              <a:cs typeface="Times New Roman" pitchFamily="18" charset="0"/>
            </a:endParaRPr>
          </a:p>
        </p:txBody>
      </p:sp>
      <p:sp>
        <p:nvSpPr>
          <p:cNvPr id="5" name="矩形 4"/>
          <p:cNvSpPr/>
          <p:nvPr/>
        </p:nvSpPr>
        <p:spPr>
          <a:xfrm>
            <a:off x="268961" y="2514405"/>
            <a:ext cx="1723549" cy="461665"/>
          </a:xfrm>
          <a:prstGeom prst="rect">
            <a:avLst/>
          </a:prstGeom>
        </p:spPr>
        <p:txBody>
          <a:bodyPr wrap="none">
            <a:spAutoFit/>
          </a:bodyPr>
          <a:lstStyle/>
          <a:p>
            <a:r>
              <a:rPr lang="zh-CN" altLang="en-US" sz="2400" b="1" dirty="0" smtClean="0">
                <a:latin typeface="宋体" pitchFamily="2" charset="-122"/>
                <a:ea typeface="宋体" pitchFamily="2" charset="-122"/>
              </a:rPr>
              <a:t>尾气被氧化</a:t>
            </a:r>
            <a:endParaRPr lang="zh-CN" altLang="en-US" sz="2400" b="1" dirty="0">
              <a:latin typeface="宋体" pitchFamily="2" charset="-122"/>
              <a:ea typeface="宋体" pitchFamily="2" charset="-122"/>
            </a:endParaRPr>
          </a:p>
        </p:txBody>
      </p:sp>
      <p:grpSp>
        <p:nvGrpSpPr>
          <p:cNvPr id="13" name="组合 12"/>
          <p:cNvGrpSpPr/>
          <p:nvPr/>
        </p:nvGrpSpPr>
        <p:grpSpPr>
          <a:xfrm>
            <a:off x="592239" y="3115917"/>
            <a:ext cx="3762048" cy="616193"/>
            <a:chOff x="592239" y="3115917"/>
            <a:chExt cx="3762048" cy="616193"/>
          </a:xfrm>
        </p:grpSpPr>
        <p:sp>
          <p:nvSpPr>
            <p:cNvPr id="6" name="object 5"/>
            <p:cNvSpPr txBox="1"/>
            <p:nvPr/>
          </p:nvSpPr>
          <p:spPr>
            <a:xfrm>
              <a:off x="592239" y="3115917"/>
              <a:ext cx="3762048" cy="616193"/>
            </a:xfrm>
            <a:prstGeom prst="rect">
              <a:avLst/>
            </a:prstGeom>
          </p:spPr>
          <p:txBody>
            <a:bodyPr vert="horz" wrap="square" lIns="0" tIns="61594" rIns="0" bIns="0" rtlCol="0">
              <a:spAutoFit/>
            </a:bodyPr>
            <a:lstStyle/>
            <a:p>
              <a:pPr marL="12700" marR="5080">
                <a:lnSpc>
                  <a:spcPct val="150000"/>
                </a:lnSpc>
                <a:spcBef>
                  <a:spcPts val="484"/>
                </a:spcBef>
                <a:buSzPct val="96875"/>
                <a:tabLst>
                  <a:tab pos="156210" algn="l"/>
                </a:tabLst>
              </a:pPr>
              <a:r>
                <a:rPr lang="en-US" altLang="zh-CN" sz="2400" b="1" dirty="0" smtClean="0">
                  <a:solidFill>
                    <a:srgbClr val="FF0000"/>
                  </a:solidFill>
                  <a:latin typeface="Times New Roman" pitchFamily="18" charset="0"/>
                  <a:ea typeface="宋体" pitchFamily="2" charset="-122"/>
                  <a:cs typeface="Times New Roman" pitchFamily="18" charset="0"/>
                </a:rPr>
                <a:t>2</a:t>
              </a:r>
              <a:r>
                <a:rPr sz="2400" b="1" dirty="0" smtClean="0">
                  <a:solidFill>
                    <a:srgbClr val="FF0000"/>
                  </a:solidFill>
                  <a:latin typeface="Times New Roman" pitchFamily="18" charset="0"/>
                  <a:ea typeface="宋体" pitchFamily="2" charset="-122"/>
                  <a:cs typeface="Times New Roman" pitchFamily="18" charset="0"/>
                </a:rPr>
                <a:t>CO</a:t>
              </a:r>
              <a:r>
                <a:rPr lang="en-US" altLang="zh-CN" sz="2400" b="1" dirty="0" smtClean="0">
                  <a:solidFill>
                    <a:srgbClr val="FF0000"/>
                  </a:solidFill>
                  <a:latin typeface="Times New Roman" pitchFamily="18" charset="0"/>
                  <a:ea typeface="宋体" pitchFamily="2" charset="-122"/>
                  <a:cs typeface="Times New Roman" pitchFamily="18" charset="0"/>
                </a:rPr>
                <a:t>+O</a:t>
              </a:r>
              <a:r>
                <a:rPr sz="2400" b="1" spc="-770" dirty="0" smtClean="0">
                  <a:solidFill>
                    <a:srgbClr val="FF0000"/>
                  </a:solidFill>
                  <a:latin typeface="Times New Roman" pitchFamily="18" charset="0"/>
                  <a:ea typeface="宋体" pitchFamily="2" charset="-122"/>
                  <a:cs typeface="Times New Roman" pitchFamily="18" charset="0"/>
                </a:rPr>
                <a:t> </a:t>
              </a:r>
              <a:r>
                <a:rPr lang="en-US" altLang="zh-CN" sz="2400" b="1" spc="15" baseline="-21164" dirty="0" smtClean="0">
                  <a:solidFill>
                    <a:srgbClr val="FF0000"/>
                  </a:solidFill>
                  <a:latin typeface="Times New Roman" pitchFamily="18" charset="0"/>
                  <a:ea typeface="宋体" pitchFamily="2" charset="-122"/>
                  <a:cs typeface="Times New Roman" pitchFamily="18" charset="0"/>
                </a:rPr>
                <a:t>2</a:t>
              </a:r>
              <a:r>
                <a:rPr lang="en-US" altLang="zh-CN" sz="2400" b="1" spc="10" dirty="0" smtClean="0">
                  <a:solidFill>
                    <a:srgbClr val="FF0000"/>
                  </a:solidFill>
                  <a:latin typeface="Times New Roman" pitchFamily="18" charset="0"/>
                  <a:ea typeface="宋体" pitchFamily="2" charset="-122"/>
                  <a:cs typeface="Times New Roman" pitchFamily="18" charset="0"/>
                </a:rPr>
                <a:t>===2</a:t>
              </a:r>
              <a:r>
                <a:rPr lang="en-US" altLang="zh-CN" sz="2400" b="1" dirty="0" smtClean="0">
                  <a:solidFill>
                    <a:srgbClr val="FF0000"/>
                  </a:solidFill>
                  <a:latin typeface="Times New Roman" pitchFamily="18" charset="0"/>
                  <a:ea typeface="宋体" pitchFamily="2" charset="-122"/>
                  <a:cs typeface="Times New Roman" pitchFamily="18" charset="0"/>
                </a:rPr>
                <a:t> CO</a:t>
              </a:r>
              <a:r>
                <a:rPr lang="en-US" altLang="zh-CN" sz="2400" b="1" spc="-770" dirty="0" smtClean="0">
                  <a:solidFill>
                    <a:srgbClr val="FF0000"/>
                  </a:solidFill>
                  <a:latin typeface="Times New Roman" pitchFamily="18" charset="0"/>
                  <a:ea typeface="宋体" pitchFamily="2" charset="-122"/>
                  <a:cs typeface="Times New Roman" pitchFamily="18" charset="0"/>
                </a:rPr>
                <a:t> </a:t>
              </a:r>
              <a:r>
                <a:rPr lang="en-US" altLang="zh-CN" sz="2400" b="1" spc="15" baseline="-21164" dirty="0" smtClean="0">
                  <a:solidFill>
                    <a:srgbClr val="FF0000"/>
                  </a:solidFill>
                  <a:latin typeface="Times New Roman" pitchFamily="18" charset="0"/>
                  <a:ea typeface="宋体" pitchFamily="2" charset="-122"/>
                  <a:cs typeface="Times New Roman" pitchFamily="18" charset="0"/>
                </a:rPr>
                <a:t>2 </a:t>
              </a:r>
            </a:p>
          </p:txBody>
        </p:sp>
        <p:sp>
          <p:nvSpPr>
            <p:cNvPr id="9" name="文本框 3"/>
            <p:cNvSpPr txBox="1">
              <a:spLocks noChangeArrowheads="1"/>
            </p:cNvSpPr>
            <p:nvPr/>
          </p:nvSpPr>
          <p:spPr bwMode="auto">
            <a:xfrm>
              <a:off x="1515676" y="3130627"/>
              <a:ext cx="1174071" cy="369500"/>
            </a:xfrm>
            <a:prstGeom prst="rect">
              <a:avLst/>
            </a:prstGeom>
            <a:noFill/>
            <a:ln w="9525">
              <a:noFill/>
              <a:miter lim="800000"/>
              <a:headEnd/>
              <a:tailEnd/>
            </a:ln>
          </p:spPr>
          <p:txBody>
            <a:bodyPr>
              <a:spAutoFit/>
            </a:bodyPr>
            <a:lstStyle/>
            <a:p>
              <a:r>
                <a:rPr lang="zh-CN" altLang="zh-CN" b="1" dirty="0">
                  <a:latin typeface="Times New Roman" pitchFamily="18" charset="0"/>
                  <a:ea typeface="宋体" pitchFamily="2" charset="-122"/>
                  <a:cs typeface="Times New Roman" pitchFamily="18" charset="0"/>
                </a:rPr>
                <a:t>催化剂</a:t>
              </a:r>
            </a:p>
          </p:txBody>
        </p:sp>
      </p:grpSp>
      <p:grpSp>
        <p:nvGrpSpPr>
          <p:cNvPr id="12" name="组合 11"/>
          <p:cNvGrpSpPr/>
          <p:nvPr/>
        </p:nvGrpSpPr>
        <p:grpSpPr>
          <a:xfrm>
            <a:off x="472495" y="3842555"/>
            <a:ext cx="8973185" cy="549830"/>
            <a:chOff x="701095" y="4593670"/>
            <a:chExt cx="8973185" cy="549830"/>
          </a:xfrm>
        </p:grpSpPr>
        <p:sp>
          <p:nvSpPr>
            <p:cNvPr id="10" name="文本框 3"/>
            <p:cNvSpPr txBox="1">
              <a:spLocks noChangeArrowheads="1"/>
            </p:cNvSpPr>
            <p:nvPr/>
          </p:nvSpPr>
          <p:spPr bwMode="auto">
            <a:xfrm>
              <a:off x="2792061" y="4628445"/>
              <a:ext cx="1174071" cy="369500"/>
            </a:xfrm>
            <a:prstGeom prst="rect">
              <a:avLst/>
            </a:prstGeom>
            <a:noFill/>
            <a:ln w="9525">
              <a:noFill/>
              <a:miter lim="800000"/>
              <a:headEnd/>
              <a:tailEnd/>
            </a:ln>
          </p:spPr>
          <p:txBody>
            <a:bodyPr>
              <a:spAutoFit/>
            </a:bodyPr>
            <a:lstStyle/>
            <a:p>
              <a:r>
                <a:rPr lang="zh-CN" altLang="zh-CN" b="1" dirty="0">
                  <a:latin typeface="Times New Roman" pitchFamily="18" charset="0"/>
                  <a:ea typeface="宋体" pitchFamily="2" charset="-122"/>
                  <a:cs typeface="Times New Roman" pitchFamily="18" charset="0"/>
                </a:rPr>
                <a:t>催化剂</a:t>
              </a:r>
            </a:p>
          </p:txBody>
        </p:sp>
        <p:sp>
          <p:nvSpPr>
            <p:cNvPr id="11" name="object 5"/>
            <p:cNvSpPr txBox="1"/>
            <p:nvPr/>
          </p:nvSpPr>
          <p:spPr>
            <a:xfrm>
              <a:off x="701095" y="4593670"/>
              <a:ext cx="8973185" cy="549830"/>
            </a:xfrm>
            <a:prstGeom prst="rect">
              <a:avLst/>
            </a:prstGeom>
          </p:spPr>
          <p:txBody>
            <a:bodyPr vert="horz" wrap="square" lIns="0" tIns="61594" rIns="0" bIns="0" rtlCol="0">
              <a:spAutoFit/>
            </a:bodyPr>
            <a:lstStyle/>
            <a:p>
              <a:pPr marL="12700" marR="5080">
                <a:lnSpc>
                  <a:spcPct val="150000"/>
                </a:lnSpc>
                <a:spcBef>
                  <a:spcPts val="484"/>
                </a:spcBef>
                <a:buSzPct val="96875"/>
                <a:tabLst>
                  <a:tab pos="156210" algn="l"/>
                </a:tabLst>
              </a:pPr>
              <a:r>
                <a:rPr sz="2400" b="1" spc="10" dirty="0" err="1" smtClean="0">
                  <a:solidFill>
                    <a:srgbClr val="FF0000"/>
                  </a:solidFill>
                  <a:latin typeface="Times New Roman" pitchFamily="18" charset="0"/>
                  <a:ea typeface="宋体" pitchFamily="2" charset="-122"/>
                  <a:cs typeface="Times New Roman" pitchFamily="18" charset="0"/>
                </a:rPr>
                <a:t>C</a:t>
              </a:r>
              <a:r>
                <a:rPr lang="en-US" sz="2400" b="1" spc="15" baseline="-21164" dirty="0" err="1" smtClean="0">
                  <a:solidFill>
                    <a:srgbClr val="FF0000"/>
                  </a:solidFill>
                  <a:latin typeface="Times New Roman" pitchFamily="18" charset="0"/>
                  <a:ea typeface="宋体" pitchFamily="2" charset="-122"/>
                  <a:cs typeface="Times New Roman" pitchFamily="18" charset="0"/>
                </a:rPr>
                <a:t>x</a:t>
              </a:r>
              <a:r>
                <a:rPr sz="2400" b="1" spc="10" dirty="0" err="1" smtClean="0">
                  <a:solidFill>
                    <a:srgbClr val="FF0000"/>
                  </a:solidFill>
                  <a:latin typeface="Times New Roman" pitchFamily="18" charset="0"/>
                  <a:ea typeface="宋体" pitchFamily="2" charset="-122"/>
                  <a:cs typeface="Times New Roman" pitchFamily="18" charset="0"/>
                </a:rPr>
                <a:t>H</a:t>
              </a:r>
              <a:r>
                <a:rPr lang="en-US" sz="2400" b="1" spc="15" baseline="-21164" dirty="0" err="1" smtClean="0">
                  <a:solidFill>
                    <a:srgbClr val="FF0000"/>
                  </a:solidFill>
                  <a:latin typeface="Times New Roman" pitchFamily="18" charset="0"/>
                  <a:ea typeface="宋体" pitchFamily="2" charset="-122"/>
                  <a:cs typeface="Times New Roman" pitchFamily="18" charset="0"/>
                </a:rPr>
                <a:t>y</a:t>
              </a:r>
              <a:r>
                <a:rPr lang="en-US" sz="2400" b="1" spc="15" baseline="-21164" dirty="0" smtClean="0">
                  <a:solidFill>
                    <a:srgbClr val="FF0000"/>
                  </a:solidFill>
                  <a:latin typeface="Times New Roman" pitchFamily="18" charset="0"/>
                  <a:ea typeface="宋体" pitchFamily="2" charset="-122"/>
                  <a:cs typeface="Times New Roman" pitchFamily="18" charset="0"/>
                </a:rPr>
                <a:t> </a:t>
              </a:r>
              <a:r>
                <a:rPr lang="pl-PL" altLang="zh-CN" sz="2400" b="1" dirty="0" smtClean="0">
                  <a:solidFill>
                    <a:srgbClr val="FF0000"/>
                  </a:solidFill>
                  <a:latin typeface="Times New Roman" pitchFamily="18" charset="0"/>
                  <a:ea typeface="宋体" pitchFamily="2" charset="-122"/>
                  <a:cs typeface="Times New Roman" pitchFamily="18" charset="0"/>
                </a:rPr>
                <a:t>+</a:t>
              </a:r>
              <a:r>
                <a:rPr lang="en-US" altLang="zh-CN" sz="2400" b="1" dirty="0" smtClean="0">
                  <a:solidFill>
                    <a:srgbClr val="FF0000"/>
                  </a:solidFill>
                  <a:latin typeface="Times New Roman" pitchFamily="18" charset="0"/>
                  <a:ea typeface="宋体" pitchFamily="2" charset="-122"/>
                  <a:cs typeface="Times New Roman" pitchFamily="18" charset="0"/>
                </a:rPr>
                <a:t> (</a:t>
              </a:r>
              <a:r>
                <a:rPr lang="en-US" altLang="zh-CN" sz="2400" b="1" dirty="0" err="1" smtClean="0">
                  <a:solidFill>
                    <a:srgbClr val="FF0000"/>
                  </a:solidFill>
                  <a:latin typeface="Times New Roman" pitchFamily="18" charset="0"/>
                  <a:ea typeface="宋体" pitchFamily="2" charset="-122"/>
                  <a:cs typeface="Times New Roman" pitchFamily="18" charset="0"/>
                </a:rPr>
                <a:t>x+y</a:t>
              </a:r>
              <a:r>
                <a:rPr lang="en-US" altLang="zh-CN" sz="2400" b="1" dirty="0" smtClean="0">
                  <a:solidFill>
                    <a:srgbClr val="FF0000"/>
                  </a:solidFill>
                  <a:latin typeface="Times New Roman" pitchFamily="18" charset="0"/>
                  <a:ea typeface="宋体" pitchFamily="2" charset="-122"/>
                  <a:cs typeface="Times New Roman" pitchFamily="18" charset="0"/>
                </a:rPr>
                <a:t>/4)</a:t>
              </a:r>
              <a:r>
                <a:rPr lang="pl-PL" altLang="zh-CN" sz="2400" b="1" dirty="0" smtClean="0">
                  <a:solidFill>
                    <a:srgbClr val="FF0000"/>
                  </a:solidFill>
                  <a:latin typeface="Times New Roman" pitchFamily="18" charset="0"/>
                  <a:ea typeface="宋体" pitchFamily="2" charset="-122"/>
                  <a:cs typeface="Times New Roman" pitchFamily="18" charset="0"/>
                </a:rPr>
                <a:t>O</a:t>
              </a:r>
              <a:r>
                <a:rPr lang="pl-PL" altLang="zh-CN" sz="2400" b="1" spc="-770" dirty="0" smtClean="0">
                  <a:solidFill>
                    <a:srgbClr val="FF0000"/>
                  </a:solidFill>
                  <a:latin typeface="Times New Roman" pitchFamily="18" charset="0"/>
                  <a:ea typeface="宋体" pitchFamily="2" charset="-122"/>
                  <a:cs typeface="Times New Roman" pitchFamily="18" charset="0"/>
                </a:rPr>
                <a:t> </a:t>
              </a:r>
              <a:r>
                <a:rPr lang="pl-PL" altLang="zh-CN" sz="2400" b="1" spc="15" baseline="-21164" dirty="0" smtClean="0">
                  <a:solidFill>
                    <a:srgbClr val="FF0000"/>
                  </a:solidFill>
                  <a:latin typeface="Times New Roman" pitchFamily="18" charset="0"/>
                  <a:ea typeface="宋体" pitchFamily="2" charset="-122"/>
                  <a:cs typeface="Times New Roman" pitchFamily="18" charset="0"/>
                </a:rPr>
                <a:t>2</a:t>
              </a:r>
              <a:r>
                <a:rPr lang="en-US" altLang="zh-CN" sz="2400" b="1" spc="15" baseline="-21164" dirty="0" smtClean="0">
                  <a:solidFill>
                    <a:srgbClr val="FF0000"/>
                  </a:solidFill>
                  <a:latin typeface="Times New Roman" pitchFamily="18" charset="0"/>
                  <a:ea typeface="宋体" pitchFamily="2" charset="-122"/>
                  <a:cs typeface="Times New Roman" pitchFamily="18" charset="0"/>
                </a:rPr>
                <a:t> </a:t>
              </a:r>
              <a:r>
                <a:rPr lang="en-US" altLang="zh-CN" sz="2400" b="1" spc="10" dirty="0" smtClean="0">
                  <a:solidFill>
                    <a:srgbClr val="FF0000"/>
                  </a:solidFill>
                  <a:latin typeface="Times New Roman" pitchFamily="18" charset="0"/>
                  <a:ea typeface="宋体" pitchFamily="2" charset="-122"/>
                  <a:cs typeface="Times New Roman" pitchFamily="18" charset="0"/>
                </a:rPr>
                <a:t>---</a:t>
              </a:r>
              <a:r>
                <a:rPr lang="pl-PL" altLang="zh-CN" sz="2400" b="1" spc="10" dirty="0" smtClean="0">
                  <a:solidFill>
                    <a:srgbClr val="FF0000"/>
                  </a:solidFill>
                  <a:latin typeface="Times New Roman" pitchFamily="18" charset="0"/>
                  <a:ea typeface="宋体" pitchFamily="2" charset="-122"/>
                  <a:cs typeface="Times New Roman" pitchFamily="18" charset="0"/>
                </a:rPr>
                <a:t>→</a:t>
              </a:r>
              <a:r>
                <a:rPr lang="pl-PL" altLang="zh-CN" sz="2400" b="1" dirty="0" smtClean="0">
                  <a:solidFill>
                    <a:srgbClr val="FF0000"/>
                  </a:solidFill>
                  <a:latin typeface="Times New Roman" pitchFamily="18" charset="0"/>
                  <a:ea typeface="宋体" pitchFamily="2" charset="-122"/>
                  <a:cs typeface="Times New Roman" pitchFamily="18" charset="0"/>
                </a:rPr>
                <a:t> </a:t>
              </a:r>
              <a:r>
                <a:rPr lang="en-US" altLang="zh-CN" sz="2400" b="1" dirty="0" smtClean="0">
                  <a:solidFill>
                    <a:srgbClr val="FF0000"/>
                  </a:solidFill>
                  <a:latin typeface="Times New Roman" pitchFamily="18" charset="0"/>
                  <a:ea typeface="宋体" pitchFamily="2" charset="-122"/>
                  <a:cs typeface="Times New Roman" pitchFamily="18" charset="0"/>
                </a:rPr>
                <a:t>X</a:t>
              </a:r>
              <a:r>
                <a:rPr lang="pl-PL" altLang="zh-CN" sz="2400" b="1" dirty="0" smtClean="0">
                  <a:solidFill>
                    <a:srgbClr val="FF0000"/>
                  </a:solidFill>
                  <a:latin typeface="Times New Roman" pitchFamily="18" charset="0"/>
                  <a:ea typeface="宋体" pitchFamily="2" charset="-122"/>
                  <a:cs typeface="Times New Roman" pitchFamily="18" charset="0"/>
                </a:rPr>
                <a:t>CO</a:t>
              </a:r>
              <a:r>
                <a:rPr lang="pl-PL" altLang="zh-CN" sz="2400" b="1" spc="-770" dirty="0" smtClean="0">
                  <a:solidFill>
                    <a:srgbClr val="FF0000"/>
                  </a:solidFill>
                  <a:latin typeface="Times New Roman" pitchFamily="18" charset="0"/>
                  <a:ea typeface="宋体" pitchFamily="2" charset="-122"/>
                  <a:cs typeface="Times New Roman" pitchFamily="18" charset="0"/>
                </a:rPr>
                <a:t> </a:t>
              </a:r>
              <a:r>
                <a:rPr lang="pl-PL" altLang="zh-CN" sz="2400" b="1" spc="15" baseline="-21164" dirty="0" smtClean="0">
                  <a:solidFill>
                    <a:srgbClr val="FF0000"/>
                  </a:solidFill>
                  <a:latin typeface="Times New Roman" pitchFamily="18" charset="0"/>
                  <a:ea typeface="宋体" pitchFamily="2" charset="-122"/>
                  <a:cs typeface="Times New Roman" pitchFamily="18" charset="0"/>
                </a:rPr>
                <a:t>2 </a:t>
              </a:r>
              <a:r>
                <a:rPr lang="pl-PL" altLang="zh-CN" sz="2400" b="1" dirty="0" smtClean="0">
                  <a:solidFill>
                    <a:srgbClr val="FF0000"/>
                  </a:solidFill>
                  <a:latin typeface="Times New Roman" pitchFamily="18" charset="0"/>
                  <a:ea typeface="宋体" pitchFamily="2" charset="-122"/>
                  <a:cs typeface="Times New Roman" pitchFamily="18" charset="0"/>
                </a:rPr>
                <a:t>+ </a:t>
              </a:r>
              <a:r>
                <a:rPr lang="en-US" altLang="zh-CN" sz="2400" b="1" dirty="0" smtClean="0">
                  <a:solidFill>
                    <a:srgbClr val="FF0000"/>
                  </a:solidFill>
                  <a:latin typeface="Times New Roman" pitchFamily="18" charset="0"/>
                  <a:ea typeface="宋体" pitchFamily="2" charset="-122"/>
                  <a:cs typeface="Times New Roman" pitchFamily="18" charset="0"/>
                </a:rPr>
                <a:t>y/2H</a:t>
              </a:r>
              <a:r>
                <a:rPr lang="en-US" altLang="zh-CN" sz="2400" b="1" spc="15" baseline="-21164" dirty="0" smtClean="0">
                  <a:solidFill>
                    <a:srgbClr val="FF0000"/>
                  </a:solidFill>
                  <a:latin typeface="Times New Roman" pitchFamily="18" charset="0"/>
                  <a:ea typeface="宋体" pitchFamily="2" charset="-122"/>
                  <a:cs typeface="Times New Roman" pitchFamily="18" charset="0"/>
                </a:rPr>
                <a:t>2</a:t>
              </a:r>
              <a:r>
                <a:rPr sz="2400" b="1" spc="10" dirty="0" smtClean="0">
                  <a:solidFill>
                    <a:srgbClr val="FF0000"/>
                  </a:solidFill>
                  <a:latin typeface="Times New Roman" pitchFamily="18" charset="0"/>
                  <a:ea typeface="宋体" pitchFamily="2" charset="-122"/>
                  <a:cs typeface="Times New Roman" pitchFamily="18" charset="0"/>
                </a:rPr>
                <a:t>O</a:t>
              </a:r>
              <a:endParaRPr sz="2400" b="1" dirty="0">
                <a:latin typeface="Times New Roman" pitchFamily="18" charset="0"/>
                <a:ea typeface="宋体" pitchFamily="2" charset="-122"/>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919866" y="766916"/>
            <a:ext cx="8424862" cy="1017711"/>
            <a:chOff x="566" y="5675"/>
            <a:chExt cx="13268" cy="1603"/>
          </a:xfrm>
        </p:grpSpPr>
        <p:sp>
          <p:nvSpPr>
            <p:cNvPr id="5" name="Text Box 4"/>
            <p:cNvSpPr txBox="1">
              <a:spLocks noChangeArrowheads="1"/>
            </p:cNvSpPr>
            <p:nvPr/>
          </p:nvSpPr>
          <p:spPr bwMode="auto">
            <a:xfrm>
              <a:off x="566" y="5736"/>
              <a:ext cx="13268" cy="1542"/>
            </a:xfrm>
            <a:prstGeom prst="rect">
              <a:avLst/>
            </a:prstGeom>
            <a:noFill/>
            <a:ln w="9525">
              <a:noFill/>
              <a:miter lim="800000"/>
              <a:headEnd/>
              <a:tailEnd/>
            </a:ln>
          </p:spPr>
          <p:txBody>
            <a:bodyPr>
              <a:spAutoFit/>
            </a:bodyPr>
            <a:lstStyle/>
            <a:p>
              <a:pPr>
                <a:lnSpc>
                  <a:spcPct val="140000"/>
                </a:lnSpc>
              </a:pPr>
              <a:r>
                <a:rPr lang="zh-CN" altLang="zh-CN" sz="2400" b="1" dirty="0" smtClean="0">
                  <a:latin typeface="Times New Roman" pitchFamily="18" charset="0"/>
                  <a:ea typeface="宋体" pitchFamily="2" charset="-122"/>
                  <a:cs typeface="Times New Roman" pitchFamily="18" charset="0"/>
                </a:rPr>
                <a:t>2</a:t>
              </a:r>
              <a:r>
                <a:rPr lang="zh-CN" altLang="zh-CN" sz="2400" b="1" dirty="0">
                  <a:latin typeface="Times New Roman" pitchFamily="18" charset="0"/>
                  <a:ea typeface="宋体" pitchFamily="2" charset="-122"/>
                  <a:cs typeface="Times New Roman" pitchFamily="18" charset="0"/>
                </a:rPr>
                <a:t>CO + 2NO </a:t>
              </a:r>
              <a:r>
                <a:rPr lang="en-US" altLang="zh-CN" sz="2400" b="1" dirty="0" smtClean="0">
                  <a:latin typeface="Times New Roman" pitchFamily="18" charset="0"/>
                  <a:ea typeface="宋体" pitchFamily="2" charset="-122"/>
                  <a:cs typeface="Times New Roman" pitchFamily="18" charset="0"/>
                </a:rPr>
                <a:t>===</a:t>
              </a:r>
              <a:r>
                <a:rPr lang="zh-CN" altLang="en-US" sz="2400" b="1" dirty="0" smtClean="0">
                  <a:latin typeface="Times New Roman" pitchFamily="18" charset="0"/>
                  <a:ea typeface="宋体" pitchFamily="2" charset="-122"/>
                  <a:cs typeface="Times New Roman" pitchFamily="18" charset="0"/>
                </a:rPr>
                <a:t> </a:t>
              </a:r>
              <a:r>
                <a:rPr lang="zh-CN" altLang="zh-CN" sz="2400" b="1" dirty="0" smtClean="0">
                  <a:latin typeface="Times New Roman" pitchFamily="18" charset="0"/>
                  <a:ea typeface="宋体" pitchFamily="2" charset="-122"/>
                  <a:cs typeface="Times New Roman" pitchFamily="18" charset="0"/>
                </a:rPr>
                <a:t>2</a:t>
              </a:r>
              <a:r>
                <a:rPr lang="en-US" altLang="zh-CN" sz="2400" b="1" dirty="0" smtClean="0">
                  <a:latin typeface="Times New Roman" pitchFamily="18" charset="0"/>
                  <a:ea typeface="宋体" pitchFamily="2" charset="-122"/>
                  <a:cs typeface="Times New Roman" pitchFamily="18" charset="0"/>
                </a:rPr>
                <a:t>CO</a:t>
              </a:r>
              <a:r>
                <a:rPr lang="en-US" altLang="zh-CN" sz="2400" b="1" baseline="-25000" dirty="0" smtClean="0">
                  <a:latin typeface="Times New Roman" pitchFamily="18" charset="0"/>
                  <a:ea typeface="宋体" pitchFamily="2" charset="-122"/>
                  <a:cs typeface="Times New Roman" pitchFamily="18" charset="0"/>
                </a:rPr>
                <a:t>2</a:t>
              </a:r>
              <a:r>
                <a:rPr lang="zh-CN" altLang="zh-CN" sz="2400" b="1" dirty="0" smtClean="0">
                  <a:latin typeface="Times New Roman" pitchFamily="18" charset="0"/>
                  <a:ea typeface="宋体" pitchFamily="2" charset="-122"/>
                  <a:cs typeface="Times New Roman" pitchFamily="18" charset="0"/>
                </a:rPr>
                <a:t> </a:t>
              </a:r>
              <a:r>
                <a:rPr lang="zh-CN" altLang="en-US" sz="2400" b="1" dirty="0">
                  <a:latin typeface="Times New Roman" pitchFamily="18" charset="0"/>
                  <a:ea typeface="宋体" pitchFamily="2" charset="-122"/>
                  <a:cs typeface="Times New Roman" pitchFamily="18" charset="0"/>
                </a:rPr>
                <a:t>＋ </a:t>
              </a:r>
              <a:r>
                <a:rPr lang="zh-CN" altLang="zh-CN" sz="2400" b="1" dirty="0" smtClean="0">
                  <a:latin typeface="Times New Roman" pitchFamily="18" charset="0"/>
                  <a:ea typeface="宋体" pitchFamily="2" charset="-122"/>
                  <a:cs typeface="Times New Roman" pitchFamily="18" charset="0"/>
                </a:rPr>
                <a:t>N</a:t>
              </a:r>
              <a:r>
                <a:rPr lang="zh-CN" altLang="zh-CN" sz="2400" b="1" baseline="-25000" dirty="0" smtClean="0">
                  <a:latin typeface="Times New Roman" pitchFamily="18" charset="0"/>
                  <a:ea typeface="宋体" pitchFamily="2" charset="-122"/>
                  <a:cs typeface="Times New Roman" pitchFamily="18" charset="0"/>
                </a:rPr>
                <a:t>2</a:t>
              </a:r>
              <a:endParaRPr lang="zh-CN" altLang="en-US" sz="2400" b="1" dirty="0">
                <a:latin typeface="Times New Roman" pitchFamily="18" charset="0"/>
                <a:ea typeface="宋体" pitchFamily="2" charset="-122"/>
                <a:cs typeface="Times New Roman" pitchFamily="18" charset="0"/>
              </a:endParaRPr>
            </a:p>
            <a:p>
              <a:endParaRPr lang="zh-CN" altLang="zh-CN" sz="2400" b="1" dirty="0">
                <a:latin typeface="Times New Roman" pitchFamily="18" charset="0"/>
                <a:ea typeface="宋体" pitchFamily="2" charset="-122"/>
                <a:cs typeface="Times New Roman" pitchFamily="18" charset="0"/>
              </a:endParaRPr>
            </a:p>
          </p:txBody>
        </p:sp>
        <p:sp>
          <p:nvSpPr>
            <p:cNvPr id="6" name="文本框 3"/>
            <p:cNvSpPr txBox="1">
              <a:spLocks noChangeArrowheads="1"/>
            </p:cNvSpPr>
            <p:nvPr/>
          </p:nvSpPr>
          <p:spPr bwMode="auto">
            <a:xfrm>
              <a:off x="2926" y="5675"/>
              <a:ext cx="1849" cy="582"/>
            </a:xfrm>
            <a:prstGeom prst="rect">
              <a:avLst/>
            </a:prstGeom>
            <a:noFill/>
            <a:ln w="9525">
              <a:noFill/>
              <a:miter lim="800000"/>
              <a:headEnd/>
              <a:tailEnd/>
            </a:ln>
          </p:spPr>
          <p:txBody>
            <a:bodyPr>
              <a:spAutoFit/>
            </a:bodyPr>
            <a:lstStyle/>
            <a:p>
              <a:r>
                <a:rPr lang="zh-CN" altLang="zh-CN" b="1" dirty="0">
                  <a:latin typeface="Times New Roman" pitchFamily="18" charset="0"/>
                  <a:ea typeface="宋体" pitchFamily="2" charset="-122"/>
                  <a:cs typeface="Times New Roman" pitchFamily="18" charset="0"/>
                </a:rPr>
                <a:t>催化剂</a:t>
              </a:r>
            </a:p>
          </p:txBody>
        </p:sp>
      </p:grpSp>
      <p:sp>
        <p:nvSpPr>
          <p:cNvPr id="7" name="object 5"/>
          <p:cNvSpPr txBox="1"/>
          <p:nvPr/>
        </p:nvSpPr>
        <p:spPr>
          <a:xfrm>
            <a:off x="900041" y="1967692"/>
            <a:ext cx="6855018" cy="616193"/>
          </a:xfrm>
          <a:prstGeom prst="rect">
            <a:avLst/>
          </a:prstGeom>
        </p:spPr>
        <p:txBody>
          <a:bodyPr vert="horz" wrap="square" lIns="0" tIns="61594" rIns="0" bIns="0" rtlCol="0">
            <a:spAutoFit/>
          </a:bodyPr>
          <a:lstStyle/>
          <a:p>
            <a:pPr marL="12700" marR="5080">
              <a:lnSpc>
                <a:spcPct val="150000"/>
              </a:lnSpc>
              <a:spcBef>
                <a:spcPts val="484"/>
              </a:spcBef>
              <a:buSzPct val="96875"/>
              <a:tabLst>
                <a:tab pos="156210" algn="l"/>
              </a:tabLst>
            </a:pPr>
            <a:r>
              <a:rPr sz="2400" b="1" spc="10" dirty="0" err="1" smtClean="0">
                <a:latin typeface="Times New Roman" pitchFamily="18" charset="0"/>
                <a:ea typeface="宋体" pitchFamily="2" charset="-122"/>
                <a:cs typeface="Times New Roman" pitchFamily="18" charset="0"/>
              </a:rPr>
              <a:t>C</a:t>
            </a:r>
            <a:r>
              <a:rPr lang="en-US" sz="2400" b="1" spc="15" baseline="-21164" dirty="0" err="1" smtClean="0">
                <a:latin typeface="Times New Roman" pitchFamily="18" charset="0"/>
                <a:ea typeface="宋体" pitchFamily="2" charset="-122"/>
                <a:cs typeface="Times New Roman" pitchFamily="18" charset="0"/>
              </a:rPr>
              <a:t>x</a:t>
            </a:r>
            <a:r>
              <a:rPr sz="2400" b="1" spc="10" dirty="0" err="1" smtClean="0">
                <a:latin typeface="Times New Roman" pitchFamily="18" charset="0"/>
                <a:ea typeface="宋体" pitchFamily="2" charset="-122"/>
                <a:cs typeface="Times New Roman" pitchFamily="18" charset="0"/>
              </a:rPr>
              <a:t>H</a:t>
            </a:r>
            <a:r>
              <a:rPr lang="en-US" sz="2400" b="1" spc="15" baseline="-21164" dirty="0" err="1" smtClean="0">
                <a:latin typeface="Times New Roman" pitchFamily="18" charset="0"/>
                <a:ea typeface="宋体" pitchFamily="2" charset="-122"/>
                <a:cs typeface="Times New Roman" pitchFamily="18" charset="0"/>
              </a:rPr>
              <a:t>y</a:t>
            </a:r>
            <a:r>
              <a:rPr lang="en-US" sz="2400" b="1" spc="15" baseline="-21164" dirty="0" smtClean="0">
                <a:latin typeface="Times New Roman" pitchFamily="18" charset="0"/>
                <a:ea typeface="宋体" pitchFamily="2" charset="-122"/>
                <a:cs typeface="Times New Roman" pitchFamily="18" charset="0"/>
              </a:rPr>
              <a:t> </a:t>
            </a:r>
            <a:r>
              <a:rPr lang="pl-PL" altLang="zh-CN" sz="2400" b="1" dirty="0" smtClean="0">
                <a:latin typeface="Times New Roman" pitchFamily="18" charset="0"/>
                <a:ea typeface="宋体" pitchFamily="2" charset="-122"/>
                <a:cs typeface="Times New Roman" pitchFamily="18" charset="0"/>
              </a:rPr>
              <a:t>+</a:t>
            </a:r>
            <a:r>
              <a:rPr lang="en-US" altLang="zh-CN" sz="2400" b="1" dirty="0" smtClean="0">
                <a:latin typeface="Times New Roman" pitchFamily="18" charset="0"/>
                <a:ea typeface="宋体" pitchFamily="2" charset="-122"/>
                <a:cs typeface="Times New Roman" pitchFamily="18" charset="0"/>
              </a:rPr>
              <a:t> N</a:t>
            </a:r>
            <a:r>
              <a:rPr lang="pl-PL" altLang="zh-CN" sz="2400" b="1" dirty="0" smtClean="0">
                <a:latin typeface="Times New Roman" pitchFamily="18" charset="0"/>
                <a:ea typeface="宋体" pitchFamily="2" charset="-122"/>
                <a:cs typeface="Times New Roman" pitchFamily="18" charset="0"/>
              </a:rPr>
              <a:t>O</a:t>
            </a:r>
            <a:r>
              <a:rPr lang="en-US" altLang="zh-CN" sz="2400" b="1" spc="15" baseline="-21164" dirty="0" smtClean="0">
                <a:latin typeface="Times New Roman" pitchFamily="18" charset="0"/>
                <a:ea typeface="宋体" pitchFamily="2" charset="-122"/>
                <a:cs typeface="Times New Roman" pitchFamily="18" charset="0"/>
              </a:rPr>
              <a:t> </a:t>
            </a:r>
            <a:r>
              <a:rPr lang="en-US" altLang="zh-CN" sz="2400" b="1" spc="10" dirty="0" smtClean="0">
                <a:latin typeface="Times New Roman" pitchFamily="18" charset="0"/>
                <a:ea typeface="宋体" pitchFamily="2" charset="-122"/>
                <a:cs typeface="Times New Roman" pitchFamily="18" charset="0"/>
              </a:rPr>
              <a:t>---</a:t>
            </a:r>
            <a:r>
              <a:rPr lang="pl-PL" altLang="zh-CN" sz="2400" b="1" spc="10" dirty="0" smtClean="0">
                <a:latin typeface="Times New Roman" pitchFamily="18" charset="0"/>
                <a:ea typeface="宋体" pitchFamily="2" charset="-122"/>
                <a:cs typeface="Times New Roman" pitchFamily="18" charset="0"/>
              </a:rPr>
              <a:t>→</a:t>
            </a:r>
            <a:r>
              <a:rPr lang="pl-PL" altLang="zh-CN" sz="2400" b="1" dirty="0" smtClean="0">
                <a:latin typeface="Times New Roman" pitchFamily="18" charset="0"/>
                <a:ea typeface="宋体" pitchFamily="2" charset="-122"/>
                <a:cs typeface="Times New Roman" pitchFamily="18" charset="0"/>
              </a:rPr>
              <a:t> CO</a:t>
            </a:r>
            <a:r>
              <a:rPr lang="pl-PL" altLang="zh-CN" sz="2400" b="1" spc="-770" dirty="0" smtClean="0">
                <a:latin typeface="Times New Roman" pitchFamily="18" charset="0"/>
                <a:ea typeface="宋体" pitchFamily="2" charset="-122"/>
                <a:cs typeface="Times New Roman" pitchFamily="18" charset="0"/>
              </a:rPr>
              <a:t> </a:t>
            </a:r>
            <a:r>
              <a:rPr lang="pl-PL" altLang="zh-CN" sz="2400" b="1" spc="15" baseline="-21164" dirty="0" smtClean="0">
                <a:latin typeface="Times New Roman" pitchFamily="18" charset="0"/>
                <a:ea typeface="宋体" pitchFamily="2" charset="-122"/>
                <a:cs typeface="Times New Roman" pitchFamily="18" charset="0"/>
              </a:rPr>
              <a:t>2 </a:t>
            </a:r>
            <a:r>
              <a:rPr lang="pl-PL" altLang="zh-CN" sz="2400" b="1" dirty="0" smtClean="0">
                <a:latin typeface="Times New Roman" pitchFamily="18" charset="0"/>
                <a:ea typeface="宋体" pitchFamily="2" charset="-122"/>
                <a:cs typeface="Times New Roman" pitchFamily="18" charset="0"/>
              </a:rPr>
              <a:t>+ </a:t>
            </a:r>
            <a:r>
              <a:rPr lang="en-US" altLang="zh-CN" sz="2400" b="1" dirty="0" smtClean="0">
                <a:latin typeface="Times New Roman" pitchFamily="18" charset="0"/>
                <a:ea typeface="宋体" pitchFamily="2" charset="-122"/>
                <a:cs typeface="Times New Roman" pitchFamily="18" charset="0"/>
              </a:rPr>
              <a:t>H</a:t>
            </a:r>
            <a:r>
              <a:rPr lang="en-US" altLang="zh-CN" sz="2400" b="1" spc="15" baseline="-21164" dirty="0" smtClean="0">
                <a:latin typeface="Times New Roman" pitchFamily="18" charset="0"/>
                <a:ea typeface="宋体" pitchFamily="2" charset="-122"/>
                <a:cs typeface="Times New Roman" pitchFamily="18" charset="0"/>
              </a:rPr>
              <a:t>2</a:t>
            </a:r>
            <a:r>
              <a:rPr sz="2400" b="1" spc="10" dirty="0" smtClean="0">
                <a:latin typeface="Times New Roman" pitchFamily="18" charset="0"/>
                <a:ea typeface="宋体" pitchFamily="2" charset="-122"/>
                <a:cs typeface="Times New Roman" pitchFamily="18" charset="0"/>
              </a:rPr>
              <a:t>O</a:t>
            </a:r>
            <a:r>
              <a:rPr lang="zh-CN" altLang="en-US" sz="2400" b="1" dirty="0" smtClean="0">
                <a:latin typeface="Times New Roman" pitchFamily="18" charset="0"/>
                <a:ea typeface="宋体" pitchFamily="2" charset="-122"/>
                <a:cs typeface="Times New Roman" pitchFamily="18" charset="0"/>
              </a:rPr>
              <a:t> ＋ </a:t>
            </a:r>
            <a:r>
              <a:rPr lang="zh-CN" altLang="zh-CN" sz="2400" b="1" dirty="0" smtClean="0">
                <a:latin typeface="Times New Roman" pitchFamily="18" charset="0"/>
                <a:ea typeface="宋体" pitchFamily="2" charset="-122"/>
                <a:cs typeface="Times New Roman" pitchFamily="18" charset="0"/>
              </a:rPr>
              <a:t>N</a:t>
            </a:r>
            <a:r>
              <a:rPr lang="zh-CN" altLang="zh-CN" sz="2400" b="1" baseline="-25000" dirty="0" smtClean="0">
                <a:latin typeface="Times New Roman" pitchFamily="18" charset="0"/>
                <a:ea typeface="宋体" pitchFamily="2" charset="-122"/>
                <a:cs typeface="Times New Roman" pitchFamily="18" charset="0"/>
              </a:rPr>
              <a:t>2</a:t>
            </a:r>
            <a:r>
              <a:rPr lang="en-US" altLang="zh-CN" sz="2400" b="1" baseline="-25000" dirty="0" smtClean="0">
                <a:latin typeface="Times New Roman" pitchFamily="18" charset="0"/>
                <a:ea typeface="宋体" pitchFamily="2" charset="-122"/>
                <a:cs typeface="Times New Roman" pitchFamily="18" charset="0"/>
              </a:rPr>
              <a:t>    </a:t>
            </a:r>
            <a:r>
              <a:rPr lang="zh-CN" altLang="en-US" sz="2400" b="1" dirty="0" smtClean="0">
                <a:latin typeface="Times New Roman" pitchFamily="18" charset="0"/>
                <a:ea typeface="宋体" pitchFamily="2" charset="-122"/>
                <a:cs typeface="Times New Roman" pitchFamily="18" charset="0"/>
              </a:rPr>
              <a:t>（未配平）</a:t>
            </a:r>
            <a:endParaRPr lang="en-US" altLang="zh-CN" sz="2400" b="1" dirty="0">
              <a:latin typeface="Times New Roman" pitchFamily="18" charset="0"/>
              <a:ea typeface="宋体" pitchFamily="2" charset="-122"/>
              <a:cs typeface="Times New Roman" pitchFamily="18" charset="0"/>
            </a:endParaRPr>
          </a:p>
        </p:txBody>
      </p:sp>
      <p:grpSp>
        <p:nvGrpSpPr>
          <p:cNvPr id="10" name="组合 3"/>
          <p:cNvGrpSpPr>
            <a:grpSpLocks/>
          </p:cNvGrpSpPr>
          <p:nvPr/>
        </p:nvGrpSpPr>
        <p:grpSpPr bwMode="auto">
          <a:xfrm>
            <a:off x="902850" y="1370728"/>
            <a:ext cx="8424862" cy="1017711"/>
            <a:chOff x="566" y="5675"/>
            <a:chExt cx="13268" cy="1603"/>
          </a:xfrm>
        </p:grpSpPr>
        <p:sp>
          <p:nvSpPr>
            <p:cNvPr id="11" name="Text Box 4"/>
            <p:cNvSpPr txBox="1">
              <a:spLocks noChangeArrowheads="1"/>
            </p:cNvSpPr>
            <p:nvPr/>
          </p:nvSpPr>
          <p:spPr bwMode="auto">
            <a:xfrm>
              <a:off x="566" y="5736"/>
              <a:ext cx="13268" cy="1542"/>
            </a:xfrm>
            <a:prstGeom prst="rect">
              <a:avLst/>
            </a:prstGeom>
            <a:noFill/>
            <a:ln w="9525">
              <a:noFill/>
              <a:miter lim="800000"/>
              <a:headEnd/>
              <a:tailEnd/>
            </a:ln>
          </p:spPr>
          <p:txBody>
            <a:bodyPr>
              <a:spAutoFit/>
            </a:bodyPr>
            <a:lstStyle/>
            <a:p>
              <a:pPr>
                <a:lnSpc>
                  <a:spcPct val="140000"/>
                </a:lnSpc>
              </a:pPr>
              <a:r>
                <a:rPr lang="en-US" altLang="zh-CN" sz="2400" b="1" dirty="0" smtClean="0">
                  <a:latin typeface="Times New Roman" pitchFamily="18" charset="0"/>
                  <a:ea typeface="宋体" pitchFamily="2" charset="-122"/>
                  <a:cs typeface="Times New Roman" pitchFamily="18" charset="0"/>
                </a:rPr>
                <a:t>4</a:t>
              </a:r>
              <a:r>
                <a:rPr lang="zh-CN" altLang="zh-CN" sz="2400" b="1" dirty="0" smtClean="0">
                  <a:latin typeface="Times New Roman" pitchFamily="18" charset="0"/>
                  <a:ea typeface="宋体" pitchFamily="2" charset="-122"/>
                  <a:cs typeface="Times New Roman" pitchFamily="18" charset="0"/>
                </a:rPr>
                <a:t>CO </a:t>
              </a:r>
              <a:r>
                <a:rPr lang="zh-CN" altLang="zh-CN" sz="2400" b="1" dirty="0">
                  <a:latin typeface="Times New Roman" pitchFamily="18" charset="0"/>
                  <a:ea typeface="宋体" pitchFamily="2" charset="-122"/>
                  <a:cs typeface="Times New Roman" pitchFamily="18" charset="0"/>
                </a:rPr>
                <a:t>+ 2</a:t>
              </a:r>
              <a:r>
                <a:rPr lang="zh-CN" altLang="zh-CN" sz="2400" b="1" dirty="0" smtClean="0">
                  <a:latin typeface="Times New Roman" pitchFamily="18" charset="0"/>
                  <a:ea typeface="宋体" pitchFamily="2" charset="-122"/>
                  <a:cs typeface="Times New Roman" pitchFamily="18" charset="0"/>
                </a:rPr>
                <a:t>NO</a:t>
              </a:r>
              <a:r>
                <a:rPr lang="en-US" altLang="zh-CN" sz="2400" b="1" baseline="-25000" dirty="0" smtClean="0">
                  <a:latin typeface="Times New Roman" pitchFamily="18" charset="0"/>
                  <a:ea typeface="宋体" pitchFamily="2" charset="-122"/>
                  <a:cs typeface="Times New Roman" pitchFamily="18" charset="0"/>
                </a:rPr>
                <a:t>2</a:t>
              </a:r>
              <a:r>
                <a:rPr lang="zh-CN" altLang="zh-CN" sz="2400" b="1" dirty="0" smtClean="0">
                  <a:latin typeface="Times New Roman" pitchFamily="18" charset="0"/>
                  <a:ea typeface="宋体" pitchFamily="2" charset="-122"/>
                  <a:cs typeface="Times New Roman" pitchFamily="18" charset="0"/>
                </a:rPr>
                <a:t> </a:t>
              </a:r>
              <a:r>
                <a:rPr lang="en-US" altLang="zh-CN" sz="2400" b="1" dirty="0" smtClean="0">
                  <a:latin typeface="Times New Roman" pitchFamily="18" charset="0"/>
                  <a:ea typeface="宋体" pitchFamily="2" charset="-122"/>
                  <a:cs typeface="Times New Roman" pitchFamily="18" charset="0"/>
                </a:rPr>
                <a:t>===</a:t>
              </a:r>
              <a:r>
                <a:rPr lang="zh-CN" altLang="en-US" sz="2400" b="1" dirty="0" smtClean="0">
                  <a:latin typeface="Times New Roman" pitchFamily="18" charset="0"/>
                  <a:ea typeface="宋体" pitchFamily="2" charset="-122"/>
                  <a:cs typeface="Times New Roman" pitchFamily="18" charset="0"/>
                </a:rPr>
                <a:t> </a:t>
              </a:r>
              <a:r>
                <a:rPr lang="en-US" altLang="zh-CN" sz="2400" b="1" dirty="0" smtClean="0">
                  <a:latin typeface="Times New Roman" pitchFamily="18" charset="0"/>
                  <a:ea typeface="宋体" pitchFamily="2" charset="-122"/>
                  <a:cs typeface="Times New Roman" pitchFamily="18" charset="0"/>
                </a:rPr>
                <a:t>4CO</a:t>
              </a:r>
              <a:r>
                <a:rPr lang="en-US" altLang="zh-CN" sz="2400" b="1" baseline="-25000" dirty="0" smtClean="0">
                  <a:latin typeface="Times New Roman" pitchFamily="18" charset="0"/>
                  <a:ea typeface="宋体" pitchFamily="2" charset="-122"/>
                  <a:cs typeface="Times New Roman" pitchFamily="18" charset="0"/>
                </a:rPr>
                <a:t>2</a:t>
              </a:r>
              <a:r>
                <a:rPr lang="zh-CN" altLang="zh-CN" sz="2400" b="1" dirty="0" smtClean="0">
                  <a:latin typeface="Times New Roman" pitchFamily="18" charset="0"/>
                  <a:ea typeface="宋体" pitchFamily="2" charset="-122"/>
                  <a:cs typeface="Times New Roman" pitchFamily="18" charset="0"/>
                </a:rPr>
                <a:t> </a:t>
              </a:r>
              <a:r>
                <a:rPr lang="zh-CN" altLang="en-US" sz="2400" b="1" dirty="0">
                  <a:latin typeface="Times New Roman" pitchFamily="18" charset="0"/>
                  <a:ea typeface="宋体" pitchFamily="2" charset="-122"/>
                  <a:cs typeface="Times New Roman" pitchFamily="18" charset="0"/>
                </a:rPr>
                <a:t>＋ </a:t>
              </a:r>
              <a:r>
                <a:rPr lang="zh-CN" altLang="zh-CN" sz="2400" b="1" dirty="0" smtClean="0">
                  <a:latin typeface="Times New Roman" pitchFamily="18" charset="0"/>
                  <a:ea typeface="宋体" pitchFamily="2" charset="-122"/>
                  <a:cs typeface="Times New Roman" pitchFamily="18" charset="0"/>
                </a:rPr>
                <a:t>N</a:t>
              </a:r>
              <a:r>
                <a:rPr lang="zh-CN" altLang="zh-CN" sz="2400" b="1" baseline="-25000" dirty="0" smtClean="0">
                  <a:latin typeface="Times New Roman" pitchFamily="18" charset="0"/>
                  <a:ea typeface="宋体" pitchFamily="2" charset="-122"/>
                  <a:cs typeface="Times New Roman" pitchFamily="18" charset="0"/>
                </a:rPr>
                <a:t>2</a:t>
              </a:r>
              <a:endParaRPr lang="zh-CN" altLang="en-US" sz="2400" b="1" dirty="0">
                <a:latin typeface="Times New Roman" pitchFamily="18" charset="0"/>
                <a:ea typeface="宋体" pitchFamily="2" charset="-122"/>
                <a:cs typeface="Times New Roman" pitchFamily="18" charset="0"/>
              </a:endParaRPr>
            </a:p>
            <a:p>
              <a:endParaRPr lang="zh-CN" altLang="zh-CN" sz="2400" b="1" dirty="0">
                <a:latin typeface="Times New Roman" pitchFamily="18" charset="0"/>
                <a:ea typeface="宋体" pitchFamily="2" charset="-122"/>
                <a:cs typeface="Times New Roman" pitchFamily="18" charset="0"/>
              </a:endParaRPr>
            </a:p>
          </p:txBody>
        </p:sp>
        <p:sp>
          <p:nvSpPr>
            <p:cNvPr id="12" name="文本框 3"/>
            <p:cNvSpPr txBox="1">
              <a:spLocks noChangeArrowheads="1"/>
            </p:cNvSpPr>
            <p:nvPr/>
          </p:nvSpPr>
          <p:spPr bwMode="auto">
            <a:xfrm>
              <a:off x="3145" y="5675"/>
              <a:ext cx="1849" cy="582"/>
            </a:xfrm>
            <a:prstGeom prst="rect">
              <a:avLst/>
            </a:prstGeom>
            <a:noFill/>
            <a:ln w="9525">
              <a:noFill/>
              <a:miter lim="800000"/>
              <a:headEnd/>
              <a:tailEnd/>
            </a:ln>
          </p:spPr>
          <p:txBody>
            <a:bodyPr>
              <a:spAutoFit/>
            </a:bodyPr>
            <a:lstStyle/>
            <a:p>
              <a:r>
                <a:rPr lang="zh-CN" altLang="zh-CN" b="1" dirty="0">
                  <a:latin typeface="Times New Roman" pitchFamily="18" charset="0"/>
                  <a:ea typeface="宋体" pitchFamily="2" charset="-122"/>
                  <a:cs typeface="Times New Roman" pitchFamily="18" charset="0"/>
                </a:rPr>
                <a:t>催化剂</a:t>
              </a:r>
            </a:p>
          </p:txBody>
        </p:sp>
      </p:grpSp>
      <p:sp>
        <p:nvSpPr>
          <p:cNvPr id="13" name="矩形 12"/>
          <p:cNvSpPr/>
          <p:nvPr/>
        </p:nvSpPr>
        <p:spPr>
          <a:xfrm>
            <a:off x="361450" y="3100771"/>
            <a:ext cx="8608929" cy="1865126"/>
          </a:xfrm>
          <a:prstGeom prst="rect">
            <a:avLst/>
          </a:prstGeom>
        </p:spPr>
        <p:txBody>
          <a:bodyPr wrap="square">
            <a:spAutoFit/>
          </a:bodyPr>
          <a:lstStyle/>
          <a:p>
            <a:pPr indent="266700">
              <a:lnSpc>
                <a:spcPct val="120000"/>
              </a:lnSpc>
              <a:tabLst>
                <a:tab pos="1029335" algn="l"/>
                <a:tab pos="1850390" algn="l"/>
                <a:tab pos="2538095" algn="l"/>
                <a:tab pos="3221990" algn="l"/>
              </a:tabLst>
            </a:pPr>
            <a:r>
              <a:rPr lang="zh-CN" altLang="zh-CN" sz="2400" b="1" dirty="0" smtClean="0">
                <a:latin typeface="Times New Roman" pitchFamily="18" charset="0"/>
                <a:ea typeface="宋体" pitchFamily="2" charset="-122"/>
                <a:cs typeface="Times New Roman" pitchFamily="18" charset="0"/>
              </a:rPr>
              <a:t>②催化转化法</a:t>
            </a:r>
            <a:r>
              <a:rPr lang="en-US" altLang="zh-CN" sz="2400" b="1" dirty="0" smtClean="0">
                <a:latin typeface="Times New Roman" pitchFamily="18" charset="0"/>
                <a:ea typeface="宋体" pitchFamily="2" charset="-122"/>
                <a:cs typeface="Times New Roman" pitchFamily="18" charset="0"/>
              </a:rPr>
              <a:t>:</a:t>
            </a:r>
            <a:endParaRPr lang="zh-CN" altLang="zh-CN" sz="2400" b="1" dirty="0" smtClean="0">
              <a:latin typeface="Times New Roman" pitchFamily="18" charset="0"/>
              <a:ea typeface="宋体" pitchFamily="2" charset="-122"/>
              <a:cs typeface="Times New Roman" pitchFamily="18" charset="0"/>
            </a:endParaRPr>
          </a:p>
          <a:p>
            <a:pPr indent="266700">
              <a:lnSpc>
                <a:spcPct val="120000"/>
              </a:lnSpc>
              <a:tabLst>
                <a:tab pos="1029335" algn="l"/>
                <a:tab pos="1850390" algn="l"/>
                <a:tab pos="2538095" algn="l"/>
                <a:tab pos="3221990" algn="l"/>
              </a:tabLst>
            </a:pPr>
            <a:r>
              <a:rPr lang="zh-CN" altLang="zh-CN" sz="2400" b="1" dirty="0" smtClean="0">
                <a:latin typeface="Times New Roman" pitchFamily="18" charset="0"/>
                <a:ea typeface="宋体" pitchFamily="2" charset="-122"/>
                <a:cs typeface="Times New Roman" pitchFamily="18" charset="0"/>
              </a:rPr>
              <a:t>在催化剂、加热条件下</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氨可将氮氧化物转化为无毒气体</a:t>
            </a:r>
            <a:r>
              <a:rPr lang="en-US" altLang="zh-CN" sz="2400" b="1" dirty="0" smtClean="0">
                <a:latin typeface="Times New Roman" pitchFamily="18" charset="0"/>
                <a:ea typeface="宋体" pitchFamily="2" charset="-122"/>
                <a:cs typeface="Times New Roman" pitchFamily="18" charset="0"/>
              </a:rPr>
              <a:t>N</a:t>
            </a:r>
            <a:r>
              <a:rPr lang="en-US" altLang="zh-CN" sz="2400" b="1" baseline="-25000" dirty="0" smtClean="0">
                <a:latin typeface="Times New Roman" pitchFamily="18" charset="0"/>
                <a:ea typeface="宋体" pitchFamily="2" charset="-122"/>
                <a:cs typeface="Times New Roman" pitchFamily="18" charset="0"/>
              </a:rPr>
              <a:t>2</a:t>
            </a:r>
            <a:r>
              <a:rPr lang="en-US" altLang="zh-CN" sz="2400" b="1" dirty="0" smtClean="0">
                <a:latin typeface="Times New Roman" pitchFamily="18" charset="0"/>
                <a:ea typeface="宋体" pitchFamily="2" charset="-122"/>
                <a:cs typeface="Times New Roman" pitchFamily="18" charset="0"/>
              </a:rPr>
              <a:t>;NO</a:t>
            </a:r>
            <a:r>
              <a:rPr lang="en-US" altLang="zh-CN" sz="2400" b="1" i="1" baseline="-25000" dirty="0" smtClean="0">
                <a:latin typeface="Times New Roman" pitchFamily="18" charset="0"/>
                <a:ea typeface="宋体" pitchFamily="2" charset="-122"/>
                <a:cs typeface="Times New Roman" pitchFamily="18" charset="0"/>
              </a:rPr>
              <a:t>x</a:t>
            </a:r>
            <a:r>
              <a:rPr lang="zh-CN" altLang="zh-CN" sz="2400" b="1" dirty="0" smtClean="0">
                <a:latin typeface="Times New Roman" pitchFamily="18" charset="0"/>
                <a:ea typeface="宋体" pitchFamily="2" charset="-122"/>
                <a:cs typeface="Times New Roman" pitchFamily="18" charset="0"/>
              </a:rPr>
              <a:t>与</a:t>
            </a:r>
            <a:r>
              <a:rPr lang="en-US" altLang="zh-CN" sz="2400" b="1" dirty="0" smtClean="0">
                <a:latin typeface="Times New Roman" pitchFamily="18" charset="0"/>
                <a:ea typeface="宋体" pitchFamily="2" charset="-122"/>
                <a:cs typeface="Times New Roman" pitchFamily="18" charset="0"/>
              </a:rPr>
              <a:t>CO</a:t>
            </a:r>
            <a:r>
              <a:rPr lang="zh-CN" altLang="zh-CN" sz="2400" b="1" dirty="0" smtClean="0">
                <a:latin typeface="Times New Roman" pitchFamily="18" charset="0"/>
                <a:ea typeface="宋体" pitchFamily="2" charset="-122"/>
                <a:cs typeface="Times New Roman" pitchFamily="18" charset="0"/>
              </a:rPr>
              <a:t>在一定温度下催化转化为无毒气体</a:t>
            </a:r>
            <a:r>
              <a:rPr lang="en-US" altLang="zh-CN" sz="2400" b="1" dirty="0" smtClean="0">
                <a:latin typeface="Times New Roman" pitchFamily="18" charset="0"/>
                <a:ea typeface="宋体" pitchFamily="2" charset="-122"/>
                <a:cs typeface="Times New Roman" pitchFamily="18" charset="0"/>
              </a:rPr>
              <a:t>N</a:t>
            </a:r>
            <a:r>
              <a:rPr lang="en-US" altLang="zh-CN" sz="2400" b="1" baseline="-25000" dirty="0" smtClean="0">
                <a:latin typeface="Times New Roman" pitchFamily="18" charset="0"/>
                <a:ea typeface="宋体" pitchFamily="2" charset="-122"/>
                <a:cs typeface="Times New Roman" pitchFamily="18" charset="0"/>
              </a:rPr>
              <a:t>2</a:t>
            </a:r>
            <a:r>
              <a:rPr lang="zh-CN" altLang="zh-CN" sz="2400" b="1" dirty="0" smtClean="0">
                <a:latin typeface="Times New Roman" pitchFamily="18" charset="0"/>
                <a:ea typeface="宋体" pitchFamily="2" charset="-122"/>
                <a:cs typeface="Times New Roman" pitchFamily="18" charset="0"/>
              </a:rPr>
              <a:t>和</a:t>
            </a:r>
            <a:r>
              <a:rPr lang="en-US" altLang="zh-CN" sz="2400" b="1" dirty="0" smtClean="0">
                <a:latin typeface="Times New Roman" pitchFamily="18" charset="0"/>
                <a:ea typeface="宋体" pitchFamily="2" charset="-122"/>
                <a:cs typeface="Times New Roman" pitchFamily="18" charset="0"/>
              </a:rPr>
              <a:t>CO</a:t>
            </a:r>
            <a:r>
              <a:rPr lang="en-US" altLang="zh-CN" sz="2400" b="1" baseline="-25000" dirty="0" smtClean="0">
                <a:latin typeface="Times New Roman" pitchFamily="18" charset="0"/>
                <a:ea typeface="宋体" pitchFamily="2" charset="-122"/>
                <a:cs typeface="Times New Roman" pitchFamily="18" charset="0"/>
              </a:rPr>
              <a:t>2</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一般适用于汽车尾气的处理</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a:t>
            </a:r>
            <a:endParaRPr lang="zh-CN" altLang="zh-CN" sz="2400" b="1" dirty="0">
              <a:latin typeface="Times New Roman" pitchFamily="18" charset="0"/>
              <a:ea typeface="宋体" pitchFamily="2" charset="-122"/>
              <a:cs typeface="Times New Roman" pitchFamily="18" charset="0"/>
            </a:endParaRPr>
          </a:p>
        </p:txBody>
      </p:sp>
      <p:sp>
        <p:nvSpPr>
          <p:cNvPr id="14" name="矩形 13"/>
          <p:cNvSpPr/>
          <p:nvPr/>
        </p:nvSpPr>
        <p:spPr>
          <a:xfrm>
            <a:off x="560119" y="200433"/>
            <a:ext cx="2659702" cy="461665"/>
          </a:xfrm>
          <a:prstGeom prst="rect">
            <a:avLst/>
          </a:prstGeom>
        </p:spPr>
        <p:txBody>
          <a:bodyPr wrap="none">
            <a:spAutoFit/>
          </a:bodyPr>
          <a:lstStyle/>
          <a:p>
            <a:r>
              <a:rPr lang="zh-CN" altLang="en-US" sz="2400" b="1" dirty="0" smtClean="0">
                <a:latin typeface="宋体" pitchFamily="2" charset="-122"/>
                <a:ea typeface="宋体" pitchFamily="2" charset="-122"/>
              </a:rPr>
              <a:t>尾气间的氧化还原</a:t>
            </a:r>
            <a:endParaRPr lang="zh-CN" altLang="en-US" sz="2400" b="1" dirty="0">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4180" y="870030"/>
            <a:ext cx="8901616" cy="3911143"/>
            <a:chOff x="104180" y="870030"/>
            <a:chExt cx="8901616" cy="3911143"/>
          </a:xfrm>
        </p:grpSpPr>
        <p:sp>
          <p:nvSpPr>
            <p:cNvPr id="5" name="object 3"/>
            <p:cNvSpPr/>
            <p:nvPr/>
          </p:nvSpPr>
          <p:spPr>
            <a:xfrm>
              <a:off x="104180" y="925975"/>
              <a:ext cx="8901616" cy="3855198"/>
            </a:xfrm>
            <a:prstGeom prst="rect">
              <a:avLst/>
            </a:prstGeom>
            <a:blipFill>
              <a:blip r:embed="rId2" cstate="print"/>
              <a:stretch>
                <a:fillRect/>
              </a:stretch>
            </a:blipFill>
          </p:spPr>
          <p:txBody>
            <a:bodyPr wrap="square" lIns="0" tIns="0" rIns="0" bIns="0" rtlCol="0"/>
            <a:lstStyle/>
            <a:p>
              <a:endParaRPr/>
            </a:p>
          </p:txBody>
        </p:sp>
        <p:sp>
          <p:nvSpPr>
            <p:cNvPr id="8" name="TextBox 7"/>
            <p:cNvSpPr txBox="1"/>
            <p:nvPr/>
          </p:nvSpPr>
          <p:spPr>
            <a:xfrm>
              <a:off x="2650603" y="4409954"/>
              <a:ext cx="914400" cy="369332"/>
            </a:xfrm>
            <a:prstGeom prst="rect">
              <a:avLst/>
            </a:prstGeom>
            <a:solidFill>
              <a:srgbClr val="FFFFFF"/>
            </a:solidFill>
          </p:spPr>
          <p:txBody>
            <a:bodyPr wrap="square" rtlCol="0">
              <a:spAutoFit/>
            </a:bodyPr>
            <a:lstStyle/>
            <a:p>
              <a:endParaRPr lang="zh-CN" altLang="en-US" dirty="0"/>
            </a:p>
          </p:txBody>
        </p:sp>
        <p:sp>
          <p:nvSpPr>
            <p:cNvPr id="9" name="TextBox 8"/>
            <p:cNvSpPr txBox="1"/>
            <p:nvPr/>
          </p:nvSpPr>
          <p:spPr>
            <a:xfrm>
              <a:off x="233423" y="870030"/>
              <a:ext cx="2486628" cy="369332"/>
            </a:xfrm>
            <a:prstGeom prst="rect">
              <a:avLst/>
            </a:prstGeom>
            <a:solidFill>
              <a:srgbClr val="FFFFFF"/>
            </a:solidFill>
          </p:spPr>
          <p:txBody>
            <a:bodyPr wrap="square" rtlCol="0">
              <a:spAutoFit/>
            </a:bodyPr>
            <a:lstStyle/>
            <a:p>
              <a:endParaRPr lang="zh-CN" alt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0822" y="858314"/>
            <a:ext cx="8608929" cy="1865126"/>
          </a:xfrm>
          <a:prstGeom prst="rect">
            <a:avLst/>
          </a:prstGeom>
        </p:spPr>
        <p:txBody>
          <a:bodyPr wrap="square">
            <a:spAutoFit/>
          </a:bodyPr>
          <a:lstStyle/>
          <a:p>
            <a:pPr indent="266700">
              <a:lnSpc>
                <a:spcPct val="120000"/>
              </a:lnSpc>
              <a:tabLst>
                <a:tab pos="1029335" algn="l"/>
                <a:tab pos="1850390" algn="l"/>
                <a:tab pos="2538095" algn="l"/>
                <a:tab pos="3221990" algn="l"/>
              </a:tabLst>
            </a:pPr>
            <a:r>
              <a:rPr lang="zh-CN" altLang="zh-CN" sz="2400" b="1" dirty="0" smtClean="0">
                <a:latin typeface="Times New Roman" pitchFamily="18" charset="0"/>
                <a:ea typeface="宋体" pitchFamily="2" charset="-122"/>
                <a:cs typeface="Times New Roman" pitchFamily="18" charset="0"/>
              </a:rPr>
              <a:t>②催化转化法</a:t>
            </a:r>
            <a:r>
              <a:rPr lang="en-US" altLang="zh-CN" sz="2400" b="1" dirty="0" smtClean="0">
                <a:latin typeface="Times New Roman" pitchFamily="18" charset="0"/>
                <a:ea typeface="宋体" pitchFamily="2" charset="-122"/>
                <a:cs typeface="Times New Roman" pitchFamily="18" charset="0"/>
              </a:rPr>
              <a:t>:</a:t>
            </a:r>
            <a:endParaRPr lang="zh-CN" altLang="zh-CN" sz="2400" b="1" dirty="0" smtClean="0">
              <a:latin typeface="Times New Roman" pitchFamily="18" charset="0"/>
              <a:ea typeface="宋体" pitchFamily="2" charset="-122"/>
              <a:cs typeface="Times New Roman" pitchFamily="18" charset="0"/>
            </a:endParaRPr>
          </a:p>
          <a:p>
            <a:pPr indent="266700">
              <a:lnSpc>
                <a:spcPct val="120000"/>
              </a:lnSpc>
              <a:tabLst>
                <a:tab pos="1029335" algn="l"/>
                <a:tab pos="1850390" algn="l"/>
                <a:tab pos="2538095" algn="l"/>
                <a:tab pos="3221990" algn="l"/>
              </a:tabLst>
            </a:pPr>
            <a:r>
              <a:rPr lang="zh-CN" altLang="zh-CN" sz="2400" b="1" dirty="0" smtClean="0">
                <a:latin typeface="Times New Roman" pitchFamily="18" charset="0"/>
                <a:ea typeface="宋体" pitchFamily="2" charset="-122"/>
                <a:cs typeface="Times New Roman" pitchFamily="18" charset="0"/>
              </a:rPr>
              <a:t>在催化剂、加热条件下</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氨可将氮氧化物转化为无毒气体</a:t>
            </a:r>
            <a:r>
              <a:rPr lang="en-US" altLang="zh-CN" sz="2400" b="1" dirty="0" smtClean="0">
                <a:latin typeface="Times New Roman" pitchFamily="18" charset="0"/>
                <a:ea typeface="宋体" pitchFamily="2" charset="-122"/>
                <a:cs typeface="Times New Roman" pitchFamily="18" charset="0"/>
              </a:rPr>
              <a:t>N</a:t>
            </a:r>
            <a:r>
              <a:rPr lang="en-US" altLang="zh-CN" sz="2400" b="1" baseline="-25000" dirty="0" smtClean="0">
                <a:latin typeface="Times New Roman" pitchFamily="18" charset="0"/>
                <a:ea typeface="宋体" pitchFamily="2" charset="-122"/>
                <a:cs typeface="Times New Roman" pitchFamily="18" charset="0"/>
              </a:rPr>
              <a:t>2</a:t>
            </a:r>
            <a:r>
              <a:rPr lang="en-US" altLang="zh-CN" sz="2400" b="1" dirty="0" smtClean="0">
                <a:latin typeface="Times New Roman" pitchFamily="18" charset="0"/>
                <a:ea typeface="宋体" pitchFamily="2" charset="-122"/>
                <a:cs typeface="Times New Roman" pitchFamily="18" charset="0"/>
              </a:rPr>
              <a:t>;NO</a:t>
            </a:r>
            <a:r>
              <a:rPr lang="en-US" altLang="zh-CN" sz="2400" b="1" i="1" baseline="-25000" dirty="0" smtClean="0">
                <a:latin typeface="Times New Roman" pitchFamily="18" charset="0"/>
                <a:ea typeface="宋体" pitchFamily="2" charset="-122"/>
                <a:cs typeface="Times New Roman" pitchFamily="18" charset="0"/>
              </a:rPr>
              <a:t>x</a:t>
            </a:r>
            <a:r>
              <a:rPr lang="zh-CN" altLang="zh-CN" sz="2400" b="1" dirty="0" smtClean="0">
                <a:latin typeface="Times New Roman" pitchFamily="18" charset="0"/>
                <a:ea typeface="宋体" pitchFamily="2" charset="-122"/>
                <a:cs typeface="Times New Roman" pitchFamily="18" charset="0"/>
              </a:rPr>
              <a:t>与</a:t>
            </a:r>
            <a:r>
              <a:rPr lang="en-US" altLang="zh-CN" sz="2400" b="1" dirty="0" smtClean="0">
                <a:latin typeface="Times New Roman" pitchFamily="18" charset="0"/>
                <a:ea typeface="宋体" pitchFamily="2" charset="-122"/>
                <a:cs typeface="Times New Roman" pitchFamily="18" charset="0"/>
              </a:rPr>
              <a:t>CO</a:t>
            </a:r>
            <a:r>
              <a:rPr lang="zh-CN" altLang="zh-CN" sz="2400" b="1" dirty="0" smtClean="0">
                <a:latin typeface="Times New Roman" pitchFamily="18" charset="0"/>
                <a:ea typeface="宋体" pitchFamily="2" charset="-122"/>
                <a:cs typeface="Times New Roman" pitchFamily="18" charset="0"/>
              </a:rPr>
              <a:t>在一定温度下催化转化为无毒气体</a:t>
            </a:r>
            <a:r>
              <a:rPr lang="en-US" altLang="zh-CN" sz="2400" b="1" dirty="0" smtClean="0">
                <a:latin typeface="Times New Roman" pitchFamily="18" charset="0"/>
                <a:ea typeface="宋体" pitchFamily="2" charset="-122"/>
                <a:cs typeface="Times New Roman" pitchFamily="18" charset="0"/>
              </a:rPr>
              <a:t>N</a:t>
            </a:r>
            <a:r>
              <a:rPr lang="en-US" altLang="zh-CN" sz="2400" b="1" baseline="-25000" dirty="0" smtClean="0">
                <a:latin typeface="Times New Roman" pitchFamily="18" charset="0"/>
                <a:ea typeface="宋体" pitchFamily="2" charset="-122"/>
                <a:cs typeface="Times New Roman" pitchFamily="18" charset="0"/>
              </a:rPr>
              <a:t>2</a:t>
            </a:r>
            <a:r>
              <a:rPr lang="zh-CN" altLang="zh-CN" sz="2400" b="1" dirty="0" smtClean="0">
                <a:latin typeface="Times New Roman" pitchFamily="18" charset="0"/>
                <a:ea typeface="宋体" pitchFamily="2" charset="-122"/>
                <a:cs typeface="Times New Roman" pitchFamily="18" charset="0"/>
              </a:rPr>
              <a:t>和</a:t>
            </a:r>
            <a:r>
              <a:rPr lang="en-US" altLang="zh-CN" sz="2400" b="1" dirty="0" smtClean="0">
                <a:latin typeface="Times New Roman" pitchFamily="18" charset="0"/>
                <a:ea typeface="宋体" pitchFamily="2" charset="-122"/>
                <a:cs typeface="Times New Roman" pitchFamily="18" charset="0"/>
              </a:rPr>
              <a:t>CO</a:t>
            </a:r>
            <a:r>
              <a:rPr lang="en-US" altLang="zh-CN" sz="2400" b="1" baseline="-25000" dirty="0" smtClean="0">
                <a:latin typeface="Times New Roman" pitchFamily="18" charset="0"/>
                <a:ea typeface="宋体" pitchFamily="2" charset="-122"/>
                <a:cs typeface="Times New Roman" pitchFamily="18" charset="0"/>
              </a:rPr>
              <a:t>2</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一般适用于汽车尾气的处理</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a:t>
            </a:r>
            <a:endParaRPr lang="zh-CN" altLang="zh-CN" sz="2400" b="1" dirty="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5504" y="1435094"/>
            <a:ext cx="3076116" cy="444352"/>
          </a:xfrm>
          <a:prstGeom prst="rect">
            <a:avLst/>
          </a:prstGeom>
        </p:spPr>
        <p:txBody>
          <a:bodyPr vert="horz" wrap="square" lIns="0" tIns="13335" rIns="0" bIns="0" rtlCol="0">
            <a:spAutoFit/>
          </a:bodyPr>
          <a:lstStyle/>
          <a:p>
            <a:pPr marL="12700">
              <a:lnSpc>
                <a:spcPct val="100000"/>
              </a:lnSpc>
              <a:spcBef>
                <a:spcPts val="105"/>
              </a:spcBef>
            </a:pPr>
            <a:r>
              <a:rPr sz="2800" dirty="0" err="1"/>
              <a:t>创新解决</a:t>
            </a:r>
            <a:endParaRPr sz="2800" dirty="0"/>
          </a:p>
        </p:txBody>
      </p:sp>
      <p:sp>
        <p:nvSpPr>
          <p:cNvPr id="3" name="object 3"/>
          <p:cNvSpPr txBox="1"/>
          <p:nvPr/>
        </p:nvSpPr>
        <p:spPr>
          <a:xfrm>
            <a:off x="420194" y="2414983"/>
            <a:ext cx="8386349" cy="1896032"/>
          </a:xfrm>
          <a:prstGeom prst="rect">
            <a:avLst/>
          </a:prstGeom>
        </p:spPr>
        <p:txBody>
          <a:bodyPr vert="horz" wrap="square" lIns="0" tIns="109855" rIns="0" bIns="0" rtlCol="0">
            <a:spAutoFit/>
          </a:bodyPr>
          <a:lstStyle/>
          <a:p>
            <a:pPr marL="355600" indent="-342900">
              <a:lnSpc>
                <a:spcPct val="100000"/>
              </a:lnSpc>
              <a:spcBef>
                <a:spcPts val="865"/>
              </a:spcBef>
              <a:buFont typeface="Arial"/>
              <a:buChar char="•"/>
              <a:tabLst>
                <a:tab pos="354965" algn="l"/>
                <a:tab pos="355600" algn="l"/>
              </a:tabLst>
            </a:pPr>
            <a:r>
              <a:rPr sz="2400" b="1" dirty="0" err="1">
                <a:latin typeface="宋体" pitchFamily="2" charset="-122"/>
                <a:ea typeface="宋体" pitchFamily="2" charset="-122"/>
                <a:cs typeface="宋体"/>
              </a:rPr>
              <a:t>解决汽车动力的可行办法</a:t>
            </a:r>
            <a:endParaRPr sz="2400" b="1" dirty="0">
              <a:latin typeface="宋体" pitchFamily="2" charset="-122"/>
              <a:ea typeface="宋体" pitchFamily="2" charset="-122"/>
              <a:cs typeface="宋体"/>
            </a:endParaRPr>
          </a:p>
          <a:p>
            <a:pPr marL="355600" marR="5080" indent="-342900">
              <a:lnSpc>
                <a:spcPct val="100000"/>
              </a:lnSpc>
              <a:spcBef>
                <a:spcPts val="765"/>
              </a:spcBef>
              <a:buFont typeface="Arial"/>
              <a:buChar char="•"/>
              <a:tabLst>
                <a:tab pos="354965" algn="l"/>
                <a:tab pos="355600" algn="l"/>
              </a:tabLst>
            </a:pPr>
            <a:r>
              <a:rPr sz="2400" b="1" dirty="0">
                <a:latin typeface="宋体" pitchFamily="2" charset="-122"/>
                <a:ea typeface="宋体" pitchFamily="2" charset="-122"/>
                <a:cs typeface="宋体"/>
              </a:rPr>
              <a:t>（</a:t>
            </a:r>
            <a:r>
              <a:rPr sz="2400" b="1" spc="-10" dirty="0">
                <a:latin typeface="宋体" pitchFamily="2" charset="-122"/>
                <a:ea typeface="宋体" pitchFamily="2" charset="-122"/>
                <a:cs typeface="Arial"/>
              </a:rPr>
              <a:t>1</a:t>
            </a:r>
            <a:r>
              <a:rPr sz="2400" b="1" dirty="0">
                <a:latin typeface="宋体" pitchFamily="2" charset="-122"/>
                <a:ea typeface="宋体" pitchFamily="2" charset="-122"/>
                <a:cs typeface="宋体"/>
              </a:rPr>
              <a:t>）燃料通过电化学方</a:t>
            </a:r>
            <a:r>
              <a:rPr sz="2400" b="1" spc="-15" dirty="0">
                <a:latin typeface="宋体" pitchFamily="2" charset="-122"/>
                <a:ea typeface="宋体" pitchFamily="2" charset="-122"/>
                <a:cs typeface="宋体"/>
              </a:rPr>
              <a:t>法</a:t>
            </a:r>
            <a:r>
              <a:rPr sz="2400" b="1" dirty="0">
                <a:latin typeface="宋体" pitchFamily="2" charset="-122"/>
                <a:ea typeface="宋体" pitchFamily="2" charset="-122"/>
                <a:cs typeface="宋体"/>
              </a:rPr>
              <a:t>释放</a:t>
            </a:r>
            <a:r>
              <a:rPr sz="2400" b="1" spc="-15" dirty="0">
                <a:latin typeface="宋体" pitchFamily="2" charset="-122"/>
                <a:ea typeface="宋体" pitchFamily="2" charset="-122"/>
                <a:cs typeface="宋体"/>
              </a:rPr>
              <a:t>化</a:t>
            </a:r>
            <a:r>
              <a:rPr sz="2400" b="1" dirty="0">
                <a:latin typeface="宋体" pitchFamily="2" charset="-122"/>
                <a:ea typeface="宋体" pitchFamily="2" charset="-122"/>
                <a:cs typeface="宋体"/>
              </a:rPr>
              <a:t>学能</a:t>
            </a:r>
            <a:r>
              <a:rPr sz="2400" b="1" spc="-15" dirty="0">
                <a:latin typeface="宋体" pitchFamily="2" charset="-122"/>
                <a:ea typeface="宋体" pitchFamily="2" charset="-122"/>
                <a:cs typeface="宋体"/>
              </a:rPr>
              <a:t>，</a:t>
            </a:r>
            <a:r>
              <a:rPr sz="2400" b="1" dirty="0" smtClean="0">
                <a:latin typeface="宋体" pitchFamily="2" charset="-122"/>
                <a:ea typeface="宋体" pitchFamily="2" charset="-122"/>
                <a:cs typeface="宋体"/>
              </a:rPr>
              <a:t>并生成无污染物质</a:t>
            </a:r>
            <a:endParaRPr sz="2400" b="1" dirty="0">
              <a:latin typeface="宋体" pitchFamily="2" charset="-122"/>
              <a:ea typeface="宋体" pitchFamily="2" charset="-122"/>
              <a:cs typeface="宋体"/>
            </a:endParaRPr>
          </a:p>
          <a:p>
            <a:pPr marL="355600" indent="-342900">
              <a:lnSpc>
                <a:spcPct val="100000"/>
              </a:lnSpc>
              <a:spcBef>
                <a:spcPts val="770"/>
              </a:spcBef>
              <a:buFont typeface="Arial"/>
              <a:buChar char="•"/>
              <a:tabLst>
                <a:tab pos="354965" algn="l"/>
                <a:tab pos="355600" algn="l"/>
              </a:tabLst>
            </a:pPr>
            <a:r>
              <a:rPr sz="2400" b="1" spc="-5" dirty="0">
                <a:latin typeface="宋体" pitchFamily="2" charset="-122"/>
                <a:ea typeface="宋体" pitchFamily="2" charset="-122"/>
                <a:cs typeface="宋体"/>
              </a:rPr>
              <a:t>（</a:t>
            </a:r>
            <a:r>
              <a:rPr sz="2400" b="1" spc="-5" dirty="0">
                <a:latin typeface="宋体" pitchFamily="2" charset="-122"/>
                <a:ea typeface="宋体" pitchFamily="2" charset="-122"/>
                <a:cs typeface="Arial"/>
              </a:rPr>
              <a:t>2</a:t>
            </a:r>
            <a:r>
              <a:rPr sz="2400" b="1" spc="-5" dirty="0">
                <a:latin typeface="宋体" pitchFamily="2" charset="-122"/>
                <a:ea typeface="宋体" pitchFamily="2" charset="-122"/>
                <a:cs typeface="宋体"/>
              </a:rPr>
              <a:t>）</a:t>
            </a:r>
            <a:r>
              <a:rPr sz="2400" b="1" dirty="0">
                <a:latin typeface="宋体" pitchFamily="2" charset="-122"/>
                <a:ea typeface="宋体" pitchFamily="2" charset="-122"/>
                <a:cs typeface="宋体"/>
              </a:rPr>
              <a:t>充电电源</a:t>
            </a:r>
          </a:p>
          <a:p>
            <a:pPr marL="355600" indent="-342900">
              <a:lnSpc>
                <a:spcPct val="100000"/>
              </a:lnSpc>
              <a:spcBef>
                <a:spcPts val="770"/>
              </a:spcBef>
              <a:buFont typeface="Arial"/>
              <a:buChar char="•"/>
              <a:tabLst>
                <a:tab pos="354965" algn="l"/>
                <a:tab pos="355600" algn="l"/>
              </a:tabLst>
            </a:pPr>
            <a:r>
              <a:rPr sz="2400" b="1" spc="-5" dirty="0">
                <a:latin typeface="宋体" pitchFamily="2" charset="-122"/>
                <a:ea typeface="宋体" pitchFamily="2" charset="-122"/>
                <a:cs typeface="宋体"/>
              </a:rPr>
              <a:t>（</a:t>
            </a:r>
            <a:r>
              <a:rPr sz="2400" b="1" spc="-5" dirty="0">
                <a:latin typeface="宋体" pitchFamily="2" charset="-122"/>
                <a:ea typeface="宋体" pitchFamily="2" charset="-122"/>
                <a:cs typeface="Arial"/>
              </a:rPr>
              <a:t>3</a:t>
            </a:r>
            <a:r>
              <a:rPr sz="2400" b="1" spc="-5" dirty="0">
                <a:latin typeface="宋体" pitchFamily="2" charset="-122"/>
                <a:ea typeface="宋体" pitchFamily="2" charset="-122"/>
                <a:cs typeface="宋体"/>
              </a:rPr>
              <a:t>）</a:t>
            </a:r>
            <a:r>
              <a:rPr sz="2400" b="1" dirty="0">
                <a:latin typeface="宋体" pitchFamily="2" charset="-122"/>
                <a:ea typeface="宋体" pitchFamily="2" charset="-122"/>
                <a:cs typeface="宋体"/>
              </a:rPr>
              <a:t>太阳能电池</a:t>
            </a:r>
          </a:p>
        </p:txBody>
      </p:sp>
      <p:sp>
        <p:nvSpPr>
          <p:cNvPr id="4" name="object 4"/>
          <p:cNvSpPr txBox="1"/>
          <p:nvPr/>
        </p:nvSpPr>
        <p:spPr>
          <a:xfrm>
            <a:off x="186639" y="661607"/>
            <a:ext cx="8550910" cy="400751"/>
          </a:xfrm>
          <a:prstGeom prst="rect">
            <a:avLst/>
          </a:prstGeom>
        </p:spPr>
        <p:txBody>
          <a:bodyPr vert="horz" wrap="square" lIns="0" tIns="40640" rIns="0" bIns="0" rtlCol="0">
            <a:spAutoFit/>
          </a:bodyPr>
          <a:lstStyle/>
          <a:p>
            <a:pPr marL="12700" marR="5080">
              <a:lnSpc>
                <a:spcPts val="3220"/>
              </a:lnSpc>
              <a:spcBef>
                <a:spcPts val="320"/>
              </a:spcBef>
            </a:pPr>
            <a:r>
              <a:rPr sz="2400" spc="-5" dirty="0" err="1" smtClean="0">
                <a:latin typeface="宋体" pitchFamily="2" charset="-122"/>
                <a:ea typeface="宋体" pitchFamily="2" charset="-122"/>
                <a:cs typeface="宋体"/>
              </a:rPr>
              <a:t>你认为</a:t>
            </a:r>
            <a:r>
              <a:rPr sz="2400" spc="-5" dirty="0" err="1">
                <a:latin typeface="宋体" pitchFamily="2" charset="-122"/>
                <a:ea typeface="宋体" pitchFamily="2" charset="-122"/>
                <a:cs typeface="宋体"/>
              </a:rPr>
              <a:t>，</a:t>
            </a:r>
            <a:r>
              <a:rPr sz="2400" spc="-5" dirty="0" err="1" smtClean="0">
                <a:latin typeface="宋体" pitchFamily="2" charset="-122"/>
                <a:ea typeface="宋体" pitchFamily="2" charset="-122"/>
                <a:cs typeface="宋体"/>
              </a:rPr>
              <a:t>人类</a:t>
            </a:r>
            <a:r>
              <a:rPr sz="2400" dirty="0" err="1" smtClean="0">
                <a:latin typeface="宋体" pitchFamily="2" charset="-122"/>
                <a:ea typeface="宋体" pitchFamily="2" charset="-122"/>
                <a:cs typeface="宋体"/>
              </a:rPr>
              <a:t>解</a:t>
            </a:r>
            <a:r>
              <a:rPr sz="2400" spc="-5" dirty="0" err="1" smtClean="0">
                <a:latin typeface="宋体" pitchFamily="2" charset="-122"/>
                <a:ea typeface="宋体" pitchFamily="2" charset="-122"/>
                <a:cs typeface="宋体"/>
              </a:rPr>
              <a:t>决汽</a:t>
            </a:r>
            <a:r>
              <a:rPr sz="2400" dirty="0" err="1" smtClean="0">
                <a:latin typeface="宋体" pitchFamily="2" charset="-122"/>
                <a:ea typeface="宋体" pitchFamily="2" charset="-122"/>
                <a:cs typeface="宋体"/>
              </a:rPr>
              <a:t>车</a:t>
            </a:r>
            <a:r>
              <a:rPr sz="2400" spc="-5" dirty="0" err="1" smtClean="0">
                <a:latin typeface="宋体" pitchFamily="2" charset="-122"/>
                <a:ea typeface="宋体" pitchFamily="2" charset="-122"/>
                <a:cs typeface="宋体"/>
              </a:rPr>
              <a:t>能源</a:t>
            </a:r>
            <a:r>
              <a:rPr sz="2400" dirty="0" err="1" smtClean="0">
                <a:latin typeface="宋体" pitchFamily="2" charset="-122"/>
                <a:ea typeface="宋体" pitchFamily="2" charset="-122"/>
                <a:cs typeface="宋体"/>
              </a:rPr>
              <a:t>还</a:t>
            </a:r>
            <a:r>
              <a:rPr sz="2400" spc="-5" dirty="0" err="1" smtClean="0">
                <a:latin typeface="宋体" pitchFamily="2" charset="-122"/>
                <a:ea typeface="宋体" pitchFamily="2" charset="-122"/>
                <a:cs typeface="宋体"/>
              </a:rPr>
              <a:t>有哪些创新之举</a:t>
            </a:r>
            <a:endParaRPr sz="2400" dirty="0">
              <a:latin typeface="宋体" pitchFamily="2" charset="-122"/>
              <a:ea typeface="宋体" pitchFamily="2" charset="-122"/>
              <a:cs typeface="宋体"/>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0368" y="300289"/>
            <a:ext cx="3922580" cy="24698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79676" y="2950082"/>
            <a:ext cx="6227064" cy="219341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975105" y="2946654"/>
            <a:ext cx="6236335" cy="2196941"/>
          </a:xfrm>
          <a:custGeom>
            <a:avLst/>
            <a:gdLst/>
            <a:ahLst/>
            <a:cxnLst/>
            <a:rect l="l" t="t" r="r" b="b"/>
            <a:pathLst>
              <a:path w="6236334" h="2929254">
                <a:moveTo>
                  <a:pt x="6236208" y="2929125"/>
                </a:moveTo>
                <a:lnTo>
                  <a:pt x="6236208" y="0"/>
                </a:lnTo>
                <a:lnTo>
                  <a:pt x="0" y="0"/>
                </a:lnTo>
                <a:lnTo>
                  <a:pt x="0" y="2929125"/>
                </a:lnTo>
              </a:path>
            </a:pathLst>
          </a:custGeom>
          <a:ln w="9144">
            <a:solidFill>
              <a:srgbClr val="009999"/>
            </a:solidFill>
          </a:ln>
        </p:spPr>
        <p:txBody>
          <a:bodyPr wrap="square" lIns="0" tIns="0" rIns="0" bIns="0" rtlCol="0"/>
          <a:lstStyle/>
          <a:p>
            <a:endParaRPr/>
          </a:p>
        </p:txBody>
      </p:sp>
      <p:sp>
        <p:nvSpPr>
          <p:cNvPr id="5" name="object 5"/>
          <p:cNvSpPr/>
          <p:nvPr/>
        </p:nvSpPr>
        <p:spPr>
          <a:xfrm>
            <a:off x="4931665" y="141732"/>
            <a:ext cx="4212335" cy="206997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6570" y="216426"/>
            <a:ext cx="3070860" cy="443070"/>
          </a:xfrm>
          <a:prstGeom prst="rect">
            <a:avLst/>
          </a:prstGeom>
        </p:spPr>
        <p:txBody>
          <a:bodyPr vert="horz" wrap="square" lIns="0" tIns="12065" rIns="0" bIns="0" rtlCol="0">
            <a:spAutoFit/>
          </a:bodyPr>
          <a:lstStyle/>
          <a:p>
            <a:pPr marL="12700">
              <a:lnSpc>
                <a:spcPct val="100000"/>
              </a:lnSpc>
              <a:spcBef>
                <a:spcPts val="95"/>
              </a:spcBef>
            </a:pPr>
            <a:r>
              <a:rPr sz="2800" spc="-5" dirty="0" err="1">
                <a:latin typeface="宋体" pitchFamily="2" charset="-122"/>
                <a:ea typeface="宋体" pitchFamily="2" charset="-122"/>
              </a:rPr>
              <a:t>人类的大智慧</a:t>
            </a:r>
            <a:endParaRPr sz="2800" spc="-5" dirty="0">
              <a:latin typeface="宋体" pitchFamily="2" charset="-122"/>
              <a:ea typeface="宋体" pitchFamily="2" charset="-122"/>
            </a:endParaRPr>
          </a:p>
        </p:txBody>
      </p:sp>
      <p:sp>
        <p:nvSpPr>
          <p:cNvPr id="3" name="object 3"/>
          <p:cNvSpPr txBox="1"/>
          <p:nvPr/>
        </p:nvSpPr>
        <p:spPr>
          <a:xfrm>
            <a:off x="78740" y="770001"/>
            <a:ext cx="8907145" cy="1485663"/>
          </a:xfrm>
          <a:prstGeom prst="rect">
            <a:avLst/>
          </a:prstGeom>
        </p:spPr>
        <p:txBody>
          <a:bodyPr vert="horz" wrap="square" lIns="0" tIns="22860" rIns="0" bIns="0" rtlCol="0">
            <a:spAutoFit/>
          </a:bodyPr>
          <a:lstStyle/>
          <a:p>
            <a:pPr marL="355600" marR="5080" indent="-342900" algn="just">
              <a:lnSpc>
                <a:spcPct val="98000"/>
              </a:lnSpc>
              <a:spcBef>
                <a:spcPts val="180"/>
              </a:spcBef>
              <a:buFont typeface="Arial"/>
              <a:buChar char="•"/>
              <a:tabLst>
                <a:tab pos="355600" algn="l"/>
              </a:tabLst>
            </a:pPr>
            <a:r>
              <a:rPr sz="2400" b="1" dirty="0" err="1">
                <a:latin typeface="宋体" pitchFamily="2" charset="-122"/>
                <a:ea typeface="宋体" pitchFamily="2" charset="-122"/>
                <a:cs typeface="宋体"/>
              </a:rPr>
              <a:t>为减少汽车尾气，人类</a:t>
            </a:r>
            <a:r>
              <a:rPr sz="2400" b="1" spc="-15" dirty="0" err="1">
                <a:latin typeface="宋体" pitchFamily="2" charset="-122"/>
                <a:ea typeface="宋体" pitchFamily="2" charset="-122"/>
                <a:cs typeface="宋体"/>
              </a:rPr>
              <a:t>除</a:t>
            </a:r>
            <a:r>
              <a:rPr sz="2400" b="1" dirty="0" err="1">
                <a:latin typeface="宋体" pitchFamily="2" charset="-122"/>
                <a:ea typeface="宋体" pitchFamily="2" charset="-122"/>
                <a:cs typeface="宋体"/>
              </a:rPr>
              <a:t>了探</a:t>
            </a:r>
            <a:r>
              <a:rPr sz="2400" b="1" spc="-15" dirty="0" err="1">
                <a:latin typeface="宋体" pitchFamily="2" charset="-122"/>
                <a:ea typeface="宋体" pitchFamily="2" charset="-122"/>
                <a:cs typeface="宋体"/>
              </a:rPr>
              <a:t>索</a:t>
            </a:r>
            <a:r>
              <a:rPr sz="2400" b="1" dirty="0" err="1">
                <a:latin typeface="宋体" pitchFamily="2" charset="-122"/>
                <a:ea typeface="宋体" pitchFamily="2" charset="-122"/>
                <a:cs typeface="宋体"/>
              </a:rPr>
              <a:t>太阳</a:t>
            </a:r>
            <a:r>
              <a:rPr sz="2400" b="1" spc="-15" dirty="0" err="1">
                <a:latin typeface="宋体" pitchFamily="2" charset="-122"/>
                <a:ea typeface="宋体" pitchFamily="2" charset="-122"/>
                <a:cs typeface="宋体"/>
              </a:rPr>
              <a:t>能</a:t>
            </a:r>
            <a:r>
              <a:rPr sz="2400" b="1" dirty="0" err="1">
                <a:latin typeface="宋体" pitchFamily="2" charset="-122"/>
                <a:ea typeface="宋体" pitchFamily="2" charset="-122"/>
                <a:cs typeface="宋体"/>
              </a:rPr>
              <a:t>汽车</a:t>
            </a:r>
            <a:r>
              <a:rPr sz="2400" b="1" spc="-15" dirty="0" err="1">
                <a:latin typeface="宋体" pitchFamily="2" charset="-122"/>
                <a:ea typeface="宋体" pitchFamily="2" charset="-122"/>
                <a:cs typeface="宋体"/>
              </a:rPr>
              <a:t>，</a:t>
            </a:r>
            <a:r>
              <a:rPr sz="2400" b="1" dirty="0" err="1" smtClean="0">
                <a:latin typeface="宋体" pitchFamily="2" charset="-122"/>
                <a:ea typeface="宋体" pitchFamily="2" charset="-122"/>
                <a:cs typeface="宋体"/>
              </a:rPr>
              <a:t>电力汽车</a:t>
            </a:r>
            <a:r>
              <a:rPr sz="2400" b="1" dirty="0" err="1">
                <a:latin typeface="宋体" pitchFamily="2" charset="-122"/>
                <a:ea typeface="宋体" pitchFamily="2" charset="-122"/>
                <a:cs typeface="宋体"/>
              </a:rPr>
              <a:t>，氢能汽车外，</a:t>
            </a:r>
            <a:r>
              <a:rPr sz="2400" b="1" spc="-15" dirty="0" err="1" smtClean="0">
                <a:latin typeface="宋体" pitchFamily="2" charset="-122"/>
                <a:ea typeface="宋体" pitchFamily="2" charset="-122"/>
                <a:cs typeface="宋体"/>
              </a:rPr>
              <a:t>在</a:t>
            </a:r>
            <a:r>
              <a:rPr sz="2400" b="1" dirty="0" err="1" smtClean="0">
                <a:latin typeface="宋体" pitchFamily="2" charset="-122"/>
                <a:ea typeface="宋体" pitchFamily="2" charset="-122"/>
                <a:cs typeface="宋体"/>
              </a:rPr>
              <a:t>我国</a:t>
            </a:r>
            <a:r>
              <a:rPr sz="2400" b="1" spc="-15" dirty="0" err="1" smtClean="0">
                <a:latin typeface="宋体" pitchFamily="2" charset="-122"/>
                <a:ea typeface="宋体" pitchFamily="2" charset="-122"/>
                <a:cs typeface="宋体"/>
              </a:rPr>
              <a:t>正</a:t>
            </a:r>
            <a:r>
              <a:rPr sz="2400" b="1" dirty="0" err="1" smtClean="0">
                <a:latin typeface="宋体" pitchFamily="2" charset="-122"/>
                <a:ea typeface="宋体" pitchFamily="2" charset="-122"/>
                <a:cs typeface="宋体"/>
              </a:rPr>
              <a:t>在大</a:t>
            </a:r>
            <a:r>
              <a:rPr sz="2400" b="1" spc="-15" dirty="0" err="1" smtClean="0">
                <a:latin typeface="宋体" pitchFamily="2" charset="-122"/>
                <a:ea typeface="宋体" pitchFamily="2" charset="-122"/>
                <a:cs typeface="宋体"/>
              </a:rPr>
              <a:t>力</a:t>
            </a:r>
            <a:r>
              <a:rPr sz="2400" b="1" dirty="0" err="1" smtClean="0">
                <a:latin typeface="宋体" pitchFamily="2" charset="-122"/>
                <a:ea typeface="宋体" pitchFamily="2" charset="-122"/>
                <a:cs typeface="宋体"/>
              </a:rPr>
              <a:t>推广</a:t>
            </a:r>
            <a:r>
              <a:rPr sz="2400" b="1" spc="-15" dirty="0" err="1" smtClean="0">
                <a:latin typeface="宋体" pitchFamily="2" charset="-122"/>
                <a:ea typeface="宋体" pitchFamily="2" charset="-122"/>
                <a:cs typeface="宋体"/>
              </a:rPr>
              <a:t>乙</a:t>
            </a:r>
            <a:r>
              <a:rPr sz="2400" b="1" dirty="0" err="1" smtClean="0">
                <a:latin typeface="宋体" pitchFamily="2" charset="-122"/>
                <a:ea typeface="宋体" pitchFamily="2" charset="-122"/>
                <a:cs typeface="宋体"/>
              </a:rPr>
              <a:t>醇做燃料的汽车</a:t>
            </a:r>
            <a:endParaRPr sz="2400" b="1" dirty="0">
              <a:latin typeface="宋体" pitchFamily="2" charset="-122"/>
              <a:ea typeface="宋体" pitchFamily="2" charset="-122"/>
              <a:cs typeface="宋体"/>
            </a:endParaRPr>
          </a:p>
          <a:p>
            <a:pPr>
              <a:lnSpc>
                <a:spcPct val="100000"/>
              </a:lnSpc>
              <a:spcBef>
                <a:spcPts val="30"/>
              </a:spcBef>
              <a:buFont typeface="Arial"/>
              <a:buChar char="•"/>
            </a:pPr>
            <a:endParaRPr sz="2400" b="1" dirty="0">
              <a:latin typeface="宋体" pitchFamily="2" charset="-122"/>
              <a:ea typeface="宋体" pitchFamily="2" charset="-122"/>
              <a:cs typeface="Times New Roman"/>
            </a:endParaRPr>
          </a:p>
          <a:p>
            <a:pPr marL="606425" lvl="1" indent="-342900">
              <a:lnSpc>
                <a:spcPct val="100000"/>
              </a:lnSpc>
              <a:spcBef>
                <a:spcPts val="5"/>
              </a:spcBef>
              <a:buFont typeface="Arial"/>
              <a:buChar char="•"/>
              <a:tabLst>
                <a:tab pos="605790" algn="l"/>
                <a:tab pos="607060" algn="l"/>
              </a:tabLst>
            </a:pPr>
            <a:r>
              <a:rPr sz="2400" b="1" dirty="0">
                <a:latin typeface="宋体" pitchFamily="2" charset="-122"/>
                <a:ea typeface="宋体" pitchFamily="2" charset="-122"/>
                <a:cs typeface="宋体"/>
              </a:rPr>
              <a:t>到</a:t>
            </a:r>
            <a:r>
              <a:rPr sz="2400" b="1" spc="-10" dirty="0">
                <a:latin typeface="宋体" pitchFamily="2" charset="-122"/>
                <a:ea typeface="宋体" pitchFamily="2" charset="-122"/>
                <a:cs typeface="Arial"/>
              </a:rPr>
              <a:t>2020</a:t>
            </a:r>
            <a:r>
              <a:rPr sz="2400" b="1" dirty="0">
                <a:latin typeface="宋体" pitchFamily="2" charset="-122"/>
                <a:ea typeface="宋体" pitchFamily="2" charset="-122"/>
                <a:cs typeface="宋体"/>
              </a:rPr>
              <a:t>年我国将实现乙醇</a:t>
            </a:r>
            <a:r>
              <a:rPr sz="2400" b="1" spc="-15" dirty="0">
                <a:latin typeface="宋体" pitchFamily="2" charset="-122"/>
                <a:ea typeface="宋体" pitchFamily="2" charset="-122"/>
                <a:cs typeface="宋体"/>
              </a:rPr>
              <a:t>汽</a:t>
            </a:r>
            <a:r>
              <a:rPr sz="2400" b="1" dirty="0">
                <a:latin typeface="宋体" pitchFamily="2" charset="-122"/>
                <a:ea typeface="宋体" pitchFamily="2" charset="-122"/>
                <a:cs typeface="宋体"/>
              </a:rPr>
              <a:t>油全</a:t>
            </a:r>
            <a:r>
              <a:rPr sz="2400" b="1" spc="-15" dirty="0">
                <a:latin typeface="宋体" pitchFamily="2" charset="-122"/>
                <a:ea typeface="宋体" pitchFamily="2" charset="-122"/>
                <a:cs typeface="宋体"/>
              </a:rPr>
              <a:t>覆</a:t>
            </a:r>
            <a:r>
              <a:rPr sz="2400" b="1" dirty="0">
                <a:latin typeface="宋体" pitchFamily="2" charset="-122"/>
                <a:ea typeface="宋体" pitchFamily="2" charset="-122"/>
                <a:cs typeface="宋体"/>
              </a:rPr>
              <a:t>盖。</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519EE2E1-1620-405D-97F5-9F46DA529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600" y="360036"/>
            <a:ext cx="6852678" cy="38546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文本框 43">
            <a:extLst>
              <a:ext uri="{FF2B5EF4-FFF2-40B4-BE49-F238E27FC236}">
                <a16:creationId xmlns:a16="http://schemas.microsoft.com/office/drawing/2014/main" xmlns="" id="{FAC350C4-78D5-4921-A03A-36F7E8A0CE79}"/>
              </a:ext>
            </a:extLst>
          </p:cNvPr>
          <p:cNvSpPr txBox="1"/>
          <p:nvPr/>
        </p:nvSpPr>
        <p:spPr>
          <a:xfrm>
            <a:off x="-1116725" y="4263813"/>
            <a:ext cx="11185901" cy="461665"/>
          </a:xfrm>
          <a:prstGeom prst="rect">
            <a:avLst/>
          </a:prstGeom>
          <a:noFill/>
          <a:ln>
            <a:solidFill>
              <a:srgbClr val="4BC1DD">
                <a:alpha val="15000"/>
              </a:srgbClr>
            </a:solidFill>
          </a:ln>
        </p:spPr>
        <p:txBody>
          <a:bodyPr wrap="square" rtlCol="0">
            <a:spAutoFit/>
          </a:bodyPr>
          <a:lstStyle/>
          <a:p>
            <a:pPr algn="ctr"/>
            <a:r>
              <a:rPr lang="zh-CN" altLang="zh-CN" sz="2400" b="1" dirty="0" smtClean="0">
                <a:latin typeface="宋体" pitchFamily="2" charset="-122"/>
                <a:ea typeface="宋体" pitchFamily="2" charset="-122"/>
                <a:cs typeface="Times New Roman" panose="02020603050405020304" pitchFamily="18" charset="0"/>
                <a:sym typeface="+mn-ea"/>
              </a:rPr>
              <a:t>小</a:t>
            </a:r>
            <a:r>
              <a:rPr lang="zh-CN" altLang="zh-CN" sz="2400" b="1" dirty="0">
                <a:latin typeface="宋体" pitchFamily="2" charset="-122"/>
                <a:ea typeface="宋体" pitchFamily="2" charset="-122"/>
                <a:cs typeface="Times New Roman" panose="02020603050405020304" pitchFamily="18" charset="0"/>
                <a:sym typeface="+mn-ea"/>
              </a:rPr>
              <a:t>手拉大手  共筑碧水蓝天 </a:t>
            </a:r>
            <a:endParaRPr lang="zh-CN" altLang="en-US" sz="2400" b="1" dirty="0">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8858" y="0"/>
            <a:ext cx="8139178" cy="331514"/>
          </a:xfrm>
        </p:spPr>
        <p:txBody>
          <a:bodyPr>
            <a:normAutofit fontScale="90000"/>
          </a:bodyPr>
          <a:lstStyle/>
          <a:p>
            <a:r>
              <a:rPr lang="zh-CN" altLang="en-US" dirty="0" smtClean="0"/>
              <a:t>从国家层面控制汽车尾气污染</a:t>
            </a:r>
            <a:endParaRPr lang="zh-CN" altLang="en-US" dirty="0"/>
          </a:p>
        </p:txBody>
      </p:sp>
      <p:sp>
        <p:nvSpPr>
          <p:cNvPr id="3" name="内容占位符 2"/>
          <p:cNvSpPr>
            <a:spLocks noGrp="1"/>
          </p:cNvSpPr>
          <p:nvPr>
            <p:ph idx="1"/>
          </p:nvPr>
        </p:nvSpPr>
        <p:spPr>
          <a:xfrm>
            <a:off x="0" y="260804"/>
            <a:ext cx="9144000" cy="3763320"/>
          </a:xfrm>
        </p:spPr>
        <p:txBody>
          <a:bodyPr>
            <a:noAutofit/>
          </a:bodyPr>
          <a:lstStyle/>
          <a:p>
            <a:pPr indent="540000">
              <a:lnSpc>
                <a:spcPct val="100000"/>
              </a:lnSpc>
            </a:pPr>
            <a:r>
              <a:rPr lang="en-US" altLang="zh-CN" sz="1800" dirty="0" smtClean="0">
                <a:latin typeface="+mn-ea"/>
              </a:rPr>
              <a:t>1  </a:t>
            </a:r>
            <a:r>
              <a:rPr lang="zh-CN" altLang="en-US" sz="1800" dirty="0" smtClean="0">
                <a:latin typeface="+mn-ea"/>
              </a:rPr>
              <a:t>提高燃油质量</a:t>
            </a:r>
            <a:endParaRPr lang="en-US" altLang="zh-CN" sz="1800" dirty="0" smtClean="0">
              <a:latin typeface="+mn-ea"/>
            </a:endParaRPr>
          </a:p>
          <a:p>
            <a:pPr indent="540000">
              <a:lnSpc>
                <a:spcPct val="100000"/>
              </a:lnSpc>
            </a:pPr>
            <a:r>
              <a:rPr lang="zh-CN" altLang="en-US" sz="1800" dirty="0" smtClean="0">
                <a:latin typeface="+mn-ea"/>
              </a:rPr>
              <a:t>燃油质量是影响汽车尾气污染的关键因素，应当全面提高燃油质量，在研制清洁油品、加强监管体系和进行燃油调质的基础上，有效控制尾气污染。</a:t>
            </a:r>
            <a:endParaRPr lang="en-US" altLang="zh-CN" sz="1800" dirty="0" smtClean="0">
              <a:latin typeface="+mn-ea"/>
            </a:endParaRPr>
          </a:p>
          <a:p>
            <a:pPr indent="540000">
              <a:lnSpc>
                <a:spcPct val="100000"/>
              </a:lnSpc>
            </a:pPr>
            <a:r>
              <a:rPr lang="en-US" altLang="zh-CN" sz="1800" dirty="0" smtClean="0"/>
              <a:t>2  </a:t>
            </a:r>
            <a:r>
              <a:rPr lang="zh-CN" altLang="en-US" sz="1800" dirty="0" smtClean="0"/>
              <a:t>尾气污染治理</a:t>
            </a:r>
            <a:endParaRPr lang="en-US" altLang="zh-CN" sz="1800" dirty="0" smtClean="0"/>
          </a:p>
          <a:p>
            <a:pPr latinLnBrk="1">
              <a:lnSpc>
                <a:spcPct val="100000"/>
              </a:lnSpc>
            </a:pPr>
            <a:r>
              <a:rPr lang="zh-CN" altLang="en-US" sz="1800" dirty="0" smtClean="0"/>
              <a:t>       尾气污染治理是采用在汽车排气口增加尾气净化器的方式，对汽车产生的进行净化以减少污染，此方法虽然不能达到“零污染”，但可以采用物理、化学的方法减少汽车尾气中的污染物。具体有：（</a:t>
            </a:r>
            <a:r>
              <a:rPr lang="en-US" altLang="zh-CN" sz="1800" dirty="0" smtClean="0"/>
              <a:t>1</a:t>
            </a:r>
            <a:r>
              <a:rPr lang="zh-CN" altLang="en-US" sz="1800" dirty="0" smtClean="0"/>
              <a:t>）安装汽车曲轴箱强制通风装置，可以减少曲轴泄漏，削减汽车</a:t>
            </a:r>
            <a:r>
              <a:rPr lang="en-US" altLang="zh-CN" sz="1800" dirty="0" smtClean="0"/>
              <a:t>HC</a:t>
            </a:r>
            <a:r>
              <a:rPr lang="zh-CN" altLang="en-US" sz="1800" dirty="0" smtClean="0"/>
              <a:t>总排放量的</a:t>
            </a:r>
            <a:r>
              <a:rPr lang="en-US" altLang="zh-CN" sz="1800" dirty="0" smtClean="0"/>
              <a:t>20%</a:t>
            </a:r>
            <a:r>
              <a:rPr lang="zh-CN" altLang="en-US" sz="1800" dirty="0" smtClean="0"/>
              <a:t>～</a:t>
            </a:r>
            <a:r>
              <a:rPr lang="en-US" altLang="zh-CN" sz="1800" dirty="0" smtClean="0"/>
              <a:t>25%</a:t>
            </a:r>
            <a:r>
              <a:rPr lang="zh-CN" altLang="en-US" sz="1800" dirty="0" smtClean="0"/>
              <a:t>，削减汽车</a:t>
            </a:r>
            <a:r>
              <a:rPr lang="en-US" altLang="zh-CN" sz="1800" dirty="0" smtClean="0"/>
              <a:t>CO</a:t>
            </a:r>
            <a:r>
              <a:rPr lang="zh-CN" altLang="en-US" sz="1800" dirty="0" smtClean="0"/>
              <a:t>总排放量的</a:t>
            </a:r>
            <a:r>
              <a:rPr lang="en-US" altLang="zh-CN" sz="1800" dirty="0" smtClean="0"/>
              <a:t>1%</a:t>
            </a:r>
            <a:r>
              <a:rPr lang="zh-CN" altLang="en-US" sz="1800" dirty="0" smtClean="0"/>
              <a:t>～</a:t>
            </a:r>
            <a:r>
              <a:rPr lang="en-US" altLang="zh-CN" sz="1800" dirty="0" smtClean="0"/>
              <a:t>2%</a:t>
            </a:r>
            <a:r>
              <a:rPr lang="zh-CN" altLang="en-US" sz="1800" dirty="0" smtClean="0"/>
              <a:t>；</a:t>
            </a:r>
          </a:p>
          <a:p>
            <a:pPr latinLnBrk="1">
              <a:lnSpc>
                <a:spcPct val="100000"/>
              </a:lnSpc>
            </a:pPr>
            <a:r>
              <a:rPr lang="zh-CN" altLang="en-US" sz="1800" dirty="0" smtClean="0"/>
              <a:t>（</a:t>
            </a:r>
            <a:r>
              <a:rPr lang="en-US" altLang="zh-CN" sz="1800" dirty="0" smtClean="0"/>
              <a:t>2</a:t>
            </a:r>
            <a:r>
              <a:rPr lang="zh-CN" altLang="en-US" sz="1800" dirty="0" smtClean="0"/>
              <a:t>）安装汽油车燃油蒸发污染控制装置，可以减少汽油蒸发污染物，削减汽车</a:t>
            </a:r>
            <a:r>
              <a:rPr lang="en-US" altLang="zh-CN" sz="1800" dirty="0" smtClean="0"/>
              <a:t>HC</a:t>
            </a:r>
            <a:r>
              <a:rPr lang="zh-CN" altLang="en-US" sz="1800" dirty="0" smtClean="0"/>
              <a:t>总排放量的</a:t>
            </a:r>
            <a:r>
              <a:rPr lang="en-US" altLang="zh-CN" sz="1800" dirty="0" smtClean="0"/>
              <a:t>15%</a:t>
            </a:r>
            <a:r>
              <a:rPr lang="zh-CN" altLang="en-US" sz="1800" dirty="0" smtClean="0"/>
              <a:t>～</a:t>
            </a:r>
            <a:r>
              <a:rPr lang="en-US" altLang="zh-CN" sz="1800" dirty="0" smtClean="0"/>
              <a:t>20%</a:t>
            </a:r>
            <a:r>
              <a:rPr lang="zh-CN" altLang="en-US" sz="1800" dirty="0" smtClean="0"/>
              <a:t>；</a:t>
            </a:r>
          </a:p>
          <a:p>
            <a:pPr latinLnBrk="1">
              <a:lnSpc>
                <a:spcPct val="100000"/>
              </a:lnSpc>
            </a:pPr>
            <a:r>
              <a:rPr lang="zh-CN" altLang="en-US" sz="1800" dirty="0" smtClean="0"/>
              <a:t>（</a:t>
            </a:r>
            <a:r>
              <a:rPr lang="en-US" altLang="zh-CN" sz="1800" dirty="0" smtClean="0"/>
              <a:t>3</a:t>
            </a:r>
            <a:r>
              <a:rPr lang="zh-CN" altLang="en-US" sz="1800" dirty="0" smtClean="0"/>
              <a:t>）安装汽车电子点火器，可以削减汽车尾气中 </a:t>
            </a:r>
            <a:r>
              <a:rPr lang="en-US" altLang="zh-CN" sz="1800" dirty="0" smtClean="0"/>
              <a:t>HC</a:t>
            </a:r>
            <a:r>
              <a:rPr lang="zh-CN" altLang="en-US" sz="1800" dirty="0" smtClean="0"/>
              <a:t>和</a:t>
            </a:r>
            <a:r>
              <a:rPr lang="en-US" altLang="zh-CN" sz="1800" dirty="0" smtClean="0"/>
              <a:t>CO</a:t>
            </a:r>
            <a:r>
              <a:rPr lang="zh-CN" altLang="en-US" sz="1800" dirty="0" smtClean="0"/>
              <a:t>总量的</a:t>
            </a:r>
            <a:r>
              <a:rPr lang="en-US" altLang="zh-CN" sz="1800" dirty="0" smtClean="0"/>
              <a:t>10</a:t>
            </a:r>
            <a:r>
              <a:rPr lang="zh-CN" altLang="en-US" sz="1800" dirty="0" smtClean="0"/>
              <a:t>％；</a:t>
            </a:r>
          </a:p>
          <a:p>
            <a:pPr latinLnBrk="1">
              <a:lnSpc>
                <a:spcPct val="100000"/>
              </a:lnSpc>
            </a:pPr>
            <a:r>
              <a:rPr lang="zh-CN" altLang="en-US" sz="1800" dirty="0" smtClean="0"/>
              <a:t>（</a:t>
            </a:r>
            <a:r>
              <a:rPr lang="en-US" altLang="zh-CN" sz="1800" dirty="0" smtClean="0"/>
              <a:t>4</a:t>
            </a:r>
            <a:r>
              <a:rPr lang="zh-CN" altLang="en-US" sz="1800" dirty="0" smtClean="0"/>
              <a:t>）安装汽车磁化净化器，可以削减汽车尾气中 </a:t>
            </a:r>
            <a:r>
              <a:rPr lang="en-US" altLang="zh-CN" sz="1800" dirty="0" smtClean="0"/>
              <a:t>HC</a:t>
            </a:r>
            <a:r>
              <a:rPr lang="zh-CN" altLang="en-US" sz="1800" dirty="0" smtClean="0"/>
              <a:t>和</a:t>
            </a:r>
            <a:r>
              <a:rPr lang="en-US" altLang="zh-CN" sz="1800" dirty="0" smtClean="0"/>
              <a:t>CO</a:t>
            </a:r>
            <a:r>
              <a:rPr lang="zh-CN" altLang="en-US" sz="1800" dirty="0" smtClean="0"/>
              <a:t>的</a:t>
            </a:r>
            <a:r>
              <a:rPr lang="en-US" altLang="zh-CN" sz="1800" dirty="0" smtClean="0"/>
              <a:t>20</a:t>
            </a:r>
            <a:r>
              <a:rPr lang="zh-CN" altLang="en-US" sz="1800" dirty="0" smtClean="0"/>
              <a:t>％；</a:t>
            </a:r>
          </a:p>
          <a:p>
            <a:pPr latinLnBrk="1">
              <a:lnSpc>
                <a:spcPct val="100000"/>
              </a:lnSpc>
            </a:pPr>
            <a:r>
              <a:rPr lang="zh-CN" altLang="en-US" sz="1800" dirty="0" smtClean="0"/>
              <a:t>（</a:t>
            </a:r>
            <a:r>
              <a:rPr lang="en-US" altLang="zh-CN" sz="1800" dirty="0" smtClean="0"/>
              <a:t>5</a:t>
            </a:r>
            <a:r>
              <a:rPr lang="zh-CN" altLang="en-US" sz="1800" dirty="0" smtClean="0"/>
              <a:t>）在尾气排放口安装三元催化转化器是目前应用最多的汽车尾气净化技术。</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43514"/>
          </a:xfrm>
        </p:spPr>
        <p:txBody>
          <a:bodyPr>
            <a:normAutofit fontScale="90000"/>
          </a:bodyPr>
          <a:lstStyle/>
          <a:p>
            <a:endParaRPr lang="zh-CN" altLang="en-US" dirty="0"/>
          </a:p>
        </p:txBody>
      </p:sp>
      <p:sp>
        <p:nvSpPr>
          <p:cNvPr id="3" name="内容占位符 2"/>
          <p:cNvSpPr>
            <a:spLocks noGrp="1"/>
          </p:cNvSpPr>
          <p:nvPr>
            <p:ph idx="1"/>
          </p:nvPr>
        </p:nvSpPr>
        <p:spPr>
          <a:xfrm>
            <a:off x="206829" y="357504"/>
            <a:ext cx="8490315" cy="4378836"/>
          </a:xfrm>
        </p:spPr>
        <p:txBody>
          <a:bodyPr>
            <a:noAutofit/>
          </a:bodyPr>
          <a:lstStyle/>
          <a:p>
            <a:pPr indent="540000">
              <a:lnSpc>
                <a:spcPct val="100000"/>
              </a:lnSpc>
            </a:pPr>
            <a:r>
              <a:rPr lang="en-US" altLang="zh-CN" sz="1800" dirty="0" smtClean="0"/>
              <a:t>3  </a:t>
            </a:r>
            <a:r>
              <a:rPr lang="zh-CN" altLang="en-US" sz="1800" dirty="0" smtClean="0"/>
              <a:t>研制新型发动机</a:t>
            </a:r>
            <a:endParaRPr lang="en-US" altLang="zh-CN" sz="1800" dirty="0" smtClean="0"/>
          </a:p>
          <a:p>
            <a:pPr indent="540000" latinLnBrk="1">
              <a:lnSpc>
                <a:spcPct val="100000"/>
              </a:lnSpc>
            </a:pPr>
            <a:r>
              <a:rPr lang="zh-CN" altLang="en-US" sz="1800" dirty="0" smtClean="0"/>
              <a:t>（</a:t>
            </a:r>
            <a:r>
              <a:rPr lang="en-US" altLang="zh-CN" sz="1800" dirty="0" smtClean="0"/>
              <a:t>1</a:t>
            </a:r>
            <a:r>
              <a:rPr lang="zh-CN" altLang="en-US" sz="1800" dirty="0" smtClean="0"/>
              <a:t>）发动机结构优化技术。如采用多气阀进气机构，组织进气气流，改进燃烧室等。通过改善发动机燃烧状况，提高燃烧效率，降低发动机一氧化碳、碳氢化合物的生成量。</a:t>
            </a:r>
          </a:p>
          <a:p>
            <a:pPr indent="540000" latinLnBrk="1">
              <a:lnSpc>
                <a:spcPct val="100000"/>
              </a:lnSpc>
            </a:pPr>
            <a:r>
              <a:rPr lang="zh-CN" altLang="en-US" sz="1800" dirty="0" smtClean="0"/>
              <a:t>（</a:t>
            </a:r>
            <a:r>
              <a:rPr lang="en-US" altLang="zh-CN" sz="1800" dirty="0" smtClean="0"/>
              <a:t>2</a:t>
            </a:r>
            <a:r>
              <a:rPr lang="zh-CN" altLang="en-US" sz="1800" dirty="0" smtClean="0"/>
              <a:t>）闭环电控发动机管理技术。包括电控燃油喷射和电控点火。</a:t>
            </a:r>
          </a:p>
          <a:p>
            <a:pPr indent="540000" latinLnBrk="1">
              <a:lnSpc>
                <a:spcPct val="100000"/>
              </a:lnSpc>
            </a:pPr>
            <a:r>
              <a:rPr lang="zh-CN" altLang="en-US" sz="1800" dirty="0" smtClean="0"/>
              <a:t>（</a:t>
            </a:r>
            <a:r>
              <a:rPr lang="en-US" altLang="zh-CN" sz="1800" dirty="0" smtClean="0"/>
              <a:t>3</a:t>
            </a:r>
            <a:r>
              <a:rPr lang="zh-CN" altLang="en-US" sz="1800" dirty="0" smtClean="0"/>
              <a:t>）燃油蒸发污染物控制技术。对油箱和供油系统排出的汽油蒸发污染物进行控制。</a:t>
            </a:r>
          </a:p>
          <a:p>
            <a:pPr indent="540000">
              <a:lnSpc>
                <a:spcPct val="100000"/>
              </a:lnSpc>
            </a:pPr>
            <a:r>
              <a:rPr lang="en-US" altLang="zh-CN" sz="1800" dirty="0" smtClean="0"/>
              <a:t>4  </a:t>
            </a:r>
            <a:r>
              <a:rPr lang="zh-CN" altLang="en-US" sz="1800" dirty="0" smtClean="0"/>
              <a:t>完善相关政策，减少汽车尾气污染</a:t>
            </a:r>
            <a:endParaRPr lang="en-US" altLang="zh-CN" sz="1800" dirty="0" smtClean="0"/>
          </a:p>
          <a:p>
            <a:pPr indent="540000">
              <a:lnSpc>
                <a:spcPct val="100000"/>
              </a:lnSpc>
              <a:buNone/>
            </a:pPr>
            <a:r>
              <a:rPr lang="en-US" altLang="zh-CN" sz="1800" dirty="0" smtClean="0"/>
              <a:t>(1) </a:t>
            </a:r>
            <a:r>
              <a:rPr lang="zh-CN" altLang="en-US" sz="1800" dirty="0" smtClean="0"/>
              <a:t>鼓励小排量汽车的使用</a:t>
            </a:r>
            <a:endParaRPr lang="en-US" altLang="zh-CN" sz="1800" dirty="0" smtClean="0"/>
          </a:p>
          <a:p>
            <a:pPr indent="540000">
              <a:lnSpc>
                <a:spcPct val="100000"/>
              </a:lnSpc>
              <a:buNone/>
            </a:pPr>
            <a:r>
              <a:rPr lang="en-US" altLang="zh-CN" sz="1800" dirty="0" smtClean="0"/>
              <a:t>(2)</a:t>
            </a:r>
            <a:r>
              <a:rPr lang="zh-CN" altLang="en-US" sz="1800" dirty="0" smtClean="0"/>
              <a:t>淘汰落后、污染重的汽车</a:t>
            </a:r>
            <a:endParaRPr lang="en-US" altLang="zh-CN" sz="1800" dirty="0" smtClean="0"/>
          </a:p>
          <a:p>
            <a:pPr indent="540000">
              <a:lnSpc>
                <a:spcPct val="100000"/>
              </a:lnSpc>
              <a:buNone/>
            </a:pPr>
            <a:r>
              <a:rPr lang="en-US" altLang="zh-CN" sz="1800" dirty="0" smtClean="0"/>
              <a:t>(3)  </a:t>
            </a:r>
            <a:r>
              <a:rPr lang="zh-CN" altLang="en-US" sz="1800" dirty="0" smtClean="0"/>
              <a:t>征收汽车交通堵塞税</a:t>
            </a:r>
            <a:endParaRPr lang="en-US" altLang="zh-CN" sz="1800" dirty="0" smtClean="0"/>
          </a:p>
          <a:p>
            <a:pPr indent="540000">
              <a:lnSpc>
                <a:spcPct val="100000"/>
              </a:lnSpc>
              <a:buNone/>
            </a:pPr>
            <a:r>
              <a:rPr lang="en-US" altLang="zh-CN" sz="1800" dirty="0" smtClean="0"/>
              <a:t>(4 ) </a:t>
            </a:r>
            <a:r>
              <a:rPr lang="zh-CN" altLang="en-US" sz="1800" dirty="0" smtClean="0"/>
              <a:t>鼓励市民骑自行车或乘坐公共交通工具出行</a:t>
            </a:r>
            <a:endParaRPr lang="zh-CN" alt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p:cNvPicPr>
            <a:picLocks noChangeAspect="1" noChangeArrowheads="1"/>
          </p:cNvPicPr>
          <p:nvPr/>
        </p:nvPicPr>
        <p:blipFill>
          <a:blip r:embed="rId3" cstate="print"/>
          <a:srcRect/>
          <a:stretch>
            <a:fillRect/>
          </a:stretch>
        </p:blipFill>
        <p:spPr bwMode="auto">
          <a:xfrm>
            <a:off x="4955357" y="1567669"/>
            <a:ext cx="3808413" cy="3395663"/>
          </a:xfrm>
          <a:prstGeom prst="rect">
            <a:avLst/>
          </a:prstGeom>
          <a:noFill/>
          <a:ln w="9525">
            <a:noFill/>
            <a:miter lim="800000"/>
            <a:headEnd/>
            <a:tailEnd/>
          </a:ln>
        </p:spPr>
      </p:pic>
      <p:pic>
        <p:nvPicPr>
          <p:cNvPr id="5" name="图片 5"/>
          <p:cNvPicPr>
            <a:picLocks noChangeAspect="1" noChangeArrowheads="1"/>
          </p:cNvPicPr>
          <p:nvPr/>
        </p:nvPicPr>
        <p:blipFill>
          <a:blip r:embed="rId4" cstate="print"/>
          <a:srcRect/>
          <a:stretch>
            <a:fillRect/>
          </a:stretch>
        </p:blipFill>
        <p:spPr bwMode="auto">
          <a:xfrm>
            <a:off x="415107" y="1567669"/>
            <a:ext cx="3857625" cy="318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从个人角度控制汽车尾气污染</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sz="2400" dirty="0" smtClean="0">
                <a:latin typeface="+mn-ea"/>
              </a:rPr>
              <a:t>1 </a:t>
            </a:r>
            <a:r>
              <a:rPr lang="zh-CN" altLang="en-US" sz="2400" dirty="0" smtClean="0">
                <a:latin typeface="+mn-ea"/>
              </a:rPr>
              <a:t>定期保养和维修汽车</a:t>
            </a:r>
            <a:r>
              <a:rPr lang="zh-CN" altLang="en-US" sz="2400" dirty="0" smtClean="0"/>
              <a:t>。</a:t>
            </a:r>
            <a:endParaRPr lang="en-US" altLang="zh-CN" sz="2400" dirty="0" smtClean="0"/>
          </a:p>
          <a:p>
            <a:r>
              <a:rPr lang="zh-CN" altLang="en-US" sz="2400" dirty="0" smtClean="0"/>
              <a:t>虽然汽车在出厂时能够达到国家要求的排放标准，但这一水平的保持有赖于车主的良好驾驶习惯和正常的保养维护。只有定期保养发动机、定期更换机油及、定期清洗燃油系统、定期清洗曲轴箱及通风装置、定期保养等以进行日常维修或季节性维修，使汽车正常运行，保持良好状态，消除不必要的污染，才能够健全汽车的质量保证体系，保证最佳的空燃比、适当的马力，达到国家现行的排放标准。</a:t>
            </a:r>
            <a:endParaRPr lang="en-US" altLang="zh-CN" sz="2400" dirty="0" smtClean="0"/>
          </a:p>
          <a:p>
            <a:r>
              <a:rPr lang="en-US" altLang="zh-CN" sz="2400" dirty="0" smtClean="0">
                <a:latin typeface="+mn-ea"/>
              </a:rPr>
              <a:t>2 </a:t>
            </a:r>
            <a:r>
              <a:rPr lang="zh-CN" altLang="en-US" sz="2400" dirty="0" smtClean="0">
                <a:latin typeface="+mn-ea"/>
              </a:rPr>
              <a:t>积极贯彻执行国家相关规定。</a:t>
            </a:r>
            <a:endParaRPr lang="en-US" altLang="zh-CN" sz="2400" dirty="0" smtClean="0">
              <a:latin typeface="+mn-ea"/>
            </a:endParaRPr>
          </a:p>
          <a:p>
            <a:r>
              <a:rPr lang="en-US" altLang="zh-CN" sz="2400" dirty="0" smtClean="0">
                <a:latin typeface="+mn-ea"/>
              </a:rPr>
              <a:t>3 </a:t>
            </a:r>
            <a:r>
              <a:rPr lang="zh-CN" altLang="en-US" sz="2400" dirty="0" smtClean="0">
                <a:latin typeface="+mn-ea"/>
              </a:rPr>
              <a:t>尽量减少使用私家车，做到绿色出行。</a:t>
            </a:r>
            <a:endParaRPr lang="zh-CN" altLang="en-US" sz="2400" dirty="0">
              <a:latin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99"/>
          <p:cNvSpPr txBox="1"/>
          <p:nvPr/>
        </p:nvSpPr>
        <p:spPr>
          <a:xfrm>
            <a:off x="2344738" y="2047875"/>
            <a:ext cx="4454525" cy="646113"/>
          </a:xfrm>
          <a:prstGeom prst="rect">
            <a:avLst/>
          </a:prstGeom>
          <a:noFill/>
          <a:ln w="9525">
            <a:noFill/>
          </a:ln>
        </p:spPr>
        <p:txBody>
          <a:bodyPr anchor="t">
            <a:spAutoFit/>
          </a:bodyPr>
          <a:lstStyle/>
          <a:p>
            <a:r>
              <a:rPr lang="zh-CN" altLang="en-US" sz="3600" b="1" dirty="0">
                <a:solidFill>
                  <a:srgbClr val="FF0000"/>
                </a:solidFill>
                <a:latin typeface="华文楷体" panose="02010600040101010101" charset="-122"/>
                <a:ea typeface="华文楷体" panose="02010600040101010101" charset="-122"/>
              </a:rPr>
              <a:t>节能减排从我做起</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
          <p:cNvPicPr>
            <a:picLocks noChangeAspect="1" noChangeArrowheads="1"/>
          </p:cNvPicPr>
          <p:nvPr/>
        </p:nvPicPr>
        <p:blipFill>
          <a:blip r:embed="rId2" cstate="print"/>
          <a:srcRect/>
          <a:stretch>
            <a:fillRect/>
          </a:stretch>
        </p:blipFill>
        <p:spPr bwMode="auto">
          <a:xfrm>
            <a:off x="49214" y="111919"/>
            <a:ext cx="5030787" cy="4919663"/>
          </a:xfrm>
          <a:prstGeom prst="rect">
            <a:avLst/>
          </a:prstGeom>
          <a:noFill/>
          <a:ln w="9525">
            <a:noFill/>
            <a:miter lim="800000"/>
            <a:headEnd/>
            <a:tailEnd/>
          </a:ln>
        </p:spPr>
      </p:pic>
      <p:sp>
        <p:nvSpPr>
          <p:cNvPr id="5122" name="文本框 2"/>
          <p:cNvSpPr txBox="1">
            <a:spLocks noChangeArrowheads="1"/>
          </p:cNvSpPr>
          <p:nvPr/>
        </p:nvSpPr>
        <p:spPr bwMode="auto">
          <a:xfrm>
            <a:off x="5679935" y="295500"/>
            <a:ext cx="2509837" cy="584775"/>
          </a:xfrm>
          <a:prstGeom prst="rect">
            <a:avLst/>
          </a:prstGeom>
          <a:solidFill>
            <a:srgbClr val="CCFF33"/>
          </a:solidFill>
          <a:ln w="9525">
            <a:noFill/>
            <a:miter lim="800000"/>
            <a:headEnd/>
            <a:tailEnd/>
          </a:ln>
        </p:spPr>
        <p:txBody>
          <a:bodyPr>
            <a:spAutoFit/>
          </a:bodyPr>
          <a:lstStyle/>
          <a:p>
            <a:r>
              <a:rPr lang="zh-CN" altLang="en-US" sz="3200" b="1" dirty="0">
                <a:solidFill>
                  <a:srgbClr val="FF0000"/>
                </a:solidFill>
                <a:latin typeface="仿宋" pitchFamily="49" charset="-122"/>
                <a:ea typeface="仿宋" pitchFamily="49" charset="-122"/>
              </a:rPr>
              <a:t>联想</a:t>
            </a:r>
            <a:r>
              <a:rPr lang="en-US" altLang="zh-CN" sz="3200" b="1" baseline="30000" dirty="0">
                <a:solidFill>
                  <a:srgbClr val="FF0000"/>
                </a:solidFill>
                <a:latin typeface="仿宋" pitchFamily="49" charset="-122"/>
                <a:ea typeface="仿宋" pitchFamily="49" charset="-122"/>
              </a:rPr>
              <a:t>. </a:t>
            </a:r>
            <a:r>
              <a:rPr lang="zh-CN" altLang="zh-CN" sz="3200" b="1" dirty="0">
                <a:solidFill>
                  <a:srgbClr val="FF0000"/>
                </a:solidFill>
                <a:latin typeface="仿宋" pitchFamily="49" charset="-122"/>
                <a:ea typeface="仿宋" pitchFamily="49" charset="-122"/>
              </a:rPr>
              <a:t>质疑</a:t>
            </a:r>
          </a:p>
        </p:txBody>
      </p:sp>
      <p:sp>
        <p:nvSpPr>
          <p:cNvPr id="5123" name="文本框 3"/>
          <p:cNvSpPr txBox="1">
            <a:spLocks noChangeArrowheads="1"/>
          </p:cNvSpPr>
          <p:nvPr/>
        </p:nvSpPr>
        <p:spPr bwMode="auto">
          <a:xfrm>
            <a:off x="5413973" y="1162050"/>
            <a:ext cx="3449370" cy="3046988"/>
          </a:xfrm>
          <a:prstGeom prst="rect">
            <a:avLst/>
          </a:prstGeom>
          <a:noFill/>
          <a:ln w="9525">
            <a:noFill/>
            <a:miter lim="800000"/>
            <a:headEnd/>
            <a:tailEnd/>
          </a:ln>
        </p:spPr>
        <p:txBody>
          <a:bodyPr wrap="square">
            <a:spAutoFit/>
          </a:bodyPr>
          <a:lstStyle/>
          <a:p>
            <a:r>
              <a:rPr lang="zh-CN" altLang="zh-CN" sz="2400" b="1" dirty="0">
                <a:latin typeface="宋体" pitchFamily="2" charset="-122"/>
                <a:ea typeface="宋体" pitchFamily="2" charset="-122"/>
              </a:rPr>
              <a:t>．汽车使用的燃料是什么</a:t>
            </a:r>
            <a:r>
              <a:rPr lang="zh-CN" altLang="zh-CN" sz="2400" b="1" dirty="0" smtClean="0">
                <a:latin typeface="宋体" pitchFamily="2" charset="-122"/>
                <a:ea typeface="宋体" pitchFamily="2" charset="-122"/>
              </a:rPr>
              <a:t>？</a:t>
            </a:r>
            <a:endParaRPr lang="zh-CN" altLang="zh-CN" sz="2400" b="1" dirty="0">
              <a:latin typeface="宋体" pitchFamily="2" charset="-122"/>
              <a:ea typeface="宋体" pitchFamily="2" charset="-122"/>
            </a:endParaRPr>
          </a:p>
          <a:p>
            <a:r>
              <a:rPr lang="zh-CN" altLang="zh-CN" sz="2400" b="1" dirty="0">
                <a:latin typeface="宋体" pitchFamily="2" charset="-122"/>
                <a:ea typeface="宋体" pitchFamily="2" charset="-122"/>
              </a:rPr>
              <a:t>．汽车尾气中含有哪些污染物</a:t>
            </a:r>
            <a:r>
              <a:rPr lang="zh-CN"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它们是如何产生的？</a:t>
            </a:r>
            <a:endParaRPr lang="zh-CN" altLang="zh-CN" sz="2400" b="1" dirty="0">
              <a:latin typeface="宋体" pitchFamily="2" charset="-122"/>
              <a:ea typeface="宋体" pitchFamily="2" charset="-122"/>
            </a:endParaRPr>
          </a:p>
          <a:p>
            <a:r>
              <a:rPr lang="zh-CN" altLang="zh-CN" sz="2400" b="1" dirty="0" smtClean="0">
                <a:latin typeface="宋体" pitchFamily="2" charset="-122"/>
                <a:ea typeface="宋体" pitchFamily="2" charset="-122"/>
              </a:rPr>
              <a:t>．汽车</a:t>
            </a:r>
            <a:r>
              <a:rPr lang="zh-CN" altLang="en-US" sz="2400" b="1" dirty="0" smtClean="0">
                <a:latin typeface="宋体" pitchFamily="2" charset="-122"/>
                <a:ea typeface="宋体" pitchFamily="2" charset="-122"/>
              </a:rPr>
              <a:t>尾气的危害</a:t>
            </a:r>
            <a:r>
              <a:rPr lang="zh-CN" altLang="zh-CN" sz="2400" b="1" dirty="0" smtClean="0">
                <a:latin typeface="宋体" pitchFamily="2" charset="-122"/>
                <a:ea typeface="宋体" pitchFamily="2" charset="-122"/>
              </a:rPr>
              <a:t>是什么？</a:t>
            </a:r>
            <a:endParaRPr lang="zh-CN" altLang="zh-CN" sz="2400" b="1" dirty="0">
              <a:latin typeface="宋体" pitchFamily="2" charset="-122"/>
              <a:ea typeface="宋体" pitchFamily="2" charset="-122"/>
            </a:endParaRPr>
          </a:p>
          <a:p>
            <a:r>
              <a:rPr lang="zh-CN" altLang="zh-CN" sz="2400" b="1" dirty="0">
                <a:latin typeface="宋体" pitchFamily="2" charset="-122"/>
                <a:ea typeface="宋体" pitchFamily="2" charset="-122"/>
              </a:rPr>
              <a:t>．</a:t>
            </a:r>
            <a:r>
              <a:rPr lang="zh-CN" altLang="zh-CN" sz="2400" b="1" dirty="0" smtClean="0">
                <a:latin typeface="宋体" pitchFamily="2" charset="-122"/>
                <a:ea typeface="宋体" pitchFamily="2" charset="-122"/>
              </a:rPr>
              <a:t>如何</a:t>
            </a:r>
            <a:r>
              <a:rPr lang="zh-CN" altLang="en-US" sz="2400" b="1" dirty="0" smtClean="0">
                <a:latin typeface="宋体" pitchFamily="2" charset="-122"/>
                <a:ea typeface="宋体" pitchFamily="2" charset="-122"/>
              </a:rPr>
              <a:t>消除汽车尾气</a:t>
            </a:r>
            <a:r>
              <a:rPr lang="en-US" altLang="zh-CN" sz="2400" b="1" dirty="0" smtClean="0">
                <a:latin typeface="宋体" pitchFamily="2" charset="-122"/>
                <a:ea typeface="宋体" pitchFamily="2" charset="-122"/>
              </a:rPr>
              <a:t>?</a:t>
            </a:r>
            <a:endParaRPr lang="en-US" altLang="zh-CN" sz="2400" b="1"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4070" y="462830"/>
            <a:ext cx="8767880" cy="2308324"/>
          </a:xfrm>
          <a:prstGeom prst="rect">
            <a:avLst/>
          </a:prstGeom>
        </p:spPr>
        <p:txBody>
          <a:bodyPr wrap="square">
            <a:spAutoFit/>
          </a:bodyPr>
          <a:lstStyle/>
          <a:p>
            <a:pPr indent="266700">
              <a:lnSpc>
                <a:spcPct val="120000"/>
              </a:lnSpc>
              <a:tabLst>
                <a:tab pos="1029335" algn="l"/>
                <a:tab pos="1850390" algn="l"/>
                <a:tab pos="2538095" algn="l"/>
                <a:tab pos="3221990" algn="l"/>
              </a:tabLst>
            </a:pPr>
            <a:r>
              <a:rPr lang="zh-CN" altLang="en-US" sz="2400" b="1" spc="-5" dirty="0" smtClean="0">
                <a:latin typeface="宋体" pitchFamily="2" charset="-122"/>
                <a:ea typeface="宋体" pitchFamily="2" charset="-122"/>
                <a:cs typeface="宋体"/>
              </a:rPr>
              <a:t>问题</a:t>
            </a:r>
            <a:r>
              <a:rPr lang="en-US" altLang="zh-CN" sz="2400" b="1" spc="-5" dirty="0" smtClean="0">
                <a:latin typeface="宋体" pitchFamily="2" charset="-122"/>
                <a:ea typeface="宋体" pitchFamily="2" charset="-122"/>
                <a:cs typeface="宋体"/>
              </a:rPr>
              <a:t>1</a:t>
            </a:r>
            <a:r>
              <a:rPr lang="zh-CN" altLang="en-US" sz="2400" b="1" spc="-5" dirty="0" smtClean="0">
                <a:latin typeface="宋体" pitchFamily="2" charset="-122"/>
                <a:ea typeface="宋体" pitchFamily="2" charset="-122"/>
                <a:cs typeface="宋体"/>
              </a:rPr>
              <a:t>：</a:t>
            </a:r>
            <a:r>
              <a:rPr lang="zh-CN" altLang="zh-CN" sz="2400" b="1" dirty="0" smtClean="0">
                <a:latin typeface="Times New Roman" pitchFamily="18" charset="0"/>
                <a:ea typeface="宋体" pitchFamily="2" charset="-122"/>
                <a:cs typeface="Times New Roman" pitchFamily="18" charset="0"/>
              </a:rPr>
              <a:t>汽车尾气有什么危害</a:t>
            </a:r>
            <a:r>
              <a:rPr lang="en-US" altLang="zh-CN" sz="2400" b="1" dirty="0" smtClean="0">
                <a:latin typeface="Times New Roman" pitchFamily="18" charset="0"/>
                <a:ea typeface="宋体" pitchFamily="2" charset="-122"/>
                <a:cs typeface="Times New Roman" pitchFamily="18" charset="0"/>
              </a:rPr>
              <a:t>?</a:t>
            </a:r>
            <a:endParaRPr lang="zh-CN" altLang="zh-CN" sz="2400" b="1" dirty="0" smtClean="0">
              <a:latin typeface="Times New Roman" pitchFamily="18" charset="0"/>
              <a:ea typeface="宋体" pitchFamily="2" charset="-122"/>
              <a:cs typeface="Times New Roman" pitchFamily="18" charset="0"/>
            </a:endParaRPr>
          </a:p>
          <a:p>
            <a:pPr indent="266700">
              <a:lnSpc>
                <a:spcPct val="120000"/>
              </a:lnSpc>
              <a:tabLst>
                <a:tab pos="1029335" algn="l"/>
                <a:tab pos="1850390" algn="l"/>
                <a:tab pos="2538095" algn="l"/>
                <a:tab pos="3221990" algn="l"/>
              </a:tabLst>
            </a:pPr>
            <a:r>
              <a:rPr lang="en-US" altLang="zh-CN" sz="2400" b="1" dirty="0" smtClean="0">
                <a:solidFill>
                  <a:srgbClr val="FF0000"/>
                </a:solidFill>
                <a:latin typeface="Times New Roman" pitchFamily="18" charset="0"/>
                <a:ea typeface="宋体" pitchFamily="2" charset="-122"/>
                <a:cs typeface="Times New Roman" pitchFamily="18" charset="0"/>
              </a:rPr>
              <a:t>【</a:t>
            </a:r>
            <a:r>
              <a:rPr lang="zh-CN" altLang="en-US" sz="2400" b="1" dirty="0" smtClean="0">
                <a:solidFill>
                  <a:srgbClr val="FF0000"/>
                </a:solidFill>
                <a:latin typeface="Times New Roman" pitchFamily="18" charset="0"/>
                <a:ea typeface="宋体" pitchFamily="2" charset="-122"/>
                <a:cs typeface="Times New Roman" pitchFamily="18" charset="0"/>
              </a:rPr>
              <a:t>资料</a:t>
            </a:r>
            <a:r>
              <a:rPr lang="en-US" altLang="zh-CN" sz="2400" b="1" dirty="0" smtClean="0">
                <a:solidFill>
                  <a:srgbClr val="FF0000"/>
                </a:solidFill>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汽车尾气中的</a:t>
            </a:r>
            <a:r>
              <a:rPr lang="en-US" altLang="zh-CN" sz="2400" b="1" dirty="0" err="1" smtClean="0">
                <a:latin typeface="Times New Roman" pitchFamily="18" charset="0"/>
                <a:ea typeface="宋体" pitchFamily="2" charset="-122"/>
                <a:cs typeface="Times New Roman" pitchFamily="18" charset="0"/>
              </a:rPr>
              <a:t>NO</a:t>
            </a:r>
            <a:r>
              <a:rPr lang="en-US" altLang="zh-CN" sz="2400" b="1" i="1" baseline="-25000" dirty="0" err="1" smtClean="0">
                <a:latin typeface="Times New Roman" pitchFamily="18" charset="0"/>
                <a:ea typeface="宋体" pitchFamily="2" charset="-122"/>
                <a:cs typeface="Times New Roman" pitchFamily="18" charset="0"/>
              </a:rPr>
              <a:t>x</a:t>
            </a:r>
            <a:r>
              <a:rPr lang="zh-CN" altLang="zh-CN" sz="2400" b="1" dirty="0" smtClean="0">
                <a:latin typeface="Times New Roman" pitchFamily="18" charset="0"/>
                <a:ea typeface="宋体" pitchFamily="2" charset="-122"/>
                <a:cs typeface="Times New Roman" pitchFamily="18" charset="0"/>
              </a:rPr>
              <a:t>在紫外线作用下</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与碳氢化合物发生一系列光化学反应</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产生了一种有毒的烟雾</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光化学烟雾</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光化学烟雾中含甲醛、乙醛等刺激性有毒物质</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会刺激人的呼吸道。</a:t>
            </a:r>
            <a:endParaRPr lang="zh-CN" altLang="zh-CN" sz="2400" b="1" dirty="0">
              <a:latin typeface="Times New Roman" pitchFamily="18" charset="0"/>
              <a:ea typeface="宋体" pitchFamily="2" charset="-122"/>
              <a:cs typeface="Times New Roman" pitchFamily="18" charset="0"/>
            </a:endParaRPr>
          </a:p>
        </p:txBody>
      </p:sp>
      <p:sp>
        <p:nvSpPr>
          <p:cNvPr id="5" name="矩形 4"/>
          <p:cNvSpPr/>
          <p:nvPr/>
        </p:nvSpPr>
        <p:spPr>
          <a:xfrm>
            <a:off x="290622" y="2792435"/>
            <a:ext cx="8598735" cy="1865126"/>
          </a:xfrm>
          <a:prstGeom prst="rect">
            <a:avLst/>
          </a:prstGeom>
        </p:spPr>
        <p:txBody>
          <a:bodyPr wrap="square">
            <a:spAutoFit/>
          </a:bodyPr>
          <a:lstStyle/>
          <a:p>
            <a:pPr indent="266700">
              <a:lnSpc>
                <a:spcPct val="120000"/>
              </a:lnSpc>
              <a:tabLst>
                <a:tab pos="1029335" algn="l"/>
                <a:tab pos="1850390" algn="l"/>
                <a:tab pos="2538095" algn="l"/>
                <a:tab pos="3221990" algn="l"/>
              </a:tabLst>
            </a:pPr>
            <a:r>
              <a:rPr lang="en-US" altLang="zh-CN" sz="2400" b="1" dirty="0" smtClean="0">
                <a:latin typeface="Times New Roman" pitchFamily="18" charset="0"/>
                <a:ea typeface="宋体" pitchFamily="2" charset="-122"/>
                <a:cs typeface="Times New Roman" pitchFamily="18" charset="0"/>
              </a:rPr>
              <a:t>     </a:t>
            </a:r>
            <a:r>
              <a:rPr lang="zh-CN" altLang="zh-CN" sz="2400" b="1" dirty="0" smtClean="0">
                <a:latin typeface="Times New Roman" pitchFamily="18" charset="0"/>
                <a:ea typeface="宋体" pitchFamily="2" charset="-122"/>
                <a:cs typeface="Times New Roman" pitchFamily="18" charset="0"/>
              </a:rPr>
              <a:t>机动车尾气排放成为一个备受指责的因素</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特别是柴油车和某些重型小轿车。这些汽车尾气中的化学元凶包括悬浮微粒</a:t>
            </a:r>
            <a:r>
              <a:rPr lang="en-US" altLang="zh-CN" sz="2400" b="1" dirty="0" smtClean="0">
                <a:latin typeface="Times New Roman" pitchFamily="18" charset="0"/>
                <a:ea typeface="宋体" pitchFamily="2" charset="-122"/>
                <a:cs typeface="Times New Roman" pitchFamily="18" charset="0"/>
              </a:rPr>
              <a:t>(PM)</a:t>
            </a:r>
            <a:r>
              <a:rPr lang="zh-CN" altLang="zh-CN" sz="2400" b="1" dirty="0" smtClean="0">
                <a:latin typeface="Times New Roman" pitchFamily="18" charset="0"/>
                <a:ea typeface="宋体" pitchFamily="2" charset="-122"/>
                <a:cs typeface="Times New Roman" pitchFamily="18" charset="0"/>
              </a:rPr>
              <a:t>和氮氧化物</a:t>
            </a:r>
            <a:r>
              <a:rPr lang="en-US" altLang="zh-CN" sz="2400" b="1" dirty="0" smtClean="0">
                <a:latin typeface="Times New Roman" pitchFamily="18" charset="0"/>
                <a:ea typeface="宋体" pitchFamily="2" charset="-122"/>
                <a:cs typeface="Times New Roman" pitchFamily="18" charset="0"/>
              </a:rPr>
              <a:t>(</a:t>
            </a:r>
            <a:r>
              <a:rPr lang="en-US" altLang="zh-CN" sz="2400" b="1" dirty="0" err="1" smtClean="0">
                <a:latin typeface="Times New Roman" pitchFamily="18" charset="0"/>
                <a:ea typeface="宋体" pitchFamily="2" charset="-122"/>
                <a:cs typeface="Times New Roman" pitchFamily="18" charset="0"/>
              </a:rPr>
              <a:t>NO</a:t>
            </a:r>
            <a:r>
              <a:rPr lang="en-US" altLang="zh-CN" sz="2400" b="1" i="1" baseline="-25000" dirty="0" err="1" smtClean="0">
                <a:latin typeface="Times New Roman" pitchFamily="18" charset="0"/>
                <a:ea typeface="宋体" pitchFamily="2" charset="-122"/>
                <a:cs typeface="Times New Roman" pitchFamily="18" charset="0"/>
              </a:rPr>
              <a:t>x</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。悬浮微粒是一种烟尘</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能够侵入肺部并引起心血管疾病</a:t>
            </a:r>
            <a:r>
              <a:rPr lang="en-US" altLang="zh-CN" sz="2400" b="1" dirty="0" smtClean="0">
                <a:latin typeface="Times New Roman" pitchFamily="18" charset="0"/>
                <a:ea typeface="宋体" pitchFamily="2" charset="-122"/>
                <a:cs typeface="Times New Roman" pitchFamily="18" charset="0"/>
              </a:rPr>
              <a:t>,</a:t>
            </a:r>
            <a:r>
              <a:rPr lang="zh-CN" altLang="zh-CN" sz="2400" b="1" dirty="0" smtClean="0">
                <a:latin typeface="Times New Roman" pitchFamily="18" charset="0"/>
                <a:ea typeface="宋体" pitchFamily="2" charset="-122"/>
                <a:cs typeface="Times New Roman" pitchFamily="18" charset="0"/>
              </a:rPr>
              <a:t>氮氧化物则会加剧呼吸困难。</a:t>
            </a:r>
            <a:endParaRPr lang="zh-CN" altLang="zh-CN" sz="2400" b="1" dirty="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f34f966e19e5a5f8bd62e6c5cac59554_t01822ef014cc7efd85.jpg"/>
          <p:cNvPicPr>
            <a:picLocks noChangeAspect="1"/>
          </p:cNvPicPr>
          <p:nvPr/>
        </p:nvPicPr>
        <p:blipFill>
          <a:blip r:embed="rId2" cstate="print"/>
          <a:stretch>
            <a:fillRect/>
          </a:stretch>
        </p:blipFill>
        <p:spPr>
          <a:xfrm>
            <a:off x="300942" y="2041489"/>
            <a:ext cx="3953543" cy="3102011"/>
          </a:xfrm>
          <a:prstGeom prst="rect">
            <a:avLst/>
          </a:prstGeom>
        </p:spPr>
      </p:pic>
      <p:pic>
        <p:nvPicPr>
          <p:cNvPr id="5" name="图片 4" descr="e9e8fa56ad54fa3b0f2cdcecb2d7a496_t01f7398af36a4b0c74.jpg"/>
          <p:cNvPicPr>
            <a:picLocks noChangeAspect="1"/>
          </p:cNvPicPr>
          <p:nvPr/>
        </p:nvPicPr>
        <p:blipFill>
          <a:blip r:embed="rId3" cstate="print"/>
          <a:stretch>
            <a:fillRect/>
          </a:stretch>
        </p:blipFill>
        <p:spPr>
          <a:xfrm>
            <a:off x="5013173" y="233487"/>
            <a:ext cx="3702564" cy="2531798"/>
          </a:xfrm>
          <a:prstGeom prst="rect">
            <a:avLst/>
          </a:prstGeom>
        </p:spPr>
      </p:pic>
      <p:pic>
        <p:nvPicPr>
          <p:cNvPr id="6" name="图片 5" descr="59f36966fd30926c98cbd242508a0c79_t012906544f3e3feda6.jpg"/>
          <p:cNvPicPr>
            <a:picLocks noChangeAspect="1"/>
          </p:cNvPicPr>
          <p:nvPr/>
        </p:nvPicPr>
        <p:blipFill>
          <a:blip r:embed="rId4" cstate="print"/>
          <a:stretch>
            <a:fillRect/>
          </a:stretch>
        </p:blipFill>
        <p:spPr>
          <a:xfrm>
            <a:off x="5011948" y="2775478"/>
            <a:ext cx="3726938" cy="23680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25142" y="462980"/>
            <a:ext cx="5142282" cy="4680520"/>
          </a:xfrm>
        </p:spPr>
        <p:txBody>
          <a:bodyPr>
            <a:normAutofit lnSpcReduction="10000"/>
          </a:bodyPr>
          <a:lstStyle/>
          <a:p>
            <a:pPr>
              <a:buNone/>
            </a:pPr>
            <a:r>
              <a:rPr lang="en-US" altLang="zh-CN" sz="2400" b="1" dirty="0" smtClean="0">
                <a:latin typeface="Times New Roman" pitchFamily="18" charset="0"/>
                <a:ea typeface="宋体" pitchFamily="2" charset="-122"/>
                <a:cs typeface="Times New Roman" pitchFamily="18" charset="0"/>
              </a:rPr>
              <a:t>【</a:t>
            </a:r>
            <a:r>
              <a:rPr lang="zh-CN" altLang="en-US" sz="2400" b="1" dirty="0" smtClean="0">
                <a:latin typeface="Times New Roman" pitchFamily="18" charset="0"/>
                <a:ea typeface="宋体" pitchFamily="2" charset="-122"/>
                <a:cs typeface="Times New Roman" pitchFamily="18" charset="0"/>
              </a:rPr>
              <a:t>资料</a:t>
            </a:r>
            <a:r>
              <a:rPr lang="en-US" altLang="zh-CN" sz="2400" b="1" dirty="0" smtClean="0">
                <a:latin typeface="Times New Roman" pitchFamily="18" charset="0"/>
                <a:ea typeface="宋体" pitchFamily="2" charset="-122"/>
                <a:cs typeface="Times New Roman" pitchFamily="18" charset="0"/>
              </a:rPr>
              <a:t>】</a:t>
            </a:r>
            <a:r>
              <a:rPr lang="zh-CN" altLang="en-US" sz="2400" b="1" dirty="0" smtClean="0">
                <a:latin typeface="Times New Roman" pitchFamily="18" charset="0"/>
                <a:ea typeface="宋体" pitchFamily="2" charset="-122"/>
                <a:cs typeface="Times New Roman" pitchFamily="18" charset="0"/>
              </a:rPr>
              <a:t>光化学烟雾：由汽车、工厂等污染源排入大气的碳氢化合物（</a:t>
            </a:r>
            <a:r>
              <a:rPr lang="en-US" altLang="zh-CN" sz="2400" b="1" dirty="0" smtClean="0">
                <a:latin typeface="Times New Roman" pitchFamily="18" charset="0"/>
                <a:ea typeface="宋体" pitchFamily="2" charset="-122"/>
                <a:cs typeface="Times New Roman" pitchFamily="18" charset="0"/>
              </a:rPr>
              <a:t>HC</a:t>
            </a:r>
            <a:r>
              <a:rPr lang="zh-CN" altLang="en-US" sz="2400" b="1" dirty="0" smtClean="0">
                <a:latin typeface="Times New Roman" pitchFamily="18" charset="0"/>
                <a:ea typeface="宋体" pitchFamily="2" charset="-122"/>
                <a:cs typeface="Times New Roman" pitchFamily="18" charset="0"/>
              </a:rPr>
              <a:t>）和氮氧化物（</a:t>
            </a:r>
            <a:r>
              <a:rPr lang="en-US" altLang="zh-CN" sz="2400" b="1" dirty="0" smtClean="0">
                <a:latin typeface="Times New Roman" pitchFamily="18" charset="0"/>
                <a:ea typeface="宋体" pitchFamily="2" charset="-122"/>
                <a:cs typeface="Times New Roman" pitchFamily="18" charset="0"/>
              </a:rPr>
              <a:t>NOx</a:t>
            </a:r>
            <a:r>
              <a:rPr lang="zh-CN" altLang="en-US" sz="2400" b="1" dirty="0" smtClean="0">
                <a:latin typeface="Times New Roman" pitchFamily="18" charset="0"/>
                <a:ea typeface="宋体" pitchFamily="2" charset="-122"/>
                <a:cs typeface="Times New Roman" pitchFamily="18" charset="0"/>
              </a:rPr>
              <a:t>）等一次污染物，在阳光的作用下发生化学反应，生成臭氧</a:t>
            </a:r>
            <a:r>
              <a:rPr lang="en-US" altLang="zh-CN" sz="2400" b="1" dirty="0" smtClean="0">
                <a:latin typeface="Times New Roman" pitchFamily="18" charset="0"/>
                <a:ea typeface="宋体" pitchFamily="2" charset="-122"/>
                <a:cs typeface="Times New Roman" pitchFamily="18" charset="0"/>
              </a:rPr>
              <a:t>(O3)</a:t>
            </a:r>
            <a:r>
              <a:rPr lang="zh-CN" altLang="en-US" sz="2400" b="1" dirty="0" smtClean="0">
                <a:latin typeface="Times New Roman" pitchFamily="18" charset="0"/>
                <a:ea typeface="宋体" pitchFamily="2" charset="-122"/>
                <a:cs typeface="Times New Roman" pitchFamily="18" charset="0"/>
              </a:rPr>
              <a:t>、醛、酮、酸、过氧乙酰硝酸酯（</a:t>
            </a:r>
            <a:r>
              <a:rPr lang="en-US" altLang="zh-CN" sz="2400" b="1" dirty="0" smtClean="0">
                <a:latin typeface="Times New Roman" pitchFamily="18" charset="0"/>
                <a:ea typeface="宋体" pitchFamily="2" charset="-122"/>
                <a:cs typeface="Times New Roman" pitchFamily="18" charset="0"/>
              </a:rPr>
              <a:t>PAN</a:t>
            </a:r>
            <a:r>
              <a:rPr lang="zh-CN" altLang="en-US" sz="2400" b="1" dirty="0" smtClean="0">
                <a:latin typeface="Times New Roman" pitchFamily="18" charset="0"/>
                <a:ea typeface="宋体" pitchFamily="2" charset="-122"/>
                <a:cs typeface="Times New Roman" pitchFamily="18" charset="0"/>
              </a:rPr>
              <a:t>）等二次污染物，参与光化学反应过程的一次污染物和二次污染物的混合物所形成的烟雾污染现象叫做光化学烟雾。</a:t>
            </a:r>
            <a:endParaRPr lang="zh-CN" altLang="en-US" sz="2400" b="1" dirty="0">
              <a:latin typeface="Times New Roman" pitchFamily="18" charset="0"/>
              <a:ea typeface="宋体" pitchFamily="2" charset="-122"/>
              <a:cs typeface="Times New Roman" pitchFamily="18" charset="0"/>
            </a:endParaRPr>
          </a:p>
        </p:txBody>
      </p:sp>
      <p:pic>
        <p:nvPicPr>
          <p:cNvPr id="62466" name="Picture 2" descr="D:\李爽\移动硬盘2014年0718\19-20高一\延迟开学高一化学课程资源\汽车尾气的成因、危害与消除\光化学烟雾的成因及危害示意图_2.jpg"/>
          <p:cNvPicPr>
            <a:picLocks noChangeAspect="1" noChangeArrowheads="1"/>
          </p:cNvPicPr>
          <p:nvPr/>
        </p:nvPicPr>
        <p:blipFill>
          <a:blip r:embed="rId2" cstate="print"/>
          <a:srcRect/>
          <a:stretch>
            <a:fillRect/>
          </a:stretch>
        </p:blipFill>
        <p:spPr bwMode="auto">
          <a:xfrm>
            <a:off x="5798916" y="421874"/>
            <a:ext cx="3345084" cy="44386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2783585" y="234439"/>
            <a:ext cx="3578225" cy="381515"/>
          </a:xfrm>
          <a:prstGeom prst="rect">
            <a:avLst/>
          </a:prstGeom>
        </p:spPr>
        <p:txBody>
          <a:bodyPr vert="horz" wrap="square" lIns="0" tIns="12065" rIns="0" bIns="0" rtlCol="0">
            <a:spAutoFit/>
          </a:bodyPr>
          <a:lstStyle/>
          <a:p>
            <a:pPr marL="12700">
              <a:lnSpc>
                <a:spcPct val="100000"/>
              </a:lnSpc>
              <a:spcBef>
                <a:spcPts val="95"/>
              </a:spcBef>
            </a:pPr>
            <a:r>
              <a:rPr sz="2400" spc="-5">
                <a:latin typeface="Times New Roman" pitchFamily="18" charset="0"/>
                <a:ea typeface="宋体" pitchFamily="2" charset="-122"/>
                <a:cs typeface="Times New Roman" pitchFamily="18" charset="0"/>
              </a:rPr>
              <a:t>话说汽车与尾气</a:t>
            </a:r>
          </a:p>
        </p:txBody>
      </p:sp>
      <p:sp>
        <p:nvSpPr>
          <p:cNvPr id="5" name="object 3"/>
          <p:cNvSpPr txBox="1"/>
          <p:nvPr/>
        </p:nvSpPr>
        <p:spPr>
          <a:xfrm>
            <a:off x="0" y="606547"/>
            <a:ext cx="8745855" cy="1642115"/>
          </a:xfrm>
          <a:prstGeom prst="rect">
            <a:avLst/>
          </a:prstGeom>
        </p:spPr>
        <p:txBody>
          <a:bodyPr vert="horz" wrap="square" lIns="0" tIns="55244" rIns="0" bIns="0" rtlCol="0">
            <a:spAutoFit/>
          </a:bodyPr>
          <a:lstStyle/>
          <a:p>
            <a:pPr marL="355600" indent="-342900">
              <a:lnSpc>
                <a:spcPct val="100000"/>
              </a:lnSpc>
              <a:spcBef>
                <a:spcPts val="434"/>
              </a:spcBef>
              <a:buFont typeface="Arial"/>
              <a:buChar char="•"/>
              <a:tabLst>
                <a:tab pos="354965" algn="l"/>
                <a:tab pos="355600" algn="l"/>
              </a:tabLst>
            </a:pPr>
            <a:r>
              <a:rPr sz="2400" b="1" spc="-5" dirty="0">
                <a:latin typeface="Times New Roman" pitchFamily="18" charset="0"/>
                <a:ea typeface="宋体" pitchFamily="2" charset="-122"/>
                <a:cs typeface="Times New Roman" pitchFamily="18" charset="0"/>
              </a:rPr>
              <a:t>据统计，每千辆汽车每天排</a:t>
            </a:r>
            <a:r>
              <a:rPr sz="2400" b="1" dirty="0">
                <a:latin typeface="Times New Roman" pitchFamily="18" charset="0"/>
                <a:ea typeface="宋体" pitchFamily="2" charset="-122"/>
                <a:cs typeface="Times New Roman" pitchFamily="18" charset="0"/>
              </a:rPr>
              <a:t>出</a:t>
            </a:r>
            <a:r>
              <a:rPr sz="2400" b="1" spc="-5" dirty="0">
                <a:solidFill>
                  <a:srgbClr val="FF0000"/>
                </a:solidFill>
                <a:latin typeface="Times New Roman" pitchFamily="18" charset="0"/>
                <a:ea typeface="宋体" pitchFamily="2" charset="-122"/>
                <a:cs typeface="Times New Roman" pitchFamily="18" charset="0"/>
              </a:rPr>
              <a:t>一氧</a:t>
            </a:r>
            <a:r>
              <a:rPr sz="2400" b="1" dirty="0">
                <a:solidFill>
                  <a:srgbClr val="FF0000"/>
                </a:solidFill>
                <a:latin typeface="Times New Roman" pitchFamily="18" charset="0"/>
                <a:ea typeface="宋体" pitchFamily="2" charset="-122"/>
                <a:cs typeface="Times New Roman" pitchFamily="18" charset="0"/>
              </a:rPr>
              <a:t>化</a:t>
            </a:r>
            <a:r>
              <a:rPr sz="2400" b="1" spc="-5" dirty="0">
                <a:solidFill>
                  <a:srgbClr val="FF0000"/>
                </a:solidFill>
                <a:latin typeface="Times New Roman" pitchFamily="18" charset="0"/>
                <a:ea typeface="宋体" pitchFamily="2" charset="-122"/>
                <a:cs typeface="Times New Roman" pitchFamily="18" charset="0"/>
              </a:rPr>
              <a:t>碳</a:t>
            </a:r>
            <a:r>
              <a:rPr sz="2400" b="1" spc="-5" dirty="0">
                <a:latin typeface="Times New Roman" pitchFamily="18" charset="0"/>
                <a:ea typeface="宋体" pitchFamily="2" charset="-122"/>
                <a:cs typeface="Times New Roman" pitchFamily="18" charset="0"/>
              </a:rPr>
              <a:t>约</a:t>
            </a:r>
            <a:r>
              <a:rPr sz="2400" b="1" dirty="0">
                <a:latin typeface="Times New Roman" pitchFamily="18" charset="0"/>
                <a:ea typeface="宋体" pitchFamily="2" charset="-122"/>
                <a:cs typeface="Times New Roman" pitchFamily="18" charset="0"/>
              </a:rPr>
              <a:t>3000kg，</a:t>
            </a:r>
          </a:p>
          <a:p>
            <a:pPr marL="355600" marR="5080" indent="-342900">
              <a:lnSpc>
                <a:spcPts val="3030"/>
              </a:lnSpc>
              <a:spcBef>
                <a:spcPts val="710"/>
              </a:spcBef>
              <a:buFont typeface="Arial"/>
              <a:buChar char="•"/>
              <a:tabLst>
                <a:tab pos="354965" algn="l"/>
                <a:tab pos="355600" algn="l"/>
              </a:tabLst>
            </a:pPr>
            <a:r>
              <a:rPr sz="2400" b="1" spc="-10" dirty="0">
                <a:solidFill>
                  <a:srgbClr val="FF0000"/>
                </a:solidFill>
                <a:latin typeface="Times New Roman" pitchFamily="18" charset="0"/>
                <a:ea typeface="宋体" pitchFamily="2" charset="-122"/>
                <a:cs typeface="Times New Roman" pitchFamily="18" charset="0"/>
              </a:rPr>
              <a:t>碳氢化合物</a:t>
            </a:r>
            <a:r>
              <a:rPr sz="2400" b="1" spc="-5" dirty="0">
                <a:latin typeface="Times New Roman" pitchFamily="18" charset="0"/>
                <a:ea typeface="宋体" pitchFamily="2" charset="-122"/>
                <a:cs typeface="Times New Roman" pitchFamily="18" charset="0"/>
              </a:rPr>
              <a:t>200—400kg，</a:t>
            </a:r>
            <a:r>
              <a:rPr sz="2400" b="1" spc="-5" dirty="0">
                <a:solidFill>
                  <a:srgbClr val="FF0000"/>
                </a:solidFill>
                <a:latin typeface="Times New Roman" pitchFamily="18" charset="0"/>
                <a:ea typeface="宋体" pitchFamily="2" charset="-122"/>
                <a:cs typeface="Times New Roman" pitchFamily="18" charset="0"/>
              </a:rPr>
              <a:t>氮氧化合</a:t>
            </a:r>
            <a:r>
              <a:rPr sz="2400" b="1" spc="-15" dirty="0">
                <a:solidFill>
                  <a:srgbClr val="FF0000"/>
                </a:solidFill>
                <a:latin typeface="Times New Roman" pitchFamily="18" charset="0"/>
                <a:ea typeface="宋体" pitchFamily="2" charset="-122"/>
                <a:cs typeface="Times New Roman" pitchFamily="18" charset="0"/>
              </a:rPr>
              <a:t>物</a:t>
            </a:r>
            <a:r>
              <a:rPr sz="2400" b="1" dirty="0">
                <a:latin typeface="Times New Roman" pitchFamily="18" charset="0"/>
                <a:ea typeface="宋体" pitchFamily="2" charset="-122"/>
                <a:cs typeface="Times New Roman" pitchFamily="18" charset="0"/>
              </a:rPr>
              <a:t>50—150kg；</a:t>
            </a:r>
            <a:r>
              <a:rPr sz="2400" b="1" spc="-10" dirty="0">
                <a:latin typeface="Times New Roman" pitchFamily="18" charset="0"/>
                <a:ea typeface="宋体" pitchFamily="2" charset="-122"/>
                <a:cs typeface="Times New Roman" pitchFamily="18" charset="0"/>
              </a:rPr>
              <a:t>按 </a:t>
            </a:r>
            <a:r>
              <a:rPr sz="2400" b="1" spc="-5" dirty="0">
                <a:latin typeface="Times New Roman" pitchFamily="18" charset="0"/>
                <a:ea typeface="宋体" pitchFamily="2" charset="-122"/>
                <a:cs typeface="Times New Roman" pitchFamily="18" charset="0"/>
              </a:rPr>
              <a:t>此计算</a:t>
            </a:r>
            <a:r>
              <a:rPr sz="2400" b="1" dirty="0">
                <a:latin typeface="Times New Roman" pitchFamily="18" charset="0"/>
                <a:ea typeface="宋体" pitchFamily="2" charset="-122"/>
                <a:cs typeface="Times New Roman" pitchFamily="18" charset="0"/>
              </a:rPr>
              <a:t>1</a:t>
            </a:r>
            <a:r>
              <a:rPr sz="2400" b="1" spc="-5" dirty="0">
                <a:latin typeface="Times New Roman" pitchFamily="18" charset="0"/>
                <a:ea typeface="宋体" pitchFamily="2" charset="-122"/>
                <a:cs typeface="Times New Roman" pitchFamily="18" charset="0"/>
              </a:rPr>
              <a:t>年我国汽车氮氧化合物排</a:t>
            </a:r>
            <a:r>
              <a:rPr sz="2400" b="1" dirty="0">
                <a:latin typeface="Times New Roman" pitchFamily="18" charset="0"/>
                <a:ea typeface="宋体" pitchFamily="2" charset="-122"/>
                <a:cs typeface="Times New Roman" pitchFamily="18" charset="0"/>
              </a:rPr>
              <a:t>放量850</a:t>
            </a:r>
            <a:r>
              <a:rPr sz="2400" b="1" spc="15" dirty="0">
                <a:latin typeface="Times New Roman" pitchFamily="18" charset="0"/>
                <a:ea typeface="宋体" pitchFamily="2" charset="-122"/>
                <a:cs typeface="Times New Roman" pitchFamily="18" charset="0"/>
              </a:rPr>
              <a:t>0</a:t>
            </a:r>
            <a:r>
              <a:rPr sz="2400" b="1" spc="-5" dirty="0">
                <a:latin typeface="Times New Roman" pitchFamily="18" charset="0"/>
                <a:ea typeface="宋体" pitchFamily="2" charset="-122"/>
                <a:cs typeface="Times New Roman" pitchFamily="18" charset="0"/>
              </a:rPr>
              <a:t>吨—2</a:t>
            </a:r>
            <a:r>
              <a:rPr sz="2400" b="1" spc="10" dirty="0">
                <a:latin typeface="Times New Roman" pitchFamily="18" charset="0"/>
                <a:ea typeface="宋体" pitchFamily="2" charset="-122"/>
                <a:cs typeface="Times New Roman" pitchFamily="18" charset="0"/>
              </a:rPr>
              <a:t>5</a:t>
            </a:r>
            <a:r>
              <a:rPr sz="2400" b="1" spc="-5" dirty="0">
                <a:latin typeface="Times New Roman" pitchFamily="18" charset="0"/>
                <a:ea typeface="宋体" pitchFamily="2" charset="-122"/>
                <a:cs typeface="Times New Roman" pitchFamily="18" charset="0"/>
              </a:rPr>
              <a:t>5</a:t>
            </a:r>
            <a:r>
              <a:rPr sz="2400" b="1" dirty="0">
                <a:latin typeface="Times New Roman" pitchFamily="18" charset="0"/>
                <a:ea typeface="宋体" pitchFamily="2" charset="-122"/>
                <a:cs typeface="Times New Roman" pitchFamily="18" charset="0"/>
              </a:rPr>
              <a:t>0</a:t>
            </a:r>
            <a:r>
              <a:rPr sz="2400" b="1" spc="-5" dirty="0">
                <a:latin typeface="Times New Roman" pitchFamily="18" charset="0"/>
                <a:ea typeface="宋体" pitchFamily="2" charset="-122"/>
                <a:cs typeface="Times New Roman" pitchFamily="18" charset="0"/>
              </a:rPr>
              <a:t>0 吨</a:t>
            </a:r>
            <a:r>
              <a:rPr sz="2400" b="1" spc="-10" dirty="0">
                <a:latin typeface="Times New Roman" pitchFamily="18" charset="0"/>
                <a:ea typeface="宋体" pitchFamily="2" charset="-122"/>
                <a:cs typeface="Times New Roman" pitchFamily="18" charset="0"/>
              </a:rPr>
              <a:t>，CO</a:t>
            </a:r>
            <a:r>
              <a:rPr sz="2400" b="1" spc="-5" dirty="0">
                <a:latin typeface="Times New Roman" pitchFamily="18" charset="0"/>
                <a:ea typeface="宋体" pitchFamily="2" charset="-122"/>
                <a:cs typeface="Times New Roman" pitchFamily="18" charset="0"/>
              </a:rPr>
              <a:t>排放量为</a:t>
            </a:r>
            <a:r>
              <a:rPr sz="2400" b="1" dirty="0">
                <a:latin typeface="Times New Roman" pitchFamily="18" charset="0"/>
                <a:ea typeface="宋体" pitchFamily="2" charset="-122"/>
                <a:cs typeface="Times New Roman" pitchFamily="18" charset="0"/>
              </a:rPr>
              <a:t>51</a:t>
            </a:r>
            <a:r>
              <a:rPr sz="2400" b="1" spc="-5" dirty="0">
                <a:latin typeface="Times New Roman" pitchFamily="18" charset="0"/>
                <a:ea typeface="宋体" pitchFamily="2" charset="-122"/>
                <a:cs typeface="Times New Roman" pitchFamily="18" charset="0"/>
              </a:rPr>
              <a:t>万吨</a:t>
            </a:r>
            <a:endParaRPr sz="2400" b="1" dirty="0">
              <a:latin typeface="Times New Roman" pitchFamily="18" charset="0"/>
              <a:ea typeface="宋体" pitchFamily="2" charset="-122"/>
              <a:cs typeface="Times New Roman" pitchFamily="18" charset="0"/>
            </a:endParaRPr>
          </a:p>
        </p:txBody>
      </p:sp>
      <p:sp>
        <p:nvSpPr>
          <p:cNvPr id="6" name="object 4"/>
          <p:cNvSpPr txBox="1"/>
          <p:nvPr/>
        </p:nvSpPr>
        <p:spPr>
          <a:xfrm>
            <a:off x="219921" y="2795347"/>
            <a:ext cx="7898765" cy="750847"/>
          </a:xfrm>
          <a:prstGeom prst="rect">
            <a:avLst/>
          </a:prstGeom>
        </p:spPr>
        <p:txBody>
          <a:bodyPr vert="horz" wrap="square" lIns="0" tIns="12065" rIns="0" bIns="0" rtlCol="0">
            <a:spAutoFit/>
          </a:bodyPr>
          <a:lstStyle/>
          <a:p>
            <a:pPr>
              <a:lnSpc>
                <a:spcPct val="100000"/>
              </a:lnSpc>
              <a:spcBef>
                <a:spcPts val="40"/>
              </a:spcBef>
            </a:pPr>
            <a:endParaRPr sz="2400" b="1" dirty="0">
              <a:latin typeface="宋体" pitchFamily="2" charset="-122"/>
              <a:ea typeface="宋体" pitchFamily="2" charset="-122"/>
              <a:cs typeface="Times New Roman"/>
            </a:endParaRPr>
          </a:p>
          <a:p>
            <a:pPr marL="228600">
              <a:lnSpc>
                <a:spcPct val="100000"/>
              </a:lnSpc>
            </a:pPr>
            <a:r>
              <a:rPr sz="2400" b="1" spc="-5" dirty="0" smtClean="0">
                <a:latin typeface="宋体" pitchFamily="2" charset="-122"/>
                <a:ea typeface="宋体" pitchFamily="2" charset="-122"/>
                <a:cs typeface="宋体"/>
              </a:rPr>
              <a:t>问题</a:t>
            </a:r>
            <a:r>
              <a:rPr lang="en-US" altLang="zh-CN" sz="2400" b="1" spc="-5" dirty="0" smtClean="0">
                <a:latin typeface="宋体" pitchFamily="2" charset="-122"/>
                <a:ea typeface="宋体" pitchFamily="2" charset="-122"/>
                <a:cs typeface="宋体"/>
              </a:rPr>
              <a:t>2</a:t>
            </a:r>
            <a:r>
              <a:rPr sz="2400" b="1" spc="-5" dirty="0" smtClean="0">
                <a:latin typeface="宋体" pitchFamily="2" charset="-122"/>
                <a:ea typeface="宋体" pitchFamily="2" charset="-122"/>
                <a:cs typeface="宋体"/>
              </a:rPr>
              <a:t>：</a:t>
            </a:r>
            <a:r>
              <a:rPr sz="2400" b="1" spc="-5" dirty="0">
                <a:latin typeface="宋体" pitchFamily="2" charset="-122"/>
                <a:ea typeface="宋体" pitchFamily="2" charset="-122"/>
                <a:cs typeface="宋体"/>
              </a:rPr>
              <a:t>如何减少或消除汽车尾气</a:t>
            </a:r>
            <a:r>
              <a:rPr sz="2400" b="1" dirty="0">
                <a:latin typeface="宋体" pitchFamily="2" charset="-122"/>
                <a:ea typeface="宋体" pitchFamily="2" charset="-122"/>
                <a:cs typeface="宋体"/>
              </a:rPr>
              <a:t>中</a:t>
            </a:r>
            <a:r>
              <a:rPr sz="2400" b="1" spc="-5" dirty="0">
                <a:latin typeface="宋体" pitchFamily="2" charset="-122"/>
                <a:ea typeface="宋体" pitchFamily="2" charset="-122"/>
                <a:cs typeface="宋体"/>
              </a:rPr>
              <a:t>的有</a:t>
            </a:r>
            <a:r>
              <a:rPr sz="2400" b="1" dirty="0">
                <a:latin typeface="宋体" pitchFamily="2" charset="-122"/>
                <a:ea typeface="宋体" pitchFamily="2" charset="-122"/>
                <a:cs typeface="宋体"/>
              </a:rPr>
              <a:t>害</a:t>
            </a:r>
            <a:r>
              <a:rPr sz="2400" b="1" spc="-5" dirty="0">
                <a:latin typeface="宋体" pitchFamily="2" charset="-122"/>
                <a:ea typeface="宋体" pitchFamily="2" charset="-122"/>
                <a:cs typeface="宋体"/>
              </a:rPr>
              <a:t>成分？</a:t>
            </a:r>
            <a:endParaRPr sz="2400" b="1" dirty="0">
              <a:latin typeface="宋体" pitchFamily="2" charset="-122"/>
              <a:ea typeface="宋体" pitchFamily="2" charset="-122"/>
              <a:cs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25365" y="1259389"/>
            <a:ext cx="8424862" cy="978729"/>
          </a:xfrm>
          <a:prstGeom prst="rect">
            <a:avLst/>
          </a:prstGeom>
          <a:noFill/>
          <a:ln w="9525">
            <a:noFill/>
            <a:miter lim="800000"/>
            <a:headEnd/>
            <a:tailEnd/>
          </a:ln>
        </p:spPr>
        <p:txBody>
          <a:bodyPr>
            <a:spAutoFit/>
          </a:bodyPr>
          <a:lstStyle/>
          <a:p>
            <a:pPr>
              <a:lnSpc>
                <a:spcPct val="140000"/>
              </a:lnSpc>
            </a:pPr>
            <a:r>
              <a:rPr lang="en-US" altLang="zh-CN" sz="2400" b="1" dirty="0">
                <a:latin typeface="Times New Roman" pitchFamily="18" charset="0"/>
                <a:ea typeface="宋体" pitchFamily="2" charset="-122"/>
                <a:cs typeface="Times New Roman" pitchFamily="18" charset="0"/>
              </a:rPr>
              <a:t>2</a:t>
            </a:r>
            <a:r>
              <a:rPr lang="zh-CN" altLang="en-US" sz="2400" b="1" dirty="0">
                <a:latin typeface="Times New Roman" pitchFamily="18" charset="0"/>
                <a:ea typeface="宋体" pitchFamily="2" charset="-122"/>
                <a:cs typeface="Times New Roman" pitchFamily="18" charset="0"/>
              </a:rPr>
              <a:t>、用化学手段转化：</a:t>
            </a:r>
          </a:p>
          <a:p>
            <a:endParaRPr lang="zh-CN" altLang="zh-CN" sz="2400" b="1" dirty="0">
              <a:latin typeface="Times New Roman" pitchFamily="18" charset="0"/>
              <a:ea typeface="宋体" pitchFamily="2" charset="-122"/>
              <a:cs typeface="Times New Roman" pitchFamily="18" charset="0"/>
            </a:endParaRPr>
          </a:p>
        </p:txBody>
      </p:sp>
      <p:sp>
        <p:nvSpPr>
          <p:cNvPr id="7" name="Text Box 4"/>
          <p:cNvSpPr txBox="1">
            <a:spLocks noChangeArrowheads="1"/>
          </p:cNvSpPr>
          <p:nvPr/>
        </p:nvSpPr>
        <p:spPr bwMode="auto">
          <a:xfrm>
            <a:off x="290915" y="347662"/>
            <a:ext cx="8424862" cy="830997"/>
          </a:xfrm>
          <a:prstGeom prst="rect">
            <a:avLst/>
          </a:prstGeom>
          <a:noFill/>
          <a:ln w="9525">
            <a:noFill/>
            <a:miter lim="800000"/>
            <a:headEnd/>
            <a:tailEnd/>
          </a:ln>
        </p:spPr>
        <p:txBody>
          <a:bodyPr>
            <a:spAutoFit/>
          </a:bodyPr>
          <a:lstStyle/>
          <a:p>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、加大环境执法和立法的力度，使高污染、超标排放尾气的汽车淘汰。</a:t>
            </a:r>
          </a:p>
        </p:txBody>
      </p:sp>
      <p:sp>
        <p:nvSpPr>
          <p:cNvPr id="9" name="矩形 8"/>
          <p:cNvSpPr/>
          <p:nvPr/>
        </p:nvSpPr>
        <p:spPr>
          <a:xfrm>
            <a:off x="419324" y="2391978"/>
            <a:ext cx="8724676" cy="2308324"/>
          </a:xfrm>
          <a:prstGeom prst="rect">
            <a:avLst/>
          </a:prstGeom>
        </p:spPr>
        <p:txBody>
          <a:bodyPr wrap="square">
            <a:spAutoFit/>
          </a:bodyPr>
          <a:lstStyle/>
          <a:p>
            <a:pPr indent="266700">
              <a:lnSpc>
                <a:spcPct val="120000"/>
              </a:lnSpc>
              <a:tabLst>
                <a:tab pos="1029335" algn="l"/>
                <a:tab pos="1850390" algn="l"/>
                <a:tab pos="2538095" algn="l"/>
                <a:tab pos="3221990" algn="l"/>
              </a:tabLst>
            </a:pPr>
            <a:r>
              <a:rPr lang="en-US" altLang="zh-CN" sz="2400" b="1" dirty="0" smtClean="0">
                <a:solidFill>
                  <a:srgbClr val="FF0000"/>
                </a:solidFill>
                <a:latin typeface="宋体" pitchFamily="2" charset="-122"/>
                <a:ea typeface="宋体" pitchFamily="2" charset="-122"/>
                <a:cs typeface="Times New Roman" panose="02020603050405020304" pitchFamily="18" charset="0"/>
              </a:rPr>
              <a:t>【</a:t>
            </a:r>
            <a:r>
              <a:rPr lang="zh-CN" altLang="en-US" sz="2400" b="1" dirty="0" smtClean="0">
                <a:solidFill>
                  <a:srgbClr val="FF0000"/>
                </a:solidFill>
                <a:latin typeface="宋体" pitchFamily="2" charset="-122"/>
                <a:ea typeface="宋体" pitchFamily="2" charset="-122"/>
                <a:cs typeface="Times New Roman" panose="02020603050405020304" pitchFamily="18" charset="0"/>
              </a:rPr>
              <a:t>资料</a:t>
            </a:r>
            <a:r>
              <a:rPr lang="en-US" altLang="zh-CN" sz="2400" b="1" dirty="0" smtClean="0">
                <a:solidFill>
                  <a:srgbClr val="FF0000"/>
                </a:solidFill>
                <a:latin typeface="宋体" pitchFamily="2" charset="-122"/>
                <a:ea typeface="宋体" pitchFamily="2" charset="-122"/>
                <a:cs typeface="Times New Roman" panose="02020603050405020304" pitchFamily="18" charset="0"/>
              </a:rPr>
              <a:t>】:</a:t>
            </a:r>
            <a:r>
              <a:rPr lang="en-US" altLang="zh-CN" sz="2400" b="1" dirty="0" err="1" smtClean="0">
                <a:latin typeface="宋体" pitchFamily="2" charset="-122"/>
                <a:ea typeface="宋体" pitchFamily="2" charset="-122"/>
                <a:cs typeface="Times New Roman" panose="02020603050405020304" pitchFamily="18" charset="0"/>
              </a:rPr>
              <a:t>NO</a:t>
            </a:r>
            <a:r>
              <a:rPr lang="en-US" altLang="zh-CN" sz="2400" b="1" i="1" baseline="-25000" dirty="0" err="1" smtClean="0">
                <a:latin typeface="宋体" pitchFamily="2" charset="-122"/>
                <a:ea typeface="宋体" pitchFamily="2" charset="-122"/>
                <a:cs typeface="Times New Roman" panose="02020603050405020304" pitchFamily="18" charset="0"/>
              </a:rPr>
              <a:t>x</a:t>
            </a:r>
            <a:r>
              <a:rPr lang="zh-CN" altLang="zh-CN" sz="2400" b="1" dirty="0" smtClean="0">
                <a:latin typeface="宋体" pitchFamily="2" charset="-122"/>
                <a:ea typeface="宋体" pitchFamily="2" charset="-122"/>
                <a:cs typeface="Times New Roman" panose="02020603050405020304" pitchFamily="18" charset="0"/>
              </a:rPr>
              <a:t>尾气处理方法</a:t>
            </a:r>
            <a:r>
              <a:rPr lang="en-US" altLang="zh-CN" sz="2400" b="1" dirty="0" smtClean="0">
                <a:latin typeface="宋体" pitchFamily="2" charset="-122"/>
                <a:ea typeface="宋体" pitchFamily="2" charset="-122"/>
                <a:cs typeface="Times New Roman" panose="02020603050405020304" pitchFamily="18" charset="0"/>
              </a:rPr>
              <a:t>----</a:t>
            </a:r>
            <a:r>
              <a:rPr lang="zh-CN" altLang="zh-CN" sz="2400" b="1" dirty="0" smtClean="0">
                <a:latin typeface="宋体" pitchFamily="2" charset="-122"/>
                <a:ea typeface="宋体" pitchFamily="2" charset="-122"/>
                <a:cs typeface="Times New Roman" panose="02020603050405020304" pitchFamily="18" charset="0"/>
              </a:rPr>
              <a:t>碱液吸收法</a:t>
            </a:r>
            <a:r>
              <a:rPr lang="en-US" altLang="zh-CN" sz="2400" b="1" dirty="0" smtClean="0">
                <a:latin typeface="宋体" pitchFamily="2" charset="-122"/>
                <a:ea typeface="宋体" pitchFamily="2" charset="-122"/>
                <a:cs typeface="Times New Roman" panose="02020603050405020304" pitchFamily="18" charset="0"/>
              </a:rPr>
              <a:t>:</a:t>
            </a:r>
            <a:endParaRPr lang="zh-CN" altLang="zh-CN" sz="2400" b="1" dirty="0" smtClean="0">
              <a:latin typeface="宋体" pitchFamily="2" charset="-122"/>
              <a:ea typeface="宋体" pitchFamily="2" charset="-122"/>
              <a:cs typeface="Times New Roman" panose="02020603050405020304" pitchFamily="18" charset="0"/>
            </a:endParaRPr>
          </a:p>
          <a:p>
            <a:pPr indent="266700">
              <a:lnSpc>
                <a:spcPct val="120000"/>
              </a:lnSpc>
              <a:tabLst>
                <a:tab pos="1029335" algn="l"/>
                <a:tab pos="1850390" algn="l"/>
                <a:tab pos="2538095" algn="l"/>
                <a:tab pos="3221990" algn="l"/>
              </a:tabLst>
            </a:pPr>
            <a:r>
              <a:rPr lang="en-US" altLang="zh-CN" sz="2400" b="1" dirty="0" smtClean="0">
                <a:latin typeface="宋体" pitchFamily="2" charset="-122"/>
                <a:ea typeface="宋体" pitchFamily="2" charset="-122"/>
                <a:cs typeface="Times New Roman" panose="02020603050405020304" pitchFamily="18" charset="0"/>
              </a:rPr>
              <a:t>2NO</a:t>
            </a:r>
            <a:r>
              <a:rPr lang="en-US" altLang="zh-CN" sz="2400" b="1" baseline="-25000" dirty="0" smtClean="0">
                <a:latin typeface="宋体" pitchFamily="2" charset="-122"/>
                <a:ea typeface="宋体" pitchFamily="2" charset="-122"/>
                <a:cs typeface="Times New Roman" panose="02020603050405020304" pitchFamily="18" charset="0"/>
              </a:rPr>
              <a:t>2</a:t>
            </a:r>
            <a:r>
              <a:rPr lang="en-US" altLang="zh-CN" sz="2400" b="1" dirty="0" smtClean="0">
                <a:latin typeface="宋体" pitchFamily="2" charset="-122"/>
                <a:ea typeface="宋体" pitchFamily="2" charset="-122"/>
                <a:cs typeface="Times New Roman" panose="02020603050405020304" pitchFamily="18" charset="0"/>
              </a:rPr>
              <a:t>+2NaOH</a:t>
            </a:r>
            <a:r>
              <a:rPr lang="en-US" altLang="zh-CN" sz="2400" b="1" kern="10000" spc="-150" dirty="0" smtClean="0">
                <a:latin typeface="宋体" pitchFamily="2" charset="-122"/>
                <a:ea typeface="宋体" pitchFamily="2" charset="-122"/>
                <a:cs typeface="Times New Roman" panose="02020603050405020304" pitchFamily="18" charset="0"/>
              </a:rPr>
              <a:t> === </a:t>
            </a:r>
            <a:r>
              <a:rPr lang="en-US" altLang="zh-CN" sz="2400" b="1" dirty="0" smtClean="0">
                <a:latin typeface="宋体" pitchFamily="2" charset="-122"/>
                <a:ea typeface="宋体" pitchFamily="2" charset="-122"/>
                <a:cs typeface="Times New Roman" panose="02020603050405020304" pitchFamily="18" charset="0"/>
              </a:rPr>
              <a:t>NaNO</a:t>
            </a:r>
            <a:r>
              <a:rPr lang="en-US" altLang="zh-CN" sz="2400" b="1" baseline="-25000" dirty="0" smtClean="0">
                <a:latin typeface="宋体" pitchFamily="2" charset="-122"/>
                <a:ea typeface="宋体" pitchFamily="2" charset="-122"/>
                <a:cs typeface="Times New Roman" panose="02020603050405020304" pitchFamily="18" charset="0"/>
              </a:rPr>
              <a:t>3</a:t>
            </a:r>
            <a:r>
              <a:rPr lang="en-US" altLang="zh-CN" sz="2400" b="1" dirty="0" smtClean="0">
                <a:latin typeface="宋体" pitchFamily="2" charset="-122"/>
                <a:ea typeface="宋体" pitchFamily="2" charset="-122"/>
                <a:cs typeface="Times New Roman" panose="02020603050405020304" pitchFamily="18" charset="0"/>
              </a:rPr>
              <a:t>+NaNO</a:t>
            </a:r>
            <a:r>
              <a:rPr lang="en-US" altLang="zh-CN" sz="2400" b="1" baseline="-25000" dirty="0" smtClean="0">
                <a:latin typeface="宋体" pitchFamily="2" charset="-122"/>
                <a:ea typeface="宋体" pitchFamily="2" charset="-122"/>
                <a:cs typeface="Times New Roman" panose="02020603050405020304" pitchFamily="18" charset="0"/>
              </a:rPr>
              <a:t>2</a:t>
            </a:r>
            <a:r>
              <a:rPr lang="en-US" altLang="zh-CN" sz="2400" b="1" dirty="0" smtClean="0">
                <a:latin typeface="宋体" pitchFamily="2" charset="-122"/>
                <a:ea typeface="宋体" pitchFamily="2" charset="-122"/>
                <a:cs typeface="Times New Roman" panose="02020603050405020304" pitchFamily="18" charset="0"/>
              </a:rPr>
              <a:t>+H</a:t>
            </a:r>
            <a:r>
              <a:rPr lang="en-US" altLang="zh-CN" sz="2400" b="1" baseline="-25000" dirty="0" smtClean="0">
                <a:latin typeface="宋体" pitchFamily="2" charset="-122"/>
                <a:ea typeface="宋体" pitchFamily="2" charset="-122"/>
                <a:cs typeface="Times New Roman" panose="02020603050405020304" pitchFamily="18" charset="0"/>
              </a:rPr>
              <a:t>2</a:t>
            </a:r>
            <a:r>
              <a:rPr lang="en-US" altLang="zh-CN" sz="2400" b="1" dirty="0" smtClean="0">
                <a:latin typeface="宋体" pitchFamily="2" charset="-122"/>
                <a:ea typeface="宋体" pitchFamily="2" charset="-122"/>
                <a:cs typeface="Times New Roman" panose="02020603050405020304" pitchFamily="18" charset="0"/>
              </a:rPr>
              <a:t>O</a:t>
            </a:r>
            <a:endParaRPr lang="zh-CN" altLang="zh-CN" sz="2400" b="1" dirty="0" smtClean="0">
              <a:latin typeface="宋体" pitchFamily="2" charset="-122"/>
              <a:ea typeface="宋体" pitchFamily="2" charset="-122"/>
              <a:cs typeface="Times New Roman" panose="02020603050405020304" pitchFamily="18" charset="0"/>
            </a:endParaRPr>
          </a:p>
          <a:p>
            <a:pPr indent="266700">
              <a:lnSpc>
                <a:spcPct val="120000"/>
              </a:lnSpc>
              <a:tabLst>
                <a:tab pos="1029335" algn="l"/>
                <a:tab pos="1850390" algn="l"/>
                <a:tab pos="2538095" algn="l"/>
                <a:tab pos="3221990" algn="l"/>
              </a:tabLst>
            </a:pPr>
            <a:r>
              <a:rPr lang="en-US" altLang="zh-CN" sz="2400" b="1" dirty="0" smtClean="0">
                <a:latin typeface="宋体" pitchFamily="2" charset="-122"/>
                <a:ea typeface="宋体" pitchFamily="2" charset="-122"/>
                <a:cs typeface="Times New Roman" panose="02020603050405020304" pitchFamily="18" charset="0"/>
              </a:rPr>
              <a:t>NO</a:t>
            </a:r>
            <a:r>
              <a:rPr lang="en-US" altLang="zh-CN" sz="2400" b="1" baseline="-25000" dirty="0" smtClean="0">
                <a:latin typeface="宋体" pitchFamily="2" charset="-122"/>
                <a:ea typeface="宋体" pitchFamily="2" charset="-122"/>
                <a:cs typeface="Times New Roman" panose="02020603050405020304" pitchFamily="18" charset="0"/>
              </a:rPr>
              <a:t>2</a:t>
            </a:r>
            <a:r>
              <a:rPr lang="en-US" altLang="zh-CN" sz="2400" b="1" dirty="0" smtClean="0">
                <a:latin typeface="宋体" pitchFamily="2" charset="-122"/>
                <a:ea typeface="宋体" pitchFamily="2" charset="-122"/>
                <a:cs typeface="Times New Roman" panose="02020603050405020304" pitchFamily="18" charset="0"/>
              </a:rPr>
              <a:t>+NO+2NaOH</a:t>
            </a:r>
            <a:r>
              <a:rPr lang="en-US" altLang="zh-CN" sz="2400" b="1" kern="10000" spc="-150" dirty="0" smtClean="0">
                <a:latin typeface="宋体" pitchFamily="2" charset="-122"/>
                <a:ea typeface="宋体" pitchFamily="2" charset="-122"/>
                <a:cs typeface="Times New Roman" panose="02020603050405020304" pitchFamily="18" charset="0"/>
              </a:rPr>
              <a:t> === </a:t>
            </a:r>
            <a:r>
              <a:rPr lang="en-US" altLang="zh-CN" sz="2400" b="1" dirty="0" smtClean="0">
                <a:latin typeface="宋体" pitchFamily="2" charset="-122"/>
                <a:ea typeface="宋体" pitchFamily="2" charset="-122"/>
                <a:cs typeface="Times New Roman" panose="02020603050405020304" pitchFamily="18" charset="0"/>
              </a:rPr>
              <a:t>2NaNO</a:t>
            </a:r>
            <a:r>
              <a:rPr lang="en-US" altLang="zh-CN" sz="2400" b="1" baseline="-25000" dirty="0" smtClean="0">
                <a:latin typeface="宋体" pitchFamily="2" charset="-122"/>
                <a:ea typeface="宋体" pitchFamily="2" charset="-122"/>
                <a:cs typeface="Times New Roman" panose="02020603050405020304" pitchFamily="18" charset="0"/>
              </a:rPr>
              <a:t>2</a:t>
            </a:r>
            <a:r>
              <a:rPr lang="en-US" altLang="zh-CN" sz="2400" b="1" dirty="0" smtClean="0">
                <a:latin typeface="宋体" pitchFamily="2" charset="-122"/>
                <a:ea typeface="宋体" pitchFamily="2" charset="-122"/>
                <a:cs typeface="Times New Roman" panose="02020603050405020304" pitchFamily="18" charset="0"/>
              </a:rPr>
              <a:t>+H</a:t>
            </a:r>
            <a:r>
              <a:rPr lang="en-US" altLang="zh-CN" sz="2400" b="1" baseline="-25000" dirty="0" smtClean="0">
                <a:latin typeface="宋体" pitchFamily="2" charset="-122"/>
                <a:ea typeface="宋体" pitchFamily="2" charset="-122"/>
                <a:cs typeface="Times New Roman" panose="02020603050405020304" pitchFamily="18" charset="0"/>
              </a:rPr>
              <a:t>2</a:t>
            </a:r>
            <a:r>
              <a:rPr lang="en-US" altLang="zh-CN" sz="2400" b="1" dirty="0" smtClean="0">
                <a:latin typeface="宋体" pitchFamily="2" charset="-122"/>
                <a:ea typeface="宋体" pitchFamily="2" charset="-122"/>
                <a:cs typeface="Times New Roman" panose="02020603050405020304" pitchFamily="18" charset="0"/>
              </a:rPr>
              <a:t>O</a:t>
            </a:r>
            <a:endParaRPr lang="zh-CN" altLang="zh-CN" sz="2400" b="1" dirty="0" smtClean="0">
              <a:latin typeface="宋体" pitchFamily="2" charset="-122"/>
              <a:ea typeface="宋体" pitchFamily="2" charset="-122"/>
              <a:cs typeface="Times New Roman" panose="02020603050405020304" pitchFamily="18" charset="0"/>
            </a:endParaRPr>
          </a:p>
          <a:p>
            <a:pPr indent="266700">
              <a:lnSpc>
                <a:spcPct val="120000"/>
              </a:lnSpc>
              <a:tabLst>
                <a:tab pos="1029335" algn="l"/>
                <a:tab pos="1850390" algn="l"/>
                <a:tab pos="2538095" algn="l"/>
                <a:tab pos="3221990" algn="l"/>
              </a:tabLst>
            </a:pPr>
            <a:r>
              <a:rPr lang="en-US" altLang="zh-CN" sz="2400" b="1" dirty="0" smtClean="0">
                <a:latin typeface="宋体" pitchFamily="2" charset="-122"/>
                <a:ea typeface="宋体" pitchFamily="2" charset="-122"/>
                <a:cs typeface="Times New Roman" panose="02020603050405020304" pitchFamily="18" charset="0"/>
              </a:rPr>
              <a:t>NO</a:t>
            </a:r>
            <a:r>
              <a:rPr lang="en-US" altLang="zh-CN" sz="2400" b="1" baseline="-25000" dirty="0" smtClean="0">
                <a:latin typeface="宋体" pitchFamily="2" charset="-122"/>
                <a:ea typeface="宋体" pitchFamily="2" charset="-122"/>
                <a:cs typeface="Times New Roman" panose="02020603050405020304" pitchFamily="18" charset="0"/>
              </a:rPr>
              <a:t>2</a:t>
            </a:r>
            <a:r>
              <a:rPr lang="zh-CN" altLang="zh-CN" sz="2400" b="1" dirty="0" smtClean="0">
                <a:latin typeface="宋体" pitchFamily="2" charset="-122"/>
                <a:ea typeface="宋体" pitchFamily="2" charset="-122"/>
                <a:cs typeface="Times New Roman" panose="02020603050405020304" pitchFamily="18" charset="0"/>
              </a:rPr>
              <a:t>、</a:t>
            </a:r>
            <a:r>
              <a:rPr lang="en-US" altLang="zh-CN" sz="2400" b="1" dirty="0" smtClean="0">
                <a:latin typeface="宋体" pitchFamily="2" charset="-122"/>
                <a:ea typeface="宋体" pitchFamily="2" charset="-122"/>
                <a:cs typeface="Times New Roman" panose="02020603050405020304" pitchFamily="18" charset="0"/>
              </a:rPr>
              <a:t>NO</a:t>
            </a:r>
            <a:r>
              <a:rPr lang="zh-CN" altLang="zh-CN" sz="2400" b="1" dirty="0" smtClean="0">
                <a:latin typeface="宋体" pitchFamily="2" charset="-122"/>
                <a:ea typeface="宋体" pitchFamily="2" charset="-122"/>
                <a:cs typeface="Times New Roman" panose="02020603050405020304" pitchFamily="18" charset="0"/>
              </a:rPr>
              <a:t>的混合气体能被足量烧碱溶液完全吸收的条件是</a:t>
            </a:r>
            <a:r>
              <a:rPr lang="en-US" altLang="zh-CN" sz="2400" b="1" i="1" dirty="0" smtClean="0">
                <a:latin typeface="宋体" pitchFamily="2" charset="-122"/>
                <a:ea typeface="宋体" pitchFamily="2" charset="-122"/>
                <a:cs typeface="Times New Roman" panose="02020603050405020304" pitchFamily="18" charset="0"/>
              </a:rPr>
              <a:t>n</a:t>
            </a:r>
            <a:r>
              <a:rPr lang="en-US" altLang="zh-CN" sz="2400" b="1" dirty="0" smtClean="0">
                <a:latin typeface="宋体" pitchFamily="2" charset="-122"/>
                <a:ea typeface="宋体" pitchFamily="2" charset="-122"/>
                <a:cs typeface="Times New Roman" panose="02020603050405020304" pitchFamily="18" charset="0"/>
              </a:rPr>
              <a:t>(NO</a:t>
            </a:r>
            <a:r>
              <a:rPr lang="en-US" altLang="zh-CN" sz="2400" b="1" baseline="-25000" dirty="0" smtClean="0">
                <a:latin typeface="宋体" pitchFamily="2" charset="-122"/>
                <a:ea typeface="宋体" pitchFamily="2" charset="-122"/>
                <a:cs typeface="Times New Roman" panose="02020603050405020304" pitchFamily="18" charset="0"/>
              </a:rPr>
              <a:t>2</a:t>
            </a:r>
            <a:r>
              <a:rPr lang="en-US" altLang="zh-CN" sz="2400" b="1" dirty="0" smtClean="0">
                <a:latin typeface="宋体" pitchFamily="2" charset="-122"/>
                <a:ea typeface="宋体" pitchFamily="2" charset="-122"/>
                <a:cs typeface="Times New Roman" panose="02020603050405020304" pitchFamily="18" charset="0"/>
              </a:rPr>
              <a:t>)≥</a:t>
            </a:r>
            <a:r>
              <a:rPr lang="en-US" altLang="zh-CN" sz="2400" b="1" i="1" dirty="0" smtClean="0">
                <a:latin typeface="宋体" pitchFamily="2" charset="-122"/>
                <a:ea typeface="宋体" pitchFamily="2" charset="-122"/>
                <a:cs typeface="Times New Roman" panose="02020603050405020304" pitchFamily="18" charset="0"/>
              </a:rPr>
              <a:t>n</a:t>
            </a:r>
            <a:r>
              <a:rPr lang="en-US" altLang="zh-CN" sz="2400" b="1" dirty="0" smtClean="0">
                <a:latin typeface="宋体" pitchFamily="2" charset="-122"/>
                <a:ea typeface="宋体" pitchFamily="2" charset="-122"/>
                <a:cs typeface="Times New Roman" panose="02020603050405020304" pitchFamily="18" charset="0"/>
              </a:rPr>
              <a:t>(NO)</a:t>
            </a:r>
            <a:r>
              <a:rPr lang="zh-CN" altLang="zh-CN" sz="2400" b="1" dirty="0" smtClean="0">
                <a:latin typeface="宋体" pitchFamily="2" charset="-122"/>
                <a:ea typeface="宋体" pitchFamily="2" charset="-122"/>
                <a:cs typeface="Times New Roman" panose="02020603050405020304" pitchFamily="18" charset="0"/>
              </a:rPr>
              <a:t>。一般适合工业尾气中</a:t>
            </a:r>
            <a:r>
              <a:rPr lang="en-US" altLang="zh-CN" sz="2400" b="1" dirty="0" err="1" smtClean="0">
                <a:latin typeface="宋体" pitchFamily="2" charset="-122"/>
                <a:ea typeface="宋体" pitchFamily="2" charset="-122"/>
                <a:cs typeface="Times New Roman" panose="02020603050405020304" pitchFamily="18" charset="0"/>
              </a:rPr>
              <a:t>NO</a:t>
            </a:r>
            <a:r>
              <a:rPr lang="en-US" altLang="zh-CN" sz="2400" b="1" i="1" baseline="-25000" dirty="0" err="1" smtClean="0">
                <a:latin typeface="宋体" pitchFamily="2" charset="-122"/>
                <a:ea typeface="宋体" pitchFamily="2" charset="-122"/>
                <a:cs typeface="Times New Roman" panose="02020603050405020304" pitchFamily="18" charset="0"/>
              </a:rPr>
              <a:t>x</a:t>
            </a:r>
            <a:r>
              <a:rPr lang="zh-CN" altLang="zh-CN" sz="2400" b="1" dirty="0" smtClean="0">
                <a:latin typeface="宋体" pitchFamily="2" charset="-122"/>
                <a:ea typeface="宋体" pitchFamily="2" charset="-122"/>
                <a:cs typeface="Times New Roman" panose="02020603050405020304" pitchFamily="18" charset="0"/>
              </a:rPr>
              <a:t>的处理。</a:t>
            </a:r>
          </a:p>
        </p:txBody>
      </p:sp>
      <p:sp>
        <p:nvSpPr>
          <p:cNvPr id="10" name="矩形 9"/>
          <p:cNvSpPr/>
          <p:nvPr/>
        </p:nvSpPr>
        <p:spPr>
          <a:xfrm>
            <a:off x="381402" y="1837327"/>
            <a:ext cx="3820208" cy="476669"/>
          </a:xfrm>
          <a:prstGeom prst="rect">
            <a:avLst/>
          </a:prstGeom>
        </p:spPr>
        <p:txBody>
          <a:bodyPr wrap="square">
            <a:spAutoFit/>
          </a:bodyPr>
          <a:lstStyle/>
          <a:p>
            <a:pPr lvl="0" indent="266700">
              <a:lnSpc>
                <a:spcPct val="120000"/>
              </a:lnSpc>
              <a:tabLst>
                <a:tab pos="1029335" algn="l"/>
                <a:tab pos="1850390" algn="l"/>
                <a:tab pos="2538095" algn="l"/>
                <a:tab pos="3221990" algn="l"/>
              </a:tabLst>
            </a:pPr>
            <a:r>
              <a:rPr lang="zh-CN" altLang="zh-CN" sz="2400" b="1" dirty="0" smtClean="0">
                <a:latin typeface="宋体" pitchFamily="2" charset="-122"/>
                <a:ea typeface="宋体" pitchFamily="2" charset="-122"/>
                <a:cs typeface="宋体" panose="02010600030101010101" pitchFamily="2" charset="-122"/>
              </a:rPr>
              <a:t>①</a:t>
            </a:r>
            <a:r>
              <a:rPr lang="zh-CN" altLang="zh-CN" sz="2400" b="1" dirty="0" smtClean="0">
                <a:latin typeface="宋体" pitchFamily="2" charset="-122"/>
                <a:ea typeface="宋体" pitchFamily="2" charset="-122"/>
                <a:cs typeface="Times New Roman" panose="02020603050405020304" pitchFamily="18" charset="0"/>
              </a:rPr>
              <a:t>吸收法</a:t>
            </a:r>
            <a:r>
              <a:rPr lang="en-US" altLang="zh-CN" sz="2400" b="1" dirty="0" smtClean="0">
                <a:latin typeface="宋体" pitchFamily="2" charset="-122"/>
                <a:ea typeface="宋体" pitchFamily="2" charset="-122"/>
                <a:cs typeface="Times New Roman" panose="02020603050405020304" pitchFamily="18" charset="0"/>
              </a:rPr>
              <a:t>:</a:t>
            </a:r>
            <a:endParaRPr lang="zh-CN" altLang="zh-CN" sz="2400" b="1" dirty="0" smtClean="0">
              <a:latin typeface="宋体" pitchFamily="2" charset="-122"/>
              <a:ea typeface="宋体"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left)">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wipe(left)">
                                      <p:cBhvr>
                                        <p:cTn id="3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90641" y="402864"/>
            <a:ext cx="8424862" cy="2160591"/>
          </a:xfrm>
          <a:prstGeom prst="rect">
            <a:avLst/>
          </a:prstGeom>
          <a:noFill/>
          <a:ln w="9525">
            <a:noFill/>
            <a:miter lim="800000"/>
            <a:headEnd/>
            <a:tailEnd/>
          </a:ln>
        </p:spPr>
        <p:txBody>
          <a:bodyPr>
            <a:spAutoFit/>
          </a:bodyPr>
          <a:lstStyle/>
          <a:p>
            <a:pPr>
              <a:lnSpc>
                <a:spcPct val="140000"/>
              </a:lnSpc>
            </a:pPr>
            <a:r>
              <a:rPr lang="en-US" altLang="zh-CN" sz="2400" b="1" dirty="0">
                <a:latin typeface="Times New Roman" pitchFamily="18" charset="0"/>
                <a:ea typeface="宋体" pitchFamily="2" charset="-122"/>
                <a:cs typeface="Times New Roman" pitchFamily="18" charset="0"/>
              </a:rPr>
              <a:t>2</a:t>
            </a:r>
            <a:r>
              <a:rPr lang="zh-CN" altLang="en-US" sz="2400" b="1" dirty="0">
                <a:latin typeface="Times New Roman" pitchFamily="18" charset="0"/>
                <a:ea typeface="宋体" pitchFamily="2" charset="-122"/>
                <a:cs typeface="Times New Roman" pitchFamily="18" charset="0"/>
              </a:rPr>
              <a:t>、用化学手段转化：</a:t>
            </a:r>
          </a:p>
          <a:p>
            <a:pPr>
              <a:lnSpc>
                <a:spcPct val="140000"/>
              </a:lnSpc>
            </a:pPr>
            <a:r>
              <a:rPr lang="zh-CN" altLang="en-US" sz="2400" b="1" dirty="0">
                <a:latin typeface="Times New Roman" pitchFamily="18" charset="0"/>
                <a:ea typeface="宋体" pitchFamily="2" charset="-122"/>
                <a:cs typeface="Times New Roman" pitchFamily="18" charset="0"/>
              </a:rPr>
              <a:t>在汽车的排气管上安装填充催化剂的催化装置，使有害气体</a:t>
            </a:r>
            <a:r>
              <a:rPr lang="zh-CN" altLang="zh-CN" sz="2400" b="1" dirty="0">
                <a:latin typeface="Times New Roman" pitchFamily="18" charset="0"/>
                <a:ea typeface="宋体" pitchFamily="2" charset="-122"/>
                <a:cs typeface="Times New Roman" pitchFamily="18" charset="0"/>
              </a:rPr>
              <a:t>CO</a:t>
            </a:r>
            <a:r>
              <a:rPr lang="zh-CN" altLang="en-US" sz="2400" b="1" dirty="0">
                <a:latin typeface="Times New Roman" pitchFamily="18" charset="0"/>
                <a:ea typeface="宋体" pitchFamily="2" charset="-122"/>
                <a:cs typeface="Times New Roman" pitchFamily="18" charset="0"/>
              </a:rPr>
              <a:t>、</a:t>
            </a:r>
            <a:r>
              <a:rPr lang="zh-CN" altLang="zh-CN" sz="2400" b="1" dirty="0">
                <a:latin typeface="Times New Roman" pitchFamily="18" charset="0"/>
                <a:ea typeface="宋体" pitchFamily="2" charset="-122"/>
                <a:cs typeface="Times New Roman" pitchFamily="18" charset="0"/>
              </a:rPr>
              <a:t>NO</a:t>
            </a:r>
            <a:r>
              <a:rPr lang="en-US" altLang="zh-CN" sz="2400" b="1" dirty="0">
                <a:latin typeface="Times New Roman" pitchFamily="18" charset="0"/>
                <a:ea typeface="宋体" pitchFamily="2" charset="-122"/>
                <a:cs typeface="Times New Roman" pitchFamily="18" charset="0"/>
              </a:rPr>
              <a:t>x</a:t>
            </a:r>
            <a:r>
              <a:rPr lang="zh-CN" altLang="en-US" sz="2400" b="1" dirty="0">
                <a:latin typeface="Times New Roman" pitchFamily="18" charset="0"/>
                <a:ea typeface="宋体" pitchFamily="2" charset="-122"/>
                <a:cs typeface="Times New Roman" pitchFamily="18" charset="0"/>
              </a:rPr>
              <a:t>转化</a:t>
            </a:r>
            <a:r>
              <a:rPr lang="zh-CN" altLang="en-US" sz="2400" b="1" dirty="0" smtClean="0">
                <a:latin typeface="Times New Roman" pitchFamily="18" charset="0"/>
                <a:ea typeface="宋体" pitchFamily="2" charset="-122"/>
                <a:cs typeface="Times New Roman" pitchFamily="18" charset="0"/>
              </a:rPr>
              <a:t>为无毒无害的物质。</a:t>
            </a:r>
            <a:endParaRPr lang="zh-CN" altLang="en-US" sz="2400" b="1" dirty="0">
              <a:latin typeface="Times New Roman" pitchFamily="18" charset="0"/>
              <a:ea typeface="宋体" pitchFamily="2" charset="-122"/>
              <a:cs typeface="Times New Roman" pitchFamily="18" charset="0"/>
            </a:endParaRPr>
          </a:p>
          <a:p>
            <a:pPr>
              <a:lnSpc>
                <a:spcPct val="140000"/>
              </a:lnSpc>
            </a:pPr>
            <a:r>
              <a:rPr lang="zh-CN" altLang="zh-CN" sz="2400" b="1" dirty="0">
                <a:latin typeface="Times New Roman" pitchFamily="18" charset="0"/>
                <a:ea typeface="宋体" pitchFamily="2" charset="-122"/>
                <a:cs typeface="Times New Roman" pitchFamily="18" charset="0"/>
              </a:rPr>
              <a:t> </a:t>
            </a:r>
            <a:endParaRPr lang="en-US" altLang="zh-CN" sz="2400" b="1" dirty="0" smtClean="0">
              <a:latin typeface="Times New Roman" pitchFamily="18" charset="0"/>
              <a:ea typeface="宋体" pitchFamily="2" charset="-122"/>
              <a:cs typeface="Times New Roman" pitchFamily="18" charset="0"/>
            </a:endParaRPr>
          </a:p>
        </p:txBody>
      </p:sp>
      <p:pic>
        <p:nvPicPr>
          <p:cNvPr id="8" name="图片 -2147482591" descr="08d543302ffd495b98dd6384b0fb8ed0_th"/>
          <p:cNvPicPr>
            <a:picLocks noChangeAspect="1"/>
          </p:cNvPicPr>
          <p:nvPr/>
        </p:nvPicPr>
        <p:blipFill>
          <a:blip r:embed="rId2" cstate="print"/>
          <a:srcRect l="20067" r="15102"/>
          <a:stretch>
            <a:fillRect/>
          </a:stretch>
        </p:blipFill>
        <p:spPr>
          <a:xfrm>
            <a:off x="5166330" y="1677188"/>
            <a:ext cx="3977670" cy="3466312"/>
          </a:xfrm>
          <a:prstGeom prst="rect">
            <a:avLst/>
          </a:prstGeom>
          <a:noFill/>
          <a:ln w="9525">
            <a:noFill/>
          </a:ln>
        </p:spPr>
      </p:pic>
      <p:pic>
        <p:nvPicPr>
          <p:cNvPr id="1026" name="Picture 2" descr="D:\李爽\移动硬盘2014年0718\19-20高一\延迟开学高一化学课程资源\汽车尾气的成因、危害与消除\三元催化器.jpg"/>
          <p:cNvPicPr>
            <a:picLocks noChangeAspect="1" noChangeArrowheads="1"/>
          </p:cNvPicPr>
          <p:nvPr/>
        </p:nvPicPr>
        <p:blipFill>
          <a:blip r:embed="rId3" cstate="print"/>
          <a:srcRect/>
          <a:stretch>
            <a:fillRect/>
          </a:stretch>
        </p:blipFill>
        <p:spPr bwMode="auto">
          <a:xfrm>
            <a:off x="468085" y="2169414"/>
            <a:ext cx="4147457" cy="2737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TotalTime>
  <Words>950</Words>
  <Application>Microsoft Office PowerPoint</Application>
  <PresentationFormat>全屏显示(16:9)</PresentationFormat>
  <Paragraphs>84</Paragraphs>
  <Slides>22</Slides>
  <Notes>4</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1_Office 主题​​</vt:lpstr>
      <vt:lpstr>汽车尾气处理2</vt:lpstr>
      <vt:lpstr>PowerPoint 演示文稿</vt:lpstr>
      <vt:lpstr>PowerPoint 演示文稿</vt:lpstr>
      <vt:lpstr>PowerPoint 演示文稿</vt:lpstr>
      <vt:lpstr>PowerPoint 演示文稿</vt:lpstr>
      <vt:lpstr>PowerPoint 演示文稿</vt:lpstr>
      <vt:lpstr>话说汽车与尾气</vt:lpstr>
      <vt:lpstr>PowerPoint 演示文稿</vt:lpstr>
      <vt:lpstr>PowerPoint 演示文稿</vt:lpstr>
      <vt:lpstr>PowerPoint 演示文稿</vt:lpstr>
      <vt:lpstr>PowerPoint 演示文稿</vt:lpstr>
      <vt:lpstr>PowerPoint 演示文稿</vt:lpstr>
      <vt:lpstr>PowerPoint 演示文稿</vt:lpstr>
      <vt:lpstr>创新解决</vt:lpstr>
      <vt:lpstr>PowerPoint 演示文稿</vt:lpstr>
      <vt:lpstr>人类的大智慧</vt:lpstr>
      <vt:lpstr>PowerPoint 演示文稿</vt:lpstr>
      <vt:lpstr>从国家层面控制汽车尾气污染</vt:lpstr>
      <vt:lpstr>PowerPoint 演示文稿</vt:lpstr>
      <vt:lpstr>从个人角度控制汽车尾气污染</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user</cp:lastModifiedBy>
  <cp:revision>127</cp:revision>
  <dcterms:created xsi:type="dcterms:W3CDTF">2020-02-01T11:21:51Z</dcterms:created>
  <dcterms:modified xsi:type="dcterms:W3CDTF">2020-03-23T14:33:41Z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