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513" r:id="rId2"/>
    <p:sldId id="483" r:id="rId3"/>
    <p:sldId id="484" r:id="rId4"/>
    <p:sldId id="506" r:id="rId5"/>
    <p:sldId id="500" r:id="rId6"/>
    <p:sldId id="531" r:id="rId7"/>
    <p:sldId id="501" r:id="rId8"/>
    <p:sldId id="502" r:id="rId9"/>
    <p:sldId id="503" r:id="rId10"/>
    <p:sldId id="524" r:id="rId11"/>
    <p:sldId id="525" r:id="rId12"/>
    <p:sldId id="526" r:id="rId13"/>
    <p:sldId id="527" r:id="rId14"/>
    <p:sldId id="504" r:id="rId15"/>
    <p:sldId id="528" r:id="rId16"/>
    <p:sldId id="51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-261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D3E75-1EB1-4BE8-9D1E-CE87456C346A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59C8E-87B0-41F1-9D2E-881DACC3D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88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42D-557C-4BA6-8356-BB80B0B2815D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2157-627E-4A4E-A060-0FAE0A3AF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42D-557C-4BA6-8356-BB80B0B2815D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2157-627E-4A4E-A060-0FAE0A3AF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42D-557C-4BA6-8356-BB80B0B2815D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2157-627E-4A4E-A060-0FAE0A3AF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42D-557C-4BA6-8356-BB80B0B2815D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2157-627E-4A4E-A060-0FAE0A3AF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42D-557C-4BA6-8356-BB80B0B2815D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2157-627E-4A4E-A060-0FAE0A3AF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42D-557C-4BA6-8356-BB80B0B2815D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2157-627E-4A4E-A060-0FAE0A3AF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42D-557C-4BA6-8356-BB80B0B2815D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2157-627E-4A4E-A060-0FAE0A3AF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42D-557C-4BA6-8356-BB80B0B2815D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2157-627E-4A4E-A060-0FAE0A3AF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42D-557C-4BA6-8356-BB80B0B2815D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2157-627E-4A4E-A060-0FAE0A3AF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42D-557C-4BA6-8356-BB80B0B2815D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2157-627E-4A4E-A060-0FAE0A3AF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B42D-557C-4BA6-8356-BB80B0B2815D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2157-627E-4A4E-A060-0FAE0A3AF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6B42D-557C-4BA6-8356-BB80B0B2815D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02157-627E-4A4E-A060-0FAE0A3AF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37770" y="3103724"/>
            <a:ext cx="9054230" cy="970915"/>
          </a:xfrm>
        </p:spPr>
        <p:txBody>
          <a:bodyPr>
            <a:noAutofit/>
          </a:bodyPr>
          <a:lstStyle/>
          <a:p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“令人敬佩的人”</a:t>
            </a:r>
            <a:r>
              <a:rPr 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 </a:t>
            </a:r>
            <a:r>
              <a:rPr 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Medical Pioneer (1) </a:t>
            </a: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4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</a:t>
            </a:r>
            <a:r>
              <a:rPr lang="zh-CN" altLang="en-US" sz="2665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年级英语</a:t>
            </a:r>
            <a:r>
              <a:rPr lang="zh-CN" altLang="en-US" sz="32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300" y="4932680"/>
            <a:ext cx="7526020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东北师范大学附属中学朝阳学校    孔芳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743585" y="664845"/>
            <a:ext cx="7516495" cy="875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Para1 : The Nobel Prize Award </a:t>
            </a:r>
          </a:p>
        </p:txBody>
      </p:sp>
      <p:pic>
        <p:nvPicPr>
          <p:cNvPr id="5" name="内容占位符 4" descr="1e4d81f26722481b83a9baa9dc4518e5 (1)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5665" y="2138680"/>
            <a:ext cx="4798060" cy="3354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圆角矩形 5"/>
          <p:cNvSpPr/>
          <p:nvPr/>
        </p:nvSpPr>
        <p:spPr>
          <a:xfrm>
            <a:off x="302260" y="2031365"/>
            <a:ext cx="6821805" cy="34620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Time:</a:t>
            </a:r>
          </a:p>
          <a:p>
            <a:r>
              <a:rPr lang="en-US" altLang="zh-CN" sz="2800" b="1" dirty="0" smtClean="0">
                <a:solidFill>
                  <a:srgbClr val="FF0000"/>
                </a:solidFill>
                <a:sym typeface="+mn-ea"/>
              </a:rPr>
              <a:t>on 7 December, 2015</a:t>
            </a:r>
          </a:p>
          <a:p>
            <a:r>
              <a:rPr lang="en-US" altLang="zh-CN" sz="2800" dirty="0" smtClean="0">
                <a:solidFill>
                  <a:schemeClr val="tx1"/>
                </a:solidFill>
              </a:rPr>
              <a:t>The Committee's comment:</a:t>
            </a:r>
          </a:p>
          <a:p>
            <a:r>
              <a:rPr lang="en-US" altLang="zh-CN" sz="2800" b="1" dirty="0" smtClean="0">
                <a:solidFill>
                  <a:srgbClr val="FF0000"/>
                </a:solidFill>
              </a:rPr>
              <a:t> have saved the lives of millions 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r>
              <a:rPr lang="en-US" altLang="zh-CN" sz="2800" dirty="0" smtClean="0">
                <a:solidFill>
                  <a:schemeClr val="tx1"/>
                </a:solidFill>
              </a:rPr>
              <a:t>Tu Youyou's opinion:</a:t>
            </a:r>
          </a:p>
          <a:p>
            <a:r>
              <a:rPr lang="en-US" altLang="zh-CN" sz="2800" b="1" dirty="0">
                <a:solidFill>
                  <a:srgbClr val="FF0000"/>
                </a:solidFill>
              </a:rPr>
              <a:t>recognition and encouragement for all scientists in 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73735" y="501650"/>
            <a:ext cx="6722110" cy="875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Para2: Basic information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81610" y="1896745"/>
            <a:ext cx="6918325" cy="39598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dirty="0" smtClean="0">
                <a:solidFill>
                  <a:schemeClr val="tx1"/>
                </a:solidFill>
                <a:sym typeface="+mn-ea"/>
              </a:rPr>
              <a:t>Date of birth:</a:t>
            </a:r>
          </a:p>
          <a:p>
            <a:pPr lvl="0" algn="l">
              <a:buClrTx/>
              <a:buSzTx/>
              <a:buFontTx/>
            </a:pPr>
            <a:r>
              <a:rPr lang="en-US" altLang="zh-CN" sz="2800" b="1" dirty="0" smtClean="0">
                <a:solidFill>
                  <a:srgbClr val="FF0000"/>
                </a:solidFill>
                <a:sym typeface="+mn-ea"/>
              </a:rPr>
              <a:t>on 30 December, 1930</a:t>
            </a:r>
            <a:r>
              <a:rPr lang="en-US" altLang="zh-CN" sz="2800" dirty="0" smtClean="0">
                <a:solidFill>
                  <a:schemeClr val="tx1"/>
                </a:solidFill>
                <a:sym typeface="+mn-ea"/>
              </a:rPr>
              <a:t> </a:t>
            </a:r>
          </a:p>
          <a:p>
            <a:pPr lvl="0" algn="l">
              <a:buClrTx/>
              <a:buSzTx/>
              <a:buFontTx/>
            </a:pPr>
            <a:r>
              <a:rPr lang="en-US" altLang="zh-CN" sz="2800" dirty="0" smtClean="0">
                <a:solidFill>
                  <a:schemeClr val="tx1"/>
                </a:solidFill>
                <a:sym typeface="+mn-ea"/>
              </a:rPr>
              <a:t>Birthplace:</a:t>
            </a:r>
          </a:p>
          <a:p>
            <a:pPr lvl="0" algn="l">
              <a:buClrTx/>
              <a:buSzTx/>
              <a:buFontTx/>
            </a:pPr>
            <a:r>
              <a:rPr lang="en-US" altLang="zh-CN" sz="2800" b="1" dirty="0" smtClean="0">
                <a:solidFill>
                  <a:srgbClr val="FF0000"/>
                </a:solidFill>
                <a:sym typeface="+mn-ea"/>
              </a:rPr>
              <a:t>in Zhejiang Province, China</a:t>
            </a:r>
            <a:r>
              <a:rPr lang="en-US" altLang="zh-CN" sz="2800" dirty="0" smtClean="0">
                <a:solidFill>
                  <a:schemeClr val="tx1"/>
                </a:solidFill>
                <a:sym typeface="+mn-ea"/>
              </a:rPr>
              <a:t> </a:t>
            </a:r>
          </a:p>
          <a:p>
            <a:pPr lvl="0" algn="l">
              <a:buClrTx/>
              <a:buSzTx/>
              <a:buFontTx/>
            </a:pPr>
            <a:r>
              <a:rPr lang="en-US" altLang="zh-CN" sz="2800" dirty="0" smtClean="0">
                <a:solidFill>
                  <a:schemeClr val="tx1"/>
                </a:solidFill>
                <a:sym typeface="+mn-ea"/>
              </a:rPr>
              <a:t>Education:</a:t>
            </a:r>
          </a:p>
          <a:p>
            <a:pPr lvl="0" algn="l">
              <a:buClrTx/>
              <a:buSzTx/>
              <a:buFontTx/>
            </a:pPr>
            <a:r>
              <a:rPr lang="en-US" altLang="zh-CN" sz="2800" b="1" dirty="0" smtClean="0">
                <a:solidFill>
                  <a:srgbClr val="FF0000"/>
                </a:solidFill>
                <a:sym typeface="+mn-ea"/>
              </a:rPr>
              <a:t>studied medicine at Peking University </a:t>
            </a:r>
          </a:p>
          <a:p>
            <a:pPr lvl="0" algn="l">
              <a:buClrTx/>
              <a:buSzTx/>
              <a:buFontTx/>
            </a:pPr>
            <a:r>
              <a:rPr lang="en-US" altLang="zh-CN" sz="2800" b="1" dirty="0" smtClean="0">
                <a:solidFill>
                  <a:srgbClr val="FF0000"/>
                </a:solidFill>
                <a:sym typeface="+mn-ea"/>
              </a:rPr>
              <a:t>studied Chinese medicine with experts in the field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50" y="1648460"/>
            <a:ext cx="4895850" cy="3867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275" y="1019175"/>
            <a:ext cx="5161280" cy="3422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圆角矩形 6"/>
          <p:cNvSpPr/>
          <p:nvPr/>
        </p:nvSpPr>
        <p:spPr>
          <a:xfrm>
            <a:off x="160655" y="591185"/>
            <a:ext cx="6414770" cy="875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/>
              <a:t>Para3-4: Scientific work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9370" y="1725295"/>
            <a:ext cx="6986905" cy="48952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dirty="0" smtClean="0">
                <a:solidFill>
                  <a:schemeClr val="tx1"/>
                </a:solidFill>
                <a:sym typeface="+mn-ea"/>
              </a:rPr>
              <a:t>Task and difficulties:</a:t>
            </a:r>
          </a:p>
          <a:p>
            <a:pPr lvl="0" algn="l">
              <a:buClrTx/>
              <a:buSzTx/>
              <a:buFontTx/>
            </a:pPr>
            <a:r>
              <a:rPr lang="en-US" altLang="zh-CN" sz="2800" b="1" dirty="0" smtClean="0">
                <a:solidFill>
                  <a:srgbClr val="FF0000"/>
                </a:solidFill>
                <a:sym typeface="+mn-ea"/>
              </a:rPr>
              <a:t>Task: to find a cure for malaria</a:t>
            </a:r>
          </a:p>
          <a:p>
            <a:pPr lvl="0" algn="l">
              <a:buClrTx/>
              <a:buSzTx/>
              <a:buFontTx/>
            </a:pPr>
            <a:r>
              <a:rPr lang="en-US" altLang="zh-CN" sz="2800" b="1" dirty="0" smtClean="0">
                <a:solidFill>
                  <a:srgbClr val="FF0000"/>
                </a:solidFill>
                <a:sym typeface="+mn-ea"/>
              </a:rPr>
              <a:t>Difficulties: limited resources, not </a:t>
            </a:r>
          </a:p>
          <a:p>
            <a:pPr lvl="0" algn="l">
              <a:buClrTx/>
              <a:buSzTx/>
              <a:buFontTx/>
            </a:pPr>
            <a:r>
              <a:rPr lang="en-US" altLang="zh-CN" sz="2800" b="1" dirty="0" smtClean="0">
                <a:solidFill>
                  <a:srgbClr val="FF0000"/>
                </a:solidFill>
                <a:sym typeface="+mn-ea"/>
              </a:rPr>
              <a:t>enough staff, poor working condition </a:t>
            </a:r>
          </a:p>
          <a:p>
            <a:pPr lvl="0" algn="l">
              <a:buClrTx/>
              <a:buSzTx/>
              <a:buFontTx/>
            </a:pPr>
            <a:r>
              <a:rPr lang="en-US" altLang="zh-CN" sz="2800" dirty="0" smtClean="0">
                <a:solidFill>
                  <a:schemeClr val="tx1"/>
                </a:solidFill>
                <a:sym typeface="+mn-ea"/>
              </a:rPr>
              <a:t>Research: </a:t>
            </a:r>
          </a:p>
          <a:p>
            <a:pPr lvl="0" algn="l">
              <a:buClrTx/>
              <a:buSzTx/>
              <a:buFontTx/>
            </a:pPr>
            <a:r>
              <a:rPr lang="en-US" altLang="zh-CN" sz="2800" b="1" dirty="0" smtClean="0">
                <a:solidFill>
                  <a:srgbClr val="FF0000"/>
                </a:solidFill>
                <a:sym typeface="+mn-ea"/>
              </a:rPr>
              <a:t>1. tested more than 240, 000 chemicals </a:t>
            </a:r>
          </a:p>
          <a:p>
            <a:pPr lvl="0" algn="l">
              <a:buClrTx/>
              <a:buSzTx/>
              <a:buFontTx/>
            </a:pPr>
            <a:r>
              <a:rPr lang="en-US" altLang="zh-CN" sz="2800" b="1" dirty="0" smtClean="0">
                <a:solidFill>
                  <a:srgbClr val="FF0000"/>
                </a:solidFill>
                <a:sym typeface="+mn-ea"/>
              </a:rPr>
              <a:t>2. researched hundreds of traditional recipes </a:t>
            </a:r>
          </a:p>
          <a:p>
            <a:pPr lvl="0" algn="l">
              <a:buClrTx/>
              <a:buSzTx/>
              <a:buFontTx/>
            </a:pPr>
            <a:r>
              <a:rPr lang="en-US" altLang="zh-CN" sz="2800" b="1" dirty="0" smtClean="0">
                <a:solidFill>
                  <a:srgbClr val="FF0000"/>
                </a:solidFill>
                <a:sym typeface="+mn-ea"/>
              </a:rPr>
              <a:t>3. voluntered to test herself</a:t>
            </a:r>
          </a:p>
          <a:p>
            <a:pPr lvl="0" algn="l">
              <a:buClrTx/>
              <a:buSzTx/>
              <a:buFontTx/>
            </a:pPr>
            <a:r>
              <a:rPr lang="en-US" altLang="zh-CN" sz="2800" dirty="0" smtClean="0">
                <a:solidFill>
                  <a:schemeClr val="tx1"/>
                </a:solidFill>
                <a:sym typeface="+mn-ea"/>
              </a:rPr>
              <a:t>Discovery:</a:t>
            </a:r>
          </a:p>
          <a:p>
            <a:pPr lvl="0" algn="l">
              <a:buClrTx/>
              <a:buSzTx/>
              <a:buFontTx/>
            </a:pPr>
            <a:r>
              <a:rPr lang="en-US" altLang="zh-CN" sz="2800" b="1" dirty="0" smtClean="0">
                <a:solidFill>
                  <a:srgbClr val="FF0000"/>
                </a:solidFill>
                <a:sym typeface="+mn-ea"/>
              </a:rPr>
              <a:t>artemisinin, the most effective drug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300480" y="798195"/>
            <a:ext cx="4461510" cy="875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/>
              <a:t>Para5: Attitudes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70535" y="2314575"/>
            <a:ext cx="6465570" cy="25349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dirty="0" smtClean="0">
                <a:solidFill>
                  <a:schemeClr val="tx1"/>
                </a:solidFill>
                <a:sym typeface="+mn-ea"/>
              </a:rPr>
              <a:t>Towards the honour:</a:t>
            </a:r>
          </a:p>
          <a:p>
            <a:pPr lvl="0" algn="l">
              <a:buClrTx/>
              <a:buSzTx/>
              <a:buFontTx/>
            </a:pPr>
            <a:r>
              <a:rPr lang="en-US" altLang="zh-CN" sz="2800" b="1" dirty="0" smtClean="0">
                <a:solidFill>
                  <a:srgbClr val="FF0000"/>
                </a:solidFill>
                <a:sym typeface="+mn-ea"/>
              </a:rPr>
              <a:t>not interested in fame</a:t>
            </a:r>
          </a:p>
          <a:p>
            <a:pPr lvl="0" algn="l">
              <a:buClrTx/>
              <a:buSzTx/>
              <a:buFontTx/>
            </a:pPr>
            <a:r>
              <a:rPr lang="en-US" altLang="zh-CN" sz="2800" dirty="0" smtClean="0">
                <a:solidFill>
                  <a:schemeClr val="tx1"/>
                </a:solidFill>
                <a:sym typeface="+mn-ea"/>
              </a:rPr>
              <a:t>Towards future research:</a:t>
            </a:r>
          </a:p>
          <a:p>
            <a:pPr lvl="0" algn="l">
              <a:buClrTx/>
              <a:buSzTx/>
              <a:buFontTx/>
            </a:pPr>
            <a:r>
              <a:rPr lang="en-US" altLang="zh-CN" sz="2800" b="1" dirty="0" smtClean="0">
                <a:solidFill>
                  <a:srgbClr val="FF0000"/>
                </a:solidFill>
                <a:sym typeface="+mn-ea"/>
              </a:rPr>
              <a:t>great potential, fully integrated</a:t>
            </a:r>
          </a:p>
        </p:txBody>
      </p:sp>
      <p:pic>
        <p:nvPicPr>
          <p:cNvPr id="4" name="内容占位符 3" descr="b083fe955fd617d992b50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1080" y="2314575"/>
            <a:ext cx="4622800" cy="3020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190" y="3539490"/>
            <a:ext cx="2769870" cy="31299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115" y="0"/>
            <a:ext cx="11939905" cy="132588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r>
              <a:rPr 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Making a news report.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7665" y="1325880"/>
            <a:ext cx="120440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>
                <a:solidFill>
                  <a:schemeClr val="tx1"/>
                </a:solidFill>
              </a:rPr>
              <a:t>Good morning, this is the BBC news.</a:t>
            </a:r>
          </a:p>
          <a:p>
            <a:r>
              <a:rPr lang="en-US" altLang="zh-CN" sz="3200" i="1">
                <a:solidFill>
                  <a:schemeClr val="tx1"/>
                </a:solidFill>
              </a:rPr>
              <a:t>On 7 December, 2015, the Chinese female scientist Tu Youyou was awarded ....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50" y="3233420"/>
            <a:ext cx="7324725" cy="30194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15" y="4406265"/>
            <a:ext cx="3916045" cy="2451735"/>
          </a:xfrm>
          <a:prstGeom prst="rect">
            <a:avLst/>
          </a:prstGeom>
        </p:spPr>
      </p:pic>
      <p:pic>
        <p:nvPicPr>
          <p:cNvPr id="8196" name="Picture 4" descr="Homewo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476229"/>
            <a:ext cx="7721600" cy="1401763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11200" y="2079616"/>
            <a:ext cx="10972800" cy="29667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indent="0">
              <a:spcBef>
                <a:spcPct val="50000"/>
              </a:spcBef>
              <a:buNone/>
            </a:pPr>
            <a:r>
              <a:rPr lang="en-US" altLang="zh-CN" sz="3735" dirty="0" smtClean="0"/>
              <a:t>Suppose you were a news reporter from BBC news, write down a brief news report entitled </a:t>
            </a:r>
            <a:r>
              <a:rPr lang="en-US" altLang="zh-CN" sz="3735" i="1" dirty="0" smtClean="0">
                <a:solidFill>
                  <a:srgbClr val="FF0000"/>
                </a:solidFill>
              </a:rPr>
              <a:t>Chinese Female Scientist Tu Youyou Won the 2015 Nobel Prize for Medicine </a:t>
            </a:r>
            <a:r>
              <a:rPr lang="en-US" altLang="zh-CN" sz="3735" dirty="0" smtClean="0">
                <a:solidFill>
                  <a:schemeClr val="tx1"/>
                </a:solidFill>
              </a:rPr>
              <a:t>based on the article we learnt today</a:t>
            </a:r>
            <a:r>
              <a:rPr lang="en-US" altLang="zh-CN" sz="3735" i="1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7455" y="142240"/>
            <a:ext cx="9144000" cy="115252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8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Lesson 1  A Medical Pioneer (1) </a:t>
            </a:r>
          </a:p>
        </p:txBody>
      </p:sp>
      <p:pic>
        <p:nvPicPr>
          <p:cNvPr id="3" name="图片 2" descr="e9457e5b5d9848b597952c03edf537f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470" y="1591945"/>
            <a:ext cx="6195695" cy="4720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2950" y="654050"/>
            <a:ext cx="105156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pPr marL="0" indent="0">
              <a:buFont typeface="+mj-lt"/>
            </a:pPr>
            <a:r>
              <a:rPr lang="en-US" altLang="zh-CN" sz="4000" b="1" dirty="0" smtClean="0">
                <a:sym typeface="+mn-ea"/>
              </a:rPr>
              <a:t>What </a:t>
            </a:r>
            <a:r>
              <a:rPr lang="en-US" altLang="zh-CN" b="1" dirty="0" smtClean="0">
                <a:sym typeface="+mn-ea"/>
              </a:rPr>
              <a:t>is 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a “pioneer”</a:t>
            </a:r>
            <a:r>
              <a:rPr lang="en-US" altLang="zh-CN">
                <a:sym typeface="+mn-ea"/>
              </a:rPr>
              <a:t> </a:t>
            </a:r>
            <a:r>
              <a:rPr lang="en-US" altLang="zh-CN" b="1" dirty="0" smtClean="0">
                <a:sym typeface="+mn-ea"/>
              </a:rPr>
              <a:t>? </a:t>
            </a:r>
            <a:endParaRPr lang="en-US" altLang="zh-CN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8935" y="2104390"/>
            <a:ext cx="11703050" cy="172339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/>
              <a:t>a person who is </a:t>
            </a:r>
            <a:r>
              <a:rPr lang="en-US" altLang="zh-CN" sz="3600">
                <a:solidFill>
                  <a:srgbClr val="FF0000"/>
                </a:solidFill>
              </a:rPr>
              <a:t>the first</a:t>
            </a:r>
            <a:r>
              <a:rPr lang="en-US" altLang="zh-CN" sz="3600"/>
              <a:t> to study and develop a particular area of knowledge, culture, etc. that </a:t>
            </a:r>
            <a:r>
              <a:rPr lang="en-US" altLang="zh-CN" sz="3600">
                <a:solidFill>
                  <a:srgbClr val="FF0000"/>
                </a:solidFill>
              </a:rPr>
              <a:t>other people then continue to develop </a:t>
            </a:r>
            <a:endParaRPr lang="en-US" altLang="zh-CN" sz="3600"/>
          </a:p>
          <a:p>
            <a:endParaRPr lang="en-US" altLang="zh-CN" sz="3600"/>
          </a:p>
          <a:p>
            <a:endParaRPr lang="en-US" altLang="zh-CN" sz="3600"/>
          </a:p>
        </p:txBody>
      </p:sp>
      <p:pic>
        <p:nvPicPr>
          <p:cNvPr id="7" name="图片 6" descr="0ed5b501e1b24bf1a521407c64e651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980" y="4206240"/>
            <a:ext cx="4021455" cy="2262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5974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ea typeface="+mj-lt"/>
                <a:sym typeface="+mn-ea"/>
              </a:rPr>
              <a:t>What do you know about her?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689860"/>
            <a:ext cx="7519670" cy="242824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n-US" altLang="zh-CN" sz="3200" dirty="0">
                <a:ea typeface="+mn-lt"/>
                <a:cs typeface="+mn-lt"/>
                <a:sym typeface="+mn-ea"/>
              </a:rPr>
              <a:t>She is</a:t>
            </a:r>
            <a:r>
              <a:rPr lang="en-US" altLang="zh-CN" sz="3200" b="1" dirty="0">
                <a:solidFill>
                  <a:srgbClr val="0070C0"/>
                </a:solidFill>
                <a:ea typeface="+mn-lt"/>
                <a:cs typeface="+mn-lt"/>
                <a:sym typeface="+mn-ea"/>
              </a:rPr>
              <a:t> a Nobel Prize Winner</a:t>
            </a:r>
            <a:r>
              <a:rPr lang="en-US" altLang="zh-CN" sz="3200" dirty="0">
                <a:solidFill>
                  <a:srgbClr val="800080"/>
                </a:solidFill>
                <a:ea typeface="+mn-lt"/>
                <a:cs typeface="+mn-lt"/>
                <a:sym typeface="+mn-ea"/>
              </a:rPr>
              <a:t>.</a:t>
            </a:r>
            <a:endParaRPr lang="en-US" altLang="zh-CN" sz="3200" dirty="0">
              <a:ea typeface="+mn-lt"/>
              <a:cs typeface="+mn-lt"/>
            </a:endParaRPr>
          </a:p>
          <a:p>
            <a:pPr algn="l"/>
            <a:r>
              <a:rPr lang="en-US" altLang="zh-CN" sz="3200" dirty="0">
                <a:ea typeface="+mn-lt"/>
                <a:cs typeface="+mn-lt"/>
                <a:sym typeface="+mn-ea"/>
              </a:rPr>
              <a:t>She has discovered </a:t>
            </a:r>
            <a:r>
              <a:rPr lang="en-US" altLang="zh-CN" sz="3200" b="1" dirty="0">
                <a:solidFill>
                  <a:srgbClr val="0070C0"/>
                </a:solidFill>
                <a:ea typeface="+mn-lt"/>
                <a:cs typeface="+mn-lt"/>
                <a:sym typeface="+mn-ea"/>
              </a:rPr>
              <a:t>a life-saving drug</a:t>
            </a:r>
            <a:r>
              <a:rPr lang="en-US" altLang="zh-CN" sz="3200" dirty="0">
                <a:solidFill>
                  <a:srgbClr val="800080"/>
                </a:solidFill>
                <a:ea typeface="+mn-lt"/>
                <a:cs typeface="+mn-lt"/>
                <a:sym typeface="+mn-ea"/>
              </a:rPr>
              <a:t> </a:t>
            </a:r>
            <a:r>
              <a:rPr lang="en-US" altLang="zh-CN" sz="3200" dirty="0">
                <a:ea typeface="+mn-lt"/>
                <a:cs typeface="+mn-lt"/>
                <a:sym typeface="+mn-ea"/>
              </a:rPr>
              <a:t>called </a:t>
            </a:r>
            <a:r>
              <a:rPr lang="en-US" altLang="zh-CN" sz="3200" dirty="0">
                <a:solidFill>
                  <a:srgbClr val="FF0000"/>
                </a:solidFill>
                <a:ea typeface="+mn-lt"/>
                <a:cs typeface="+mn-lt"/>
                <a:sym typeface="+mn-ea"/>
              </a:rPr>
              <a:t>artemisinin </a:t>
            </a:r>
            <a:r>
              <a:rPr lang="zh-CN" altLang="en-US" sz="3200">
                <a:solidFill>
                  <a:schemeClr val="tx1"/>
                </a:solidFill>
                <a:ea typeface="+mn-lt"/>
                <a:cs typeface="+mn-lt"/>
                <a:sym typeface="+mn-ea"/>
              </a:rPr>
              <a:t>/,ɑːtɪ'miːsɪnɪn/</a:t>
            </a:r>
            <a:r>
              <a:rPr lang="en-US" altLang="zh-CN" sz="3200">
                <a:solidFill>
                  <a:schemeClr val="tx1"/>
                </a:solidFill>
                <a:ea typeface="+mn-lt"/>
                <a:cs typeface="+mn-lt"/>
                <a:sym typeface="+mn-ea"/>
              </a:rPr>
              <a:t>(</a:t>
            </a:r>
            <a:r>
              <a:rPr lang="zh-CN" altLang="en-US" sz="3200">
                <a:ea typeface="+mn-lt"/>
                <a:cs typeface="+mn-lt"/>
                <a:sym typeface="+mn-ea"/>
              </a:rPr>
              <a:t>青蒿素</a:t>
            </a:r>
            <a:r>
              <a:rPr lang="en-US" altLang="zh-CN" sz="3200">
                <a:ea typeface="+mn-lt"/>
                <a:cs typeface="+mn-lt"/>
                <a:sym typeface="+mn-ea"/>
              </a:rPr>
              <a:t>) </a:t>
            </a:r>
            <a:r>
              <a:rPr lang="en-US" altLang="zh-CN" sz="3200" dirty="0">
                <a:ea typeface="+mn-lt"/>
                <a:cs typeface="+mn-lt"/>
                <a:sym typeface="+mn-ea"/>
              </a:rPr>
              <a:t>to cure </a:t>
            </a:r>
            <a:r>
              <a:rPr lang="en-US" altLang="zh-CN" sz="3200" dirty="0">
                <a:solidFill>
                  <a:srgbClr val="FF0000"/>
                </a:solidFill>
                <a:ea typeface="+mn-lt"/>
                <a:cs typeface="+mn-lt"/>
                <a:sym typeface="+mn-ea"/>
              </a:rPr>
              <a:t>malaria </a:t>
            </a:r>
            <a:r>
              <a:rPr lang="zh-CN" altLang="en-US" sz="3200">
                <a:solidFill>
                  <a:schemeClr val="tx1"/>
                </a:solidFill>
                <a:ea typeface="+mn-lt"/>
                <a:cs typeface="+mn-lt"/>
                <a:sym typeface="+mn-ea"/>
              </a:rPr>
              <a:t>/məˈleəriə/</a:t>
            </a:r>
            <a:r>
              <a:rPr lang="en-US" altLang="zh-CN" sz="3200">
                <a:solidFill>
                  <a:schemeClr val="tx1"/>
                </a:solidFill>
                <a:ea typeface="+mn-lt"/>
                <a:cs typeface="+mn-lt"/>
                <a:sym typeface="+mn-ea"/>
              </a:rPr>
              <a:t>(</a:t>
            </a:r>
            <a:r>
              <a:rPr lang="zh-CN" altLang="en-US" sz="3200">
                <a:solidFill>
                  <a:schemeClr val="tx1"/>
                </a:solidFill>
                <a:ea typeface="+mn-lt"/>
                <a:cs typeface="+mn-lt"/>
                <a:sym typeface="+mn-ea"/>
              </a:rPr>
              <a:t>疟疾</a:t>
            </a:r>
            <a:r>
              <a:rPr lang="en-US" altLang="zh-CN" sz="3200">
                <a:solidFill>
                  <a:schemeClr val="tx1"/>
                </a:solidFill>
                <a:ea typeface="+mn-lt"/>
                <a:cs typeface="+mn-lt"/>
                <a:sym typeface="+mn-ea"/>
              </a:rPr>
              <a:t>)</a:t>
            </a:r>
            <a:r>
              <a:rPr lang="en-US" altLang="zh-CN" sz="3200" dirty="0">
                <a:solidFill>
                  <a:srgbClr val="FF0000"/>
                </a:solidFill>
                <a:ea typeface="+mn-lt"/>
                <a:cs typeface="+mn-lt"/>
                <a:sym typeface="+mn-ea"/>
              </a:rPr>
              <a:t>.</a:t>
            </a:r>
            <a:endParaRPr lang="en-US" altLang="zh-CN" sz="3200" dirty="0">
              <a:ea typeface="+mn-lt"/>
              <a:cs typeface="+mn-lt"/>
            </a:endParaRPr>
          </a:p>
          <a:p>
            <a:pPr algn="l"/>
            <a:endParaRPr lang="en-US" altLang="zh-CN" sz="3200" dirty="0">
              <a:ea typeface="+mn-lt"/>
              <a:cs typeface="+mn-lt"/>
            </a:endParaRPr>
          </a:p>
        </p:txBody>
      </p:sp>
      <p:pic>
        <p:nvPicPr>
          <p:cNvPr id="6" name="图片 5" descr="C:\Users\Administrator\Pictures\001aa0ba3c1617d458d001.jpg001aa0ba3c1617d458d0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59395" y="1015048"/>
            <a:ext cx="4076700" cy="5282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186940"/>
            <a:ext cx="7392035" cy="3860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3200" dirty="0" smtClean="0">
                <a:sym typeface="+mn-ea"/>
              </a:rPr>
              <a:t>1. Malaria </a:t>
            </a:r>
            <a:r>
              <a:rPr lang="en-US" altLang="zh-CN" sz="3200" dirty="0">
                <a:sym typeface="+mn-ea"/>
              </a:rPr>
              <a:t>is a </a:t>
            </a:r>
            <a:r>
              <a:rPr lang="en-US" altLang="zh-CN" sz="3200" dirty="0">
                <a:solidFill>
                  <a:srgbClr val="FF0000"/>
                </a:solidFill>
                <a:sym typeface="+mn-ea"/>
              </a:rPr>
              <a:t>mosquito-borne</a:t>
            </a:r>
            <a:r>
              <a:rPr lang="en-US" altLang="zh-CN" sz="3200" dirty="0">
                <a:sym typeface="+mn-ea"/>
              </a:rPr>
              <a:t> and </a:t>
            </a:r>
            <a:r>
              <a:rPr lang="en-US" altLang="zh-CN" sz="3200" dirty="0">
                <a:solidFill>
                  <a:srgbClr val="FF0000"/>
                </a:solidFill>
                <a:sym typeface="+mn-ea"/>
              </a:rPr>
              <a:t>infectious</a:t>
            </a:r>
            <a:r>
              <a:rPr lang="en-US" altLang="zh-CN" sz="3200" dirty="0">
                <a:sym typeface="+mn-ea"/>
              </a:rPr>
              <a:t> disease.</a:t>
            </a:r>
            <a:endParaRPr lang="en-US" altLang="zh-CN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200" dirty="0" smtClean="0">
                <a:sym typeface="+mn-ea"/>
              </a:rPr>
              <a:t>2. People </a:t>
            </a:r>
            <a:r>
              <a:rPr lang="en-US" altLang="zh-CN" sz="3200" dirty="0">
                <a:sym typeface="+mn-ea"/>
              </a:rPr>
              <a:t>suffer from </a:t>
            </a:r>
            <a:r>
              <a:rPr lang="en-US" altLang="zh-CN" sz="3200" dirty="0">
                <a:solidFill>
                  <a:srgbClr val="FF0000"/>
                </a:solidFill>
                <a:sym typeface="+mn-ea"/>
              </a:rPr>
              <a:t>high fever</a:t>
            </a:r>
            <a:r>
              <a:rPr lang="en-US" altLang="zh-CN" sz="3200" dirty="0">
                <a:sym typeface="+mn-ea"/>
              </a:rPr>
              <a:t>, serious </a:t>
            </a:r>
            <a:r>
              <a:rPr lang="en-US" altLang="zh-CN" sz="3200" dirty="0">
                <a:solidFill>
                  <a:srgbClr val="FF0000"/>
                </a:solidFill>
                <a:sym typeface="+mn-ea"/>
              </a:rPr>
              <a:t>vomiting</a:t>
            </a:r>
            <a:r>
              <a:rPr lang="en-US" altLang="zh-CN" sz="3200" dirty="0">
                <a:sym typeface="+mn-ea"/>
              </a:rPr>
              <a:t> and </a:t>
            </a:r>
            <a:r>
              <a:rPr lang="en-US" altLang="zh-CN" sz="3200" dirty="0" smtClean="0">
                <a:sym typeface="+mn-ea"/>
              </a:rPr>
              <a:t>terrible</a:t>
            </a:r>
            <a:r>
              <a:rPr lang="en-US" altLang="zh-CN" sz="3200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sym typeface="+mn-ea"/>
              </a:rPr>
              <a:t>headaches</a:t>
            </a:r>
            <a:r>
              <a:rPr lang="en-US" altLang="zh-CN" sz="3200" dirty="0">
                <a:sym typeface="+mn-ea"/>
              </a:rPr>
              <a:t> when they have the disease.</a:t>
            </a:r>
            <a:endParaRPr lang="en-US" altLang="zh-CN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200" dirty="0" smtClean="0">
                <a:sym typeface="+mn-ea"/>
              </a:rPr>
              <a:t>3. Malaria </a:t>
            </a:r>
            <a:r>
              <a:rPr lang="en-US" altLang="zh-CN" sz="3200" dirty="0">
                <a:sym typeface="+mn-ea"/>
              </a:rPr>
              <a:t>kills</a:t>
            </a:r>
            <a:r>
              <a:rPr lang="en-US" altLang="zh-CN" sz="3200" dirty="0">
                <a:solidFill>
                  <a:srgbClr val="FF0000"/>
                </a:solidFill>
                <a:sym typeface="+mn-ea"/>
              </a:rPr>
              <a:t> over 1,000,000 people</a:t>
            </a:r>
            <a:r>
              <a:rPr lang="en-US" altLang="zh-CN" sz="3200" dirty="0">
                <a:sym typeface="+mn-ea"/>
              </a:rPr>
              <a:t> a </a:t>
            </a:r>
            <a:r>
              <a:rPr lang="en-US" altLang="zh-CN" sz="3200" dirty="0" smtClean="0">
                <a:sym typeface="+mn-ea"/>
              </a:rPr>
              <a:t>year.</a:t>
            </a:r>
            <a:endParaRPr lang="zh-CN" altLang="en-US" sz="3200" dirty="0" smtClean="0">
              <a:sym typeface="+mn-ea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ym typeface="+mn-ea"/>
              </a:rPr>
              <a:t>What do you know about 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malaria</a:t>
            </a:r>
            <a:r>
              <a:rPr lang="en-US" altLang="zh-CN" b="1" dirty="0" smtClean="0">
                <a:sym typeface="+mn-ea"/>
              </a:rPr>
              <a:t>?</a:t>
            </a:r>
            <a:endParaRPr lang="zh-CN" altLang="en-US"/>
          </a:p>
        </p:txBody>
      </p:sp>
      <p:pic>
        <p:nvPicPr>
          <p:cNvPr id="7" name="图片 6" descr="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235" y="2336165"/>
            <a:ext cx="451485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3510" y="2288540"/>
            <a:ext cx="39065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>
                <a:solidFill>
                  <a:schemeClr val="tx1"/>
                </a:solidFill>
              </a:rPr>
              <a:t>Tu Youyou found a </a:t>
            </a:r>
            <a:r>
              <a:rPr lang="en-US" altLang="zh-CN" sz="3600">
                <a:solidFill>
                  <a:srgbClr val="FF0000"/>
                </a:solidFill>
              </a:rPr>
              <a:t>cure</a:t>
            </a:r>
            <a:r>
              <a:rPr lang="en-US" altLang="zh-CN" sz="3600">
                <a:solidFill>
                  <a:schemeClr val="tx1"/>
                </a:solidFill>
              </a:rPr>
              <a:t> for </a:t>
            </a:r>
            <a:r>
              <a:rPr lang="en-US" altLang="zh-CN" sz="3600">
                <a:solidFill>
                  <a:srgbClr val="FF0000"/>
                </a:solidFill>
              </a:rPr>
              <a:t>malaria</a:t>
            </a:r>
            <a:r>
              <a:rPr lang="en-US" altLang="zh-CN" sz="3600">
                <a:solidFill>
                  <a:schemeClr val="tx1"/>
                </a:solidFill>
              </a:rPr>
              <a:t>. The </a:t>
            </a:r>
            <a:r>
              <a:rPr lang="en-US" altLang="zh-CN" sz="3600">
                <a:solidFill>
                  <a:srgbClr val="FF0000"/>
                </a:solidFill>
              </a:rPr>
              <a:t>drug</a:t>
            </a:r>
            <a:r>
              <a:rPr lang="en-US" altLang="zh-CN" sz="3600">
                <a:solidFill>
                  <a:schemeClr val="tx1"/>
                </a:solidFill>
              </a:rPr>
              <a:t> is called </a:t>
            </a:r>
            <a:r>
              <a:rPr lang="en-US" altLang="zh-CN" sz="3600">
                <a:solidFill>
                  <a:srgbClr val="FF0000"/>
                </a:solidFill>
              </a:rPr>
              <a:t>artemisinin</a:t>
            </a:r>
            <a:r>
              <a:rPr lang="en-US" altLang="zh-CN" sz="3600">
                <a:solidFill>
                  <a:schemeClr val="tx1"/>
                </a:solidFill>
              </a:rPr>
              <a:t>. </a:t>
            </a:r>
            <a:endParaRPr lang="zh-CN" altLang="en-US" sz="3600">
              <a:solidFill>
                <a:schemeClr val="tx1"/>
              </a:solidFill>
            </a:endParaRPr>
          </a:p>
        </p:txBody>
      </p:sp>
      <p:pic>
        <p:nvPicPr>
          <p:cNvPr id="6" name="图片 5" descr="med-press-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675" y="190500"/>
            <a:ext cx="8635365" cy="6477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325" y="365125"/>
            <a:ext cx="10515600" cy="1325563"/>
          </a:xfrm>
        </p:spPr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Prediction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4480" y="1809750"/>
            <a:ext cx="11623040" cy="435165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dirty="0" smtClean="0">
                <a:sym typeface="+mn-ea"/>
              </a:rPr>
              <a:t>If you are going to read a news report about </a:t>
            </a:r>
            <a:r>
              <a:rPr lang="en-US" altLang="zh-CN" sz="3600" dirty="0" err="1" smtClean="0">
                <a:sym typeface="+mn-ea"/>
              </a:rPr>
              <a:t>Tu</a:t>
            </a:r>
            <a:r>
              <a:rPr lang="en-US" altLang="zh-CN" sz="3600" dirty="0" smtClean="0">
                <a:sym typeface="+mn-ea"/>
              </a:rPr>
              <a:t> </a:t>
            </a:r>
            <a:r>
              <a:rPr lang="en-US" altLang="zh-CN" sz="3600" dirty="0" err="1" smtClean="0">
                <a:sym typeface="+mn-ea"/>
              </a:rPr>
              <a:t>Youyou</a:t>
            </a:r>
            <a:r>
              <a:rPr lang="en-US" altLang="zh-CN" sz="3600" dirty="0" smtClean="0">
                <a:sym typeface="+mn-ea"/>
              </a:rPr>
              <a:t>, predict what aspects will be written about her. </a:t>
            </a:r>
            <a:endParaRPr lang="zh-CN" altLang="en-US" sz="3600" dirty="0"/>
          </a:p>
          <a:p>
            <a:pPr marL="0" indent="0">
              <a:buNone/>
            </a:pPr>
            <a:endParaRPr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2767965"/>
            <a:ext cx="5420360" cy="33934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1345" y="3402965"/>
            <a:ext cx="3182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The Nobel Prize?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01660" y="3986530"/>
            <a:ext cx="3990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Her life experience?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7485" y="4639310"/>
            <a:ext cx="3990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How did she discover the drug?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2250" y="1445895"/>
            <a:ext cx="12336145" cy="4351655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zh-CN" sz="4000" b="1" dirty="0" smtClean="0">
                <a:sym typeface="+mn-ea"/>
              </a:rPr>
              <a:t>Read the text and tick out. </a:t>
            </a:r>
          </a:p>
          <a:p>
            <a:pPr marL="0" indent="0" algn="l">
              <a:buNone/>
            </a:pPr>
            <a:r>
              <a:rPr lang="en-US" altLang="zh-CN" sz="3600" dirty="0" smtClean="0"/>
              <a:t>What aspects about Tu Youyou were written in this article?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22250" y="120015"/>
            <a:ext cx="10515600" cy="1325563"/>
          </a:xfrm>
        </p:spPr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Reading for main idea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423795" y="3213735"/>
            <a:ext cx="9364345" cy="2861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/>
              <a:t>1. basic personal information</a:t>
            </a:r>
          </a:p>
          <a:p>
            <a:r>
              <a:rPr lang="en-US" altLang="zh-CN" sz="3600"/>
              <a:t>2. appearance and personality </a:t>
            </a:r>
          </a:p>
          <a:p>
            <a:r>
              <a:rPr lang="en-US" altLang="zh-CN" sz="3600"/>
              <a:t>3. attitudes towards fame and future research</a:t>
            </a:r>
          </a:p>
          <a:p>
            <a:r>
              <a:rPr lang="en-US" altLang="zh-CN" sz="3600"/>
              <a:t>4. scientific work </a:t>
            </a:r>
          </a:p>
          <a:p>
            <a:r>
              <a:rPr lang="en-US" altLang="zh-CN" sz="3600"/>
              <a:t>5. the Nobel Prize Award </a:t>
            </a:r>
          </a:p>
        </p:txBody>
      </p:sp>
      <p:sp>
        <p:nvSpPr>
          <p:cNvPr id="5" name="矩形 4"/>
          <p:cNvSpPr/>
          <p:nvPr/>
        </p:nvSpPr>
        <p:spPr>
          <a:xfrm>
            <a:off x="1652905" y="4444365"/>
            <a:ext cx="570230" cy="3327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652905" y="3874135"/>
            <a:ext cx="570230" cy="3327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652905" y="3455035"/>
            <a:ext cx="570230" cy="3327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652905" y="5032375"/>
            <a:ext cx="570230" cy="3327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652905" y="5464810"/>
            <a:ext cx="570230" cy="3327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643380" y="3378835"/>
            <a:ext cx="1362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63700" y="4349750"/>
            <a:ext cx="1362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48460" y="4978400"/>
            <a:ext cx="1362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78940" y="5426075"/>
            <a:ext cx="1362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37490" y="5370195"/>
            <a:ext cx="1362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para1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0175" y="4978400"/>
            <a:ext cx="1835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para3-4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6865" y="3361055"/>
            <a:ext cx="1362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para2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67030" y="4285615"/>
            <a:ext cx="1362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para5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637665" y="3766820"/>
            <a:ext cx="1362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×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0"/>
            <a:ext cx="3044825" cy="1906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770" y="678815"/>
            <a:ext cx="9446260" cy="86042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583305" y="1651635"/>
            <a:ext cx="2985135" cy="875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Basic information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9885680" y="1630045"/>
            <a:ext cx="1729740" cy="875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Attitudes</a:t>
            </a:r>
            <a:endParaRPr lang="zh-CN" altLang="en-US" sz="2400" dirty="0"/>
          </a:p>
        </p:txBody>
      </p:sp>
      <p:sp>
        <p:nvSpPr>
          <p:cNvPr id="7" name="圆角矩形 6"/>
          <p:cNvSpPr/>
          <p:nvPr/>
        </p:nvSpPr>
        <p:spPr>
          <a:xfrm>
            <a:off x="6778625" y="1651635"/>
            <a:ext cx="2553335" cy="875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Scientific work</a:t>
            </a:r>
            <a:endParaRPr lang="zh-CN" altLang="en-US" sz="2400" dirty="0"/>
          </a:p>
        </p:txBody>
      </p:sp>
      <p:sp>
        <p:nvSpPr>
          <p:cNvPr id="2" name="圆角矩形 1"/>
          <p:cNvSpPr/>
          <p:nvPr/>
        </p:nvSpPr>
        <p:spPr>
          <a:xfrm>
            <a:off x="0" y="1630045"/>
            <a:ext cx="3403600" cy="875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Nobel Prize Award </a:t>
            </a:r>
            <a:endParaRPr lang="en-US" sz="2400" dirty="0"/>
          </a:p>
        </p:txBody>
      </p:sp>
      <p:sp>
        <p:nvSpPr>
          <p:cNvPr id="3" name="圆角矩形 2"/>
          <p:cNvSpPr/>
          <p:nvPr/>
        </p:nvSpPr>
        <p:spPr>
          <a:xfrm>
            <a:off x="-125095" y="2944495"/>
            <a:ext cx="3528060" cy="37052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dirty="0" smtClean="0">
                <a:solidFill>
                  <a:schemeClr val="tx1"/>
                </a:solidFill>
              </a:rPr>
              <a:t>Time:</a:t>
            </a:r>
          </a:p>
          <a:p>
            <a:endParaRPr lang="en-US" altLang="zh-CN" sz="2200" dirty="0" smtClean="0">
              <a:solidFill>
                <a:schemeClr val="tx1"/>
              </a:solidFill>
            </a:endParaRPr>
          </a:p>
          <a:p>
            <a:r>
              <a:rPr lang="en-US" altLang="zh-CN" sz="2200" dirty="0" smtClean="0">
                <a:solidFill>
                  <a:schemeClr val="tx1"/>
                </a:solidFill>
              </a:rPr>
              <a:t>The Committee's </a:t>
            </a:r>
          </a:p>
          <a:p>
            <a:endParaRPr lang="en-US" altLang="zh-CN" sz="2200" dirty="0" smtClean="0">
              <a:solidFill>
                <a:schemeClr val="tx1"/>
              </a:solidFill>
            </a:endParaRPr>
          </a:p>
          <a:p>
            <a:endParaRPr lang="en-US" altLang="zh-CN" sz="2200" dirty="0" smtClean="0">
              <a:solidFill>
                <a:schemeClr val="tx1"/>
              </a:solidFill>
            </a:endParaRPr>
          </a:p>
          <a:p>
            <a:r>
              <a:rPr lang="en-US" altLang="zh-CN" sz="2200" dirty="0" smtClean="0">
                <a:solidFill>
                  <a:schemeClr val="tx1"/>
                </a:solidFill>
              </a:rPr>
              <a:t>comment:</a:t>
            </a:r>
          </a:p>
          <a:p>
            <a:r>
              <a:rPr lang="en-US" altLang="zh-CN" sz="2200" dirty="0" smtClean="0">
                <a:solidFill>
                  <a:schemeClr val="tx1"/>
                </a:solidFill>
              </a:rPr>
              <a:t>Tu Youyou's opinion:</a:t>
            </a:r>
          </a:p>
          <a:p>
            <a:endParaRPr lang="en-US" altLang="zh-CN" sz="2200" dirty="0" smtClean="0">
              <a:solidFill>
                <a:schemeClr val="tx1"/>
              </a:solidFill>
            </a:endParaRPr>
          </a:p>
          <a:p>
            <a:endParaRPr lang="en-US" altLang="zh-CN" sz="2200" dirty="0" smtClean="0">
              <a:solidFill>
                <a:schemeClr val="tx1"/>
              </a:solidFill>
            </a:endParaRPr>
          </a:p>
          <a:p>
            <a:endParaRPr lang="en-US" altLang="zh-CN" sz="2200" dirty="0" smtClean="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014980" y="3020695"/>
            <a:ext cx="3292475" cy="35794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200" dirty="0" smtClean="0">
                <a:solidFill>
                  <a:schemeClr val="tx1"/>
                </a:solidFill>
                <a:sym typeface="+mn-ea"/>
              </a:rPr>
              <a:t>Date of birth:</a:t>
            </a:r>
          </a:p>
          <a:p>
            <a:pPr lvl="0" algn="l">
              <a:buClrTx/>
              <a:buSzTx/>
              <a:buFontTx/>
            </a:pPr>
            <a:endParaRPr lang="en-US" altLang="zh-CN" sz="2200" dirty="0" smtClean="0">
              <a:solidFill>
                <a:schemeClr val="tx1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sz="2200" dirty="0" smtClean="0">
              <a:solidFill>
                <a:schemeClr val="tx1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200" dirty="0" smtClean="0">
                <a:solidFill>
                  <a:schemeClr val="tx1"/>
                </a:solidFill>
                <a:sym typeface="+mn-ea"/>
              </a:rPr>
              <a:t>Birthplace:</a:t>
            </a:r>
          </a:p>
          <a:p>
            <a:pPr lvl="0" algn="l">
              <a:buClrTx/>
              <a:buSzTx/>
              <a:buFontTx/>
            </a:pPr>
            <a:endParaRPr lang="en-US" altLang="zh-CN" sz="2200" dirty="0" smtClean="0">
              <a:solidFill>
                <a:schemeClr val="tx1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sz="2200" dirty="0" smtClean="0">
              <a:solidFill>
                <a:schemeClr val="tx1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200" dirty="0" smtClean="0">
                <a:solidFill>
                  <a:schemeClr val="tx1"/>
                </a:solidFill>
                <a:sym typeface="+mn-ea"/>
              </a:rPr>
              <a:t>Education:</a:t>
            </a:r>
          </a:p>
          <a:p>
            <a:pPr lvl="0" algn="l">
              <a:buClrTx/>
              <a:buSzTx/>
              <a:buFontTx/>
            </a:pPr>
            <a:endParaRPr lang="en-US" altLang="zh-CN" sz="22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905500" y="2944495"/>
            <a:ext cx="3426460" cy="35794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200" dirty="0" smtClean="0">
                <a:solidFill>
                  <a:schemeClr val="tx1"/>
                </a:solidFill>
                <a:sym typeface="+mn-ea"/>
              </a:rPr>
              <a:t>Task and difficulties:</a:t>
            </a:r>
          </a:p>
          <a:p>
            <a:pPr lvl="0" algn="l">
              <a:buClrTx/>
              <a:buSzTx/>
              <a:buFontTx/>
            </a:pPr>
            <a:endParaRPr lang="en-US" altLang="zh-CN" sz="2200" dirty="0" smtClean="0">
              <a:solidFill>
                <a:schemeClr val="tx1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sz="2200" dirty="0" smtClean="0">
              <a:solidFill>
                <a:schemeClr val="tx1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200" dirty="0" smtClean="0">
                <a:solidFill>
                  <a:schemeClr val="tx1"/>
                </a:solidFill>
                <a:sym typeface="+mn-ea"/>
              </a:rPr>
              <a:t>Research: </a:t>
            </a:r>
          </a:p>
          <a:p>
            <a:pPr lvl="0" algn="l">
              <a:buClrTx/>
              <a:buSzTx/>
              <a:buFontTx/>
            </a:pPr>
            <a:endParaRPr lang="en-US" altLang="zh-CN" sz="2200" dirty="0" smtClean="0">
              <a:solidFill>
                <a:schemeClr val="tx1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sz="2200" dirty="0" smtClean="0">
              <a:solidFill>
                <a:schemeClr val="tx1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sz="2200" dirty="0" smtClean="0">
              <a:solidFill>
                <a:schemeClr val="tx1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200" dirty="0" smtClean="0">
                <a:solidFill>
                  <a:schemeClr val="tx1"/>
                </a:solidFill>
                <a:sym typeface="+mn-ea"/>
              </a:rPr>
              <a:t>Discovery:</a:t>
            </a:r>
          </a:p>
          <a:p>
            <a:pPr lvl="0" algn="l">
              <a:buClrTx/>
              <a:buSzTx/>
              <a:buFontTx/>
            </a:pPr>
            <a:endParaRPr lang="en-US" altLang="zh-CN" sz="22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9194165" y="2944495"/>
            <a:ext cx="3028315" cy="35794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200" dirty="0" smtClean="0">
                <a:solidFill>
                  <a:schemeClr val="tx1"/>
                </a:solidFill>
                <a:sym typeface="+mn-ea"/>
              </a:rPr>
              <a:t>Towards the honour:</a:t>
            </a:r>
          </a:p>
          <a:p>
            <a:pPr lvl="0" algn="l">
              <a:buClrTx/>
              <a:buSzTx/>
              <a:buFontTx/>
            </a:pPr>
            <a:endParaRPr lang="en-US" altLang="zh-CN" sz="2200" dirty="0" smtClean="0">
              <a:solidFill>
                <a:schemeClr val="tx1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sz="2200" dirty="0" smtClean="0">
              <a:solidFill>
                <a:schemeClr val="tx1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sz="2200" dirty="0" smtClean="0">
              <a:solidFill>
                <a:schemeClr val="tx1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sz="2200" dirty="0" smtClean="0">
              <a:solidFill>
                <a:schemeClr val="tx1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200" dirty="0" smtClean="0">
                <a:solidFill>
                  <a:schemeClr val="tx1"/>
                </a:solidFill>
                <a:sym typeface="+mn-ea"/>
              </a:rPr>
              <a:t>Towards future research: </a:t>
            </a:r>
          </a:p>
          <a:p>
            <a:pPr lvl="0" algn="l">
              <a:buClrTx/>
              <a:buSzTx/>
              <a:buFontTx/>
            </a:pPr>
            <a:endParaRPr lang="en-US" altLang="zh-CN" sz="22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1" name="标题 3"/>
          <p:cNvSpPr>
            <a:spLocks noGrp="1"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Reading for details.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34865" y="156210"/>
            <a:ext cx="82219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buNone/>
            </a:pPr>
            <a:r>
              <a:rPr lang="en-US" altLang="zh-CN" sz="3200" b="1" dirty="0" smtClean="0">
                <a:sym typeface="+mn-ea"/>
              </a:rPr>
              <a:t>Read again and complete the flow chart.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562</Words>
  <Application>Microsoft Office PowerPoint</Application>
  <PresentationFormat>自定义</PresentationFormat>
  <Paragraphs>110</Paragraphs>
  <Slides>16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“令人敬佩的人”A Medical Pioneer (1) </vt:lpstr>
      <vt:lpstr>Lesson 1  A Medical Pioneer (1) </vt:lpstr>
      <vt:lpstr>What is a “pioneer” ? </vt:lpstr>
      <vt:lpstr>What do you know about her? </vt:lpstr>
      <vt:lpstr>What do you know about malaria?</vt:lpstr>
      <vt:lpstr>PowerPoint 演示文稿</vt:lpstr>
      <vt:lpstr>Prediction </vt:lpstr>
      <vt:lpstr>Reading for main idea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Making a news report.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2.17学习任务</dc:title>
  <dc:creator>Phoebe</dc:creator>
  <cp:lastModifiedBy>acq</cp:lastModifiedBy>
  <cp:revision>157</cp:revision>
  <dcterms:created xsi:type="dcterms:W3CDTF">2020-02-12T05:50:00Z</dcterms:created>
  <dcterms:modified xsi:type="dcterms:W3CDTF">2020-03-21T01:39:10Z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