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513" r:id="rId2"/>
    <p:sldId id="483" r:id="rId3"/>
    <p:sldId id="503" r:id="rId4"/>
    <p:sldId id="530" r:id="rId5"/>
    <p:sldId id="532" r:id="rId6"/>
    <p:sldId id="533" r:id="rId7"/>
    <p:sldId id="534" r:id="rId8"/>
    <p:sldId id="535" r:id="rId9"/>
    <p:sldId id="543" r:id="rId10"/>
    <p:sldId id="544" r:id="rId11"/>
    <p:sldId id="538" r:id="rId12"/>
    <p:sldId id="539" r:id="rId13"/>
    <p:sldId id="540" r:id="rId14"/>
    <p:sldId id="541" r:id="rId15"/>
    <p:sldId id="542" r:id="rId16"/>
    <p:sldId id="545" r:id="rId17"/>
    <p:sldId id="546" r:id="rId18"/>
    <p:sldId id="547" r:id="rId19"/>
    <p:sldId id="549" r:id="rId20"/>
    <p:sldId id="550" r:id="rId21"/>
    <p:sldId id="553" r:id="rId22"/>
    <p:sldId id="551" r:id="rId23"/>
    <p:sldId id="552" r:id="rId24"/>
    <p:sldId id="554" r:id="rId25"/>
    <p:sldId id="555" r:id="rId26"/>
    <p:sldId id="528" r:id="rId27"/>
    <p:sldId id="51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261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D3E75-1EB1-4BE8-9D1E-CE87456C346A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9C8E-87B0-41F1-9D2E-881DACC3D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81611" y="3153828"/>
            <a:ext cx="9137737" cy="641559"/>
          </a:xfrm>
        </p:spPr>
        <p:txBody>
          <a:bodyPr>
            <a:noAutofit/>
          </a:bodyPr>
          <a:lstStyle/>
          <a:p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“令人敬佩的人”</a:t>
            </a:r>
            <a:r>
              <a:rPr 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Medical Pioneer (2) 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88485" y="4846955"/>
            <a:ext cx="75260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东北师范大学附属中学朝阳学校    孔芳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76450"/>
            <a:ext cx="10515600" cy="2192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7. It worked well in experiments on animals, but they had to know </a:t>
            </a:r>
            <a:r>
              <a:rPr lang="en-US" altLang="zh-CN" sz="3600">
                <a:solidFill>
                  <a:srgbClr val="FF0000"/>
                </a:solidFill>
              </a:rPr>
              <a:t>if it was safe </a:t>
            </a:r>
            <a:r>
              <a:rPr lang="en-US" altLang="zh-CN" sz="3600"/>
              <a:t>for humans. Tu Youyou </a:t>
            </a:r>
            <a:r>
              <a:rPr lang="en-US" altLang="zh-CN" sz="3600">
                <a:solidFill>
                  <a:srgbClr val="FF0000"/>
                </a:solidFill>
              </a:rPr>
              <a:t>bravely volunteered</a:t>
            </a:r>
            <a:r>
              <a:rPr lang="en-US" altLang="zh-CN" sz="3600"/>
              <a:t> to be</a:t>
            </a:r>
            <a:r>
              <a:rPr lang="en-US" altLang="zh-CN" sz="3600">
                <a:solidFill>
                  <a:srgbClr val="FF0000"/>
                </a:solidFill>
              </a:rPr>
              <a:t> the first human subject</a:t>
            </a:r>
            <a:r>
              <a:rPr lang="en-US" altLang="zh-CN" sz="3600"/>
              <a:t> when they were ready to start testing and the rest of her team followed her.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822315" y="4443095"/>
            <a:ext cx="4031615" cy="1411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brave / courageous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8454390" y="3160395"/>
            <a:ext cx="728345" cy="12827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588895"/>
            <a:ext cx="10515600" cy="1680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8. Even though Tu Youyou </a:t>
            </a:r>
            <a:r>
              <a:rPr lang="en-US" altLang="zh-CN" sz="3600">
                <a:solidFill>
                  <a:srgbClr val="FF0000"/>
                </a:solidFill>
              </a:rPr>
              <a:t>is not interested in fame</a:t>
            </a:r>
            <a:r>
              <a:rPr lang="en-US" altLang="zh-CN" sz="3600"/>
              <a:t>, she has become a scientist whose work is </a:t>
            </a:r>
            <a:r>
              <a:rPr lang="en-US" altLang="zh-CN" sz="3600">
                <a:solidFill>
                  <a:srgbClr val="FF0000"/>
                </a:solidFill>
              </a:rPr>
              <a:t>internationally renowned</a:t>
            </a:r>
            <a:r>
              <a:rPr lang="en-US" altLang="zh-CN" sz="3600"/>
              <a:t>.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913630" y="790575"/>
            <a:ext cx="5324475" cy="1411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indifferent to fame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32990"/>
            <a:ext cx="10515600" cy="2192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9. Tu Youyou was noted for her </a:t>
            </a:r>
            <a:r>
              <a:rPr lang="en-US" altLang="zh-CN" sz="3600">
                <a:solidFill>
                  <a:srgbClr val="FF0000"/>
                </a:solidFill>
              </a:rPr>
              <a:t>bravery</a:t>
            </a:r>
            <a:r>
              <a:rPr lang="en-US" altLang="zh-CN" sz="3600"/>
              <a:t> in being a scientist </a:t>
            </a:r>
            <a:r>
              <a:rPr lang="en-US" altLang="zh-CN" sz="3600">
                <a:solidFill>
                  <a:srgbClr val="FF0000"/>
                </a:solidFill>
              </a:rPr>
              <a:t>during a difficult time</a:t>
            </a:r>
            <a:r>
              <a:rPr lang="en-US" altLang="zh-CN" sz="3600"/>
              <a:t> for science in China, her </a:t>
            </a:r>
            <a:r>
              <a:rPr lang="en-US" altLang="zh-CN" sz="3600">
                <a:solidFill>
                  <a:srgbClr val="FF0000"/>
                </a:solidFill>
              </a:rPr>
              <a:t>ability</a:t>
            </a:r>
            <a:r>
              <a:rPr lang="en-US" altLang="zh-CN" sz="3600"/>
              <a:t> to use old wisdom and new methods to achieve her goals...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069975" y="4803775"/>
            <a:ext cx="3820795" cy="1411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brave </a:t>
            </a:r>
          </a:p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capable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730" y="2332990"/>
            <a:ext cx="10515600" cy="11068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10. Today Tu Youyou</a:t>
            </a:r>
            <a:r>
              <a:rPr lang="en-US" altLang="zh-CN" sz="3600">
                <a:solidFill>
                  <a:srgbClr val="FF0000"/>
                </a:solidFill>
              </a:rPr>
              <a:t> continues to conduct research despite her age</a:t>
            </a:r>
            <a:r>
              <a:rPr lang="en-US" altLang="zh-CN" sz="3600"/>
              <a:t>.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177790" y="3892550"/>
            <a:ext cx="4248150" cy="1411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passionate </a:t>
            </a:r>
          </a:p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dedicated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3770" y="2160905"/>
            <a:ext cx="10515600" cy="18294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11. “... There is </a:t>
            </a:r>
            <a:r>
              <a:rPr lang="en-US" altLang="zh-CN" sz="3600">
                <a:solidFill>
                  <a:srgbClr val="FF0000"/>
                </a:solidFill>
              </a:rPr>
              <a:t>great potential for future advances</a:t>
            </a:r>
            <a:r>
              <a:rPr lang="en-US" altLang="zh-CN" sz="3600"/>
              <a:t> if these two kinds of wisdom can be fully integrated,” she said.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448300" y="4138930"/>
            <a:ext cx="3504565" cy="11055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optimistic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35" y="316865"/>
            <a:ext cx="8655050" cy="1325880"/>
          </a:xfrm>
        </p:spPr>
        <p:txBody>
          <a:bodyPr/>
          <a:lstStyle/>
          <a:p>
            <a:r>
              <a:rPr lang="en-US" altLang="zh-CN" b="1"/>
              <a:t>What quality of Tu Youyou do you admire most? Why?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859520" y="0"/>
            <a:ext cx="3333115" cy="6857365"/>
          </a:xfrm>
          <a:prstGeom prst="roundRect">
            <a:avLst>
              <a:gd name="adj" fmla="val 581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ym typeface="+mn-ea"/>
              </a:rPr>
              <a:t>modest</a:t>
            </a:r>
          </a:p>
          <a:p>
            <a:pPr algn="ctr"/>
            <a:r>
              <a:rPr lang="en-US" altLang="zh-CN" sz="3200">
                <a:sym typeface="+mn-ea"/>
              </a:rPr>
              <a:t>knowledgeable</a:t>
            </a:r>
          </a:p>
          <a:p>
            <a:pPr algn="ctr"/>
            <a:r>
              <a:rPr lang="en-US" altLang="zh-CN" sz="3200">
                <a:sym typeface="+mn-ea"/>
              </a:rPr>
              <a:t>innovative</a:t>
            </a:r>
          </a:p>
          <a:p>
            <a:pPr algn="ctr"/>
            <a:r>
              <a:rPr lang="en-US" altLang="zh-CN" sz="3200">
                <a:sym typeface="+mn-ea"/>
              </a:rPr>
              <a:t>careful </a:t>
            </a:r>
          </a:p>
          <a:p>
            <a:pPr algn="ctr"/>
            <a:r>
              <a:rPr lang="en-US" altLang="zh-CN" sz="3200">
                <a:sym typeface="+mn-ea"/>
              </a:rPr>
              <a:t>patient</a:t>
            </a:r>
          </a:p>
          <a:p>
            <a:pPr algn="ctr"/>
            <a:r>
              <a:rPr lang="en-US" altLang="zh-CN" sz="3200">
                <a:sym typeface="+mn-ea"/>
              </a:rPr>
              <a:t>persistent </a:t>
            </a:r>
          </a:p>
          <a:p>
            <a:pPr algn="ctr"/>
            <a:r>
              <a:rPr lang="en-US" altLang="zh-CN" sz="3200">
                <a:sym typeface="+mn-ea"/>
              </a:rPr>
              <a:t>hard-working </a:t>
            </a:r>
          </a:p>
          <a:p>
            <a:pPr algn="ctr"/>
            <a:r>
              <a:rPr lang="en-US" altLang="zh-CN" sz="3200">
                <a:sym typeface="+mn-ea"/>
              </a:rPr>
              <a:t>tolerant</a:t>
            </a:r>
          </a:p>
          <a:p>
            <a:pPr algn="ctr"/>
            <a:r>
              <a:rPr lang="en-US" altLang="zh-CN" sz="3200">
                <a:sym typeface="+mn-ea"/>
              </a:rPr>
              <a:t>brave</a:t>
            </a:r>
          </a:p>
          <a:p>
            <a:pPr algn="ctr"/>
            <a:r>
              <a:rPr lang="en-US" altLang="zh-CN" sz="3200">
                <a:sym typeface="+mn-ea"/>
              </a:rPr>
              <a:t>courageous</a:t>
            </a:r>
          </a:p>
          <a:p>
            <a:pPr algn="ctr"/>
            <a:r>
              <a:rPr lang="en-US" altLang="zh-CN" sz="3200">
                <a:sym typeface="+mn-ea"/>
              </a:rPr>
              <a:t>indifferent to fame </a:t>
            </a:r>
          </a:p>
          <a:p>
            <a:pPr algn="ctr"/>
            <a:r>
              <a:rPr lang="en-US" altLang="zh-CN" sz="3200">
                <a:sym typeface="+mn-ea"/>
              </a:rPr>
              <a:t>capable </a:t>
            </a:r>
          </a:p>
          <a:p>
            <a:pPr algn="ctr"/>
            <a:r>
              <a:rPr lang="en-US" altLang="zh-CN" sz="3200"/>
              <a:t>...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" y="4676775"/>
            <a:ext cx="1970405" cy="20116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9580" y="2375535"/>
            <a:ext cx="8163560" cy="1568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rgbClr val="FF0000"/>
                </a:solidFill>
              </a:rPr>
              <a:t>e.g.  The quality that I admire most is Tu Youyou's bravery of risking her life to test the chemical. She might have lost her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What typical </a:t>
            </a:r>
            <a:r>
              <a:rPr lang="en-US" altLang="zh-CN" b="1">
                <a:solidFill>
                  <a:srgbClr val="FF0000"/>
                </a:solidFill>
              </a:rPr>
              <a:t>writing features</a:t>
            </a:r>
            <a:r>
              <a:rPr lang="en-US" altLang="zh-CN" b="1"/>
              <a:t> can you identify in this news article?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2300" y="2057400"/>
            <a:ext cx="4381500" cy="2743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4665" y="2493645"/>
            <a:ext cx="6174105" cy="23069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/>
              <a:t>Structure of the news article: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Headline</a:t>
            </a:r>
            <a:r>
              <a:rPr lang="en-US" altLang="zh-CN" sz="3600"/>
              <a:t> </a:t>
            </a:r>
            <a:r>
              <a:rPr lang="zh-CN" altLang="en-US" sz="3600"/>
              <a:t>标题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Lead</a:t>
            </a:r>
            <a:r>
              <a:rPr lang="en-US" altLang="zh-CN" sz="3600"/>
              <a:t> </a:t>
            </a:r>
            <a:r>
              <a:rPr lang="zh-CN" altLang="en-US" sz="3600"/>
              <a:t>导语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Body</a:t>
            </a:r>
            <a:r>
              <a:rPr lang="en-US" altLang="zh-CN" sz="3600"/>
              <a:t> </a:t>
            </a:r>
            <a:r>
              <a:rPr lang="zh-CN" altLang="en-US" sz="3600"/>
              <a:t>正文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495" y="3752215"/>
            <a:ext cx="4381500" cy="2743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7865" y="790575"/>
            <a:ext cx="9592945" cy="25533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Writing features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：</a:t>
            </a:r>
          </a:p>
          <a:p>
            <a:r>
              <a:rPr lang="en-US" altLang="zh-CN" sz="3200">
                <a:solidFill>
                  <a:schemeClr val="tx1"/>
                </a:solidFill>
              </a:rPr>
              <a:t>1. The </a:t>
            </a:r>
            <a:r>
              <a:rPr lang="en-US" altLang="zh-CN" sz="3200">
                <a:solidFill>
                  <a:srgbClr val="FF0000"/>
                </a:solidFill>
              </a:rPr>
              <a:t>headline</a:t>
            </a:r>
            <a:r>
              <a:rPr lang="en-US" altLang="zh-CN" sz="3200">
                <a:solidFill>
                  <a:schemeClr val="tx1"/>
                </a:solidFill>
              </a:rPr>
              <a:t> is short and interesting.</a:t>
            </a:r>
          </a:p>
          <a:p>
            <a:r>
              <a:rPr lang="en-US" altLang="zh-CN" sz="3200">
                <a:solidFill>
                  <a:schemeClr val="tx1"/>
                </a:solidFill>
              </a:rPr>
              <a:t>2. </a:t>
            </a:r>
            <a:r>
              <a:rPr lang="en-US" altLang="zh-CN" sz="3200">
                <a:solidFill>
                  <a:srgbClr val="FF0000"/>
                </a:solidFill>
              </a:rPr>
              <a:t>Quotes and photographs</a:t>
            </a:r>
            <a:r>
              <a:rPr lang="en-US" altLang="zh-CN" sz="3200">
                <a:solidFill>
                  <a:schemeClr val="tx1"/>
                </a:solidFill>
              </a:rPr>
              <a:t> are included. </a:t>
            </a:r>
          </a:p>
          <a:p>
            <a:r>
              <a:rPr lang="en-US" altLang="zh-CN" sz="3200">
                <a:solidFill>
                  <a:schemeClr val="tx1"/>
                </a:solidFill>
              </a:rPr>
              <a:t>3. The </a:t>
            </a:r>
            <a:r>
              <a:rPr lang="en-US" altLang="zh-CN" sz="3200">
                <a:solidFill>
                  <a:srgbClr val="FF0000"/>
                </a:solidFill>
              </a:rPr>
              <a:t>lead </a:t>
            </a:r>
            <a:r>
              <a:rPr lang="en-US" altLang="zh-CN" sz="3200">
                <a:solidFill>
                  <a:schemeClr val="tx1"/>
                </a:solidFill>
              </a:rPr>
              <a:t>covers the most important information.</a:t>
            </a:r>
          </a:p>
          <a:p>
            <a:r>
              <a:rPr lang="en-US" altLang="zh-CN" sz="3200">
                <a:solidFill>
                  <a:schemeClr val="tx1"/>
                </a:solidFill>
              </a:rPr>
              <a:t>4. The </a:t>
            </a:r>
            <a:r>
              <a:rPr lang="en-US" altLang="zh-CN" sz="3200">
                <a:solidFill>
                  <a:srgbClr val="FF0000"/>
                </a:solidFill>
              </a:rPr>
              <a:t>body</a:t>
            </a:r>
            <a:r>
              <a:rPr lang="en-US" altLang="zh-CN" sz="3200">
                <a:solidFill>
                  <a:schemeClr val="tx1"/>
                </a:solidFill>
              </a:rPr>
              <a:t> provides backgroud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25880"/>
            <a:ext cx="6607175" cy="5168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FF0000"/>
                </a:solidFill>
              </a:rPr>
              <a:t>be awarded</a:t>
            </a:r>
            <a:r>
              <a:rPr lang="en-US" altLang="zh-CN"/>
              <a:t> a Nobel Prize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FF0000"/>
                </a:solidFill>
              </a:rPr>
              <a:t>an honour</a:t>
            </a:r>
            <a:r>
              <a:rPr lang="en-US" altLang="zh-CN"/>
              <a:t> for myself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FF0000"/>
                </a:solidFill>
              </a:rPr>
              <a:t>recognition</a:t>
            </a:r>
            <a:r>
              <a:rPr lang="en-US" altLang="zh-CN"/>
              <a:t> and encouragement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FF0000"/>
                </a:solidFill>
              </a:rPr>
              <a:t>gain</a:t>
            </a:r>
            <a:r>
              <a:rPr lang="en-US" altLang="zh-CN"/>
              <a:t> a deep knowledge about...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FF0000"/>
                </a:solidFill>
              </a:rPr>
              <a:t>establish </a:t>
            </a:r>
            <a:r>
              <a:rPr lang="en-US" altLang="zh-CN"/>
              <a:t>a team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/>
              <a:t>Chinese medical </a:t>
            </a:r>
            <a:r>
              <a:rPr lang="en-US" altLang="zh-CN">
                <a:solidFill>
                  <a:srgbClr val="FF0000"/>
                </a:solidFill>
              </a:rPr>
              <a:t>literature</a:t>
            </a:r>
            <a:r>
              <a:rPr lang="en-US" altLang="zh-CN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FF0000"/>
                </a:solidFill>
              </a:rPr>
              <a:t>come across</a:t>
            </a:r>
            <a:r>
              <a:rPr lang="en-US" altLang="zh-CN"/>
              <a:t> a promising chemical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/>
              <a:t>internationally </a:t>
            </a:r>
            <a:r>
              <a:rPr lang="en-US" altLang="zh-CN">
                <a:solidFill>
                  <a:srgbClr val="FF0000"/>
                </a:solidFill>
              </a:rPr>
              <a:t>renowned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rgbClr val="FF0000"/>
                </a:solidFill>
              </a:rPr>
              <a:t>conduct </a:t>
            </a:r>
            <a:r>
              <a:rPr lang="en-US" altLang="zh-CN">
                <a:solidFill>
                  <a:schemeClr val="tx1"/>
                </a:solidFill>
              </a:rPr>
              <a:t>research </a:t>
            </a:r>
            <a:r>
              <a:rPr lang="en-US" altLang="zh-CN">
                <a:solidFill>
                  <a:srgbClr val="FF0000"/>
                </a:solidFill>
              </a:rPr>
              <a:t>despite </a:t>
            </a:r>
            <a:r>
              <a:rPr lang="en-US" altLang="zh-CN">
                <a:solidFill>
                  <a:schemeClr val="tx1"/>
                </a:solidFill>
              </a:rPr>
              <a:t>her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>
                <a:solidFill>
                  <a:schemeClr val="tx1"/>
                </a:solidFill>
              </a:rPr>
              <a:t>be fully </a:t>
            </a:r>
            <a:r>
              <a:rPr lang="en-US" altLang="zh-CN">
                <a:solidFill>
                  <a:srgbClr val="FF0000"/>
                </a:solidFill>
              </a:rPr>
              <a:t>integrated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标题 3"/>
          <p:cNvSpPr>
            <a:spLocks noGrp="1"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Language focus</a:t>
            </a: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980555" y="1325880"/>
            <a:ext cx="4980940" cy="5168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>
                <a:solidFill>
                  <a:srgbClr val="FF0000"/>
                </a:solidFill>
              </a:rPr>
              <a:t>被授予</a:t>
            </a:r>
            <a:r>
              <a:rPr lang="zh-CN" altLang="en-US"/>
              <a:t>诺贝尔奖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/>
              <a:t>对我个人的</a:t>
            </a:r>
            <a:r>
              <a:rPr lang="zh-CN" altLang="en-US">
                <a:solidFill>
                  <a:srgbClr val="FF0000"/>
                </a:solidFill>
              </a:rPr>
              <a:t>荣誉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>
                <a:solidFill>
                  <a:srgbClr val="FF0000"/>
                </a:solidFill>
              </a:rPr>
              <a:t>认可</a:t>
            </a:r>
            <a:r>
              <a:rPr lang="zh-CN" altLang="en-US"/>
              <a:t>和鼓励</a:t>
            </a:r>
            <a:r>
              <a:rPr lang="en-US" altLang="zh-CN"/>
              <a:t> 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/>
              <a:t>对</a:t>
            </a:r>
            <a:r>
              <a:rPr lang="en-US" altLang="zh-CN"/>
              <a:t>...</a:t>
            </a:r>
            <a:r>
              <a:rPr lang="zh-CN" altLang="en-US">
                <a:solidFill>
                  <a:srgbClr val="FF0000"/>
                </a:solidFill>
              </a:rPr>
              <a:t>获得</a:t>
            </a:r>
            <a:r>
              <a:rPr lang="zh-CN" altLang="en-US">
                <a:solidFill>
                  <a:schemeClr val="tx1"/>
                </a:solidFill>
              </a:rPr>
              <a:t>深厚的知识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>
                <a:solidFill>
                  <a:srgbClr val="FF0000"/>
                </a:solidFill>
              </a:rPr>
              <a:t>建立</a:t>
            </a:r>
            <a:r>
              <a:rPr lang="zh-CN" altLang="en-US"/>
              <a:t>一个团队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/>
              <a:t>中医医学</a:t>
            </a:r>
            <a:r>
              <a:rPr lang="zh-CN" altLang="en-US">
                <a:solidFill>
                  <a:srgbClr val="FF0000"/>
                </a:solidFill>
              </a:rPr>
              <a:t>文献</a:t>
            </a:r>
            <a:endParaRPr lang="zh-CN" altLang="en-US"/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>
                <a:solidFill>
                  <a:srgbClr val="FF0000"/>
                </a:solidFill>
              </a:rPr>
              <a:t>发现</a:t>
            </a:r>
            <a:r>
              <a:rPr lang="zh-CN" altLang="en-US"/>
              <a:t>一种有前景的化学物质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/>
              <a:t>国际</a:t>
            </a:r>
            <a:r>
              <a:rPr lang="zh-CN" altLang="en-US">
                <a:solidFill>
                  <a:srgbClr val="FF0000"/>
                </a:solidFill>
              </a:rPr>
              <a:t>知名的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>
                <a:solidFill>
                  <a:srgbClr val="FF0000"/>
                </a:solidFill>
              </a:rPr>
              <a:t>进行</a:t>
            </a:r>
            <a:r>
              <a:rPr lang="zh-CN" altLang="en-US">
                <a:solidFill>
                  <a:schemeClr val="tx1"/>
                </a:solidFill>
              </a:rPr>
              <a:t>研究</a:t>
            </a:r>
            <a:r>
              <a:rPr lang="zh-CN" altLang="en-US">
                <a:solidFill>
                  <a:srgbClr val="FF0000"/>
                </a:solidFill>
              </a:rPr>
              <a:t>尽管</a:t>
            </a:r>
            <a:r>
              <a:rPr lang="zh-CN" altLang="en-US">
                <a:solidFill>
                  <a:schemeClr val="tx1"/>
                </a:solidFill>
              </a:rPr>
              <a:t>上了年纪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zh-CN" altLang="en-US">
                <a:solidFill>
                  <a:schemeClr val="tx1"/>
                </a:solidFill>
              </a:rPr>
              <a:t>完全</a:t>
            </a:r>
            <a:r>
              <a:rPr lang="zh-CN" altLang="en-US">
                <a:solidFill>
                  <a:srgbClr val="FF0000"/>
                </a:solidFill>
              </a:rPr>
              <a:t>融合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Grammar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6015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/>
              <a:t>1. She began to talk about the life-saving drug, artemisinin, </a:t>
            </a:r>
            <a:r>
              <a:rPr lang="en-US" altLang="zh-CN" sz="3600">
                <a:solidFill>
                  <a:srgbClr val="FF0000"/>
                </a:solidFill>
              </a:rPr>
              <a:t>which</a:t>
            </a:r>
            <a:r>
              <a:rPr lang="en-US" altLang="zh-CN" sz="3600"/>
              <a:t> she had discovered with the help of her team in the 1970s. </a:t>
            </a:r>
          </a:p>
        </p:txBody>
      </p:sp>
      <p:sp>
        <p:nvSpPr>
          <p:cNvPr id="12" name="下弧形箭头 11"/>
          <p:cNvSpPr/>
          <p:nvPr/>
        </p:nvSpPr>
        <p:spPr>
          <a:xfrm flipH="1">
            <a:off x="1532255" y="3533775"/>
            <a:ext cx="2915285" cy="824865"/>
          </a:xfrm>
          <a:prstGeom prst="curvedUpArrow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255" y="4347210"/>
            <a:ext cx="3381375" cy="2447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19275" y="4766945"/>
            <a:ext cx="489648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/>
              <a:t>关系代词引导的定语从句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015" y="1520825"/>
            <a:ext cx="11397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Find out all the sentences with the attributive clauses.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5705" y="172720"/>
            <a:ext cx="9144000" cy="11525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 1  A Medical Pioneer (2)</a:t>
            </a:r>
            <a:r>
              <a:rPr lang="en-US" alt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" y="1927860"/>
            <a:ext cx="5508625" cy="3796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10" y="2395220"/>
            <a:ext cx="4709795" cy="294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020" y="13830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/>
              <a:t>2. A scientist </a:t>
            </a:r>
            <a:r>
              <a:rPr lang="en-US" altLang="zh-CN" sz="3600">
                <a:solidFill>
                  <a:srgbClr val="FF0000"/>
                </a:solidFill>
              </a:rPr>
              <a:t>who</a:t>
            </a:r>
            <a:r>
              <a:rPr lang="en-US" altLang="zh-CN" sz="3600"/>
              <a:t> was on the Nobel Prize Committee called Hans Forssberg explained that “the discovery of artimisinin has led to the development of new drugs </a:t>
            </a:r>
            <a:r>
              <a:rPr lang="en-US" altLang="zh-CN" sz="3600">
                <a:solidFill>
                  <a:srgbClr val="FF0000"/>
                </a:solidFill>
              </a:rPr>
              <a:t>which</a:t>
            </a:r>
            <a:r>
              <a:rPr lang="en-US" altLang="zh-CN" sz="3600"/>
              <a:t> have saved the lives of millions. </a:t>
            </a:r>
          </a:p>
        </p:txBody>
      </p:sp>
      <p:sp>
        <p:nvSpPr>
          <p:cNvPr id="12" name="下弧形箭头 11"/>
          <p:cNvSpPr/>
          <p:nvPr/>
        </p:nvSpPr>
        <p:spPr>
          <a:xfrm flipH="1">
            <a:off x="1821180" y="1770380"/>
            <a:ext cx="2252980" cy="535940"/>
          </a:xfrm>
          <a:prstGeom prst="curvedUpArrow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590" y="4410075"/>
            <a:ext cx="3381375" cy="2447925"/>
          </a:xfrm>
          <a:prstGeom prst="rect">
            <a:avLst/>
          </a:prstGeom>
        </p:spPr>
      </p:pic>
      <p:sp>
        <p:nvSpPr>
          <p:cNvPr id="6" name="下弧形箭头 5"/>
          <p:cNvSpPr/>
          <p:nvPr/>
        </p:nvSpPr>
        <p:spPr>
          <a:xfrm flipH="1">
            <a:off x="4635500" y="3291205"/>
            <a:ext cx="2252980" cy="535940"/>
          </a:xfrm>
          <a:prstGeom prst="curvedUpArrow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1250" y="4206240"/>
            <a:ext cx="489648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/>
              <a:t>关系代词引导的定语从句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 bldLvl="0" animBg="1"/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7855" y="1416685"/>
            <a:ext cx="10515600" cy="4351338"/>
          </a:xfrm>
        </p:spPr>
        <p:txBody>
          <a:bodyPr/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 dirty="0" smtClean="0">
                <a:sym typeface="+mn-ea"/>
              </a:rPr>
              <a:t>3. Later, she studied Chinese medicine for two and a half years with experts in the field </a:t>
            </a:r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from whom</a:t>
            </a:r>
            <a:r>
              <a:rPr lang="en-US" altLang="zh-CN" sz="3600" dirty="0" smtClean="0">
                <a:sym typeface="+mn-ea"/>
              </a:rPr>
              <a:t> she gained a deep knowledge about traditional practices.  </a:t>
            </a:r>
          </a:p>
        </p:txBody>
      </p:sp>
      <p:sp>
        <p:nvSpPr>
          <p:cNvPr id="12" name="下弧形箭头 11"/>
          <p:cNvSpPr/>
          <p:nvPr/>
        </p:nvSpPr>
        <p:spPr>
          <a:xfrm flipH="1">
            <a:off x="4270375" y="2470785"/>
            <a:ext cx="4668520" cy="706120"/>
          </a:xfrm>
          <a:prstGeom prst="curvedUpArrow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590" y="4410075"/>
            <a:ext cx="3381375" cy="2447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81250" y="4206240"/>
            <a:ext cx="565848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/>
              <a:t>介词</a:t>
            </a:r>
            <a:r>
              <a:rPr lang="en-US" altLang="zh-CN" sz="3200"/>
              <a:t>+whom </a:t>
            </a:r>
            <a:r>
              <a:rPr lang="zh-CN" altLang="en-US" sz="3200"/>
              <a:t>引导的定语从句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020" y="13830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/>
              <a:t>4. The reason </a:t>
            </a:r>
            <a:r>
              <a:rPr lang="en-US" altLang="zh-CN" sz="3600">
                <a:solidFill>
                  <a:srgbClr val="FF0000"/>
                </a:solidFill>
              </a:rPr>
              <a:t>why</a:t>
            </a:r>
            <a:r>
              <a:rPr lang="en-US" altLang="zh-CN" sz="3600"/>
              <a:t> this was difficult was that the team had limited resources.  </a:t>
            </a:r>
          </a:p>
        </p:txBody>
      </p:sp>
      <p:sp>
        <p:nvSpPr>
          <p:cNvPr id="12" name="下弧形箭头 11"/>
          <p:cNvSpPr/>
          <p:nvPr/>
        </p:nvSpPr>
        <p:spPr>
          <a:xfrm flipH="1">
            <a:off x="2484120" y="1855470"/>
            <a:ext cx="1709420" cy="535940"/>
          </a:xfrm>
          <a:prstGeom prst="curvedUpArrow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45" y="4410075"/>
            <a:ext cx="3381375" cy="2447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2190" y="3561080"/>
            <a:ext cx="489648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/>
              <a:t>关系副词引导的定语从句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020" y="13830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/>
              <a:t>5. </a:t>
            </a:r>
            <a:r>
              <a:rPr lang="en-US" altLang="zh-CN" sz="3600" dirty="0" smtClean="0">
                <a:sym typeface="+mn-ea"/>
              </a:rPr>
              <a:t>The laboratory</a:t>
            </a:r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 in which</a:t>
            </a:r>
            <a:r>
              <a:rPr lang="en-US" altLang="zh-CN" sz="3600" dirty="0" smtClean="0">
                <a:sym typeface="+mn-ea"/>
              </a:rPr>
              <a:t> they worked had poor air quality. </a:t>
            </a:r>
            <a:endParaRPr lang="zh-CN" altLang="en-US" sz="3600" dirty="0" smtClean="0">
              <a:sym typeface="+mn-ea"/>
            </a:endParaRPr>
          </a:p>
          <a:p>
            <a:pPr marL="0" indent="0">
              <a:buNone/>
            </a:pPr>
            <a:endParaRPr lang="en-US" altLang="zh-CN" sz="3600"/>
          </a:p>
        </p:txBody>
      </p:sp>
      <p:sp>
        <p:nvSpPr>
          <p:cNvPr id="12" name="下弧形箭头 11"/>
          <p:cNvSpPr/>
          <p:nvPr/>
        </p:nvSpPr>
        <p:spPr>
          <a:xfrm flipH="1">
            <a:off x="3028315" y="1838325"/>
            <a:ext cx="2252980" cy="535940"/>
          </a:xfrm>
          <a:prstGeom prst="curvedUpArrow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45" y="4410075"/>
            <a:ext cx="3381375" cy="2447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97125" y="3136900"/>
            <a:ext cx="573913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/>
              <a:t>介词</a:t>
            </a:r>
            <a:r>
              <a:rPr lang="en-US" altLang="zh-CN" sz="3200"/>
              <a:t>+which</a:t>
            </a:r>
            <a:r>
              <a:rPr lang="zh-CN" altLang="en-US" sz="3200"/>
              <a:t>引导的定语从句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020" y="1383030"/>
            <a:ext cx="10515600" cy="4351338"/>
          </a:xfrm>
        </p:spPr>
        <p:txBody>
          <a:bodyPr/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>
                <a:solidFill>
                  <a:schemeClr val="tx1"/>
                </a:solidFill>
              </a:rPr>
              <a:t>6. 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Even though Tu Youyou is not interested in fame, she has become a scientist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whose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 work is internationally renowned. </a:t>
            </a:r>
          </a:p>
        </p:txBody>
      </p:sp>
      <p:sp>
        <p:nvSpPr>
          <p:cNvPr id="12" name="下弧形箭头 11"/>
          <p:cNvSpPr/>
          <p:nvPr/>
        </p:nvSpPr>
        <p:spPr>
          <a:xfrm flipH="1">
            <a:off x="4695190" y="2361565"/>
            <a:ext cx="2252980" cy="535940"/>
          </a:xfrm>
          <a:prstGeom prst="curvedUpArrow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45" y="4410075"/>
            <a:ext cx="3381375" cy="2447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49170" y="3826510"/>
            <a:ext cx="489648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200"/>
              <a:t>关系代词引导的定语从句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Attributive Clause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24380"/>
            <a:ext cx="10515600" cy="16395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zh-CN" altLang="en-US" sz="3200"/>
              <a:t>关系代词引导的定语从句 （</a:t>
            </a:r>
            <a:r>
              <a:rPr lang="en-US" altLang="zh-CN" sz="3200"/>
              <a:t>which / who / whom /whose</a:t>
            </a:r>
            <a:r>
              <a:rPr lang="zh-CN" altLang="en-US" sz="3200"/>
              <a:t>）</a:t>
            </a:r>
            <a:endParaRPr lang="en-US" altLang="zh-CN" sz="3200"/>
          </a:p>
          <a:p>
            <a:r>
              <a:rPr lang="zh-CN" altLang="en-US" sz="3200"/>
              <a:t>关系副词引导的定语从句 （</a:t>
            </a:r>
            <a:r>
              <a:rPr lang="en-US" altLang="zh-CN" sz="3200"/>
              <a:t>when / where / why</a:t>
            </a:r>
            <a:r>
              <a:rPr lang="zh-CN" altLang="en-US" sz="3200"/>
              <a:t>）</a:t>
            </a:r>
            <a:endParaRPr lang="en-US" altLang="zh-CN" sz="3200"/>
          </a:p>
          <a:p>
            <a:r>
              <a:rPr lang="zh-CN" altLang="en-US" sz="3200">
                <a:solidFill>
                  <a:srgbClr val="FF0000"/>
                </a:solidFill>
              </a:rPr>
              <a:t>介词 </a:t>
            </a:r>
            <a:r>
              <a:rPr lang="en-US" altLang="zh-CN" sz="3200">
                <a:solidFill>
                  <a:srgbClr val="FF0000"/>
                </a:solidFill>
              </a:rPr>
              <a:t>+</a:t>
            </a:r>
            <a:r>
              <a:rPr lang="zh-CN" altLang="en-US" sz="3200">
                <a:solidFill>
                  <a:srgbClr val="FF0000"/>
                </a:solidFill>
              </a:rPr>
              <a:t>关系代词</a:t>
            </a:r>
            <a:r>
              <a:rPr lang="zh-CN" altLang="en-US" sz="3200"/>
              <a:t>引导的定语从句 </a:t>
            </a:r>
            <a:r>
              <a:rPr lang="zh-CN" altLang="en-US" sz="3200">
                <a:solidFill>
                  <a:srgbClr val="FF0000"/>
                </a:solidFill>
              </a:rPr>
              <a:t>（介词 </a:t>
            </a:r>
            <a:r>
              <a:rPr lang="en-US" altLang="zh-CN" sz="3200">
                <a:solidFill>
                  <a:srgbClr val="FF0000"/>
                </a:solidFill>
              </a:rPr>
              <a:t>+ which / whom)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omewo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476229"/>
            <a:ext cx="7721600" cy="1401763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11200" y="2079616"/>
            <a:ext cx="10972800" cy="2799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>
              <a:spcBef>
                <a:spcPct val="50000"/>
              </a:spcBef>
              <a:buNone/>
            </a:pPr>
            <a:r>
              <a:rPr lang="en-US" altLang="zh-CN" sz="3200">
                <a:latin typeface="Times New Roman" panose="02020603050405020304" charset="0"/>
                <a:sym typeface="+mn-ea"/>
              </a:rPr>
              <a:t>Suppose your school wants to choose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three most admirable people as role models</a:t>
            </a:r>
            <a:r>
              <a:rPr lang="en-US" altLang="zh-CN" sz="3200">
                <a:latin typeface="Times New Roman" panose="02020603050405020304" charset="0"/>
                <a:sym typeface="+mn-ea"/>
              </a:rPr>
              <a:t>. You have one minute to persuade the committee to include Tu Youyou. Use at least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three relative clauses</a:t>
            </a:r>
            <a:r>
              <a:rPr lang="en-US" altLang="zh-CN" sz="3200">
                <a:latin typeface="Times New Roman" panose="02020603050405020304" charset="0"/>
                <a:sym typeface="+mn-ea"/>
              </a:rPr>
              <a:t> to present your recommendation.</a:t>
            </a:r>
            <a:endParaRPr lang="en-US" altLang="zh-CN" sz="3200">
              <a:latin typeface="Times New Roman" panose="02020603050405020304" charset="0"/>
            </a:endParaRPr>
          </a:p>
          <a:p>
            <a:pPr indent="0">
              <a:spcBef>
                <a:spcPct val="50000"/>
              </a:spcBef>
              <a:buNone/>
            </a:pPr>
            <a:endParaRPr lang="en-US" altLang="zh-CN" sz="3200" dirty="0" smtClean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7715" y="4447540"/>
            <a:ext cx="10859770" cy="16129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4000" i="1" baseline="30000">
                <a:solidFill>
                  <a:schemeClr val="tx1"/>
                </a:solidFill>
                <a:latin typeface="Calibri" panose="020F0502020204030204" charset="0"/>
                <a:ea typeface="LingWai SC" panose="03050602040302020204" charset="-122"/>
                <a:cs typeface="Calibri" panose="020F0502020204030204" charset="0"/>
              </a:rPr>
              <a:t>Example: Tu Youyou is the scientist </a:t>
            </a:r>
            <a:r>
              <a:rPr lang="en-US" sz="4000" i="1" baseline="30000">
                <a:solidFill>
                  <a:srgbClr val="FF0000"/>
                </a:solidFill>
                <a:latin typeface="Calibri" panose="020F0502020204030204" charset="0"/>
                <a:ea typeface="LingWai SC" panose="03050602040302020204" charset="-122"/>
                <a:cs typeface="Calibri" panose="020F0502020204030204" charset="0"/>
              </a:rPr>
              <a:t>whose</a:t>
            </a:r>
            <a:r>
              <a:rPr lang="en-US" sz="4000" i="1" baseline="30000">
                <a:solidFill>
                  <a:schemeClr val="tx1"/>
                </a:solidFill>
                <a:latin typeface="Calibri" panose="020F0502020204030204" charset="0"/>
                <a:ea typeface="LingWai SC" panose="03050602040302020204" charset="-122"/>
                <a:cs typeface="Calibri" panose="020F0502020204030204" charset="0"/>
              </a:rPr>
              <a:t> discovery has led to  the development of new drugs </a:t>
            </a:r>
            <a:r>
              <a:rPr lang="en-US" sz="4000" i="1" baseline="30000">
                <a:solidFill>
                  <a:srgbClr val="FF0000"/>
                </a:solidFill>
                <a:latin typeface="Calibri" panose="020F0502020204030204" charset="0"/>
                <a:ea typeface="LingWai SC" panose="03050602040302020204" charset="-122"/>
                <a:cs typeface="Calibri" panose="020F0502020204030204" charset="0"/>
              </a:rPr>
              <a:t>which</a:t>
            </a:r>
            <a:r>
              <a:rPr lang="en-US" sz="4000" i="1" baseline="30000">
                <a:solidFill>
                  <a:schemeClr val="tx1"/>
                </a:solidFill>
                <a:latin typeface="Calibri" panose="020F0502020204030204" charset="0"/>
                <a:ea typeface="LingWai SC" panose="03050602040302020204" charset="-122"/>
                <a:cs typeface="Calibri" panose="020F0502020204030204" charset="0"/>
              </a:rPr>
              <a:t> have saved millions of lives.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>
            <a:spLocks noGrp="1"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Deep reading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6205" y="1325871"/>
            <a:ext cx="109728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>
              <a:spcBef>
                <a:spcPct val="50000"/>
              </a:spcBef>
              <a:buNone/>
            </a:pPr>
            <a:r>
              <a:rPr lang="en-US" altLang="zh-CN" sz="3200" dirty="0" smtClean="0">
                <a:solidFill>
                  <a:schemeClr val="tx1"/>
                </a:solidFill>
              </a:rPr>
              <a:t>What </a:t>
            </a:r>
            <a:r>
              <a:rPr lang="en-US" altLang="zh-CN" sz="3200" dirty="0" smtClean="0">
                <a:solidFill>
                  <a:srgbClr val="FF0000"/>
                </a:solidFill>
              </a:rPr>
              <a:t>qualities</a:t>
            </a:r>
            <a:r>
              <a:rPr lang="en-US" altLang="zh-CN" sz="3200" dirty="0" smtClean="0">
                <a:solidFill>
                  <a:schemeClr val="tx1"/>
                </a:solidFill>
              </a:rPr>
              <a:t> do you think Tu Youyou has?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67750" y="69215"/>
            <a:ext cx="3524250" cy="673925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/>
              <a:t>Word bank:</a:t>
            </a:r>
          </a:p>
          <a:p>
            <a:r>
              <a:rPr lang="en-US" altLang="zh-CN" sz="2400"/>
              <a:t>careful </a:t>
            </a:r>
          </a:p>
          <a:p>
            <a:r>
              <a:rPr lang="en-US" altLang="zh-CN" sz="2400"/>
              <a:t>patient</a:t>
            </a:r>
          </a:p>
          <a:p>
            <a:r>
              <a:rPr lang="en-US" altLang="zh-CN" sz="2400"/>
              <a:t>brave / </a:t>
            </a:r>
            <a:r>
              <a:rPr lang="en-US" altLang="zh-CN" sz="2400">
                <a:solidFill>
                  <a:srgbClr val="FF0000"/>
                </a:solidFill>
              </a:rPr>
              <a:t>courageous</a:t>
            </a:r>
            <a:endParaRPr lang="en-US" altLang="zh-CN" sz="2400"/>
          </a:p>
          <a:p>
            <a:r>
              <a:rPr lang="en-US" altLang="zh-CN" sz="2400"/>
              <a:t>wise / </a:t>
            </a:r>
            <a:r>
              <a:rPr lang="en-US" altLang="zh-CN" sz="2400">
                <a:solidFill>
                  <a:srgbClr val="FF0000"/>
                </a:solidFill>
              </a:rPr>
              <a:t>intelligent</a:t>
            </a:r>
          </a:p>
          <a:p>
            <a:r>
              <a:rPr lang="en-US" altLang="zh-CN" sz="2400"/>
              <a:t>creative / </a:t>
            </a:r>
            <a:r>
              <a:rPr lang="en-US" altLang="zh-CN" sz="2400">
                <a:solidFill>
                  <a:srgbClr val="FF0000"/>
                </a:solidFill>
              </a:rPr>
              <a:t>innovative capable</a:t>
            </a:r>
            <a:endParaRPr lang="en-US" altLang="zh-CN" sz="2400"/>
          </a:p>
          <a:p>
            <a:r>
              <a:rPr lang="en-US" altLang="zh-CN" sz="2400"/>
              <a:t>hard-working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tolerant </a:t>
            </a:r>
          </a:p>
          <a:p>
            <a:r>
              <a:rPr lang="en-US" altLang="zh-CN" sz="2400"/>
              <a:t>passionate 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persistent </a:t>
            </a:r>
          </a:p>
          <a:p>
            <a:r>
              <a:rPr lang="en-US" altLang="zh-CN" sz="2400"/>
              <a:t>optimistic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dedicated</a:t>
            </a:r>
          </a:p>
          <a:p>
            <a:r>
              <a:rPr lang="en-US" altLang="zh-CN" sz="2400">
                <a:solidFill>
                  <a:schemeClr val="tx1"/>
                </a:solidFill>
              </a:rPr>
              <a:t>modest</a:t>
            </a:r>
          </a:p>
          <a:p>
            <a:r>
              <a:rPr lang="en-US" altLang="zh-CN" sz="2400">
                <a:solidFill>
                  <a:schemeClr val="tx1"/>
                </a:solidFill>
              </a:rPr>
              <a:t>determined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knowledgeable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indifferent to fame and fortune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1630" y="2299335"/>
            <a:ext cx="7698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Use </a:t>
            </a:r>
            <a:r>
              <a:rPr lang="en-US" altLang="zh-CN" sz="3200">
                <a:solidFill>
                  <a:srgbClr val="FF0000"/>
                </a:solidFill>
              </a:rPr>
              <a:t>three words or phrases</a:t>
            </a:r>
            <a:r>
              <a:rPr lang="en-US" altLang="zh-CN" sz="3200"/>
              <a:t> to summarise Tu Youyou's personal qualities. Give your </a:t>
            </a:r>
            <a:r>
              <a:rPr lang="en-US" altLang="zh-CN" sz="3200">
                <a:solidFill>
                  <a:srgbClr val="FF0000"/>
                </a:solidFill>
              </a:rPr>
              <a:t>reasons</a:t>
            </a:r>
            <a:r>
              <a:rPr lang="en-US" altLang="zh-CN" sz="3200"/>
              <a:t> or </a:t>
            </a:r>
            <a:r>
              <a:rPr lang="en-US" altLang="zh-CN" sz="3200">
                <a:solidFill>
                  <a:srgbClr val="FF0000"/>
                </a:solidFill>
              </a:rPr>
              <a:t>evidence</a:t>
            </a:r>
            <a:r>
              <a:rPr lang="en-US" altLang="zh-CN" sz="3200"/>
              <a:t> from the text.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345" y="2482215"/>
            <a:ext cx="11243310" cy="2192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US" altLang="zh-CN" sz="3600"/>
              <a:t>1. When</a:t>
            </a:r>
            <a:r>
              <a:rPr lang="en-US" altLang="zh-CN" sz="3600">
                <a:solidFill>
                  <a:srgbClr val="FF0000"/>
                </a:solidFill>
              </a:rPr>
              <a:t> thanking</a:t>
            </a:r>
            <a:r>
              <a:rPr lang="en-US" altLang="zh-CN" sz="3600"/>
              <a:t> the committee for the honour, Tu Youyou said, “</a:t>
            </a:r>
            <a:r>
              <a:rPr lang="en-US" altLang="zh-CN" sz="3600" i="1"/>
              <a:t>This is not only an honour for myself, but also </a:t>
            </a:r>
            <a:r>
              <a:rPr lang="en-US" altLang="zh-CN" sz="3600" i="1">
                <a:solidFill>
                  <a:srgbClr val="FF0000"/>
                </a:solidFill>
              </a:rPr>
              <a:t>recognition and encouragement for all scientists in China</a:t>
            </a:r>
            <a:r>
              <a:rPr lang="en-US" altLang="zh-CN" sz="3600"/>
              <a:t>.”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001385" y="4923790"/>
            <a:ext cx="3044190" cy="970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modest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" y="16510"/>
            <a:ext cx="1970405" cy="201168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301240" y="438776"/>
            <a:ext cx="109728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>
              <a:spcBef>
                <a:spcPct val="50000"/>
              </a:spcBef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Let's analyze Tu Youyou's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qualities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together!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8820" y="2414905"/>
            <a:ext cx="10515600" cy="1762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 dirty="0" smtClean="0">
                <a:sym typeface="+mn-ea"/>
              </a:rPr>
              <a:t>2. Later, she studied Chinese medicine for two and a half years with experts in the field </a:t>
            </a:r>
            <a:r>
              <a:rPr lang="en-US" altLang="zh-CN" sz="3600" dirty="0" smtClean="0">
                <a:solidFill>
                  <a:schemeClr val="tx1"/>
                </a:solidFill>
                <a:sym typeface="+mn-ea"/>
              </a:rPr>
              <a:t>from whom</a:t>
            </a:r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 she gained a deep knowledge about traditional practices.</a:t>
            </a:r>
            <a:r>
              <a:rPr lang="en-US" altLang="zh-CN" sz="3600" dirty="0" smtClean="0">
                <a:sym typeface="+mn-ea"/>
              </a:rPr>
              <a:t>  </a:t>
            </a:r>
            <a:endParaRPr lang="en-US" altLang="zh-CN" sz="3600"/>
          </a:p>
        </p:txBody>
      </p:sp>
      <p:sp>
        <p:nvSpPr>
          <p:cNvPr id="2" name="圆角矩形 1"/>
          <p:cNvSpPr/>
          <p:nvPr/>
        </p:nvSpPr>
        <p:spPr>
          <a:xfrm>
            <a:off x="5189220" y="4529455"/>
            <a:ext cx="4728210" cy="10763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knowledgeable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080" y="2379980"/>
            <a:ext cx="10515600" cy="17132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3. They tested more than 240,000 chemicals with no success. However, Tu Youyou </a:t>
            </a:r>
            <a:r>
              <a:rPr lang="en-US" altLang="zh-CN" sz="3600">
                <a:solidFill>
                  <a:srgbClr val="FF0000"/>
                </a:solidFill>
              </a:rPr>
              <a:t>had an idea</a:t>
            </a:r>
            <a:r>
              <a:rPr lang="en-US" altLang="zh-CN" sz="3600"/>
              <a:t> that </a:t>
            </a:r>
            <a:r>
              <a:rPr lang="en-US" altLang="zh-CN" sz="3600">
                <a:solidFill>
                  <a:srgbClr val="FF0000"/>
                </a:solidFill>
              </a:rPr>
              <a:t>Chinese herbs might hold the secret</a:t>
            </a:r>
            <a:r>
              <a:rPr lang="en-US" altLang="zh-CN" sz="3600"/>
              <a:t>.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756400" y="4520565"/>
            <a:ext cx="3130550" cy="16497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creative /</a:t>
            </a:r>
          </a:p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innovative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550" y="2162175"/>
            <a:ext cx="11093450" cy="2192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4. She researched</a:t>
            </a:r>
            <a:r>
              <a:rPr lang="en-US" altLang="zh-CN" sz="3600">
                <a:solidFill>
                  <a:srgbClr val="FF0000"/>
                </a:solidFill>
              </a:rPr>
              <a:t> hundreds of</a:t>
            </a:r>
            <a:r>
              <a:rPr lang="en-US" altLang="zh-CN" sz="3600"/>
              <a:t> traditional recipes connected to anti-malaria cures. Then </a:t>
            </a:r>
            <a:r>
              <a:rPr lang="en-US" altLang="zh-CN" sz="3600">
                <a:solidFill>
                  <a:schemeClr val="tx1"/>
                </a:solidFill>
              </a:rPr>
              <a:t>Tu Youyou and her team </a:t>
            </a:r>
            <a:r>
              <a:rPr lang="en-US" altLang="zh-CN" sz="3600"/>
              <a:t>began using modern research methods to study these Chinese herbs </a:t>
            </a:r>
            <a:r>
              <a:rPr lang="en-US" altLang="zh-CN" sz="3600">
                <a:solidFill>
                  <a:srgbClr val="FF0000"/>
                </a:solidFill>
              </a:rPr>
              <a:t>one by one</a:t>
            </a:r>
            <a:r>
              <a:rPr lang="en-US" altLang="zh-CN" sz="3600"/>
              <a:t>.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186805" y="4736465"/>
            <a:ext cx="2955290" cy="1016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careful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350" y="2199640"/>
            <a:ext cx="11490960" cy="21266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5. This was </a:t>
            </a:r>
            <a:r>
              <a:rPr lang="en-US" altLang="zh-CN" sz="3600">
                <a:solidFill>
                  <a:srgbClr val="FF0000"/>
                </a:solidFill>
              </a:rPr>
              <a:t>not an easy</a:t>
            </a:r>
            <a:r>
              <a:rPr lang="en-US" altLang="zh-CN" sz="3600"/>
              <a:t> task. The reason why this was difficult was that the team</a:t>
            </a:r>
            <a:r>
              <a:rPr lang="en-US" altLang="zh-CN" sz="3600">
                <a:solidFill>
                  <a:srgbClr val="FF0000"/>
                </a:solidFill>
              </a:rPr>
              <a:t> had limited resources</a:t>
            </a:r>
            <a:r>
              <a:rPr lang="en-US" altLang="zh-CN" sz="3600"/>
              <a:t>. They </a:t>
            </a:r>
            <a:r>
              <a:rPr lang="en-US" altLang="zh-CN" sz="3600">
                <a:solidFill>
                  <a:srgbClr val="FF0000"/>
                </a:solidFill>
              </a:rPr>
              <a:t>did not have enough staff</a:t>
            </a:r>
            <a:r>
              <a:rPr lang="en-US" altLang="zh-CN" sz="3600"/>
              <a:t>, and the laboratory in which they worked </a:t>
            </a:r>
            <a:r>
              <a:rPr lang="en-US" altLang="zh-CN" sz="3600">
                <a:solidFill>
                  <a:srgbClr val="FF0000"/>
                </a:solidFill>
              </a:rPr>
              <a:t>had poor air quality</a:t>
            </a:r>
            <a:r>
              <a:rPr lang="en-US" altLang="zh-CN" sz="3600"/>
              <a:t>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948170" y="4733925"/>
            <a:ext cx="4031615" cy="1411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hard-working</a:t>
            </a:r>
          </a:p>
          <a:p>
            <a:pPr lvl="0" algn="ctr">
              <a:buClrTx/>
              <a:buSzTx/>
              <a:buFontTx/>
            </a:pPr>
            <a:r>
              <a:rPr lang="en-US" altLang="zh-CN" sz="4800">
                <a:sym typeface="+mn-ea"/>
              </a:rPr>
              <a:t>tolerant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5965" y="2332355"/>
            <a:ext cx="10515600" cy="11601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3600"/>
              <a:t>6. However, after </a:t>
            </a:r>
            <a:r>
              <a:rPr lang="en-US" altLang="zh-CN" sz="3600">
                <a:solidFill>
                  <a:srgbClr val="FF0000"/>
                </a:solidFill>
              </a:rPr>
              <a:t>hundreds of failed experiements</a:t>
            </a:r>
            <a:r>
              <a:rPr lang="en-US" altLang="zh-CN" sz="3600"/>
              <a:t>, they</a:t>
            </a:r>
            <a:r>
              <a:rPr lang="en-US" altLang="zh-CN" sz="3600">
                <a:solidFill>
                  <a:srgbClr val="FF0000"/>
                </a:solidFill>
              </a:rPr>
              <a:t> eventually</a:t>
            </a:r>
            <a:r>
              <a:rPr lang="en-US" altLang="zh-CN" sz="3600"/>
              <a:t> came across a promising chemical.  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806440" y="4126865"/>
            <a:ext cx="4031615" cy="14116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/>
              <a:t>patient</a:t>
            </a:r>
          </a:p>
          <a:p>
            <a:pPr algn="ctr"/>
            <a:r>
              <a:rPr lang="en-US" altLang="zh-CN" sz="4800"/>
              <a:t>persistent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0405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970</Words>
  <Application>Microsoft Office PowerPoint</Application>
  <PresentationFormat>自定义</PresentationFormat>
  <Paragraphs>121</Paragraphs>
  <Slides>27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“令人敬佩的人”A Medical Pioneer (2) </vt:lpstr>
      <vt:lpstr>Lesson 1  A Medical Pioneer (2)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quality of Tu Youyou do you admire most? Why? </vt:lpstr>
      <vt:lpstr>What typical writing features can you identify in this news article?</vt:lpstr>
      <vt:lpstr>PowerPoint 演示文稿</vt:lpstr>
      <vt:lpstr>PowerPoint 演示文稿</vt:lpstr>
      <vt:lpstr>Grammar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Attributive Clause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2.17学习任务</dc:title>
  <dc:creator>Phoebe</dc:creator>
  <cp:lastModifiedBy>acq</cp:lastModifiedBy>
  <cp:revision>170</cp:revision>
  <dcterms:created xsi:type="dcterms:W3CDTF">2020-02-12T05:50:00Z</dcterms:created>
  <dcterms:modified xsi:type="dcterms:W3CDTF">2020-03-21T02:03:37Z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