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8" r:id="rId2"/>
    <p:sldId id="269" r:id="rId3"/>
    <p:sldId id="432" r:id="rId4"/>
    <p:sldId id="433" r:id="rId5"/>
    <p:sldId id="435" r:id="rId6"/>
    <p:sldId id="464" r:id="rId7"/>
    <p:sldId id="466" r:id="rId8"/>
    <p:sldId id="434" r:id="rId9"/>
    <p:sldId id="463" r:id="rId10"/>
    <p:sldId id="467" r:id="rId11"/>
    <p:sldId id="436" r:id="rId12"/>
    <p:sldId id="274" r:id="rId13"/>
    <p:sldId id="468" r:id="rId14"/>
    <p:sldId id="307" r:id="rId15"/>
    <p:sldId id="465" r:id="rId16"/>
    <p:sldId id="352" r:id="rId17"/>
    <p:sldId id="257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5" y="-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31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87912" y="2778096"/>
            <a:ext cx="8078625" cy="971127"/>
          </a:xfrm>
        </p:spPr>
        <p:txBody>
          <a:bodyPr>
            <a:normAutofit fontScale="90000"/>
          </a:bodyPr>
          <a:lstStyle/>
          <a:p>
            <a:r>
              <a:rPr lang="zh-CN" altLang="en-US" sz="373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3735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令人敬佩的人”  </a:t>
            </a:r>
            <a:r>
              <a:rPr lang="en-US" altLang="zh-CN" sz="3735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Vocabulary </a:t>
            </a:r>
            <a:r>
              <a:rPr lang="zh-CN" altLang="en-US" sz="373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373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73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sz="3735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3735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3735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北京市朝阳外国语学校   董晓玉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3771" y="1180672"/>
            <a:ext cx="11033125" cy="43516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sz="3600" dirty="0"/>
              <a:t>  </a:t>
            </a:r>
            <a:r>
              <a:rPr lang="en-US" altLang="zh-CN" sz="3600" b="1" dirty="0" smtClean="0"/>
              <a:t>influential figure; inspiring; fight against</a:t>
            </a:r>
            <a:endParaRPr lang="en-US" sz="3600" b="1" dirty="0"/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574040" y="149290"/>
            <a:ext cx="11617960" cy="8261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Use the given words to make sentences about the pictures.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istrator\Desktop\03783fb9c0594b7c8aebc27d85fe127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2073" y="990317"/>
            <a:ext cx="3299927" cy="5867683"/>
          </a:xfrm>
          <a:prstGeom prst="rect">
            <a:avLst/>
          </a:prstGeom>
          <a:noFill/>
        </p:spPr>
      </p:pic>
      <p:pic>
        <p:nvPicPr>
          <p:cNvPr id="2051" name="Picture 3" descr="C:\Users\Administrator\Desktop\t01d90ecc781417e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4588"/>
            <a:ext cx="3944981" cy="2623412"/>
          </a:xfrm>
          <a:prstGeom prst="rect">
            <a:avLst/>
          </a:prstGeom>
          <a:noFill/>
        </p:spPr>
      </p:pic>
      <p:sp>
        <p:nvSpPr>
          <p:cNvPr id="21" name="文本框 15"/>
          <p:cNvSpPr txBox="1"/>
          <p:nvPr/>
        </p:nvSpPr>
        <p:spPr>
          <a:xfrm>
            <a:off x="3946849" y="2101992"/>
            <a:ext cx="496388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sym typeface="+mn-ea"/>
              </a:rPr>
              <a:t>Zhong</a:t>
            </a:r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sym typeface="+mn-ea"/>
              </a:rPr>
              <a:t>Nanshan</a:t>
            </a:r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 is the most </a:t>
            </a:r>
            <a:r>
              <a:rPr lang="en-US" altLang="zh-CN" sz="3200" b="1" dirty="0" smtClean="0">
                <a:solidFill>
                  <a:srgbClr val="0070C0"/>
                </a:solidFill>
                <a:sym typeface="+mn-ea"/>
              </a:rPr>
              <a:t>influential figure </a:t>
            </a:r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during our </a:t>
            </a:r>
            <a:r>
              <a:rPr lang="en-US" altLang="zh-CN" sz="3200" b="1" dirty="0" smtClean="0">
                <a:solidFill>
                  <a:srgbClr val="0070C0"/>
                </a:solidFill>
                <a:sym typeface="+mn-ea"/>
              </a:rPr>
              <a:t>fight against </a:t>
            </a:r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Covid-19 as he has given the public lots of </a:t>
            </a:r>
            <a:r>
              <a:rPr lang="en-US" altLang="zh-CN" sz="3200" b="1" dirty="0" smtClean="0">
                <a:solidFill>
                  <a:srgbClr val="0070C0"/>
                </a:solidFill>
                <a:sym typeface="+mn-ea"/>
              </a:rPr>
              <a:t>inspiring </a:t>
            </a:r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words on how to protect ourselves and stop the virus from spreading.</a:t>
            </a:r>
            <a:endParaRPr lang="en-US" altLang="zh-CN" sz="3200" dirty="0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3913" y="0"/>
            <a:ext cx="9144000" cy="677117"/>
          </a:xfrm>
        </p:spPr>
        <p:txBody>
          <a:bodyPr>
            <a:noAutofit/>
          </a:bodyPr>
          <a:lstStyle/>
          <a:p>
            <a:r>
              <a:rPr lang="en-US" altLang="zh-CN" sz="2800" b="1" dirty="0"/>
              <a:t>What do you remeber about </a:t>
            </a:r>
            <a:r>
              <a:rPr lang="en-US" altLang="zh-CN" sz="2800" b="1" dirty="0" smtClean="0"/>
              <a:t>the “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superman</a:t>
            </a:r>
            <a:r>
              <a:rPr lang="en-US" altLang="zh-CN" sz="2800" b="1" dirty="0" smtClean="0"/>
              <a:t>”?</a:t>
            </a:r>
            <a:endParaRPr lang="en-US" altLang="zh-CN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434644" y="809413"/>
            <a:ext cx="1075276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Task: Make a phrase about superman based on the text.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_________ successful Hollywood career.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Life-___________ injury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 in four Superman films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(played the ________ role in these films)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 awareness for good causes and _______ a reputation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 those most ________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Suffered a ________ injury while horseback riding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 into a __________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undertook an _______ exercise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___________in a wide range of exercises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Wrote a __________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Became a ___________ and ___________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advocate</a:t>
            </a:r>
          </a:p>
          <a:p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istrator\Desktop\t01dc4781b019a7ec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5094" y="3400743"/>
            <a:ext cx="2226906" cy="3335958"/>
          </a:xfrm>
          <a:prstGeom prst="rect">
            <a:avLst/>
          </a:prstGeom>
          <a:noFill/>
        </p:spPr>
      </p:pic>
      <p:pic>
        <p:nvPicPr>
          <p:cNvPr id="1028" name="Picture 4" descr="C:\Users\Administrator\Desktop\t01b3b170f3aefcd7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6179" y="0"/>
            <a:ext cx="2062190" cy="27867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7706" y="1203648"/>
            <a:ext cx="158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wildly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6594" y="1654629"/>
            <a:ext cx="207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threatening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7036" y="2062064"/>
            <a:ext cx="158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starred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9853" y="2472611"/>
            <a:ext cx="158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leading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5462" y="2904930"/>
            <a:ext cx="158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raised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8014" y="3343468"/>
            <a:ext cx="158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in need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2335" y="3763346"/>
            <a:ext cx="158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severe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1665" y="4229876"/>
            <a:ext cx="225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depression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6229" y="4668415"/>
            <a:ext cx="158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intense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2588" y="5091403"/>
            <a:ext cx="158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engaged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5762" y="5508170"/>
            <a:ext cx="230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biography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6350" y="5956040"/>
            <a:ext cx="535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passionate                   energetic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文本框 16"/>
          <p:cNvSpPr txBox="1"/>
          <p:nvPr/>
        </p:nvSpPr>
        <p:spPr>
          <a:xfrm>
            <a:off x="7373892" y="5568989"/>
            <a:ext cx="2280920" cy="46037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ym typeface="+mn-ea"/>
              </a:rPr>
              <a:t>n. </a:t>
            </a:r>
            <a:r>
              <a:rPr lang="zh-CN" altLang="en-US" sz="2400" b="1" dirty="0" smtClean="0">
                <a:sym typeface="+mn-ea"/>
              </a:rPr>
              <a:t>支持者</a:t>
            </a:r>
            <a:endParaRPr lang="zh-CN" altLang="en-US" sz="2400" b="1" dirty="0">
              <a:sym typeface="+mn-ea"/>
            </a:endParaRPr>
          </a:p>
        </p:txBody>
      </p:sp>
      <p:sp>
        <p:nvSpPr>
          <p:cNvPr id="21" name="文本框 16"/>
          <p:cNvSpPr txBox="1"/>
          <p:nvPr/>
        </p:nvSpPr>
        <p:spPr>
          <a:xfrm>
            <a:off x="4456521" y="4219161"/>
            <a:ext cx="11885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ym typeface="+mn-ea"/>
              </a:rPr>
              <a:t>n. </a:t>
            </a:r>
            <a:r>
              <a:rPr lang="zh-CN" altLang="en-US" sz="2400" b="1" dirty="0" smtClean="0">
                <a:sym typeface="+mn-ea"/>
              </a:rPr>
              <a:t>抑郁</a:t>
            </a:r>
            <a:endParaRPr lang="zh-CN" altLang="en-US" sz="2400" b="1" dirty="0">
              <a:sym typeface="+mn-ea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153213"/>
            <a:ext cx="1492898" cy="7188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</a:t>
            </a:r>
            <a:r>
              <a:rPr lang="zh-CN" altLang="en-US" sz="3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题</a:t>
            </a:r>
            <a:r>
              <a:rPr lang="en-US" altLang="zh-CN" sz="3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CN" altLang="en-US" sz="3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sz="3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6025" y="2889379"/>
            <a:ext cx="158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gained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 bldLvl="0" animBg="1"/>
      <p:bldP spid="21" grpId="0" bldLvl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3719" y="1273162"/>
            <a:ext cx="118327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endParaRPr lang="en-US" altLang="zh-CN" sz="3200" dirty="0" smtClean="0">
              <a:solidFill>
                <a:prstClr val="black"/>
              </a:solidFill>
            </a:endParaRPr>
          </a:p>
          <a:p>
            <a:pPr marL="742950" indent="-742950">
              <a:buAutoNum type="arabicPeriod"/>
            </a:pPr>
            <a:r>
              <a:rPr lang="en-US" altLang="zh-CN" sz="3200" dirty="0" smtClean="0">
                <a:solidFill>
                  <a:prstClr val="black"/>
                </a:solidFill>
              </a:rPr>
              <a:t>As a specialist he tried hard to _____________ for environmental protection.</a:t>
            </a:r>
          </a:p>
          <a:p>
            <a:pPr marL="742950" indent="-742950">
              <a:buAutoNum type="arabicPeriod"/>
            </a:pPr>
            <a:r>
              <a:rPr lang="en-US" altLang="zh-CN" sz="3200" dirty="0" smtClean="0">
                <a:solidFill>
                  <a:prstClr val="black"/>
                </a:solidFill>
              </a:rPr>
              <a:t>When he </a:t>
            </a:r>
            <a:r>
              <a:rPr lang="en-US" altLang="zh-CN" sz="3200" dirty="0" err="1" smtClean="0">
                <a:solidFill>
                  <a:prstClr val="black"/>
                </a:solidFill>
              </a:rPr>
              <a:t>realised</a:t>
            </a:r>
            <a:r>
              <a:rPr lang="en-US" altLang="zh-CN" sz="3200" dirty="0" smtClean="0">
                <a:solidFill>
                  <a:prstClr val="black"/>
                </a:solidFill>
              </a:rPr>
              <a:t> his severe situation, Reeve _________________.</a:t>
            </a:r>
          </a:p>
          <a:p>
            <a:pPr marL="742950" indent="-742950">
              <a:buAutoNum type="arabicPeriod"/>
            </a:pPr>
            <a:r>
              <a:rPr lang="en-US" altLang="zh-CN" sz="3200" dirty="0" smtClean="0">
                <a:solidFill>
                  <a:prstClr val="black"/>
                </a:solidFill>
              </a:rPr>
              <a:t>Reeve ___________ a wide range of exercises to help him achieve his goal of walking again.</a:t>
            </a:r>
          </a:p>
          <a:p>
            <a:pPr marL="742950" indent="-742950">
              <a:buAutoNum type="arabicPeriod"/>
            </a:pPr>
            <a:endParaRPr lang="en-US" altLang="zh-CN" sz="3200" dirty="0" smtClean="0">
              <a:solidFill>
                <a:prstClr val="black"/>
              </a:solidFill>
            </a:endParaRPr>
          </a:p>
          <a:p>
            <a:pPr marL="742950" indent="-742950">
              <a:buAutoNum type="arabicPeriod"/>
            </a:pPr>
            <a:r>
              <a:rPr lang="en-US" altLang="zh-CN" sz="3200" dirty="0" smtClean="0"/>
              <a:t>An aircraft overshot the runway and </a:t>
            </a:r>
          </a:p>
          <a:p>
            <a:pPr marL="742950" indent="-742950"/>
            <a:r>
              <a:rPr lang="en-US" altLang="zh-CN" sz="3200" dirty="0" smtClean="0"/>
              <a:t>         was ___________ damaged. </a:t>
            </a:r>
            <a:br>
              <a:rPr lang="en-US" altLang="zh-CN" sz="3200" dirty="0" smtClean="0"/>
            </a:br>
            <a:r>
              <a:rPr lang="en-US" altLang="zh-CN" sz="3200" dirty="0" smtClean="0"/>
              <a:t> </a:t>
            </a:r>
            <a:r>
              <a:rPr lang="zh-CN" altLang="en-US" sz="3200" dirty="0" smtClean="0"/>
              <a:t>一架飞机冲出了跑道后严重受损。</a:t>
            </a:r>
            <a:endParaRPr lang="en-US" altLang="zh-CN" sz="3200" dirty="0" smtClean="0">
              <a:solidFill>
                <a:prstClr val="black"/>
              </a:solidFill>
            </a:endParaRPr>
          </a:p>
          <a:p>
            <a:pPr marL="742950" indent="-742950">
              <a:buAutoNum type="arabicPeriod"/>
            </a:pPr>
            <a:endParaRPr lang="en-US" altLang="zh-CN" sz="3200" dirty="0" smtClean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9249" y="117475"/>
            <a:ext cx="11216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Practice: Complete the sentences with the phrases above.</a:t>
            </a:r>
            <a:endParaRPr lang="zh-CN" altLang="en-US" sz="3200" dirty="0"/>
          </a:p>
        </p:txBody>
      </p:sp>
      <p:sp>
        <p:nvSpPr>
          <p:cNvPr id="13" name="文本框 2"/>
          <p:cNvSpPr txBox="1"/>
          <p:nvPr/>
        </p:nvSpPr>
        <p:spPr>
          <a:xfrm>
            <a:off x="5881016" y="1706883"/>
            <a:ext cx="2980413" cy="6832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raise awareness</a:t>
            </a:r>
            <a:endParaRPr lang="en-US" altLang="zh-C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2"/>
          <p:cNvSpPr txBox="1"/>
          <p:nvPr/>
        </p:nvSpPr>
        <p:spPr>
          <a:xfrm>
            <a:off x="8371405" y="2614702"/>
            <a:ext cx="3433953" cy="6832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fell into depression</a:t>
            </a:r>
            <a:endParaRPr lang="en-US" altLang="zh-C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2294328" y="3181219"/>
            <a:ext cx="2077813" cy="63171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engaged in</a:t>
            </a:r>
            <a:endParaRPr lang="en-US" altLang="zh-C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074" name="Picture 2" descr="C:\Users\Administrator\Desktop\lz1Q-hvscktf3933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5787" y="1155030"/>
            <a:ext cx="2607833" cy="1631081"/>
          </a:xfrm>
          <a:prstGeom prst="rect">
            <a:avLst/>
          </a:prstGeom>
          <a:noFill/>
        </p:spPr>
      </p:pic>
      <p:pic>
        <p:nvPicPr>
          <p:cNvPr id="3075" name="Picture 3" descr="C:\Users\Administrator\Desktop\t01eca827899c7855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6259" y="189583"/>
            <a:ext cx="2464067" cy="1706880"/>
          </a:xfrm>
          <a:prstGeom prst="rect">
            <a:avLst/>
          </a:prstGeom>
          <a:noFill/>
        </p:spPr>
      </p:pic>
      <p:pic>
        <p:nvPicPr>
          <p:cNvPr id="3076" name="Picture 4" descr="C:\Users\Administrator\Desktop\0597.png_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701" y="3762678"/>
            <a:ext cx="2133600" cy="2133600"/>
          </a:xfrm>
          <a:prstGeom prst="rect">
            <a:avLst/>
          </a:prstGeom>
          <a:noFill/>
        </p:spPr>
      </p:pic>
      <p:sp>
        <p:nvSpPr>
          <p:cNvPr id="16" name="文本框 2"/>
          <p:cNvSpPr txBox="1"/>
          <p:nvPr/>
        </p:nvSpPr>
        <p:spPr>
          <a:xfrm>
            <a:off x="1869213" y="5095042"/>
            <a:ext cx="1656223" cy="63171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severely</a:t>
            </a:r>
            <a:endParaRPr lang="en-US" altLang="zh-C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1845" y="1124688"/>
            <a:ext cx="6614148" cy="43516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sz="3600" dirty="0"/>
              <a:t>  </a:t>
            </a:r>
            <a:r>
              <a:rPr lang="en-US" altLang="zh-CN" sz="3600" b="1" dirty="0" smtClean="0"/>
              <a:t>life-threatening; severe; pioneer</a:t>
            </a:r>
          </a:p>
          <a:p>
            <a:pPr marL="0" indent="0" algn="just">
              <a:buNone/>
            </a:pPr>
            <a:r>
              <a:rPr lang="en-US" altLang="zh-CN" sz="3600" b="1" dirty="0" smtClean="0"/>
              <a:t>  play a leading role </a:t>
            </a:r>
            <a:endParaRPr lang="en-US" sz="3600" b="1" dirty="0"/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574040" y="149290"/>
            <a:ext cx="11617960" cy="8261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Use the given words to make sentences about the pictures.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7025951" y="3318570"/>
            <a:ext cx="496388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Despite the </a:t>
            </a:r>
            <a:r>
              <a:rPr lang="en-US" altLang="zh-CN" sz="3200" b="1" dirty="0" smtClean="0">
                <a:solidFill>
                  <a:srgbClr val="0070C0"/>
                </a:solidFill>
                <a:sym typeface="+mn-ea"/>
              </a:rPr>
              <a:t>severe</a:t>
            </a:r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 attack of this </a:t>
            </a:r>
            <a:r>
              <a:rPr lang="en-US" altLang="zh-CN" sz="3200" b="1" dirty="0" smtClean="0">
                <a:solidFill>
                  <a:srgbClr val="0070C0"/>
                </a:solidFill>
                <a:sym typeface="+mn-ea"/>
              </a:rPr>
              <a:t>life-threatening</a:t>
            </a:r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 virus, Chinese people are </a:t>
            </a:r>
            <a:r>
              <a:rPr lang="en-US" altLang="zh-CN" sz="3200" b="1" dirty="0" smtClean="0">
                <a:solidFill>
                  <a:srgbClr val="0070C0"/>
                </a:solidFill>
                <a:sym typeface="+mn-ea"/>
              </a:rPr>
              <a:t>playing a leading role</a:t>
            </a:r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 as the brave </a:t>
            </a:r>
            <a:r>
              <a:rPr lang="en-US" altLang="zh-CN" sz="3200" b="1" dirty="0" smtClean="0">
                <a:solidFill>
                  <a:srgbClr val="0070C0"/>
                </a:solidFill>
                <a:sym typeface="+mn-ea"/>
              </a:rPr>
              <a:t>pioneers</a:t>
            </a:r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 to protect not only ourselves but also the world.</a:t>
            </a:r>
            <a:endParaRPr lang="en-US" altLang="zh-CN" sz="3200" dirty="0">
              <a:solidFill>
                <a:srgbClr val="0070C0"/>
              </a:solidFill>
              <a:sym typeface="+mn-ea"/>
            </a:endParaRPr>
          </a:p>
        </p:txBody>
      </p:sp>
      <p:pic>
        <p:nvPicPr>
          <p:cNvPr id="3074" name="Picture 2" descr="C:\Users\Administrator\Desktop\138839908_15832871153251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97" y="4641170"/>
            <a:ext cx="3844213" cy="2216830"/>
          </a:xfrm>
          <a:prstGeom prst="rect">
            <a:avLst/>
          </a:prstGeom>
          <a:noFill/>
        </p:spPr>
      </p:pic>
      <p:pic>
        <p:nvPicPr>
          <p:cNvPr id="3075" name="Picture 3" descr="C:\Users\Administrator\Desktop\138784527_1581691666725_title1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6098" y="939184"/>
            <a:ext cx="3590018" cy="2307869"/>
          </a:xfrm>
          <a:prstGeom prst="rect">
            <a:avLst/>
          </a:prstGeom>
          <a:noFill/>
        </p:spPr>
      </p:pic>
      <p:pic>
        <p:nvPicPr>
          <p:cNvPr id="3076" name="Picture 4" descr="C:\Users\Administrator\Desktop\t0141c4feaa9678f0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6086" y="2351315"/>
            <a:ext cx="2782168" cy="2733480"/>
          </a:xfrm>
          <a:prstGeom prst="rect">
            <a:avLst/>
          </a:prstGeom>
          <a:noFill/>
        </p:spPr>
      </p:pic>
      <p:pic>
        <p:nvPicPr>
          <p:cNvPr id="3077" name="Picture 5" descr="C:\Users\Administrator\Desktop\5e5dccc7a310128206580a0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951" y="2501691"/>
            <a:ext cx="3564294" cy="2103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0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 smtClean="0">
                <a:latin typeface="Arial Black" panose="020B0A04020102020204" pitchFamily="34" charset="0"/>
              </a:rPr>
              <a:t>Introduce a person you admire most</a:t>
            </a:r>
            <a:br>
              <a:rPr lang="en-US" altLang="zh-CN" sz="3600" dirty="0" smtClean="0">
                <a:latin typeface="Arial Black" panose="020B0A04020102020204" pitchFamily="34" charset="0"/>
              </a:rPr>
            </a:br>
            <a:r>
              <a:rPr lang="en-US" altLang="zh-CN" sz="2800" dirty="0" smtClean="0">
                <a:latin typeface="Arial Black" panose="020B0A04020102020204" pitchFamily="34" charset="0"/>
              </a:rPr>
              <a:t>use the language you have learned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1087120"/>
            <a:ext cx="11734165" cy="6280785"/>
          </a:xfrm>
        </p:spPr>
        <p:txBody>
          <a:bodyPr>
            <a:normAutofit fontScale="95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4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4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5022" y="967572"/>
            <a:ext cx="10828926" cy="30469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zh-C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Start your introduction with “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person I </a:t>
            </a:r>
          </a:p>
          <a:p>
            <a:pPr marL="742950" indent="-742950">
              <a:lnSpc>
                <a:spcPct val="120000"/>
              </a:lnSpc>
            </a:pP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admire most is …, </a:t>
            </a:r>
            <a:r>
              <a:rPr lang="en-US" altLang="zh-CN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who is 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scientist/novelist/….”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Then, introduce what he/she did/does (things)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Finally, give your comment on his/her quality.</a:t>
            </a:r>
            <a:endParaRPr lang="en-US" altLang="zh-C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0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 smtClean="0">
                <a:latin typeface="Arial Black" panose="020B0A04020102020204" pitchFamily="34" charset="0"/>
              </a:rPr>
              <a:t>The person the teacher admire most..!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1087120"/>
            <a:ext cx="11734165" cy="6280785"/>
          </a:xfrm>
        </p:spPr>
        <p:txBody>
          <a:bodyPr>
            <a:normAutofit fontScale="95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4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4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5022" y="967572"/>
            <a:ext cx="11069582" cy="54107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person I admire most is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Youyou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a female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scientist who discovered the life-saving drug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artemisinin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the 1970s.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was really difficult to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conduct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their research at that time because they had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limited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resources and not enough staff. She also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bravely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volunteered to be the first human to be tested on after they discovered the drug. In spite of the international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fame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she has gained, she is not interested and continues to do research. 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am deeply impressed by her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courage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capability 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commitment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her work.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60047"/>
            <a:ext cx="10515600" cy="1325563"/>
          </a:xfrm>
        </p:spPr>
        <p:txBody>
          <a:bodyPr/>
          <a:lstStyle/>
          <a:p>
            <a:r>
              <a:rPr lang="en-US" altLang="zh-CN" dirty="0"/>
              <a:t>Homework: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5685" y="2694622"/>
            <a:ext cx="10515600" cy="2586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 smtClean="0">
                <a:solidFill>
                  <a:srgbClr val="0070C0"/>
                </a:solidFill>
              </a:rPr>
              <a:t>Write down your own introduction to the person you admire most using as many of the words you have learned as possible. </a:t>
            </a:r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rgbClr val="0070C0"/>
                </a:solidFill>
              </a:rPr>
              <a:t>You can find out more about that person online to make your introduction </a:t>
            </a:r>
            <a:r>
              <a:rPr lang="en-US" altLang="zh-CN" sz="3200" b="1" smtClean="0">
                <a:solidFill>
                  <a:srgbClr val="0070C0"/>
                </a:solidFill>
              </a:rPr>
              <a:t>more </a:t>
            </a:r>
            <a:r>
              <a:rPr lang="en-US" altLang="zh-CN" sz="3200" b="1" u="sng" smtClean="0">
                <a:solidFill>
                  <a:srgbClr val="0070C0"/>
                </a:solidFill>
              </a:rPr>
              <a:t>informative</a:t>
            </a:r>
            <a:r>
              <a:rPr lang="en-US" altLang="zh-CN" sz="3200" b="1" smtClean="0">
                <a:solidFill>
                  <a:srgbClr val="0070C0"/>
                </a:solidFill>
              </a:rPr>
              <a:t>.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800" y="289874"/>
            <a:ext cx="11894400" cy="6278251"/>
          </a:xfrm>
          <a:ln>
            <a:solidFill>
              <a:schemeClr val="tx1"/>
            </a:solidFill>
          </a:ln>
        </p:spPr>
        <p:txBody>
          <a:bodyPr>
            <a:normAutofit fontScale="97500" lnSpcReduction="10000"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学习目标：</a:t>
            </a:r>
            <a:endParaRPr lang="en-US" altLang="zh-C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归</a:t>
            </a:r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纳复习</a:t>
            </a:r>
            <a:r>
              <a:rPr lang="zh-CN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本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单元与“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the admirable qualities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A Medical Pioneer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History Makers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“The Superhero”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主题相关的词汇及其搭配。</a:t>
            </a:r>
            <a:endParaRPr lang="en-US" altLang="zh-C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b="1" dirty="0">
                <a:latin typeface="+mn-ea"/>
                <a:cs typeface="Arial" panose="020B0604020202020204" pitchFamily="34" charset="0"/>
              </a:rPr>
              <a:t>2</a:t>
            </a:r>
            <a:r>
              <a:rPr lang="en-US" altLang="zh-CN" sz="3600" b="1" dirty="0" smtClean="0">
                <a:latin typeface="+mn-ea"/>
                <a:cs typeface="Arial" panose="020B0604020202020204" pitchFamily="34" charset="0"/>
              </a:rPr>
              <a:t>.</a:t>
            </a:r>
            <a:r>
              <a:rPr lang="zh-CN" altLang="en-US" sz="3600" b="1" dirty="0" smtClean="0">
                <a:latin typeface="+mn-ea"/>
                <a:cs typeface="Arial" panose="020B0604020202020204" pitchFamily="34" charset="0"/>
              </a:rPr>
              <a:t>在主题语境中加深词义的理解并强化词汇的搭配意识。</a:t>
            </a:r>
            <a:endParaRPr lang="en-US" altLang="zh-CN" sz="3600" b="1" dirty="0">
              <a:latin typeface="+mn-ea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3600" b="1" dirty="0">
              <a:latin typeface="+mn-ea"/>
              <a:cs typeface="Arial" panose="020B0604020202020204" pitchFamily="34" charset="0"/>
            </a:endParaRPr>
          </a:p>
          <a:p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学法指导：</a:t>
            </a:r>
            <a:endParaRPr lang="en-US" altLang="zh-C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按主题积累词</a:t>
            </a:r>
            <a:r>
              <a:rPr lang="zh-CN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汇。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关</a:t>
            </a:r>
            <a:r>
              <a:rPr lang="zh-CN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注上下文语境，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强化词汇的搭配意识。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800" y="289874"/>
            <a:ext cx="11894400" cy="627825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主题一：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admirable qualities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644525" y="995680"/>
          <a:ext cx="11145520" cy="527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080"/>
                <a:gridCol w="5411470"/>
                <a:gridCol w="3823970"/>
              </a:tblGrid>
              <a:tr h="732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3200" dirty="0">
                          <a:solidFill>
                            <a:schemeClr val="tx1"/>
                          </a:solidFill>
                        </a:rPr>
                        <a:t>careers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3200" dirty="0">
                          <a:solidFill>
                            <a:schemeClr val="tx1"/>
                          </a:solidFill>
                        </a:rPr>
                        <a:t>what they do</a:t>
                      </a:r>
                      <a:r>
                        <a:rPr lang="en-US" altLang="zh-C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(</a:t>
                      </a:r>
                      <a:r>
                        <a:rPr lang="en-US" altLang="zh-CN" sz="32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V.</a:t>
                      </a:r>
                      <a:r>
                        <a:rPr lang="en-US" altLang="zh-C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+N.)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3200" dirty="0">
                          <a:solidFill>
                            <a:schemeClr val="tx1"/>
                          </a:solidFill>
                        </a:rPr>
                        <a:t>qualities(adj.-</a:t>
                      </a:r>
                      <a:r>
                        <a:rPr lang="en-US" altLang="zh-CN" sz="3200" dirty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en-US" altLang="zh-CN" sz="3200" dirty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</a:txBody>
                  <a:tcPr/>
                </a:tc>
              </a:tr>
              <a:tr h="8350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dirty="0">
                          <a:solidFill>
                            <a:srgbClr val="FF0000"/>
                          </a:solidFill>
                        </a:rPr>
                        <a:t>doctor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dirty="0">
                          <a:solidFill>
                            <a:srgbClr val="FF0000"/>
                          </a:solidFill>
                        </a:rPr>
                        <a:t>_________diseases</a:t>
                      </a:r>
                    </a:p>
                    <a:p>
                      <a:pPr>
                        <a:buNone/>
                      </a:pPr>
                      <a:r>
                        <a:rPr lang="en-US" altLang="zh-CN" sz="2800" dirty="0">
                          <a:solidFill>
                            <a:srgbClr val="FF0000"/>
                          </a:solidFill>
                        </a:rPr>
                        <a:t>_________ lives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435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</a:rPr>
                        <a:t>scientist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charset="0"/>
                        <a:buChar char="l"/>
                      </a:pPr>
                      <a:r>
                        <a:rPr lang="en-US" altLang="zh-CN" sz="2800" dirty="0">
                          <a:solidFill>
                            <a:srgbClr val="FF0000"/>
                          </a:solidFill>
                        </a:rPr>
                        <a:t>______ important </a:t>
                      </a:r>
                      <a:r>
                        <a:rPr lang="en-US" altLang="zh-CN" sz="2800" u="sng" dirty="0">
                          <a:solidFill>
                            <a:srgbClr val="FF0000"/>
                          </a:solidFill>
                        </a:rPr>
                        <a:t>discoveries</a:t>
                      </a:r>
                    </a:p>
                    <a:p>
                      <a:pPr marL="457200" indent="-457200">
                        <a:buFont typeface="Wingdings" panose="05000000000000000000" charset="0"/>
                        <a:buChar char="l"/>
                      </a:pPr>
                      <a:r>
                        <a:rPr lang="en-US" altLang="zh-CN" sz="2800" dirty="0">
                          <a:solidFill>
                            <a:srgbClr val="FF0000"/>
                          </a:solidFill>
                        </a:rPr>
                        <a:t>______ </a:t>
                      </a:r>
                      <a:r>
                        <a:rPr lang="en-US" altLang="zh-CN" sz="2800" u="sng" dirty="0">
                          <a:solidFill>
                            <a:srgbClr val="FF0000"/>
                          </a:solidFill>
                        </a:rPr>
                        <a:t>a difference </a:t>
                      </a:r>
                      <a:r>
                        <a:rPr lang="en-US" altLang="zh-CN" sz="2800" dirty="0">
                          <a:solidFill>
                            <a:srgbClr val="FF0000"/>
                          </a:solidFill>
                        </a:rPr>
                        <a:t>to the world</a:t>
                      </a:r>
                    </a:p>
                    <a:p>
                      <a:pPr marL="457200" indent="-457200">
                        <a:buFont typeface="Wingdings" panose="05000000000000000000" charset="0"/>
                        <a:buChar char="l"/>
                      </a:pPr>
                      <a:r>
                        <a:rPr lang="en-US" altLang="zh-CN" sz="2800" dirty="0">
                          <a:solidFill>
                            <a:srgbClr val="FF0000"/>
                          </a:solidFill>
                        </a:rPr>
                        <a:t>______remarkable </a:t>
                      </a:r>
                      <a:r>
                        <a:rPr lang="en-US" altLang="zh-CN" sz="2800" u="sng" dirty="0" smtClean="0">
                          <a:solidFill>
                            <a:srgbClr val="FF0000"/>
                          </a:solidFill>
                        </a:rPr>
                        <a:t>contributions </a:t>
                      </a:r>
                      <a:r>
                        <a:rPr lang="en-US" altLang="zh-CN" sz="2800" u="sng" dirty="0">
                          <a:solidFill>
                            <a:srgbClr val="FF0000"/>
                          </a:solidFill>
                        </a:rPr>
                        <a:t>to </a:t>
                      </a:r>
                      <a:r>
                        <a:rPr lang="en-US" altLang="zh-CN" sz="2800" dirty="0">
                          <a:solidFill>
                            <a:srgbClr val="FF0000"/>
                          </a:solidFill>
                        </a:rPr>
                        <a:t>mankind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</a:rPr>
                        <a:t>firefighter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dirty="0">
                          <a:solidFill>
                            <a:srgbClr val="FF0000"/>
                          </a:solidFill>
                        </a:rPr>
                        <a:t>__________ fires</a:t>
                      </a:r>
                    </a:p>
                    <a:p>
                      <a:pPr>
                        <a:buNone/>
                      </a:pPr>
                      <a:r>
                        <a:rPr lang="en-US" altLang="zh-CN" sz="2800" dirty="0">
                          <a:solidFill>
                            <a:srgbClr val="FF0000"/>
                          </a:solidFill>
                        </a:rPr>
                        <a:t>__________ people from danger</a:t>
                      </a:r>
                    </a:p>
                    <a:p>
                      <a:pPr>
                        <a:buNone/>
                      </a:pPr>
                      <a:r>
                        <a:rPr lang="en-US" altLang="zh-CN" sz="2800" dirty="0">
                          <a:solidFill>
                            <a:srgbClr val="FF0000"/>
                          </a:solidFill>
                        </a:rPr>
                        <a:t>______ their own lives to save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979711" y="1660091"/>
            <a:ext cx="3986530" cy="48320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brave-bravery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勇敢（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courageous-courage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）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intelligent-intelligence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wise-wisdom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智慧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creative-creativity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创造力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capable-capability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能力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committed-commitment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（承担，奉献）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Empathetic-empathy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（同情）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30846" y="1719743"/>
            <a:ext cx="8235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cure</a:t>
            </a:r>
          </a:p>
        </p:txBody>
      </p:sp>
      <p:sp>
        <p:nvSpPr>
          <p:cNvPr id="7" name="矩形 6"/>
          <p:cNvSpPr/>
          <p:nvPr/>
        </p:nvSpPr>
        <p:spPr>
          <a:xfrm>
            <a:off x="3130846" y="2098203"/>
            <a:ext cx="8382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save</a:t>
            </a:r>
          </a:p>
        </p:txBody>
      </p:sp>
      <p:sp>
        <p:nvSpPr>
          <p:cNvPr id="14" name="矩形 13"/>
          <p:cNvSpPr/>
          <p:nvPr/>
        </p:nvSpPr>
        <p:spPr>
          <a:xfrm>
            <a:off x="3353096" y="2620173"/>
            <a:ext cx="9874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make</a:t>
            </a:r>
          </a:p>
        </p:txBody>
      </p:sp>
      <p:sp>
        <p:nvSpPr>
          <p:cNvPr id="15" name="矩形 14"/>
          <p:cNvSpPr/>
          <p:nvPr/>
        </p:nvSpPr>
        <p:spPr>
          <a:xfrm>
            <a:off x="3215936" y="3032923"/>
            <a:ext cx="9874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make</a:t>
            </a:r>
          </a:p>
        </p:txBody>
      </p:sp>
      <p:sp>
        <p:nvSpPr>
          <p:cNvPr id="16" name="矩形 15"/>
          <p:cNvSpPr/>
          <p:nvPr/>
        </p:nvSpPr>
        <p:spPr>
          <a:xfrm>
            <a:off x="3130846" y="3554893"/>
            <a:ext cx="9874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make</a:t>
            </a:r>
          </a:p>
        </p:txBody>
      </p:sp>
      <p:sp>
        <p:nvSpPr>
          <p:cNvPr id="17" name="矩形 16"/>
          <p:cNvSpPr/>
          <p:nvPr/>
        </p:nvSpPr>
        <p:spPr>
          <a:xfrm>
            <a:off x="2813981" y="4485168"/>
            <a:ext cx="12744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put out</a:t>
            </a:r>
          </a:p>
        </p:txBody>
      </p:sp>
      <p:sp>
        <p:nvSpPr>
          <p:cNvPr id="18" name="矩形 17"/>
          <p:cNvSpPr/>
          <p:nvPr/>
        </p:nvSpPr>
        <p:spPr>
          <a:xfrm>
            <a:off x="2813981" y="4908078"/>
            <a:ext cx="12566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protect</a:t>
            </a:r>
          </a:p>
        </p:txBody>
      </p:sp>
      <p:sp>
        <p:nvSpPr>
          <p:cNvPr id="19" name="矩形 18"/>
          <p:cNvSpPr/>
          <p:nvPr/>
        </p:nvSpPr>
        <p:spPr>
          <a:xfrm>
            <a:off x="2813981" y="5341783"/>
            <a:ext cx="7092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85850" y="844550"/>
            <a:ext cx="370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/>
              <a:t>  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985" y="398010"/>
            <a:ext cx="543750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主题二：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Medical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altLang="zh-CN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Youyou</a:t>
            </a:r>
          </a:p>
        </p:txBody>
      </p:sp>
      <p:pic>
        <p:nvPicPr>
          <p:cNvPr id="4" name="图片 3" descr="t0137b770ad0064c17c.web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0810" y="1852930"/>
            <a:ext cx="2018665" cy="1432560"/>
          </a:xfrm>
          <a:prstGeom prst="rect">
            <a:avLst/>
          </a:prstGeom>
        </p:spPr>
      </p:pic>
      <p:pic>
        <p:nvPicPr>
          <p:cNvPr id="5" name="图片 4" descr="t0189b6ac0e4068f6a0.web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280525" y="12700"/>
            <a:ext cx="2880360" cy="1882140"/>
          </a:xfrm>
          <a:prstGeom prst="rect">
            <a:avLst/>
          </a:prstGeom>
        </p:spPr>
      </p:pic>
      <p:cxnSp>
        <p:nvCxnSpPr>
          <p:cNvPr id="12" name="直接连接符 11"/>
          <p:cNvCxnSpPr/>
          <p:nvPr>
            <p:custDataLst>
              <p:tags r:id="rId1"/>
            </p:custDataLst>
          </p:nvPr>
        </p:nvCxnSpPr>
        <p:spPr>
          <a:xfrm>
            <a:off x="609600" y="3403698"/>
            <a:ext cx="9124950" cy="0"/>
          </a:xfrm>
          <a:prstGeom prst="line">
            <a:avLst/>
          </a:prstGeom>
          <a:ln>
            <a:solidFill>
              <a:srgbClr val="F8931D"/>
            </a:solidFill>
            <a:prstDash val="sysDash"/>
          </a:ln>
        </p:spPr>
        <p:style>
          <a:lnRef idx="1">
            <a:srgbClr val="FFCA08"/>
          </a:lnRef>
          <a:fillRef idx="0">
            <a:srgbClr val="FFCA08"/>
          </a:fillRef>
          <a:effectRef idx="0">
            <a:srgbClr val="FFCA08"/>
          </a:effectRef>
          <a:fontRef idx="minor">
            <a:srgbClr val="5F5F5F"/>
          </a:fontRef>
        </p:style>
      </p:cxnSp>
      <p:cxnSp>
        <p:nvCxnSpPr>
          <p:cNvPr id="25" name="直接箭头连接符 24"/>
          <p:cNvCxnSpPr/>
          <p:nvPr>
            <p:custDataLst>
              <p:tags r:id="rId2"/>
            </p:custDataLst>
          </p:nvPr>
        </p:nvCxnSpPr>
        <p:spPr>
          <a:xfrm flipV="1">
            <a:off x="3242463" y="3285713"/>
            <a:ext cx="0" cy="847602"/>
          </a:xfrm>
          <a:prstGeom prst="straightConnector1">
            <a:avLst/>
          </a:prstGeom>
          <a:ln>
            <a:solidFill>
              <a:srgbClr val="F8931D"/>
            </a:solidFill>
            <a:prstDash val="sysDash"/>
            <a:tailEnd type="triangle"/>
          </a:ln>
        </p:spPr>
        <p:style>
          <a:lnRef idx="1">
            <a:srgbClr val="FFCA08"/>
          </a:lnRef>
          <a:fillRef idx="0">
            <a:srgbClr val="FFCA08"/>
          </a:fillRef>
          <a:effectRef idx="0">
            <a:srgbClr val="FFCA08"/>
          </a:effectRef>
          <a:fontRef idx="minor">
            <a:srgbClr val="5F5F5F"/>
          </a:fontRef>
        </p:style>
      </p:cxnSp>
      <p:sp>
        <p:nvSpPr>
          <p:cNvPr id="27" name="矩形 26"/>
          <p:cNvSpPr/>
          <p:nvPr>
            <p:custDataLst>
              <p:tags r:id="rId3"/>
            </p:custDataLst>
          </p:nvPr>
        </p:nvSpPr>
        <p:spPr>
          <a:xfrm>
            <a:off x="2195740" y="1895120"/>
            <a:ext cx="2139166" cy="1390596"/>
          </a:xfrm>
          <a:prstGeom prst="rect">
            <a:avLst/>
          </a:prstGeom>
          <a:ln>
            <a:noFill/>
          </a:ln>
        </p:spPr>
        <p:style>
          <a:lnRef idx="2">
            <a:srgbClr val="FFCA08">
              <a:shade val="50000"/>
            </a:srgbClr>
          </a:lnRef>
          <a:fillRef idx="1">
            <a:srgbClr val="FFCA08"/>
          </a:fillRef>
          <a:effectRef idx="0">
            <a:srgbClr val="FFCA08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malaria</a:t>
            </a:r>
          </a:p>
        </p:txBody>
      </p:sp>
      <p:cxnSp>
        <p:nvCxnSpPr>
          <p:cNvPr id="28" name="直接箭头连接符 27"/>
          <p:cNvCxnSpPr/>
          <p:nvPr>
            <p:custDataLst>
              <p:tags r:id="rId4"/>
            </p:custDataLst>
          </p:nvPr>
        </p:nvCxnSpPr>
        <p:spPr>
          <a:xfrm flipV="1">
            <a:off x="6084570" y="3285713"/>
            <a:ext cx="0" cy="847602"/>
          </a:xfrm>
          <a:prstGeom prst="straightConnector1">
            <a:avLst/>
          </a:prstGeom>
          <a:ln>
            <a:solidFill>
              <a:srgbClr val="F8931D"/>
            </a:solidFill>
            <a:prstDash val="sysDash"/>
            <a:tailEnd type="triangle"/>
          </a:ln>
        </p:spPr>
        <p:style>
          <a:lnRef idx="1">
            <a:srgbClr val="FFCA08"/>
          </a:lnRef>
          <a:fillRef idx="0">
            <a:srgbClr val="FFCA08"/>
          </a:fillRef>
          <a:effectRef idx="0">
            <a:srgbClr val="FFCA08"/>
          </a:effectRef>
          <a:fontRef idx="minor">
            <a:srgbClr val="5F5F5F"/>
          </a:fontRef>
        </p:style>
      </p:cxnSp>
      <p:sp>
        <p:nvSpPr>
          <p:cNvPr id="29" name="矩形 28"/>
          <p:cNvSpPr/>
          <p:nvPr>
            <p:custDataLst>
              <p:tags r:id="rId5"/>
            </p:custDataLst>
          </p:nvPr>
        </p:nvSpPr>
        <p:spPr>
          <a:xfrm>
            <a:off x="5046737" y="1895120"/>
            <a:ext cx="2139166" cy="1390596"/>
          </a:xfrm>
          <a:prstGeom prst="rect">
            <a:avLst/>
          </a:prstGeom>
          <a:ln>
            <a:noFill/>
          </a:ln>
        </p:spPr>
        <p:style>
          <a:lnRef idx="2">
            <a:srgbClr val="FFCA08">
              <a:shade val="50000"/>
            </a:srgbClr>
          </a:lnRef>
          <a:fillRef idx="1">
            <a:srgbClr val="FFCA08"/>
          </a:fillRef>
          <a:effectRef idx="0">
            <a:srgbClr val="FFCA08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tx1"/>
                </a:solidFill>
              </a:rPr>
              <a:t>artemisinin</a:t>
            </a:r>
            <a:endParaRPr lang="en-US" altLang="zh-CN" sz="32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青蒿素</a:t>
            </a:r>
            <a:endParaRPr lang="en-US" altLang="zh-CN" sz="3200" b="1" dirty="0" smtClean="0">
              <a:solidFill>
                <a:schemeClr val="tx1"/>
              </a:solidFill>
            </a:endParaRPr>
          </a:p>
        </p:txBody>
      </p:sp>
      <p:cxnSp>
        <p:nvCxnSpPr>
          <p:cNvPr id="30" name="直接箭头连接符 29"/>
          <p:cNvCxnSpPr/>
          <p:nvPr>
            <p:custDataLst>
              <p:tags r:id="rId6"/>
            </p:custDataLst>
          </p:nvPr>
        </p:nvCxnSpPr>
        <p:spPr>
          <a:xfrm flipV="1">
            <a:off x="8926679" y="3285713"/>
            <a:ext cx="0" cy="847602"/>
          </a:xfrm>
          <a:prstGeom prst="straightConnector1">
            <a:avLst/>
          </a:prstGeom>
          <a:ln>
            <a:solidFill>
              <a:srgbClr val="F8931D"/>
            </a:solidFill>
            <a:prstDash val="sysDash"/>
            <a:tailEnd type="triangle"/>
          </a:ln>
        </p:spPr>
        <p:style>
          <a:lnRef idx="1">
            <a:srgbClr val="FFCA08"/>
          </a:lnRef>
          <a:fillRef idx="0">
            <a:srgbClr val="FFCA08"/>
          </a:fillRef>
          <a:effectRef idx="0">
            <a:srgbClr val="FFCA08"/>
          </a:effectRef>
          <a:fontRef idx="minor">
            <a:srgbClr val="5F5F5F"/>
          </a:fontRef>
        </p:style>
      </p:cxnSp>
      <p:sp>
        <p:nvSpPr>
          <p:cNvPr id="31" name="矩形 30"/>
          <p:cNvSpPr/>
          <p:nvPr>
            <p:custDataLst>
              <p:tags r:id="rId7"/>
            </p:custDataLst>
          </p:nvPr>
        </p:nvSpPr>
        <p:spPr>
          <a:xfrm>
            <a:off x="7879956" y="1895120"/>
            <a:ext cx="2139166" cy="1390596"/>
          </a:xfrm>
          <a:prstGeom prst="rect">
            <a:avLst/>
          </a:prstGeom>
          <a:ln>
            <a:noFill/>
          </a:ln>
        </p:spPr>
        <p:style>
          <a:lnRef idx="2">
            <a:srgbClr val="FFCA08">
              <a:shade val="50000"/>
            </a:srgbClr>
          </a:lnRef>
          <a:fillRef idx="1">
            <a:srgbClr val="FFCA08"/>
          </a:fillRef>
          <a:effectRef idx="0">
            <a:srgbClr val="FFCA08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medical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pioneer</a:t>
            </a:r>
          </a:p>
        </p:txBody>
      </p:sp>
      <p:sp>
        <p:nvSpPr>
          <p:cNvPr id="44" name="椭圆 43"/>
          <p:cNvSpPr/>
          <p:nvPr>
            <p:custDataLst>
              <p:tags r:id="rId8"/>
            </p:custDataLst>
          </p:nvPr>
        </p:nvSpPr>
        <p:spPr>
          <a:xfrm flipH="1">
            <a:off x="3054735" y="3521784"/>
            <a:ext cx="375459" cy="375459"/>
          </a:xfrm>
          <a:prstGeom prst="ellipse">
            <a:avLst/>
          </a:prstGeom>
          <a:solidFill>
            <a:srgbClr val="F8931D"/>
          </a:solidFill>
          <a:ln>
            <a:noFill/>
          </a:ln>
          <a:effectLst/>
        </p:spPr>
        <p:style>
          <a:lnRef idx="2">
            <a:srgbClr val="FFCA08">
              <a:shade val="50000"/>
            </a:srgbClr>
          </a:lnRef>
          <a:fillRef idx="1">
            <a:srgbClr val="FFCA08"/>
          </a:fillRef>
          <a:effectRef idx="0">
            <a:srgbClr val="FFCA08"/>
          </a:effectRef>
          <a:fontRef idx="minor">
            <a:sysClr val="window" lastClr="FFFFFF"/>
          </a:fontRef>
        </p:style>
        <p:txBody>
          <a:bodyPr rtlCol="0" anchor="ctr">
            <a:normAutofit fontScale="80000" lnSpcReduction="20000"/>
          </a:bodyPr>
          <a:lstStyle/>
          <a:p>
            <a:pPr algn="ctr"/>
            <a:r>
              <a:rPr lang="en-US" altLang="zh-CN" dirty="0">
                <a:solidFill>
                  <a:sysClr val="window" lastClr="FFFFFF"/>
                </a:solidFill>
              </a:rPr>
              <a:t>A</a:t>
            </a:r>
            <a:endParaRPr lang="zh-CN" altLang="en-US" dirty="0">
              <a:solidFill>
                <a:sysClr val="window" lastClr="FFFFFF"/>
              </a:solidFill>
            </a:endParaRPr>
          </a:p>
        </p:txBody>
      </p:sp>
      <p:sp>
        <p:nvSpPr>
          <p:cNvPr id="45" name="椭圆 44"/>
          <p:cNvSpPr/>
          <p:nvPr>
            <p:custDataLst>
              <p:tags r:id="rId9"/>
            </p:custDataLst>
          </p:nvPr>
        </p:nvSpPr>
        <p:spPr>
          <a:xfrm flipH="1">
            <a:off x="5896843" y="3521784"/>
            <a:ext cx="375459" cy="375459"/>
          </a:xfrm>
          <a:prstGeom prst="ellipse">
            <a:avLst/>
          </a:prstGeom>
          <a:solidFill>
            <a:srgbClr val="F8931D"/>
          </a:solidFill>
          <a:ln>
            <a:noFill/>
          </a:ln>
          <a:effectLst/>
        </p:spPr>
        <p:style>
          <a:lnRef idx="2">
            <a:srgbClr val="FFCA08">
              <a:shade val="50000"/>
            </a:srgbClr>
          </a:lnRef>
          <a:fillRef idx="1">
            <a:srgbClr val="FFCA08"/>
          </a:fillRef>
          <a:effectRef idx="0">
            <a:srgbClr val="FFCA08"/>
          </a:effectRef>
          <a:fontRef idx="minor">
            <a:sysClr val="window" lastClr="FFFFFF"/>
          </a:fontRef>
        </p:style>
        <p:txBody>
          <a:bodyPr rtlCol="0" anchor="ctr">
            <a:normAutofit fontScale="80000" lnSpcReduction="20000"/>
          </a:bodyPr>
          <a:lstStyle/>
          <a:p>
            <a:pPr algn="ctr"/>
            <a:r>
              <a:rPr lang="en-US" altLang="zh-CN" dirty="0">
                <a:solidFill>
                  <a:sysClr val="window" lastClr="FFFFFF"/>
                </a:solidFill>
              </a:rPr>
              <a:t>B</a:t>
            </a:r>
            <a:endParaRPr lang="zh-CN" altLang="en-US" dirty="0">
              <a:solidFill>
                <a:sysClr val="window" lastClr="FFFFFF"/>
              </a:solidFill>
            </a:endParaRPr>
          </a:p>
        </p:txBody>
      </p:sp>
      <p:sp>
        <p:nvSpPr>
          <p:cNvPr id="46" name="椭圆 45"/>
          <p:cNvSpPr/>
          <p:nvPr>
            <p:custDataLst>
              <p:tags r:id="rId10"/>
            </p:custDataLst>
          </p:nvPr>
        </p:nvSpPr>
        <p:spPr>
          <a:xfrm flipH="1">
            <a:off x="8738952" y="3521784"/>
            <a:ext cx="375459" cy="375459"/>
          </a:xfrm>
          <a:prstGeom prst="ellipse">
            <a:avLst/>
          </a:prstGeom>
          <a:solidFill>
            <a:srgbClr val="F8931D"/>
          </a:solidFill>
          <a:ln>
            <a:noFill/>
          </a:ln>
          <a:effectLst/>
        </p:spPr>
        <p:style>
          <a:lnRef idx="2">
            <a:srgbClr val="FFCA08">
              <a:shade val="50000"/>
            </a:srgbClr>
          </a:lnRef>
          <a:fillRef idx="1">
            <a:srgbClr val="FFCA08"/>
          </a:fillRef>
          <a:effectRef idx="0">
            <a:srgbClr val="FFCA08"/>
          </a:effectRef>
          <a:fontRef idx="minor">
            <a:sysClr val="window" lastClr="FFFFFF"/>
          </a:fontRef>
        </p:style>
        <p:txBody>
          <a:bodyPr rtlCol="0" anchor="ctr">
            <a:normAutofit fontScale="80000" lnSpcReduction="20000"/>
          </a:bodyPr>
          <a:lstStyle/>
          <a:p>
            <a:pPr algn="ctr"/>
            <a:r>
              <a:rPr lang="en-US" altLang="zh-CN" dirty="0">
                <a:solidFill>
                  <a:sysClr val="window" lastClr="FFFFFF"/>
                </a:solidFill>
              </a:rPr>
              <a:t>C</a:t>
            </a:r>
            <a:endParaRPr lang="zh-CN" altLang="en-US" dirty="0">
              <a:solidFill>
                <a:sysClr val="window" lastClr="FFFF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8615" y="3761740"/>
            <a:ext cx="3986530" cy="26765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tx1"/>
                </a:solidFill>
              </a:rPr>
              <a:t>an </a:t>
            </a:r>
            <a:r>
              <a:rPr lang="en-US" altLang="zh-CN" sz="2800" b="1" u="sng" dirty="0">
                <a:solidFill>
                  <a:schemeClr val="tx1"/>
                </a:solidFill>
              </a:rPr>
              <a:t>infectious </a:t>
            </a:r>
            <a:r>
              <a:rPr lang="en-US" altLang="zh-CN" sz="2800" b="1" dirty="0">
                <a:solidFill>
                  <a:schemeClr val="tx1"/>
                </a:solidFill>
              </a:rPr>
              <a:t>disease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tx1"/>
                </a:solidFill>
              </a:rPr>
              <a:t>suffer from high fever, </a:t>
            </a:r>
            <a:r>
              <a:rPr lang="en-US" altLang="zh-CN" sz="2800" b="1" u="sng" dirty="0">
                <a:solidFill>
                  <a:schemeClr val="tx1"/>
                </a:solidFill>
              </a:rPr>
              <a:t>vomiting</a:t>
            </a:r>
            <a:r>
              <a:rPr lang="en-US" altLang="zh-CN" sz="2800" b="1" dirty="0">
                <a:solidFill>
                  <a:schemeClr val="tx1"/>
                </a:solidFill>
              </a:rPr>
              <a:t> and headaches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 dirty="0" smtClean="0">
                <a:solidFill>
                  <a:schemeClr val="tx1"/>
                </a:solidFill>
              </a:rPr>
              <a:t>no </a:t>
            </a:r>
            <a:r>
              <a:rPr lang="en-US" altLang="zh-CN" sz="2800" b="1" u="sng" dirty="0">
                <a:solidFill>
                  <a:schemeClr val="tx1"/>
                </a:solidFill>
              </a:rPr>
              <a:t>effective </a:t>
            </a:r>
            <a:r>
              <a:rPr lang="en-US" altLang="zh-CN" sz="2800" b="1" u="sng" dirty="0" smtClean="0">
                <a:solidFill>
                  <a:schemeClr val="tx1"/>
                </a:solidFill>
              </a:rPr>
              <a:t>vaccines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against </a:t>
            </a:r>
            <a:r>
              <a:rPr lang="en-US" altLang="zh-CN" sz="2800" b="1" dirty="0">
                <a:solidFill>
                  <a:schemeClr val="tx1"/>
                </a:solidFill>
              </a:rPr>
              <a:t>it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25950" y="3761740"/>
            <a:ext cx="2640965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tx1"/>
                </a:solidFill>
              </a:rPr>
              <a:t>prove to be </a:t>
            </a:r>
            <a:r>
              <a:rPr lang="en-US" altLang="zh-CN" sz="2800" b="1" u="sng" dirty="0">
                <a:solidFill>
                  <a:schemeClr val="tx1"/>
                </a:solidFill>
              </a:rPr>
              <a:t>the most </a:t>
            </a:r>
            <a:r>
              <a:rPr lang="en-US" altLang="zh-CN" sz="2800" b="1" u="sng" dirty="0">
                <a:solidFill>
                  <a:srgbClr val="FF0000"/>
                </a:solidFill>
              </a:rPr>
              <a:t>effective cure</a:t>
            </a:r>
            <a:r>
              <a:rPr lang="en-US" altLang="zh-CN" sz="2800" b="1" u="sng" dirty="0">
                <a:solidFill>
                  <a:schemeClr val="tx1"/>
                </a:solidFill>
              </a:rPr>
              <a:t> for </a:t>
            </a:r>
            <a:r>
              <a:rPr lang="en-US" altLang="zh-CN" sz="2800" b="1" dirty="0">
                <a:solidFill>
                  <a:schemeClr val="tx1"/>
                </a:solidFill>
              </a:rPr>
              <a:t>malaria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 u="sng" dirty="0">
                <a:solidFill>
                  <a:srgbClr val="FF0000"/>
                </a:solidFill>
              </a:rPr>
              <a:t>life-saving</a:t>
            </a:r>
            <a:r>
              <a:rPr lang="en-US" altLang="zh-CN" sz="2800" b="1" dirty="0">
                <a:solidFill>
                  <a:schemeClr val="tx1"/>
                </a:solidFill>
              </a:rPr>
              <a:t> medicine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68870" y="3488690"/>
            <a:ext cx="4649470" cy="34766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chemeClr val="tx1"/>
                </a:solidFill>
              </a:rPr>
              <a:t>an </a:t>
            </a:r>
            <a:r>
              <a:rPr lang="en-US" altLang="zh-CN" sz="2000" b="1" u="sng" dirty="0">
                <a:solidFill>
                  <a:schemeClr val="tx1"/>
                </a:solidFill>
              </a:rPr>
              <a:t>internationally </a:t>
            </a:r>
            <a:r>
              <a:rPr lang="en-US" altLang="zh-CN" sz="2000" b="1" u="sng" dirty="0">
                <a:solidFill>
                  <a:srgbClr val="FF0000"/>
                </a:solidFill>
              </a:rPr>
              <a:t>renowned</a:t>
            </a:r>
            <a:r>
              <a:rPr lang="en-US" altLang="zh-CN" sz="2000" b="1" u="sng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scientist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chemeClr val="tx1"/>
                </a:solidFill>
              </a:rPr>
              <a:t> one of the most </a:t>
            </a:r>
            <a:r>
              <a:rPr lang="en-US" altLang="zh-CN" sz="2000" b="1" dirty="0">
                <a:solidFill>
                  <a:srgbClr val="FF0000"/>
                </a:solidFill>
              </a:rPr>
              <a:t>i</a:t>
            </a:r>
            <a:r>
              <a:rPr lang="en-US" altLang="zh-CN" sz="2000" b="1" u="sng" dirty="0">
                <a:solidFill>
                  <a:srgbClr val="FF0000"/>
                </a:solidFill>
              </a:rPr>
              <a:t>nfluential</a:t>
            </a:r>
            <a:r>
              <a:rPr lang="en-US" altLang="zh-CN" sz="2000" b="1" u="sng" dirty="0">
                <a:solidFill>
                  <a:schemeClr val="tx1"/>
                </a:solidFill>
              </a:rPr>
              <a:t> figures </a:t>
            </a:r>
            <a:r>
              <a:rPr lang="en-US" altLang="zh-CN" sz="2000" b="1" dirty="0">
                <a:solidFill>
                  <a:schemeClr val="tx1"/>
                </a:solidFill>
              </a:rPr>
              <a:t>of science in the 20th century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chemeClr val="tx1"/>
                </a:solidFill>
              </a:rPr>
              <a:t>the first Chinese female scientist to </a:t>
            </a:r>
            <a:r>
              <a:rPr lang="en-US" altLang="zh-CN" sz="2000" b="1" u="sng" dirty="0">
                <a:solidFill>
                  <a:schemeClr val="tx1"/>
                </a:solidFill>
              </a:rPr>
              <a:t>be </a:t>
            </a:r>
            <a:r>
              <a:rPr lang="en-US" altLang="zh-CN" sz="2000" b="1" u="sng" dirty="0">
                <a:solidFill>
                  <a:srgbClr val="FF0000"/>
                </a:solidFill>
              </a:rPr>
              <a:t>awarded </a:t>
            </a:r>
            <a:r>
              <a:rPr lang="en-US" altLang="zh-CN" sz="2000" b="1" u="sng" dirty="0">
                <a:solidFill>
                  <a:schemeClr val="tx1"/>
                </a:solidFill>
              </a:rPr>
              <a:t>a Nobel </a:t>
            </a:r>
            <a:r>
              <a:rPr lang="en-US" altLang="zh-CN" sz="2000" b="1" u="sng" dirty="0">
                <a:solidFill>
                  <a:srgbClr val="FF0000"/>
                </a:solidFill>
              </a:rPr>
              <a:t>Prize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chemeClr val="tx1"/>
                </a:solidFill>
              </a:rPr>
              <a:t>research traditional Chinese </a:t>
            </a:r>
            <a:r>
              <a:rPr lang="en-US" altLang="zh-CN" sz="2000" b="1" u="sng" dirty="0">
                <a:solidFill>
                  <a:srgbClr val="FF0000"/>
                </a:solidFill>
              </a:rPr>
              <a:t>recipes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000" b="1" u="sng" dirty="0">
                <a:solidFill>
                  <a:srgbClr val="FF0000"/>
                </a:solidFill>
              </a:rPr>
              <a:t>integrate</a:t>
            </a:r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</a:rPr>
              <a:t>easten</a:t>
            </a:r>
            <a:r>
              <a:rPr lang="en-US" altLang="zh-CN" sz="2000" b="1" dirty="0">
                <a:solidFill>
                  <a:schemeClr val="tx1"/>
                </a:solidFill>
              </a:rPr>
              <a:t> and western wisdom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000" b="1" u="sng" dirty="0">
                <a:solidFill>
                  <a:srgbClr val="FF0000"/>
                </a:solidFill>
              </a:rPr>
              <a:t>bridge</a:t>
            </a:r>
            <a:r>
              <a:rPr lang="en-US" altLang="zh-CN" sz="2000" b="1" dirty="0">
                <a:solidFill>
                  <a:schemeClr val="tx1"/>
                </a:solidFill>
              </a:rPr>
              <a:t> Chinese and western medicine</a:t>
            </a:r>
          </a:p>
          <a:p>
            <a:pPr marL="457200" indent="-457200">
              <a:buFont typeface="Wingdings" panose="05000000000000000000" charset="0"/>
              <a:buChar char="Ø"/>
            </a:pPr>
            <a:endParaRPr lang="en-US" altLang="zh-CN" sz="2000" b="1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000" b="1" u="sng" dirty="0">
                <a:solidFill>
                  <a:srgbClr val="FF0000"/>
                </a:solidFill>
              </a:rPr>
              <a:t>conduct</a:t>
            </a:r>
            <a:r>
              <a:rPr lang="en-US" altLang="zh-CN" sz="2000" b="1" u="sng" dirty="0">
                <a:solidFill>
                  <a:schemeClr val="tx1"/>
                </a:solidFill>
              </a:rPr>
              <a:t> research</a:t>
            </a:r>
            <a:r>
              <a:rPr lang="en-US" altLang="zh-CN" sz="2000" b="1" dirty="0">
                <a:solidFill>
                  <a:schemeClr val="tx1"/>
                </a:solidFill>
              </a:rPr>
              <a:t> in spite of age</a:t>
            </a:r>
          </a:p>
          <a:p>
            <a:pPr indent="0">
              <a:buFont typeface="Wingdings" panose="05000000000000000000" charset="0"/>
              <a:buNone/>
            </a:pP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145395" y="3122930"/>
            <a:ext cx="1995170" cy="3987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world famous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0287953" y="3488373"/>
            <a:ext cx="301625" cy="273050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0735944" y="4565015"/>
            <a:ext cx="1456055" cy="3987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en-US" altLang="zh-CN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methods</a:t>
            </a: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1297603" y="4963478"/>
            <a:ext cx="301625" cy="273050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150225" y="4900930"/>
            <a:ext cx="1995170" cy="3987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combine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8292783" y="5303203"/>
            <a:ext cx="301625" cy="273050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784625" y="5660023"/>
            <a:ext cx="3208454" cy="3987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V.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form a bridge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15195" y="2173230"/>
            <a:ext cx="2376805" cy="70675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the first person to find the cure.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5149" y="270588"/>
            <a:ext cx="825759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Now think : what qualities make </a:t>
            </a:r>
            <a:r>
              <a:rPr lang="en-US" altLang="zh-CN" sz="2800" dirty="0" err="1" smtClean="0"/>
              <a:t>Tu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Youyou</a:t>
            </a:r>
            <a:r>
              <a:rPr lang="en-US" altLang="zh-CN" sz="2800" dirty="0" smtClean="0"/>
              <a:t> admirable?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1020" y="422987"/>
            <a:ext cx="901026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Her </a:t>
            </a:r>
            <a:r>
              <a:rPr lang="en-US" altLang="zh-CN" sz="2800" b="1" dirty="0" smtClean="0"/>
              <a:t>bravery</a:t>
            </a:r>
            <a:r>
              <a:rPr lang="en-US" altLang="zh-CN" sz="2800" dirty="0" smtClean="0"/>
              <a:t>, </a:t>
            </a:r>
            <a:r>
              <a:rPr lang="en-US" altLang="zh-CN" sz="2800" b="1" dirty="0" smtClean="0"/>
              <a:t>wisdom</a:t>
            </a:r>
            <a:r>
              <a:rPr lang="en-US" altLang="zh-CN" sz="2800" dirty="0" smtClean="0"/>
              <a:t>, </a:t>
            </a:r>
            <a:r>
              <a:rPr lang="en-US" altLang="zh-CN" sz="2800" b="1" dirty="0" smtClean="0"/>
              <a:t>creativity</a:t>
            </a:r>
            <a:r>
              <a:rPr lang="en-US" altLang="zh-CN" sz="2800" dirty="0" smtClean="0"/>
              <a:t>, </a:t>
            </a:r>
            <a:r>
              <a:rPr lang="en-US" altLang="zh-CN" sz="2800" b="1" dirty="0" smtClean="0"/>
              <a:t>commitment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to</a:t>
            </a:r>
            <a:r>
              <a:rPr lang="en-US" altLang="zh-CN" sz="2800" dirty="0" smtClean="0"/>
              <a:t> scientific research.</a:t>
            </a:r>
          </a:p>
        </p:txBody>
      </p:sp>
      <p:sp>
        <p:nvSpPr>
          <p:cNvPr id="34" name="文本框 16"/>
          <p:cNvSpPr txBox="1"/>
          <p:nvPr/>
        </p:nvSpPr>
        <p:spPr>
          <a:xfrm>
            <a:off x="1062070" y="3485787"/>
            <a:ext cx="1995170" cy="3987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传染的</a:t>
            </a: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文本框 16"/>
          <p:cNvSpPr txBox="1"/>
          <p:nvPr/>
        </p:nvSpPr>
        <p:spPr>
          <a:xfrm>
            <a:off x="2219066" y="4717428"/>
            <a:ext cx="888028" cy="3987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 smtClean="0">
                <a:latin typeface="Arial" panose="020B0604020202020204" pitchFamily="34" charset="0"/>
                <a:ea typeface="宋体" panose="02010600030101010101" pitchFamily="2" charset="-122"/>
              </a:rPr>
              <a:t>呕吐</a:t>
            </a: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文本框 16"/>
          <p:cNvSpPr txBox="1"/>
          <p:nvPr/>
        </p:nvSpPr>
        <p:spPr>
          <a:xfrm>
            <a:off x="828804" y="6331624"/>
            <a:ext cx="1995170" cy="3987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有效的疫苗</a:t>
            </a: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文本框 13"/>
          <p:cNvSpPr txBox="1"/>
          <p:nvPr/>
        </p:nvSpPr>
        <p:spPr>
          <a:xfrm>
            <a:off x="9531183" y="4072523"/>
            <a:ext cx="2333558" cy="40011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有影响力的人物</a:t>
            </a: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8" grpId="0" bldLvl="0" animBg="1"/>
      <p:bldP spid="9" grpId="0" bldLvl="0" animBg="1"/>
      <p:bldP spid="10" grpId="0" bldLvl="0" animBg="1"/>
      <p:bldP spid="16" grpId="0" bldLvl="0" animBg="1"/>
      <p:bldP spid="14" grpId="0" bldLvl="0" animBg="1"/>
      <p:bldP spid="17" grpId="0" bldLvl="0" animBg="1"/>
      <p:bldP spid="19" grpId="0" animBg="1"/>
      <p:bldP spid="6" grpId="0" bldLvl="0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5655" y="835025"/>
            <a:ext cx="42265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sym typeface="+mn-ea"/>
              </a:rPr>
              <a:t>infectious </a:t>
            </a:r>
            <a:endParaRPr lang="en-US" altLang="zh-CN" sz="3600" b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sym typeface="+mn-ea"/>
              </a:rPr>
              <a:t>suffer from </a:t>
            </a:r>
            <a:endParaRPr lang="en-US" altLang="zh-CN" sz="3600" b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sym typeface="+mn-ea"/>
              </a:rPr>
              <a:t>effective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sym typeface="+mn-ea"/>
              </a:rPr>
              <a:t>major in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sym typeface="+mn-ea"/>
              </a:rPr>
              <a:t>internationally </a:t>
            </a:r>
            <a:endParaRPr lang="en-US" altLang="zh-CN" sz="3600" b="1" dirty="0">
              <a:sym typeface="+mn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sym typeface="+mn-ea"/>
              </a:rPr>
              <a:t>bridge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sym typeface="+mn-ea"/>
              </a:rPr>
              <a:t>be awarded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sym typeface="+mn-ea"/>
              </a:rPr>
              <a:t>influential</a:t>
            </a:r>
            <a:endParaRPr lang="en-US" altLang="zh-CN" sz="3600" b="1" dirty="0">
              <a:sym typeface="+mn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sym typeface="+mn-ea"/>
              </a:rPr>
              <a:t>limited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sym typeface="+mn-ea"/>
              </a:rPr>
              <a:t>establish</a:t>
            </a:r>
            <a:endParaRPr lang="en-US" altLang="zh-CN" sz="3600" b="1" dirty="0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3600" dirty="0"/>
          </a:p>
        </p:txBody>
      </p:sp>
      <p:sp>
        <p:nvSpPr>
          <p:cNvPr id="3" name="文本框 2"/>
          <p:cNvSpPr txBox="1"/>
          <p:nvPr/>
        </p:nvSpPr>
        <p:spPr>
          <a:xfrm>
            <a:off x="360000" y="165600"/>
            <a:ext cx="1029480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check: Be a matchmaker and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translate them.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11800" y="749300"/>
            <a:ext cx="66059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solidFill>
                  <a:srgbClr val="C00000"/>
                </a:solidFill>
                <a:sym typeface="+mn-ea"/>
              </a:rPr>
              <a:t>vaccines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vomiting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medicine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renowned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Chinese and western medicine 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figures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a Nobel Prize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solidFill>
                  <a:srgbClr val="C00000"/>
                </a:solidFill>
                <a:sym typeface="+mn-ea"/>
              </a:rPr>
              <a:t>resources</a:t>
            </a:r>
            <a:endParaRPr lang="en-US" altLang="zh-CN" sz="3600" b="1" dirty="0">
              <a:solidFill>
                <a:srgbClr val="C00000"/>
              </a:solidFill>
              <a:sym typeface="+mn-ea"/>
            </a:endParaRP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solidFill>
                  <a:srgbClr val="C00000"/>
                </a:solidFill>
                <a:sym typeface="+mn-ea"/>
              </a:rPr>
              <a:t>diseases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solidFill>
                  <a:srgbClr val="C00000"/>
                </a:solidFill>
                <a:sym typeface="+mn-ea"/>
              </a:rPr>
              <a:t>a team</a:t>
            </a:r>
            <a:endParaRPr lang="en-US" altLang="zh-CN" sz="3600" b="1" dirty="0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3600" dirty="0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371850" y="1645920"/>
            <a:ext cx="2326306" cy="19050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72589" y="1193533"/>
            <a:ext cx="2415942" cy="4263991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080084" y="1193533"/>
            <a:ext cx="2560320" cy="1078029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118485" y="2175309"/>
            <a:ext cx="2435292" cy="621231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101398" y="2743200"/>
            <a:ext cx="1519756" cy="694558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6907" y="3282215"/>
            <a:ext cx="2964247" cy="725871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424555" y="3878981"/>
            <a:ext cx="2235100" cy="1190859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633403" y="4350619"/>
            <a:ext cx="1987751" cy="205941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919529" y="4886358"/>
            <a:ext cx="2759710" cy="676910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023803" y="5996539"/>
            <a:ext cx="2664728" cy="113766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0638" y="0"/>
            <a:ext cx="11617960" cy="82613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introduction with the words .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449" y="826109"/>
            <a:ext cx="11033125" cy="43516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sz="3600" dirty="0"/>
              <a:t>  </a:t>
            </a:r>
            <a:r>
              <a:rPr lang="en-US" sz="3600" dirty="0" err="1" smtClean="0"/>
              <a:t>Tu</a:t>
            </a:r>
            <a:r>
              <a:rPr lang="en-US" sz="3600" dirty="0" smtClean="0"/>
              <a:t> </a:t>
            </a:r>
            <a:r>
              <a:rPr lang="en-US" sz="3600" dirty="0" err="1" smtClean="0"/>
              <a:t>Youyou</a:t>
            </a:r>
            <a:r>
              <a:rPr lang="en-US" sz="3600" dirty="0" smtClean="0"/>
              <a:t> is the first Chinese ________ scientist who was ________ the Noble Prize. In 1969, she was chosen to _________ a team to find a _______ for malaria-an _________ disease that killed millions of people every year. </a:t>
            </a:r>
            <a:r>
              <a:rPr lang="en-US" sz="3600" dirty="0" err="1" smtClean="0"/>
              <a:t>Tu</a:t>
            </a:r>
            <a:r>
              <a:rPr lang="en-US" sz="3600" dirty="0" smtClean="0"/>
              <a:t> </a:t>
            </a:r>
            <a:r>
              <a:rPr lang="en-US" sz="3600" dirty="0" err="1" smtClean="0"/>
              <a:t>Youyou’s</a:t>
            </a:r>
            <a:r>
              <a:rPr lang="en-US" sz="3600" dirty="0" smtClean="0"/>
              <a:t> team had _______ resources and they didn’t have enough ______. She studied ancient Chinese medical literature and visited _______ in traditional Chinese medicine. After hundreds of failed _________, they eventually discovered </a:t>
            </a:r>
            <a:r>
              <a:rPr lang="en-US" sz="3600" dirty="0" err="1" smtClean="0"/>
              <a:t>artemisinin</a:t>
            </a:r>
            <a:r>
              <a:rPr lang="en-US" sz="3600" dirty="0" smtClean="0"/>
              <a:t>, which is now the most ________ drug for fighting malaria. </a:t>
            </a:r>
            <a:r>
              <a:rPr lang="en-US" sz="3600" dirty="0" err="1" smtClean="0"/>
              <a:t>Tu</a:t>
            </a:r>
            <a:r>
              <a:rPr lang="en-US" sz="3600" dirty="0" smtClean="0"/>
              <a:t> </a:t>
            </a:r>
            <a:r>
              <a:rPr lang="en-US" sz="3600" dirty="0" err="1" smtClean="0"/>
              <a:t>Youyou</a:t>
            </a:r>
            <a:r>
              <a:rPr lang="en-US" sz="3600" dirty="0" smtClean="0"/>
              <a:t> was selected as one of the most _________ figures of science in the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century.</a:t>
            </a:r>
            <a:endParaRPr lang="en-US" sz="3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681975" y="827430"/>
            <a:ext cx="23336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female</a:t>
            </a:r>
            <a:endParaRPr lang="en-US" altLang="zh-CN" sz="32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65542" y="1286679"/>
            <a:ext cx="222410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awarded</a:t>
            </a:r>
            <a:endParaRPr lang="en-US" altLang="zh-CN" sz="32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4378" y="1842252"/>
            <a:ext cx="20275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establish</a:t>
            </a:r>
            <a:endParaRPr lang="en-US" altLang="zh-CN" sz="32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85246" y="1828657"/>
            <a:ext cx="15944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cure</a:t>
            </a:r>
            <a:endParaRPr lang="en-US" altLang="zh-CN" sz="32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0024" y="2355617"/>
            <a:ext cx="23336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infectious</a:t>
            </a:r>
            <a:endParaRPr lang="en-US" altLang="zh-CN" sz="32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35282" y="2799481"/>
            <a:ext cx="19064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limited</a:t>
            </a:r>
            <a:endParaRPr lang="en-US" altLang="zh-CN" sz="32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70744" y="3308401"/>
            <a:ext cx="149821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staff</a:t>
            </a:r>
            <a:endParaRPr lang="en-US" altLang="zh-CN" sz="32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51942" y="3769062"/>
            <a:ext cx="17762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experts</a:t>
            </a:r>
            <a:endParaRPr lang="en-US" altLang="zh-CN" sz="32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8" name="文本框 15"/>
          <p:cNvSpPr txBox="1"/>
          <p:nvPr/>
        </p:nvSpPr>
        <p:spPr>
          <a:xfrm>
            <a:off x="9041363" y="4238703"/>
            <a:ext cx="2397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experiments</a:t>
            </a:r>
            <a:endParaRPr lang="en-US" altLang="zh-CN" sz="32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9" name="文本框 15"/>
          <p:cNvSpPr txBox="1"/>
          <p:nvPr/>
        </p:nvSpPr>
        <p:spPr>
          <a:xfrm>
            <a:off x="1725853" y="5218417"/>
            <a:ext cx="17762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effective</a:t>
            </a:r>
            <a:endParaRPr lang="en-US" altLang="zh-CN" sz="32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0" name="文本框 15"/>
          <p:cNvSpPr txBox="1"/>
          <p:nvPr/>
        </p:nvSpPr>
        <p:spPr>
          <a:xfrm>
            <a:off x="5977502" y="5644516"/>
            <a:ext cx="2224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influential</a:t>
            </a:r>
            <a:endParaRPr lang="en-US" altLang="zh-CN" sz="3200" b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8" grpId="0" bldLvl="0"/>
      <p:bldP spid="9" grpId="0" bldLvl="0"/>
      <p:bldP spid="10" grpId="0" bldLvl="0"/>
      <p:bldP spid="12" grpId="0" bldLvl="0"/>
      <p:bldP spid="14" grpId="0" bldLvl="0"/>
      <p:bldP spid="15" grpId="0" bldLvl="0"/>
      <p:bldP spid="16" grpId="0" bldLvl="0"/>
      <p:bldP spid="18" grpId="0" bldLvl="0"/>
      <p:bldP spid="19" grpId="0" bldLvl="0"/>
      <p:bldP spid="20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0638" y="0"/>
            <a:ext cx="11617960" cy="82613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given words to make sentences about </a:t>
            </a:r>
            <a:r>
              <a:rPr lang="en-US" altLang="zh-CN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pictures.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449" y="826109"/>
            <a:ext cx="11033125" cy="43516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sz="3600" dirty="0"/>
              <a:t>  </a:t>
            </a:r>
            <a:r>
              <a:rPr lang="en-US" sz="3600" b="1" dirty="0" smtClean="0"/>
              <a:t>infectious; effective vaccine; conduct; recipes</a:t>
            </a:r>
          </a:p>
          <a:p>
            <a:pPr marL="0" indent="0" algn="just">
              <a:buNone/>
            </a:pPr>
            <a:endParaRPr lang="en-US" sz="3600" dirty="0" smtClean="0"/>
          </a:p>
          <a:p>
            <a:pPr marL="0" indent="0" algn="just">
              <a:buNone/>
            </a:pP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19" name="文本框 15"/>
          <p:cNvSpPr txBox="1"/>
          <p:nvPr/>
        </p:nvSpPr>
        <p:spPr>
          <a:xfrm>
            <a:off x="540866" y="2195298"/>
            <a:ext cx="634512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Covid-19 is an </a:t>
            </a:r>
            <a:r>
              <a:rPr lang="en-US" altLang="zh-CN" sz="3200" b="1" dirty="0" smtClean="0">
                <a:solidFill>
                  <a:srgbClr val="0070C0"/>
                </a:solidFill>
                <a:sym typeface="+mn-ea"/>
              </a:rPr>
              <a:t>infectious</a:t>
            </a:r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 disease that is striking the whole world. So far there have been no </a:t>
            </a:r>
            <a:r>
              <a:rPr lang="en-US" altLang="zh-CN" sz="3200" b="1" dirty="0" smtClean="0">
                <a:solidFill>
                  <a:srgbClr val="0070C0"/>
                </a:solidFill>
                <a:sym typeface="+mn-ea"/>
              </a:rPr>
              <a:t>effective vaccine </a:t>
            </a:r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against it. But scientists and doctors are </a:t>
            </a:r>
            <a:r>
              <a:rPr lang="en-US" altLang="zh-CN" sz="3200" b="1" dirty="0" smtClean="0">
                <a:solidFill>
                  <a:srgbClr val="0070C0"/>
                </a:solidFill>
                <a:sym typeface="+mn-ea"/>
              </a:rPr>
              <a:t>conducting research </a:t>
            </a:r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into different </a:t>
            </a:r>
            <a:r>
              <a:rPr lang="en-US" altLang="zh-CN" sz="3200" b="1" dirty="0" smtClean="0">
                <a:solidFill>
                  <a:srgbClr val="0070C0"/>
                </a:solidFill>
                <a:sym typeface="+mn-ea"/>
              </a:rPr>
              <a:t>recipes</a:t>
            </a:r>
            <a:r>
              <a:rPr lang="en-US" altLang="zh-CN" sz="3200" dirty="0" smtClean="0">
                <a:solidFill>
                  <a:srgbClr val="0070C0"/>
                </a:solidFill>
                <a:sym typeface="+mn-ea"/>
              </a:rPr>
              <a:t> to fight against the disease.</a:t>
            </a:r>
            <a:endParaRPr lang="en-US" altLang="zh-CN" sz="3200" dirty="0">
              <a:solidFill>
                <a:srgbClr val="0070C0"/>
              </a:solidFill>
              <a:sym typeface="+mn-ea"/>
            </a:endParaRPr>
          </a:p>
        </p:txBody>
      </p:sp>
      <p:pic>
        <p:nvPicPr>
          <p:cNvPr id="1026" name="Picture 2" descr="C:\Users\Administrator\Desktop\W020200206478042156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3126" y="3181740"/>
            <a:ext cx="5058874" cy="3480318"/>
          </a:xfrm>
          <a:prstGeom prst="rect">
            <a:avLst/>
          </a:prstGeom>
          <a:noFill/>
        </p:spPr>
      </p:pic>
      <p:pic>
        <p:nvPicPr>
          <p:cNvPr id="1027" name="Picture 3" descr="C:\Users\Administrator\Desktop\t01942d14f457e1cb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8093" y="2286000"/>
            <a:ext cx="2930102" cy="87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180674" y="0"/>
            <a:ext cx="11232573" cy="71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主题三：</a:t>
            </a:r>
            <a:r>
              <a:rPr lang="en-US" altLang="zh-CN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makers</a:t>
            </a:r>
          </a:p>
        </p:txBody>
      </p:sp>
      <p:sp>
        <p:nvSpPr>
          <p:cNvPr id="226310" name="AutoShape 6"/>
          <p:cNvSpPr>
            <a:spLocks noChangeArrowheads="1"/>
          </p:cNvSpPr>
          <p:nvPr/>
        </p:nvSpPr>
        <p:spPr bwMode="auto">
          <a:xfrm>
            <a:off x="0" y="965292"/>
            <a:ext cx="5212715" cy="647700"/>
          </a:xfrm>
          <a:prstGeom prst="roundRect">
            <a:avLst>
              <a:gd name="adj" fmla="val 16667"/>
            </a:avLst>
          </a:prstGeom>
          <a:solidFill>
            <a:srgbClr val="00FF00">
              <a:alpha val="19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altLang="zh-CN" sz="3000" dirty="0">
                <a:solidFill>
                  <a:srgbClr val="FF0000"/>
                </a:solidFill>
              </a:rPr>
              <a:t> </a:t>
            </a:r>
            <a:r>
              <a:rPr lang="en-US" altLang="zh-CN" sz="3000" u="sng" dirty="0">
                <a:solidFill>
                  <a:schemeClr val="tx1"/>
                </a:solidFill>
              </a:rPr>
              <a:t>fought </a:t>
            </a:r>
            <a:r>
              <a:rPr lang="en-US" altLang="zh-CN" sz="3000" b="1" u="sng" dirty="0">
                <a:solidFill>
                  <a:schemeClr val="tx1"/>
                </a:solidFill>
              </a:rPr>
              <a:t>for</a:t>
            </a:r>
            <a:r>
              <a:rPr lang="en-US" altLang="zh-CN" sz="3000" b="1" dirty="0">
                <a:solidFill>
                  <a:srgbClr val="FF0000"/>
                </a:solidFill>
              </a:rPr>
              <a:t> equal rights</a:t>
            </a:r>
            <a:r>
              <a:rPr lang="en-US" altLang="zh-CN" sz="3000" dirty="0">
                <a:solidFill>
                  <a:schemeClr val="tx1"/>
                </a:solidFill>
              </a:rPr>
              <a:t> for black</a:t>
            </a:r>
            <a:r>
              <a:rPr lang="en-US" altLang="zh-CN" sz="3000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311" name="AutoShape 7"/>
          <p:cNvSpPr>
            <a:spLocks noChangeArrowheads="1"/>
          </p:cNvSpPr>
          <p:nvPr/>
        </p:nvSpPr>
        <p:spPr bwMode="auto">
          <a:xfrm>
            <a:off x="0" y="2225493"/>
            <a:ext cx="5700395" cy="902970"/>
          </a:xfrm>
          <a:prstGeom prst="roundRect">
            <a:avLst>
              <a:gd name="adj" fmla="val 16667"/>
            </a:avLst>
          </a:prstGeom>
          <a:solidFill>
            <a:srgbClr val="00FF00">
              <a:alpha val="19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3000" u="sng" dirty="0"/>
              <a:t>fought </a:t>
            </a:r>
            <a:r>
              <a:rPr lang="en-US" sz="3000" b="1" u="sng" dirty="0"/>
              <a:t>against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racial discrimination</a:t>
            </a:r>
          </a:p>
          <a:p>
            <a:pPr algn="ctr">
              <a:lnSpc>
                <a:spcPct val="11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   /racism; racist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</a:rPr>
              <a:t>种族主义；种族分子</a:t>
            </a:r>
            <a:r>
              <a:rPr lang="zh-CN" altLang="en-US" sz="3000" b="1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226312" name="AutoShape 8"/>
          <p:cNvSpPr>
            <a:spLocks noChangeArrowheads="1"/>
          </p:cNvSpPr>
          <p:nvPr/>
        </p:nvSpPr>
        <p:spPr bwMode="auto">
          <a:xfrm>
            <a:off x="7092315" y="1030605"/>
            <a:ext cx="4641850" cy="698500"/>
          </a:xfrm>
          <a:prstGeom prst="roundRect">
            <a:avLst>
              <a:gd name="adj" fmla="val 16667"/>
            </a:avLst>
          </a:prstGeom>
          <a:solidFill>
            <a:srgbClr val="00FF00">
              <a:alpha val="19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altLang="zh-CN" sz="28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tx1"/>
                </a:solidFill>
              </a:rPr>
              <a:t>organised peaceful </a:t>
            </a:r>
            <a:r>
              <a:rPr lang="en-US" sz="2800" b="1" dirty="0">
                <a:solidFill>
                  <a:srgbClr val="FF0000"/>
                </a:solidFill>
              </a:rPr>
              <a:t>protests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zh-CN" altLang="en-US" sz="3000" dirty="0">
              <a:solidFill>
                <a:srgbClr val="FF0000"/>
              </a:solidFill>
            </a:endParaRPr>
          </a:p>
        </p:txBody>
      </p:sp>
      <p:sp>
        <p:nvSpPr>
          <p:cNvPr id="226314" name="AutoShape 10"/>
          <p:cNvSpPr>
            <a:spLocks noChangeArrowheads="1"/>
          </p:cNvSpPr>
          <p:nvPr/>
        </p:nvSpPr>
        <p:spPr bwMode="auto">
          <a:xfrm>
            <a:off x="8072755" y="3945734"/>
            <a:ext cx="4119245" cy="767715"/>
          </a:xfrm>
          <a:prstGeom prst="roundRect">
            <a:avLst>
              <a:gd name="adj" fmla="val 16667"/>
            </a:avLst>
          </a:prstGeom>
          <a:solidFill>
            <a:srgbClr val="00FF00">
              <a:alpha val="3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3000" dirty="0">
                <a:solidFill>
                  <a:schemeClr val="tx1"/>
                </a:solidFill>
              </a:rPr>
              <a:t>made an </a:t>
            </a:r>
            <a:r>
              <a:rPr lang="en-US" sz="3000" b="1" dirty="0">
                <a:solidFill>
                  <a:srgbClr val="FF0000"/>
                </a:solidFill>
              </a:rPr>
              <a:t>inspiring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speech</a:t>
            </a:r>
          </a:p>
        </p:txBody>
      </p:sp>
      <p:sp>
        <p:nvSpPr>
          <p:cNvPr id="226315" name="AutoShape 11"/>
          <p:cNvSpPr>
            <a:spLocks noChangeArrowheads="1"/>
          </p:cNvSpPr>
          <p:nvPr/>
        </p:nvSpPr>
        <p:spPr bwMode="auto">
          <a:xfrm>
            <a:off x="269875" y="4585970"/>
            <a:ext cx="5088255" cy="932180"/>
          </a:xfrm>
          <a:prstGeom prst="roundRect">
            <a:avLst>
              <a:gd name="adj" fmla="val 16667"/>
            </a:avLst>
          </a:prstGeom>
          <a:solidFill>
            <a:srgbClr val="00FF00">
              <a:alpha val="3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altLang="zh-CN" sz="3000" dirty="0">
              <a:solidFill>
                <a:srgbClr val="FF00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3000" dirty="0">
                <a:solidFill>
                  <a:schemeClr val="tx1"/>
                </a:solidFill>
              </a:rPr>
              <a:t>fought </a:t>
            </a:r>
            <a:r>
              <a:rPr lang="en-US" sz="3000" b="1" dirty="0">
                <a:solidFill>
                  <a:schemeClr val="tx1"/>
                </a:solidFill>
              </a:rPr>
              <a:t>against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</a:rPr>
              <a:t>unfair treatment</a:t>
            </a:r>
          </a:p>
          <a:p>
            <a:pPr algn="ctr">
              <a:lnSpc>
                <a:spcPct val="11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           (be unfairly treated)</a:t>
            </a:r>
            <a:endParaRPr lang="zh-CN" altLang="en-US" sz="3000" dirty="0">
              <a:solidFill>
                <a:srgbClr val="FF0000"/>
              </a:solidFill>
            </a:endParaRPr>
          </a:p>
          <a:p>
            <a:pPr algn="ctr">
              <a:lnSpc>
                <a:spcPct val="110000"/>
              </a:lnSpc>
            </a:pPr>
            <a:endParaRPr lang="zh-CN" altLang="en-US" sz="3000" dirty="0">
              <a:solidFill>
                <a:srgbClr val="FF0000"/>
              </a:solidFill>
            </a:endParaRPr>
          </a:p>
        </p:txBody>
      </p:sp>
      <p:sp>
        <p:nvSpPr>
          <p:cNvPr id="226317" name="AutoShape 13"/>
          <p:cNvSpPr>
            <a:spLocks noChangeArrowheads="1"/>
          </p:cNvSpPr>
          <p:nvPr/>
        </p:nvSpPr>
        <p:spPr bwMode="auto">
          <a:xfrm>
            <a:off x="1250950" y="5734050"/>
            <a:ext cx="3378200" cy="818515"/>
          </a:xfrm>
          <a:prstGeom prst="roundRect">
            <a:avLst>
              <a:gd name="adj" fmla="val 16667"/>
            </a:avLst>
          </a:prstGeom>
          <a:solidFill>
            <a:srgbClr val="00FF00">
              <a:alpha val="3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800" dirty="0"/>
              <a:t>was put behind </a:t>
            </a:r>
            <a:r>
              <a:rPr lang="en-US" sz="2800" b="1" dirty="0">
                <a:solidFill>
                  <a:srgbClr val="FF0000"/>
                </a:solidFill>
              </a:rPr>
              <a:t>bars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09035" y="3126105"/>
            <a:ext cx="4802505" cy="829945"/>
          </a:xfrm>
          <a:prstGeom prst="rect">
            <a:avLst/>
          </a:prstGeom>
          <a:solidFill>
            <a:srgbClr val="92D05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Martin Luther King</a:t>
            </a: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8666467" y="5462659"/>
            <a:ext cx="3338195" cy="1071245"/>
          </a:xfrm>
          <a:prstGeom prst="roundRect">
            <a:avLst>
              <a:gd name="adj" fmla="val 16667"/>
            </a:avLst>
          </a:prstGeom>
          <a:solidFill>
            <a:srgbClr val="00FF00">
              <a:alpha val="3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received</a:t>
            </a:r>
            <a:r>
              <a:rPr lang="en-US" sz="3000" dirty="0">
                <a:solidFill>
                  <a:schemeClr val="tx1"/>
                </a:solidFill>
              </a:rPr>
              <a:t> the 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solidFill>
                  <a:schemeClr val="tx1"/>
                </a:solidFill>
              </a:rPr>
              <a:t>Nobel Peace Prize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6658610" y="2094865"/>
            <a:ext cx="5360670" cy="767715"/>
          </a:xfrm>
          <a:prstGeom prst="roundRect">
            <a:avLst>
              <a:gd name="adj" fmla="val 16667"/>
            </a:avLst>
          </a:prstGeom>
          <a:solidFill>
            <a:srgbClr val="00FF00">
              <a:alpha val="3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3000" dirty="0">
                <a:solidFill>
                  <a:schemeClr val="tx1"/>
                </a:solidFill>
              </a:rPr>
              <a:t>organized the </a:t>
            </a:r>
            <a:r>
              <a:rPr lang="en-US" sz="3000" b="1" u="sng" dirty="0">
                <a:solidFill>
                  <a:srgbClr val="FF0000"/>
                </a:solidFill>
              </a:rPr>
              <a:t>Civil Rights March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936188" y="1567283"/>
            <a:ext cx="2280920" cy="58356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b="1" dirty="0">
                <a:sym typeface="+mn-ea"/>
              </a:rPr>
              <a:t>种族歧视</a:t>
            </a:r>
          </a:p>
        </p:txBody>
      </p:sp>
      <p:cxnSp>
        <p:nvCxnSpPr>
          <p:cNvPr id="8" name="曲线连接符 7"/>
          <p:cNvCxnSpPr/>
          <p:nvPr/>
        </p:nvCxnSpPr>
        <p:spPr>
          <a:xfrm flipV="1">
            <a:off x="2444590" y="1950095"/>
            <a:ext cx="895772" cy="46600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582688" y="3965381"/>
            <a:ext cx="2893060" cy="58356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ym typeface="+mn-ea"/>
              </a:rPr>
              <a:t>n. </a:t>
            </a:r>
            <a:r>
              <a:rPr lang="zh-CN" altLang="en-US" sz="3200" b="1" dirty="0">
                <a:sym typeface="+mn-ea"/>
              </a:rPr>
              <a:t>不公正对待</a:t>
            </a:r>
          </a:p>
        </p:txBody>
      </p:sp>
      <p:cxnSp>
        <p:nvCxnSpPr>
          <p:cNvPr id="10" name="曲线连接符 9"/>
          <p:cNvCxnSpPr/>
          <p:nvPr/>
        </p:nvCxnSpPr>
        <p:spPr>
          <a:xfrm rot="16200000">
            <a:off x="2785745" y="4572000"/>
            <a:ext cx="668655" cy="60325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061460" y="6310630"/>
            <a:ext cx="3633470" cy="58356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ym typeface="+mn-ea"/>
              </a:rPr>
              <a:t>=was in prison/jail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533255" y="359410"/>
            <a:ext cx="2280920" cy="58356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ym typeface="+mn-ea"/>
              </a:rPr>
              <a:t>n. </a:t>
            </a:r>
            <a:r>
              <a:rPr lang="zh-CN" altLang="en-US" sz="3200" b="1">
                <a:sym typeface="+mn-ea"/>
              </a:rPr>
              <a:t>抗议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640570" y="2988945"/>
            <a:ext cx="2280920" cy="58356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ym typeface="+mn-ea"/>
              </a:rPr>
              <a:t>民权游行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941435" y="4747895"/>
            <a:ext cx="2280920" cy="460375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ym typeface="+mn-ea"/>
              </a:rPr>
              <a:t>adj. </a:t>
            </a:r>
            <a:r>
              <a:rPr lang="zh-CN" altLang="en-US" sz="2400" b="1" dirty="0">
                <a:sym typeface="+mn-ea"/>
              </a:rPr>
              <a:t>鼓舞人心的</a:t>
            </a:r>
          </a:p>
        </p:txBody>
      </p:sp>
      <p:pic>
        <p:nvPicPr>
          <p:cNvPr id="2050" name="Picture 2" descr="C:\Users\Administrator\Desktop\9FE9654787E19B4C2733C2E8F23B0D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739" y="3915649"/>
            <a:ext cx="2090056" cy="24819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0" grpId="0" bldLvl="0" animBg="1"/>
      <p:bldP spid="226311" grpId="0" bldLvl="0" animBg="1"/>
      <p:bldP spid="226312" grpId="0" bldLvl="0" animBg="1"/>
      <p:bldP spid="226314" grpId="0" bldLvl="0" animBg="1"/>
      <p:bldP spid="226315" grpId="0" bldLvl="0" animBg="1"/>
      <p:bldP spid="226317" grpId="0" bldLvl="0" animBg="1"/>
      <p:bldP spid="24" grpId="0" bldLvl="0" animBg="1"/>
      <p:bldP spid="7" grpId="0" bldLvl="0" animBg="1"/>
      <p:bldP spid="29" grpId="0" bldLvl="0" animBg="1"/>
      <p:bldP spid="9" grpId="0" bldLvl="0" animBg="1"/>
      <p:bldP spid="11" grpId="0" bldLvl="0" animBg="1"/>
      <p:bldP spid="13" grpId="0" bldLvl="0" animBg="1"/>
      <p:bldP spid="15" grpId="0" bldLvl="0" animBg="1"/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30" y="242570"/>
            <a:ext cx="11617960" cy="826135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the words mentioned above.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9755" y="1068705"/>
            <a:ext cx="11033125" cy="43516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sz="3600" dirty="0"/>
              <a:t>  </a:t>
            </a:r>
            <a:r>
              <a:rPr lang="en-US" sz="3600" dirty="0"/>
              <a:t>Martin Luther King is a great man who fought to win __________ for the black people in the US. As a small boy he suffered from _________________, which is when people were treated _________ due to their skin colour.</a:t>
            </a:r>
          </a:p>
          <a:p>
            <a:pPr marL="0" indent="0" algn="just">
              <a:buNone/>
            </a:pPr>
            <a:r>
              <a:rPr lang="en-US" sz="3600" dirty="0"/>
              <a:t> He was put behind ______ many times for organsing peaceful ___________. In 1963, he organised the Civil Rights __________ to Washington, D.C., during which he made the famous and ___________ speech“I have a dream” .</a:t>
            </a:r>
          </a:p>
          <a:p>
            <a:pPr marL="0" indent="0" algn="just">
              <a:buNone/>
            </a:pPr>
            <a:r>
              <a:rPr lang="en-US" sz="3600" dirty="0"/>
              <a:t>The next year, he _________ the Noble Peace Prize, but unfortunately, he was killed in 1968 by some </a:t>
            </a:r>
            <a:r>
              <a:rPr lang="en-US" sz="3600" dirty="0" smtClean="0"/>
              <a:t>______.</a:t>
            </a:r>
            <a:endParaRPr lang="en-US" sz="3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79755" y="1499235"/>
            <a:ext cx="23336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equal rights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040" y="1995805"/>
            <a:ext cx="41090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racial discrimination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73905" y="2579370"/>
            <a:ext cx="20275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sym typeface="+mn-ea"/>
              </a:rPr>
              <a:t>unfairly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80585" y="3162935"/>
            <a:ext cx="15944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sym typeface="+mn-ea"/>
              </a:rPr>
              <a:t>bars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17445" y="3624580"/>
            <a:ext cx="23336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sym typeface="+mn-ea"/>
              </a:rPr>
              <a:t>protests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984375" y="4068445"/>
            <a:ext cx="23336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sym typeface="+mn-ea"/>
              </a:rPr>
              <a:t>March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78450" y="4652010"/>
            <a:ext cx="23336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inspiring</a:t>
            </a:r>
            <a:endParaRPr lang="en-US" altLang="zh-CN" sz="32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30040" y="5644515"/>
            <a:ext cx="214503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received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382" y="298382"/>
            <a:ext cx="1042416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Now think : what qualities of King’s impress you most?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434" y="265740"/>
            <a:ext cx="1042416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His </a:t>
            </a:r>
            <a:r>
              <a:rPr lang="en-US" altLang="zh-CN" sz="2800" b="1" dirty="0" smtClean="0"/>
              <a:t>bravery</a:t>
            </a:r>
            <a:r>
              <a:rPr lang="en-US" altLang="zh-CN" sz="2800" dirty="0" smtClean="0"/>
              <a:t>, </a:t>
            </a:r>
            <a:r>
              <a:rPr lang="en-US" altLang="zh-CN" sz="2800" b="1" dirty="0" smtClean="0"/>
              <a:t>empathy </a:t>
            </a:r>
            <a:r>
              <a:rPr lang="en-US" altLang="zh-CN" sz="2800" dirty="0" smtClean="0"/>
              <a:t>and </a:t>
            </a:r>
            <a:r>
              <a:rPr lang="en-US" altLang="zh-CN" sz="2800" b="1" dirty="0" smtClean="0"/>
              <a:t>commitment </a:t>
            </a:r>
            <a:r>
              <a:rPr lang="en-US" altLang="zh-CN" sz="2800" dirty="0" smtClean="0"/>
              <a:t>to civil rights for black people</a:t>
            </a:r>
            <a:r>
              <a:rPr lang="en-US" altLang="zh-CN" sz="2800" b="1" dirty="0" smtClean="0"/>
              <a:t>.</a:t>
            </a:r>
          </a:p>
        </p:txBody>
      </p:sp>
      <p:sp>
        <p:nvSpPr>
          <p:cNvPr id="18" name="文本框 15"/>
          <p:cNvSpPr txBox="1"/>
          <p:nvPr/>
        </p:nvSpPr>
        <p:spPr>
          <a:xfrm>
            <a:off x="8882432" y="6132817"/>
            <a:ext cx="12786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racists</a:t>
            </a:r>
            <a:endParaRPr lang="en-US" altLang="zh-CN" sz="3200" b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8" grpId="0" bldLvl="0"/>
      <p:bldP spid="9" grpId="0" bldLvl="0"/>
      <p:bldP spid="10" grpId="0" bldLvl="0"/>
      <p:bldP spid="12" grpId="0" bldLvl="0"/>
      <p:bldP spid="14" grpId="0" bldLvl="0"/>
      <p:bldP spid="15" grpId="0" bldLvl="0"/>
      <p:bldP spid="16" grpId="0" bldLvl="0"/>
      <p:bldP spid="13" grpId="0" animBg="1"/>
      <p:bldP spid="17" grpId="0" animBg="1"/>
      <p:bldP spid="18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i*1_6"/>
  <p:tag name="KSO_WM_UNIT_TYPE" val="m_i"/>
  <p:tag name="KSO_WM_UNIT_INDEX" val="1_6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i*1_7"/>
  <p:tag name="KSO_WM_UNIT_TYPE" val="m_i"/>
  <p:tag name="KSO_WM_UNIT_INDEX" val="1_7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i*1_1"/>
  <p:tag name="KSO_WM_UNIT_TYPE" val="m_i"/>
  <p:tag name="KSO_WM_UNIT_INDEX" val="1_1"/>
  <p:tag name="KSO_WM_UNIT_CLEAR" val="1"/>
  <p:tag name="KSO_WM_UNIT_LAYERLEVEL" val="1_1"/>
  <p:tag name="KSO_WM_DIAGRAM_GROUP_CODE" val="m1-1"/>
  <p:tag name="KSO_WM_UNIT_LINE_FORE_SCHEMECOLOR_INDEX" val="6"/>
  <p:tag name="KSO_WM_UNIT_LINE_FILL_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i*1_2"/>
  <p:tag name="KSO_WM_UNIT_TYPE" val="m_i"/>
  <p:tag name="KSO_WM_UNIT_INDEX" val="1_2"/>
  <p:tag name="KSO_WM_UNIT_CLEAR" val="1"/>
  <p:tag name="KSO_WM_UNIT_LAYERLEVEL" val="1_1"/>
  <p:tag name="KSO_WM_DIAGRAM_GROUP_CODE" val="m1-1"/>
  <p:tag name="KSO_WM_UNIT_LINE_FORE_SCHEMECOLOR_INDEX" val="6"/>
  <p:tag name="KSO_WM_UNIT_LINE_FILL_TYP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h_f*1_1_1"/>
  <p:tag name="KSO_WM_UNIT_TYPE" val="m_h_f"/>
  <p:tag name="KSO_WM_UNIT_INDEX" val="1_1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i*1_3"/>
  <p:tag name="KSO_WM_UNIT_TYPE" val="m_i"/>
  <p:tag name="KSO_WM_UNIT_INDEX" val="1_3"/>
  <p:tag name="KSO_WM_UNIT_CLEAR" val="1"/>
  <p:tag name="KSO_WM_UNIT_LAYERLEVEL" val="1_1"/>
  <p:tag name="KSO_WM_DIAGRAM_GROUP_CODE" val="m1-1"/>
  <p:tag name="KSO_WM_UNIT_LINE_FORE_SCHEMECOLOR_INDEX" val="6"/>
  <p:tag name="KSO_WM_UNIT_LINE_FILL_TYP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h_f*1_2_1"/>
  <p:tag name="KSO_WM_UNIT_TYPE" val="m_h_f"/>
  <p:tag name="KSO_WM_UNIT_INDEX" val="1_2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i*1_4"/>
  <p:tag name="KSO_WM_UNIT_TYPE" val="m_i"/>
  <p:tag name="KSO_WM_UNIT_INDEX" val="1_4"/>
  <p:tag name="KSO_WM_UNIT_CLEAR" val="1"/>
  <p:tag name="KSO_WM_UNIT_LAYERLEVEL" val="1_1"/>
  <p:tag name="KSO_WM_DIAGRAM_GROUP_CODE" val="m1-1"/>
  <p:tag name="KSO_WM_UNIT_LINE_FORE_SCHEMECOLOR_INDEX" val="6"/>
  <p:tag name="KSO_WM_UNIT_LINE_FILL_TYP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h_f*1_3_1"/>
  <p:tag name="KSO_WM_UNIT_TYPE" val="m_h_f"/>
  <p:tag name="KSO_WM_UNIT_INDEX" val="1_3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476"/>
  <p:tag name="KSO_WM_UNIT_ID" val="diagram160476_3*m_i*1_5"/>
  <p:tag name="KSO_WM_UNIT_TYPE" val="m_i"/>
  <p:tag name="KSO_WM_UNIT_INDEX" val="1_5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1284</Words>
  <Application>Microsoft Office PowerPoint</Application>
  <PresentationFormat>自定义</PresentationFormat>
  <Paragraphs>220</Paragraphs>
  <Slides>17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“令人敬佩的人”  Vocabulary （1） </vt:lpstr>
      <vt:lpstr>PowerPoint 演示文稿</vt:lpstr>
      <vt:lpstr>PowerPoint 演示文稿</vt:lpstr>
      <vt:lpstr>PowerPoint 演示文稿</vt:lpstr>
      <vt:lpstr>PowerPoint 演示文稿</vt:lpstr>
      <vt:lpstr>Complete the introduction with the words .</vt:lpstr>
      <vt:lpstr>Use the given words to make sentences about the pictures.</vt:lpstr>
      <vt:lpstr>PowerPoint 演示文稿</vt:lpstr>
      <vt:lpstr>Fill in the blanks with the words mentioned above.</vt:lpstr>
      <vt:lpstr>PowerPoint 演示文稿</vt:lpstr>
      <vt:lpstr>What do you remeber about the “superman”?</vt:lpstr>
      <vt:lpstr>PowerPoint 演示文稿</vt:lpstr>
      <vt:lpstr>PowerPoint 演示文稿</vt:lpstr>
      <vt:lpstr>Introduce a person you admire most use the language you have learned</vt:lpstr>
      <vt:lpstr>The person the teacher admire most..!</vt:lpstr>
      <vt:lpstr>Homework: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acq</dc:creator>
  <cp:lastModifiedBy>acq</cp:lastModifiedBy>
  <cp:revision>172</cp:revision>
  <dcterms:created xsi:type="dcterms:W3CDTF">2020-02-08T12:47:00Z</dcterms:created>
  <dcterms:modified xsi:type="dcterms:W3CDTF">2020-03-21T02:23:34Z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