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255.xml" ContentType="application/vnd.openxmlformats-officedocument.presentationml.tags+xml"/>
  <Override PartName="/ppt/notesSlides/notesSlide1.xml" ContentType="application/vnd.openxmlformats-officedocument.presentationml.notesSlide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2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1" r:id="rId3"/>
    <p:sldMasterId id="2147483693" r:id="rId4"/>
    <p:sldMasterId id="2147483708" r:id="rId5"/>
    <p:sldMasterId id="2147483721" r:id="rId6"/>
    <p:sldMasterId id="2147483736" r:id="rId7"/>
    <p:sldMasterId id="2147483751" r:id="rId8"/>
    <p:sldMasterId id="2147483770" r:id="rId9"/>
  </p:sldMasterIdLst>
  <p:notesMasterIdLst>
    <p:notesMasterId r:id="rId40"/>
  </p:notesMasterIdLst>
  <p:sldIdLst>
    <p:sldId id="306" r:id="rId10"/>
    <p:sldId id="338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33" r:id="rId35"/>
    <p:sldId id="334" r:id="rId36"/>
    <p:sldId id="335" r:id="rId37"/>
    <p:sldId id="336" r:id="rId38"/>
    <p:sldId id="309" r:id="rId39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4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D62A4-5846-4D52-A45A-39AB28F8C750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62674-D844-473B-83D9-099A25E893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996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94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灯片编号占位符 1"/>
          <p:cNvSpPr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t>25</a:t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5538" name="幻灯片图像占位符 1710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5539" name="文本占位符 171010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4272891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13.png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8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13.png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88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191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4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image" Target="../media/image12.png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201.xml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04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10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" Type="http://schemas.openxmlformats.org/officeDocument/2006/relationships/tags" Target="../tags/tag211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216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tags" Target="../tags/tag21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image" Target="../media/image13.png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223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26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7" Type="http://schemas.openxmlformats.org/officeDocument/2006/relationships/image" Target="../media/image12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234.xml"/><Relationship Id="rId4" Type="http://schemas.openxmlformats.org/officeDocument/2006/relationships/tags" Target="../tags/tag23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237.xml"/><Relationship Id="rId7" Type="http://schemas.openxmlformats.org/officeDocument/2006/relationships/image" Target="../media/image12.png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239.xml"/><Relationship Id="rId4" Type="http://schemas.openxmlformats.org/officeDocument/2006/relationships/tags" Target="../tags/tag23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242.xml"/><Relationship Id="rId7" Type="http://schemas.openxmlformats.org/officeDocument/2006/relationships/image" Target="../media/image12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244.xml"/><Relationship Id="rId4" Type="http://schemas.openxmlformats.org/officeDocument/2006/relationships/tags" Target="../tags/tag24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247.xml"/><Relationship Id="rId7" Type="http://schemas.openxmlformats.org/officeDocument/2006/relationships/image" Target="../media/image12.png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249.xml"/><Relationship Id="rId4" Type="http://schemas.openxmlformats.org/officeDocument/2006/relationships/tags" Target="../tags/tag24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252.xml"/><Relationship Id="rId7" Type="http://schemas.openxmlformats.org/officeDocument/2006/relationships/image" Target="../media/image15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254.xml"/><Relationship Id="rId4" Type="http://schemas.openxmlformats.org/officeDocument/2006/relationships/tags" Target="../tags/tag25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26.xml"/><Relationship Id="rId10" Type="http://schemas.openxmlformats.org/officeDocument/2006/relationships/image" Target="../media/image5.png"/><Relationship Id="rId4" Type="http://schemas.openxmlformats.org/officeDocument/2006/relationships/tags" Target="../tags/tag25.xml"/><Relationship Id="rId9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32.xml"/><Relationship Id="rId7" Type="http://schemas.openxmlformats.org/officeDocument/2006/relationships/image" Target="../media/image7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4.xml"/><Relationship Id="rId4" Type="http://schemas.openxmlformats.org/officeDocument/2006/relationships/tags" Target="../tags/tag3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13" Type="http://schemas.openxmlformats.org/officeDocument/2006/relationships/image" Target="../media/image6.png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5.png"/><Relationship Id="rId5" Type="http://schemas.openxmlformats.org/officeDocument/2006/relationships/tags" Target="../tags/tag39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38.xml"/><Relationship Id="rId9" Type="http://schemas.openxmlformats.org/officeDocument/2006/relationships/tags" Target="../tags/tag43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image" Target="../media/image5.png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5" Type="http://schemas.openxmlformats.org/officeDocument/2006/relationships/image" Target="../media/image6.png"/><Relationship Id="rId10" Type="http://schemas.openxmlformats.org/officeDocument/2006/relationships/tags" Target="../tags/tag53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57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9.xml"/><Relationship Id="rId10" Type="http://schemas.openxmlformats.org/officeDocument/2006/relationships/image" Target="../media/image6.png"/><Relationship Id="rId4" Type="http://schemas.openxmlformats.org/officeDocument/2006/relationships/tags" Target="../tags/tag58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image" Target="../media/image6.png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image" Target="../media/image5.png"/><Relationship Id="rId5" Type="http://schemas.openxmlformats.org/officeDocument/2006/relationships/tags" Target="../tags/tag68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../media/image6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77.xml"/><Relationship Id="rId10" Type="http://schemas.openxmlformats.org/officeDocument/2006/relationships/image" Target="../media/image5.png"/><Relationship Id="rId4" Type="http://schemas.openxmlformats.org/officeDocument/2006/relationships/tags" Target="../tags/tag76.xml"/><Relationship Id="rId9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6.png"/><Relationship Id="rId5" Type="http://schemas.openxmlformats.org/officeDocument/2006/relationships/tags" Target="../tags/tag85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4.xm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9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6.png"/><Relationship Id="rId5" Type="http://schemas.openxmlformats.org/officeDocument/2006/relationships/tags" Target="../tags/tag98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97.xml"/><Relationship Id="rId9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image" Target="../media/image6.png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image" Target="../media/image5.png"/><Relationship Id="rId5" Type="http://schemas.openxmlformats.org/officeDocument/2006/relationships/tags" Target="../tags/tag10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14.xml"/><Relationship Id="rId10" Type="http://schemas.openxmlformats.org/officeDocument/2006/relationships/image" Target="../media/image5.png"/><Relationship Id="rId4" Type="http://schemas.openxmlformats.org/officeDocument/2006/relationships/tags" Target="../tags/tag113.xml"/><Relationship Id="rId9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12" Type="http://schemas.openxmlformats.org/officeDocument/2006/relationships/image" Target="../media/image5.png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22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7.xml"/><Relationship Id="rId4" Type="http://schemas.openxmlformats.org/officeDocument/2006/relationships/tags" Target="../tags/tag121.xml"/><Relationship Id="rId9" Type="http://schemas.openxmlformats.org/officeDocument/2006/relationships/tags" Target="../tags/tag126.xml"/><Relationship Id="rId1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135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30.xml"/><Relationship Id="rId7" Type="http://schemas.openxmlformats.org/officeDocument/2006/relationships/tags" Target="../tags/tag134.xml"/><Relationship Id="rId12" Type="http://schemas.openxmlformats.org/officeDocument/2006/relationships/image" Target="../media/image5.pn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32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37.xml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9.xml"/><Relationship Id="rId16" Type="http://schemas.openxmlformats.org/officeDocument/2006/relationships/image" Target="../media/image6.png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5" Type="http://schemas.openxmlformats.org/officeDocument/2006/relationships/tags" Target="../tags/tag142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47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57.xml"/><Relationship Id="rId13" Type="http://schemas.openxmlformats.org/officeDocument/2006/relationships/image" Target="../media/image10.png"/><Relationship Id="rId3" Type="http://schemas.openxmlformats.org/officeDocument/2006/relationships/tags" Target="../tags/tag152.xml"/><Relationship Id="rId7" Type="http://schemas.openxmlformats.org/officeDocument/2006/relationships/tags" Target="../tags/tag156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tags" Target="../tags/tag155.xml"/><Relationship Id="rId11" Type="http://schemas.openxmlformats.org/officeDocument/2006/relationships/image" Target="../media/image5.png"/><Relationship Id="rId5" Type="http://schemas.openxmlformats.org/officeDocument/2006/relationships/tags" Target="../tags/tag15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153.xml"/><Relationship Id="rId9" Type="http://schemas.openxmlformats.org/officeDocument/2006/relationships/tags" Target="../tags/tag158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167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12.png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74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177.xml"/><Relationship Id="rId7" Type="http://schemas.openxmlformats.org/officeDocument/2006/relationships/slideMaster" Target="../slideMasters/slideMaster8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1753079" y="3425530"/>
            <a:ext cx="8627540" cy="467211"/>
          </a:xfrm>
          <a:noFill/>
        </p:spPr>
        <p:txBody>
          <a:bodyPr wrap="none">
            <a:normAutofit/>
          </a:bodyPr>
          <a:lstStyle>
            <a:lvl1pPr marL="0" indent="0" algn="ctr">
              <a:buNone/>
              <a:defRPr sz="2400" b="0">
                <a:solidFill>
                  <a:schemeClr val="accent1">
                    <a:lumMod val="50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263D-2266-4A68-8BAA-E4DB42E0C137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757E-7276-40EC-92C7-A70F94DB6415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1753079" y="2420986"/>
            <a:ext cx="862754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1753079" y="3399397"/>
            <a:ext cx="862754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KSO_CT1"/>
          <p:cNvSpPr>
            <a:spLocks noGrp="1"/>
          </p:cNvSpPr>
          <p:nvPr>
            <p:ph type="ctrTitle" hasCustomPrompt="1"/>
          </p:nvPr>
        </p:nvSpPr>
        <p:spPr>
          <a:xfrm>
            <a:off x="1753079" y="2420986"/>
            <a:ext cx="8627540" cy="960992"/>
          </a:xfrm>
          <a:noFill/>
        </p:spPr>
        <p:txBody>
          <a:bodyPr wrap="none" lIns="0" tIns="0" rIns="0" bIns="0" anchor="ctr">
            <a:normAutofit/>
          </a:bodyPr>
          <a:lstStyle>
            <a:lvl1pPr algn="ctr">
              <a:defRPr sz="4400">
                <a:solidFill>
                  <a:schemeClr val="accent2">
                    <a:lumMod val="50000"/>
                  </a:schemeClr>
                </a:solidFill>
                <a:effectLst>
                  <a:outerShdw dist="38100" dir="5400000" algn="t" rotWithShape="0">
                    <a:srgbClr val="E8D188">
                      <a:alpha val="38000"/>
                    </a:srgbClr>
                  </a:outerShdw>
                </a:effectLst>
                <a:latin typeface="Elephant" panose="02020904090505020303" pitchFamily="18" charset="0"/>
              </a:defRPr>
            </a:lvl1pPr>
          </a:lstStyle>
          <a:p>
            <a:r>
              <a:rPr lang="zh-CN" altLang="en-US" dirty="0"/>
              <a:t>单击此处添加标题文字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263D-2266-4A68-8BAA-E4DB42E0C137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757E-7276-40EC-92C7-A70F94DB6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图片 8" descr="56ec6705b646b4f8919134fef1cf733c3197d1d49fae-0sOvib_fw658[1]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3681923" flipH="1">
            <a:off x="10615084" y="-522287"/>
            <a:ext cx="1388533" cy="1695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69931" y="952508"/>
            <a:ext cx="5283243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38877" y="952508"/>
            <a:ext cx="5283243" cy="5388907"/>
          </a:xfrm>
        </p:spPr>
        <p:txBody>
          <a:bodyPr>
            <a:normAutofit/>
          </a:bodyPr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  <a:lvl2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2pPr>
            <a:lvl3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3pPr>
            <a:lvl4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4pPr>
            <a:lvl5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图片 11" descr="56ec6705b646b4f8919134fef1cf733c3197d1d49fae-0sOvib_fw658[1]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911760">
            <a:off x="241300" y="5559425"/>
            <a:ext cx="1388533" cy="1698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69931" y="952508"/>
            <a:ext cx="5283243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1" y="952508"/>
            <a:ext cx="5283243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1" y="1406525"/>
            <a:ext cx="5283243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稻壳儿深海小鱼"/>
          <p:cNvSpPr/>
          <p:nvPr userDrawn="1">
            <p:custDataLst>
              <p:tags r:id="rId1"/>
            </p:custDataLst>
          </p:nvPr>
        </p:nvSpPr>
        <p:spPr>
          <a:xfrm>
            <a:off x="355600" y="190500"/>
            <a:ext cx="11476567" cy="6332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baseline="0" noProof="1">
              <a:latin typeface="Arial" panose="020B0604020202020204" pitchFamily="34" charset="0"/>
            </a:endParaRPr>
          </a:p>
        </p:txBody>
      </p:sp>
      <p:sp>
        <p:nvSpPr>
          <p:cNvPr id="7" name="稻壳儿深海小鱼"/>
          <p:cNvSpPr/>
          <p:nvPr userDrawn="1">
            <p:custDataLst>
              <p:tags r:id="rId2"/>
            </p:custDataLst>
          </p:nvPr>
        </p:nvSpPr>
        <p:spPr>
          <a:xfrm>
            <a:off x="488951" y="323850"/>
            <a:ext cx="11478684" cy="6332538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baseline="0" noProof="1">
              <a:latin typeface="Arial" panose="020B0604020202020204" pitchFamily="34" charset="0"/>
            </a:endParaRPr>
          </a:p>
        </p:txBody>
      </p:sp>
      <p:pic>
        <p:nvPicPr>
          <p:cNvPr id="17413" name="图片 7" descr="56ec6705b646b4f8919134fef1cf733c3197d1d49fae-0sOvib_fw658[1]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9833" y="2159000"/>
            <a:ext cx="3987800" cy="4619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itchFamily="49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itchFamily="49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721600" y="1790700"/>
            <a:ext cx="4470400" cy="5197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31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9931" y="952508"/>
            <a:ext cx="5283243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38925" y="952508"/>
            <a:ext cx="5283243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3" name="组合 7"/>
          <p:cNvGrpSpPr/>
          <p:nvPr userDrawn="1"/>
        </p:nvGrpSpPr>
        <p:grpSpPr>
          <a:xfrm>
            <a:off x="289984" y="95250"/>
            <a:ext cx="11612033" cy="6667500"/>
            <a:chOff x="466654" y="191069"/>
            <a:chExt cx="11611752" cy="6666915"/>
          </a:xfrm>
        </p:grpSpPr>
        <p:sp>
          <p:nvSpPr>
            <p:cNvPr id="9" name="稻壳儿深海小鱼"/>
            <p:cNvSpPr/>
            <p:nvPr userDrawn="1">
              <p:custDataLst>
                <p:tags r:id="rId4"/>
              </p:custDataLst>
            </p:nvPr>
          </p:nvSpPr>
          <p:spPr>
            <a:xfrm>
              <a:off x="466654" y="191069"/>
              <a:ext cx="11477767" cy="63325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350" strike="noStrike" baseline="0" noProof="1">
                <a:latin typeface="Arial" panose="020B0604020202020204" pitchFamily="34" charset="0"/>
              </a:endParaRPr>
            </a:p>
          </p:txBody>
        </p:sp>
        <p:sp>
          <p:nvSpPr>
            <p:cNvPr id="10" name="稻壳儿深海小鱼"/>
            <p:cNvSpPr/>
            <p:nvPr userDrawn="1">
              <p:custDataLst>
                <p:tags r:id="rId5"/>
              </p:custDataLst>
            </p:nvPr>
          </p:nvSpPr>
          <p:spPr>
            <a:xfrm>
              <a:off x="600639" y="323784"/>
              <a:ext cx="11477767" cy="633256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350" strike="noStrike" baseline="0" noProof="1">
                <a:latin typeface="Arial" panose="020B0604020202020204" pitchFamily="34" charset="0"/>
              </a:endParaRPr>
            </a:p>
          </p:txBody>
        </p:sp>
        <p:pic>
          <p:nvPicPr>
            <p:cNvPr id="20486" name="图片 1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7594168" y="1660258"/>
              <a:ext cx="4470399" cy="519772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组合 11"/>
          <p:cNvGrpSpPr/>
          <p:nvPr userDrawn="1"/>
        </p:nvGrpSpPr>
        <p:grpSpPr>
          <a:xfrm>
            <a:off x="289984" y="95250"/>
            <a:ext cx="11612033" cy="6667500"/>
            <a:chOff x="466654" y="191069"/>
            <a:chExt cx="11611752" cy="6666915"/>
          </a:xfrm>
        </p:grpSpPr>
        <p:sp>
          <p:nvSpPr>
            <p:cNvPr id="13" name="稻壳儿深海小鱼"/>
            <p:cNvSpPr/>
            <p:nvPr userDrawn="1">
              <p:custDataLst>
                <p:tags r:id="rId4"/>
              </p:custDataLst>
            </p:nvPr>
          </p:nvSpPr>
          <p:spPr>
            <a:xfrm>
              <a:off x="466654" y="191069"/>
              <a:ext cx="11477767" cy="63325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350" strike="noStrike" baseline="0" noProof="1">
                <a:latin typeface="Arial" panose="020B0604020202020204" pitchFamily="34" charset="0"/>
              </a:endParaRPr>
            </a:p>
          </p:txBody>
        </p:sp>
        <p:sp>
          <p:nvSpPr>
            <p:cNvPr id="14" name="稻壳儿深海小鱼"/>
            <p:cNvSpPr/>
            <p:nvPr userDrawn="1">
              <p:custDataLst>
                <p:tags r:id="rId5"/>
              </p:custDataLst>
            </p:nvPr>
          </p:nvSpPr>
          <p:spPr>
            <a:xfrm>
              <a:off x="600639" y="323784"/>
              <a:ext cx="11477767" cy="6332561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350" strike="noStrike" baseline="0" noProof="1">
                <a:latin typeface="Arial" panose="020B0604020202020204" pitchFamily="34" charset="0"/>
              </a:endParaRPr>
            </a:p>
          </p:txBody>
        </p:sp>
        <p:pic>
          <p:nvPicPr>
            <p:cNvPr id="21510" name="图片 14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7594168" y="1660258"/>
              <a:ext cx="4470399" cy="519772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69931" y="952508"/>
            <a:ext cx="10852237" cy="538890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稻壳儿深海小鱼"/>
          <p:cNvSpPr/>
          <p:nvPr>
            <p:custDataLst>
              <p:tags r:id="rId1"/>
            </p:custDataLst>
          </p:nvPr>
        </p:nvSpPr>
        <p:spPr>
          <a:xfrm>
            <a:off x="355600" y="190500"/>
            <a:ext cx="11476567" cy="6332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baseline="0" noProof="1">
              <a:latin typeface="Arial" panose="020B0604020202020204" pitchFamily="34" charset="0"/>
            </a:endParaRPr>
          </a:p>
        </p:txBody>
      </p:sp>
      <p:sp>
        <p:nvSpPr>
          <p:cNvPr id="7" name="稻壳儿深海小鱼"/>
          <p:cNvSpPr/>
          <p:nvPr>
            <p:custDataLst>
              <p:tags r:id="rId2"/>
            </p:custDataLst>
          </p:nvPr>
        </p:nvSpPr>
        <p:spPr>
          <a:xfrm>
            <a:off x="488951" y="323850"/>
            <a:ext cx="11478684" cy="6332538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baseline="0" noProof="1">
              <a:latin typeface="Arial" panose="020B0604020202020204" pitchFamily="34" charset="0"/>
            </a:endParaRPr>
          </a:p>
        </p:txBody>
      </p:sp>
      <p:pic>
        <p:nvPicPr>
          <p:cNvPr id="22533" name="图片 7" descr="56ec6705b646b4f8919134fef1cf733c3197d1d49fae-0sOvib_fw658[1]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4717" y="833438"/>
            <a:ext cx="5132916" cy="5945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817363" y="1290615"/>
            <a:ext cx="1292400" cy="4615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algn="ctr" defTabSz="914400" rtl="0" eaLnBrk="1" fontAlgn="ctr" latinLnBrk="0" hangingPunct="1">
              <a:lnSpc>
                <a:spcPct val="100000"/>
              </a:lnSpc>
              <a:buNone/>
              <a:defRPr kumimoji="0" lang="zh-CN" altLang="en-US" sz="7200" b="0" i="0" u="none" strike="noStrike" kern="1200" cap="none" spc="15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 fontAlgn="ctr"/>
            <a:r>
              <a:rPr strike="noStrike" noProof="1">
                <a:sym typeface="+mn-ea"/>
              </a:rPr>
              <a:t>编辑标题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/>
          </p:nvPr>
        </p:nvSpPr>
        <p:spPr>
          <a:xfrm>
            <a:off x="2428639" y="2053578"/>
            <a:ext cx="1292400" cy="3088800"/>
          </a:xfrm>
        </p:spPr>
        <p:txBody>
          <a:bodyPr vert="eaVert"/>
          <a:lstStyle>
            <a:lvl1pPr marL="0" indent="0">
              <a:buNone/>
              <a:defRPr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图片 8" descr="56ec6705b646b4f8919134fef1cf733c3197d1d49fae-0sOvib_fw658[1]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911760">
            <a:off x="241300" y="5559425"/>
            <a:ext cx="1388533" cy="1698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 hidden="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itchFamily="49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4" name="页脚占位符 3" hidden="1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 hidden="1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itchFamily="49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9" name="组合 5"/>
          <p:cNvGrpSpPr/>
          <p:nvPr userDrawn="1"/>
        </p:nvGrpSpPr>
        <p:grpSpPr>
          <a:xfrm>
            <a:off x="289984" y="95250"/>
            <a:ext cx="11612033" cy="6465888"/>
            <a:chOff x="457" y="150"/>
            <a:chExt cx="18286" cy="10182"/>
          </a:xfrm>
        </p:grpSpPr>
        <p:sp>
          <p:nvSpPr>
            <p:cNvPr id="11" name="稻壳儿深海小鱼"/>
            <p:cNvSpPr/>
            <p:nvPr userDrawn="1">
              <p:custDataLst>
                <p:tags r:id="rId5"/>
              </p:custDataLst>
            </p:nvPr>
          </p:nvSpPr>
          <p:spPr>
            <a:xfrm>
              <a:off x="457" y="150"/>
              <a:ext cx="18075" cy="997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350" strike="noStrike" baseline="0" noProof="1">
                <a:latin typeface="Arial" panose="020B0604020202020204" pitchFamily="34" charset="0"/>
              </a:endParaRPr>
            </a:p>
          </p:txBody>
        </p:sp>
        <p:sp>
          <p:nvSpPr>
            <p:cNvPr id="12" name="稻壳儿深海小鱼"/>
            <p:cNvSpPr/>
            <p:nvPr userDrawn="1">
              <p:custDataLst>
                <p:tags r:id="rId6"/>
              </p:custDataLst>
            </p:nvPr>
          </p:nvSpPr>
          <p:spPr>
            <a:xfrm>
              <a:off x="668" y="359"/>
              <a:ext cx="18075" cy="997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350" strike="noStrike" baseline="0" noProof="1">
                <a:latin typeface="Arial" panose="020B0604020202020204" pitchFamily="34" charset="0"/>
              </a:endParaRPr>
            </a:p>
          </p:txBody>
        </p:sp>
      </p:grpSp>
      <p:pic>
        <p:nvPicPr>
          <p:cNvPr id="24582" name="图片 1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16800" y="1565275"/>
            <a:ext cx="4470400" cy="5197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itchFamily="49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itchFamily="49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171290" y="365125"/>
            <a:ext cx="1182511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2113842" y="365125"/>
            <a:ext cx="7933269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263D-2266-4A68-8BAA-E4DB42E0C137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757E-7276-40EC-92C7-A70F94DB6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图片 1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721600" y="1790700"/>
            <a:ext cx="4470400" cy="5197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884" cy="6865938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350" strike="noStrike" baseline="0" noProof="1">
              <a:latin typeface="Arial" panose="020B0604020202020204" pitchFamily="34" charset="0"/>
              <a:ea typeface="隶书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auto"/>
            <a:r>
              <a:rPr lang="zh-CN" altLang="en-US" strike="noStrike" noProof="1"/>
              <a:t>单击编辑标题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itchFamily="49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itchFamily="49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图片 1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721600" y="1790700"/>
            <a:ext cx="4470400" cy="5197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350" strike="noStrike" baseline="0" noProof="1">
              <a:latin typeface="Arial" panose="020B0604020202020204" pitchFamily="34" charset="0"/>
              <a:ea typeface="隶书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itchFamily="49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itchFamily="49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图片 1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721600" y="88900"/>
            <a:ext cx="4470400" cy="5197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350" strike="noStrike" baseline="0" noProof="1">
              <a:latin typeface="Arial" panose="020B0604020202020204" pitchFamily="34" charset="0"/>
              <a:ea typeface="隶书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itchFamily="49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itchFamily="49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itchFamily="49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图片 1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721600" y="1790700"/>
            <a:ext cx="4470400" cy="5197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350" strike="noStrike" baseline="0" noProof="1">
              <a:latin typeface="隶书" pitchFamily="49" charset="-122"/>
              <a:ea typeface="隶书" pitchFamily="49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隶书" pitchFamily="49" charset="-122"/>
                <a:ea typeface="隶书" pitchFamily="49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隶书" pitchFamily="49" charset="-122"/>
                <a:ea typeface="隶书" pitchFamily="49" charset="-122"/>
              </a:defRPr>
            </a:lvl1pPr>
            <a:lvl2pPr>
              <a:defRPr baseline="0">
                <a:latin typeface="隶书" pitchFamily="49" charset="-122"/>
                <a:ea typeface="隶书" pitchFamily="49" charset="-122"/>
              </a:defRPr>
            </a:lvl2pPr>
            <a:lvl3pPr>
              <a:defRPr baseline="0">
                <a:latin typeface="隶书" pitchFamily="49" charset="-122"/>
                <a:ea typeface="隶书" pitchFamily="49" charset="-122"/>
              </a:defRPr>
            </a:lvl3pPr>
            <a:lvl4pPr>
              <a:defRPr baseline="0">
                <a:latin typeface="隶书" pitchFamily="49" charset="-122"/>
                <a:ea typeface="隶书" pitchFamily="49" charset="-122"/>
              </a:defRPr>
            </a:lvl4pPr>
            <a:lvl5pPr>
              <a:defRPr baseline="0">
                <a:latin typeface="隶书" pitchFamily="49" charset="-122"/>
                <a:ea typeface="隶书" pitchFamily="49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隶书" pitchFamily="49" charset="-122"/>
                <a:ea typeface="隶书" pitchFamily="49" charset="-122"/>
              </a:defRPr>
            </a:lvl1pPr>
            <a:lvl2pPr>
              <a:defRPr baseline="0">
                <a:latin typeface="隶书" pitchFamily="49" charset="-122"/>
                <a:ea typeface="隶书" pitchFamily="49" charset="-122"/>
              </a:defRPr>
            </a:lvl2pPr>
            <a:lvl3pPr>
              <a:defRPr baseline="0">
                <a:latin typeface="隶书" pitchFamily="49" charset="-122"/>
                <a:ea typeface="隶书" pitchFamily="49" charset="-122"/>
              </a:defRPr>
            </a:lvl3pPr>
            <a:lvl4pPr>
              <a:defRPr baseline="0">
                <a:latin typeface="隶书" pitchFamily="49" charset="-122"/>
                <a:ea typeface="隶书" pitchFamily="49" charset="-122"/>
              </a:defRPr>
            </a:lvl4pPr>
            <a:lvl5pPr>
              <a:defRPr baseline="0">
                <a:latin typeface="隶书" pitchFamily="49" charset="-122"/>
                <a:ea typeface="隶书" pitchFamily="49" charset="-122"/>
              </a:defRPr>
            </a:lvl5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隶书" pitchFamily="49" charset="-122"/>
                <a:ea typeface="隶书" pitchFamily="49" charset="-122"/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隶书" pitchFamily="49" charset="-122"/>
                <a:ea typeface="隶书" pitchFamily="49" charset="-122"/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隶书" pitchFamily="49" charset="-122"/>
                <a:ea typeface="隶书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隶书" pitchFamily="49" charset="-122"/>
                <a:ea typeface="隶书" pitchFamily="49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隶书" pitchFamily="49" charset="-122"/>
                <a:ea typeface="隶书" pitchFamily="49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隶书" pitchFamily="49" charset="-122"/>
                <a:ea typeface="隶书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隶书" pitchFamily="49" charset="-122"/>
                <a:ea typeface="隶书" pitchFamily="49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958850"/>
            <a:ext cx="12192000" cy="49403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fontAlgn="base"/>
            <a:endParaRPr lang="en-US" altLang="zh-CN" sz="1350" strike="noStrike" baseline="0" noProof="1">
              <a:latin typeface="Arial" panose="020B0604020202020204" pitchFamily="34" charset="0"/>
              <a:ea typeface="隶书" pitchFamily="49" charset="-122"/>
              <a:sym typeface="+mn-ea"/>
            </a:endParaRPr>
          </a:p>
        </p:txBody>
      </p:sp>
      <p:pic>
        <p:nvPicPr>
          <p:cNvPr id="29700" name="图片 12" descr="56ec6705b646b4f8919134fef1cf733c3197d1d49fae-0sOvib_fw658[1]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9517" y="4078288"/>
            <a:ext cx="2510367" cy="2906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auto"/>
            <a:r>
              <a:rPr lang="zh-CN" altLang="en-US" strike="noStrike" noProof="1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隶书" pitchFamily="49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  <a:ea typeface="隶书" pitchFamily="49" charset="-122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隶书" pitchFamily="49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rotWithShape="0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3074"/>
          <p:cNvGrpSpPr/>
          <p:nvPr/>
        </p:nvGrpSpPr>
        <p:grpSpPr>
          <a:xfrm>
            <a:off x="25400" y="1109663"/>
            <a:ext cx="12208933" cy="757237"/>
            <a:chOff x="0" y="0"/>
            <a:chExt cx="5768" cy="477"/>
          </a:xfrm>
        </p:grpSpPr>
        <p:sp>
          <p:nvSpPr>
            <p:cNvPr id="35" name="Freeform 3075"/>
            <p:cNvSpPr/>
            <p:nvPr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 w="9525" cap="flat" cmpd="sng">
              <a:noFill/>
              <a:prstDash val="solid"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6" name="Freeform 3076"/>
            <p:cNvSpPr/>
            <p:nvPr/>
          </p:nvSpPr>
          <p:spPr bwMode="auto">
            <a:xfrm>
              <a:off x="0" y="99"/>
              <a:ext cx="256" cy="252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7" name="Freeform 3077"/>
            <p:cNvSpPr/>
            <p:nvPr/>
          </p:nvSpPr>
          <p:spPr bwMode="auto">
            <a:xfrm>
              <a:off x="56" y="0"/>
              <a:ext cx="708" cy="458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3078"/>
            <p:cNvSpPr/>
            <p:nvPr/>
          </p:nvSpPr>
          <p:spPr bwMode="auto">
            <a:xfrm>
              <a:off x="131" y="269"/>
              <a:ext cx="251" cy="193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9" name="Freeform 3079"/>
            <p:cNvSpPr/>
            <p:nvPr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0" name="Freeform 3080"/>
            <p:cNvSpPr/>
            <p:nvPr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1" name="Freeform 3081"/>
            <p:cNvSpPr/>
            <p:nvPr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2" name="Freeform 3082"/>
            <p:cNvSpPr/>
            <p:nvPr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" name="Freeform 3083"/>
            <p:cNvSpPr/>
            <p:nvPr/>
          </p:nvSpPr>
          <p:spPr bwMode="auto">
            <a:xfrm>
              <a:off x="1943" y="155"/>
              <a:ext cx="431" cy="232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" name="Freeform 3084"/>
            <p:cNvSpPr/>
            <p:nvPr/>
          </p:nvSpPr>
          <p:spPr bwMode="auto">
            <a:xfrm>
              <a:off x="2262" y="87"/>
              <a:ext cx="396" cy="228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" name="Freeform 3085"/>
            <p:cNvSpPr/>
            <p:nvPr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" name="Freeform 3086"/>
            <p:cNvSpPr/>
            <p:nvPr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" name="Freeform 3087"/>
            <p:cNvSpPr/>
            <p:nvPr/>
          </p:nvSpPr>
          <p:spPr bwMode="auto">
            <a:xfrm>
              <a:off x="3165" y="374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" name="Freeform 3088"/>
            <p:cNvSpPr/>
            <p:nvPr/>
          </p:nvSpPr>
          <p:spPr bwMode="auto">
            <a:xfrm>
              <a:off x="3463" y="266"/>
              <a:ext cx="148" cy="92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" name="Freeform 3089"/>
            <p:cNvSpPr/>
            <p:nvPr/>
          </p:nvSpPr>
          <p:spPr bwMode="auto">
            <a:xfrm>
              <a:off x="3580" y="59"/>
              <a:ext cx="938" cy="157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" name="Freeform 3090"/>
            <p:cNvSpPr/>
            <p:nvPr/>
          </p:nvSpPr>
          <p:spPr bwMode="auto">
            <a:xfrm>
              <a:off x="3686" y="145"/>
              <a:ext cx="372" cy="97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1" name="Freeform 3091"/>
            <p:cNvSpPr/>
            <p:nvPr/>
          </p:nvSpPr>
          <p:spPr bwMode="auto">
            <a:xfrm>
              <a:off x="3618" y="308"/>
              <a:ext cx="318" cy="159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3092"/>
            <p:cNvSpPr/>
            <p:nvPr/>
          </p:nvSpPr>
          <p:spPr bwMode="auto">
            <a:xfrm>
              <a:off x="3413" y="290"/>
              <a:ext cx="380" cy="175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3" name="Freeform 3093"/>
            <p:cNvSpPr/>
            <p:nvPr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4" name="Freeform 3094"/>
            <p:cNvSpPr/>
            <p:nvPr/>
          </p:nvSpPr>
          <p:spPr bwMode="auto">
            <a:xfrm>
              <a:off x="4689" y="187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3095"/>
            <p:cNvSpPr/>
            <p:nvPr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3096"/>
            <p:cNvSpPr/>
            <p:nvPr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38937" name="Group 3097"/>
          <p:cNvGrpSpPr/>
          <p:nvPr/>
        </p:nvGrpSpPr>
        <p:grpSpPr>
          <a:xfrm>
            <a:off x="27517" y="6161088"/>
            <a:ext cx="12225867" cy="138112"/>
            <a:chOff x="0" y="4032"/>
            <a:chExt cx="5776" cy="87"/>
          </a:xfrm>
        </p:grpSpPr>
        <p:sp>
          <p:nvSpPr>
            <p:cNvPr id="58" name="Freeform 3098"/>
            <p:cNvSpPr/>
            <p:nvPr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9" name="Freeform 3099"/>
            <p:cNvSpPr/>
            <p:nvPr/>
          </p:nvSpPr>
          <p:spPr bwMode="auto">
            <a:xfrm>
              <a:off x="1727" y="4037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0" name="Freeform 3100"/>
            <p:cNvSpPr/>
            <p:nvPr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38941" name="Rectangle 310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68488"/>
            <a:ext cx="10363200" cy="1600200"/>
          </a:xfrm>
        </p:spPr>
        <p:txBody>
          <a:bodyPr anchorCtr="1"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8942" name="Rectangle 310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97567" y="3729039"/>
            <a:ext cx="85344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61" name="Rectangle 3103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914400" y="6348413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Rectangle 310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48413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3" name="Rectangle 310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48413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algn="r" fontAlgn="base">
              <a:buNone/>
            </a:pPr>
            <a:fld id="{9A0DB2DC-4C9A-4742-B13C-FB6460FD3503}" type="slidenum">
              <a:rPr lang="en-US" altLang="zh-CN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strips dir="r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trips dir="r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trips dir="rd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trips dir="r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rotWithShape="1">
          <a:blip r:embed="rId9" cstate="print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23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23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23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6432557" y="4663919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6432557" y="5138958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 dirty="0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6432556" y="3188625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432558" y="2013097"/>
            <a:ext cx="4825365" cy="97103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8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trips dir="r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trips dir="r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trips dir="r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defRPr/>
            </a:pPr>
            <a:endParaRPr kumimoji="1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trips dir="r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trips dir="r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86800" y="768349"/>
            <a:ext cx="2590800" cy="5327651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768349"/>
            <a:ext cx="7569200" cy="5327651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trips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6432557" y="4663914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6432557" y="5138953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6432556" y="3188625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432558" y="2013096"/>
            <a:ext cx="4825365" cy="97103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8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12192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3" y="952626"/>
            <a:ext cx="10852237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tabLst>
                <a:tab pos="214566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4064000" y="5716722"/>
            <a:ext cx="4064000" cy="114212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4759960" y="2914057"/>
            <a:ext cx="4880611" cy="1081539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4800" b="0" spc="667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12192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626"/>
            <a:ext cx="5283243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tabLst>
                <a:tab pos="214566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626"/>
            <a:ext cx="5283243" cy="5389572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12192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625"/>
            <a:ext cx="5283243" cy="381051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67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700"/>
            <a:ext cx="5283200" cy="4935361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tabLst>
                <a:tab pos="214566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1" y="952625"/>
            <a:ext cx="5283243" cy="381051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1" y="1406700"/>
            <a:ext cx="5283243" cy="4935361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tabLst>
                <a:tab pos="214566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7498080" y="2194832"/>
            <a:ext cx="4389120" cy="2469185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6270007"/>
            <a:ext cx="720091" cy="58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69883" y="443285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12192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>
                  <a:lumMod val="75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buClr>
                <a:schemeClr val="accent1">
                  <a:lumMod val="60000"/>
                  <a:lumOff val="40000"/>
                </a:schemeClr>
              </a:buCl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263D-2266-4A68-8BAA-E4DB42E0C137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757E-7276-40EC-92C7-A70F94DB6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1" y="443289"/>
            <a:ext cx="10852237" cy="442019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12192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626"/>
            <a:ext cx="5283243" cy="5389572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tabLst>
                <a:tab pos="2145665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626"/>
            <a:ext cx="5283243" cy="5389572"/>
          </a:xfrm>
        </p:spPr>
        <p:txBody>
          <a:bodyPr vert="horz" wrap="square" lIns="90170" tIns="46990" rIns="90170" bIns="46990" rtlCol="0">
            <a:normAutofit/>
          </a:bodyPr>
          <a:lstStyle>
            <a:lvl1pPr marL="228600" marR="0" lvl="0" indent="-228600" algn="l" defTabSz="1219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626"/>
            <a:ext cx="950984" cy="5389572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12192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6" y="952618"/>
            <a:ext cx="9828101" cy="5389572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1" y="952626"/>
            <a:ext cx="10852237" cy="5389572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0" y="1"/>
            <a:ext cx="12192000" cy="6858847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6604000" y="3652019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342900" marR="0" indent="-342900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6604000" y="2095442"/>
            <a:ext cx="4825365" cy="135208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6600" b="0" spc="933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5"/>
            <a:ext cx="10852237" cy="4420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92075" y="303848"/>
            <a:ext cx="11607851" cy="625115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356"/>
            <a:ext cx="9626400" cy="723689"/>
          </a:xfrm>
        </p:spPr>
        <p:txBody>
          <a:bodyPr wrap="square" anchor="ctr"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868"/>
            <a:ext cx="9626600" cy="344562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"/>
            <a:ext cx="4824603" cy="6858847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11471911" y="0"/>
            <a:ext cx="720091" cy="58884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95"/>
            <a:ext cx="3960000" cy="882109"/>
          </a:xfrm>
        </p:spPr>
        <p:txBody>
          <a:bodyPr wrap="square" anchor="ctr" anchorCtr="0">
            <a:normAutofit/>
          </a:bodyPr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218"/>
            <a:ext cx="3956400" cy="409370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70034"/>
            <a:ext cx="6480000" cy="508856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266466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96"/>
            <a:ext cx="10976400" cy="626477"/>
          </a:xfrm>
        </p:spPr>
        <p:txBody>
          <a:bodyPr wrap="square" anchor="ctr">
            <a:normAutofit/>
          </a:bodyPr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806"/>
            <a:ext cx="10975975" cy="82810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347"/>
            <a:ext cx="10965600" cy="34312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5029593"/>
            <a:ext cx="12192000" cy="182925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83"/>
            <a:ext cx="10976400" cy="565269"/>
          </a:xfrm>
        </p:spPr>
        <p:txBody>
          <a:bodyPr wrap="square" anchor="ctr" anchorCtr="0">
            <a:normAutofit/>
          </a:bodyPr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409"/>
            <a:ext cx="10990800" cy="32115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1040"/>
            <a:ext cx="11001600" cy="1011725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1"/>
            <a:ext cx="12192000" cy="91451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6270007"/>
            <a:ext cx="12192000" cy="58884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29"/>
            <a:ext cx="11037600" cy="4420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406"/>
            <a:ext cx="5342400" cy="289475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406"/>
            <a:ext cx="5367600" cy="289475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7395"/>
            <a:ext cx="5342400" cy="7812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795"/>
            <a:ext cx="5367600" cy="781296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8"/>
          <a:stretch>
            <a:fillRect/>
          </a:stretch>
        </p:blipFill>
        <p:spPr>
          <a:xfrm rot="5400000" flipV="1">
            <a:off x="2667001" y="-2667000"/>
            <a:ext cx="6858000" cy="12191999"/>
          </a:xfrm>
          <a:prstGeom prst="rect">
            <a:avLst/>
          </a:prstGeom>
        </p:spPr>
      </p:pic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2934792" y="2481945"/>
            <a:ext cx="6261461" cy="811257"/>
          </a:xfrm>
          <a:blipFill>
            <a:blip r:embed="rId3" cstate="print"/>
            <a:stretch>
              <a:fillRect/>
            </a:stretch>
          </a:blipFill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934792" y="3320190"/>
            <a:ext cx="6261461" cy="450623"/>
          </a:xfrm>
        </p:spPr>
        <p:txBody>
          <a:bodyPr>
            <a:normAutofit/>
          </a:bodyPr>
          <a:lstStyle>
            <a:lvl1pPr marL="0" indent="0" algn="ctr">
              <a:buNone/>
              <a:defRPr sz="1600" spc="180" baseline="0">
                <a:solidFill>
                  <a:schemeClr val="accent1">
                    <a:lumMod val="75000"/>
                  </a:schemeClr>
                </a:solidFill>
                <a:latin typeface="Elephant" panose="020209040905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单击此处添加副标题</a:t>
            </a:r>
            <a:endParaRPr lang="en-US" altLang="zh-CN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263D-2266-4A68-8BAA-E4DB42E0C137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757E-7276-40EC-92C7-A70F94DB6415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826000" y="4484123"/>
            <a:ext cx="540000" cy="540000"/>
            <a:chOff x="4347417" y="5016137"/>
            <a:chExt cx="487680" cy="487680"/>
          </a:xfrm>
        </p:grpSpPr>
        <p:sp>
          <p:nvSpPr>
            <p:cNvPr id="9" name="椭圆 8">
              <a:hlinkClick r:id="" action="ppaction://hlinkshowjump?jump=nextslide"/>
            </p:cNvPr>
            <p:cNvSpPr/>
            <p:nvPr userDrawn="1"/>
          </p:nvSpPr>
          <p:spPr>
            <a:xfrm>
              <a:off x="4347417" y="5016137"/>
              <a:ext cx="487680" cy="487680"/>
            </a:xfrm>
            <a:prstGeom prst="ellipse">
              <a:avLst/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>
              <a:outerShdw dist="25400" dir="5400000" algn="t" rotWithShape="0">
                <a:schemeClr val="bg1">
                  <a:alpha val="3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燕尾形 9">
              <a:hlinkClick r:id="" action="ppaction://hlinkshowjump?jump=nextslide"/>
            </p:cNvPr>
            <p:cNvSpPr/>
            <p:nvPr userDrawn="1"/>
          </p:nvSpPr>
          <p:spPr>
            <a:xfrm>
              <a:off x="4502830" y="5168537"/>
              <a:ext cx="176854" cy="204653"/>
            </a:xfrm>
            <a:prstGeom prst="chevron">
              <a:avLst>
                <a:gd name="adj" fmla="val 617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953810"/>
            <a:ext cx="12192000" cy="49512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1" y="5533959"/>
            <a:ext cx="12191999" cy="1324888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366"/>
            <a:ext cx="9144000" cy="2387095"/>
          </a:xfrm>
        </p:spPr>
        <p:txBody>
          <a:bodyPr wrap="square" anchor="b">
            <a:normAutofit/>
          </a:bodyPr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3278"/>
            <a:ext cx="9144000" cy="1656204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2020/3/21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399823" y="1244601"/>
            <a:ext cx="5080000" cy="4932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6519333" y="1244601"/>
            <a:ext cx="5094116" cy="49323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263D-2266-4A68-8BAA-E4DB42E0C137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757E-7276-40EC-92C7-A70F94DB6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241300"/>
            <a:ext cx="11772900" cy="63119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2302932" y="118532"/>
            <a:ext cx="9312101" cy="71702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435" y="1376362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1099435" y="22002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1846" y="1376362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6431846" y="22002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263D-2266-4A68-8BAA-E4DB42E0C137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757E-7276-40EC-92C7-A70F94DB6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74651" y="1149350"/>
            <a:ext cx="11442700" cy="519906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165100" dir="4980000" sx="102000" sy="102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74651" y="1149350"/>
            <a:ext cx="11442700" cy="519906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165100" dir="4980000" sx="102000" sy="102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eaLnBrk="1" fontAlgn="base" hangingPunct="1"/>
            <a:endParaRPr strike="noStrike" noProof="1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eaLnBrk="1" fontAlgn="base" hangingPunct="1"/>
            <a:endParaRPr strike="noStrike" noProof="1">
              <a:latin typeface="Arial" panose="020B0604020202020204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263D-2266-4A68-8BAA-E4DB42E0C137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757E-7276-40EC-92C7-A70F94DB6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74651" y="1149350"/>
            <a:ext cx="11442700" cy="519906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165100" dir="4980000" sx="102000" sy="102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ctr"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rtlCol="0" anchor="ctr"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241300"/>
            <a:ext cx="11772900" cy="63119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263D-2266-4A68-8BAA-E4DB42E0C137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757E-7276-40EC-92C7-A70F94DB6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144590" y="53340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5487989" y="1063629"/>
            <a:ext cx="6172200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1144590" y="21336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263D-2266-4A68-8BAA-E4DB42E0C137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757E-7276-40EC-92C7-A70F94DB6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74651" y="1149350"/>
            <a:ext cx="11442700" cy="519906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165100" dir="4980000" sx="102000" sy="102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74651" y="1149350"/>
            <a:ext cx="11442700" cy="519906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165100" dir="4980000" sx="102000" sy="102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eaLnBrk="1" fontAlgn="base" hangingPunct="1"/>
            <a:endParaRPr strike="noStrike" noProof="1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eaLnBrk="1" fontAlgn="base" hangingPunct="1"/>
            <a:endParaRPr strike="noStrike" noProof="1">
              <a:latin typeface="Arial" panose="020B0604020202020204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241300"/>
            <a:ext cx="11772900" cy="631190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2461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5442833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12461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0263D-2266-4A68-8BAA-E4DB42E0C137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757E-7276-40EC-92C7-A70F94DB64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74651" y="1149350"/>
            <a:ext cx="11442700" cy="519906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165100" dir="4980000" sx="102000" sy="102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74651" y="1149350"/>
            <a:ext cx="11442700" cy="519906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165100" dir="4980000" sx="102000" sy="102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200" y="1825625"/>
            <a:ext cx="5181600" cy="2098675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200" y="4076700"/>
            <a:ext cx="5181600" cy="2100263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eaLnBrk="1" fontAlgn="base" hangingPunct="1"/>
            <a:endParaRPr strike="noStrike" noProof="1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eaLnBrk="1" fontAlgn="base" hangingPunct="1"/>
            <a:endParaRPr strike="noStrike" noProof="1">
              <a:latin typeface="Arial" panose="020B0604020202020204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稻壳儿深海小鱼"/>
          <p:cNvSpPr/>
          <p:nvPr>
            <p:custDataLst>
              <p:tags r:id="rId1"/>
            </p:custDataLst>
          </p:nvPr>
        </p:nvSpPr>
        <p:spPr>
          <a:xfrm>
            <a:off x="355600" y="190500"/>
            <a:ext cx="11476567" cy="6332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baseline="0" noProof="1">
              <a:latin typeface="Arial" panose="020B0604020202020204" pitchFamily="34" charset="0"/>
            </a:endParaRPr>
          </a:p>
        </p:txBody>
      </p:sp>
      <p:sp>
        <p:nvSpPr>
          <p:cNvPr id="13" name="稻壳儿深海小鱼"/>
          <p:cNvSpPr/>
          <p:nvPr>
            <p:custDataLst>
              <p:tags r:id="rId2"/>
            </p:custDataLst>
          </p:nvPr>
        </p:nvSpPr>
        <p:spPr>
          <a:xfrm>
            <a:off x="488951" y="323850"/>
            <a:ext cx="11478684" cy="6332538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baseline="0" noProof="1">
              <a:latin typeface="Arial" panose="020B0604020202020204" pitchFamily="34" charset="0"/>
            </a:endParaRPr>
          </a:p>
        </p:txBody>
      </p:sp>
      <p:pic>
        <p:nvPicPr>
          <p:cNvPr id="12293" name="图片 13" descr="56ec6705b646b4f8919134fef1cf733c3197d1d49fae-0sOvib_fw658[1]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4717" y="833438"/>
            <a:ext cx="5132916" cy="5945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3448687" y="374316"/>
            <a:ext cx="1292400" cy="6133917"/>
          </a:xfrm>
        </p:spPr>
        <p:txBody>
          <a:bodyPr vert="eaVert" lIns="90000" tIns="46800" rIns="90000" bIns="46800" anchor="t" anchorCtr="0">
            <a:normAutofit/>
          </a:bodyPr>
          <a:lstStyle>
            <a:lvl1pPr algn="ctr">
              <a:defRPr sz="7200" b="0" spc="15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pPr fontAlgn="auto"/>
            <a:r>
              <a:rPr lang="zh-CN" altLang="en-US" strike="noStrike" noProof="1"/>
              <a:t>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447779" y="1987255"/>
            <a:ext cx="676800" cy="4114800"/>
          </a:xfrm>
        </p:spPr>
        <p:txBody>
          <a:bodyPr vert="eaVert" lIns="90000" tIns="46800" rIns="90000" bIns="46800">
            <a:normAutofit/>
          </a:bodyPr>
          <a:lstStyle>
            <a:lvl1pPr marL="285750" indent="-285750" algn="l" eaLnBrk="1" fontAlgn="auto" latinLnBrk="0" hangingPunct="1">
              <a:lnSpc>
                <a:spcPct val="100000"/>
              </a:lnSpc>
              <a:buFont typeface="Arial" panose="020B0604020202020204" pitchFamily="34" charset="0"/>
              <a:buChar char="•"/>
              <a:defRPr sz="1400" u="none" strike="noStrike" kern="1200" cap="none" spc="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721600" y="1790700"/>
            <a:ext cx="4470400" cy="5197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883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883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>
                <a:sym typeface="+mn-ea"/>
              </a:rPr>
              <a:t>单击此处编辑母版文本样式</a:t>
            </a:r>
          </a:p>
          <a:p>
            <a:pPr lvl="1" fontAlgn="auto"/>
            <a:r>
              <a:rPr strike="noStrike" noProof="1">
                <a:sym typeface="+mn-ea"/>
              </a:rPr>
              <a:t>第二级</a:t>
            </a:r>
          </a:p>
          <a:p>
            <a:pPr lvl="2" fontAlgn="auto"/>
            <a:r>
              <a:rPr strike="noStrike" noProof="1">
                <a:sym typeface="+mn-ea"/>
              </a:rPr>
              <a:t>第三级</a:t>
            </a:r>
          </a:p>
          <a:p>
            <a:pPr lvl="3" fontAlgn="auto"/>
            <a:r>
              <a:rPr strike="noStrike" noProof="1">
                <a:sym typeface="+mn-ea"/>
              </a:rPr>
              <a:t>第四级</a:t>
            </a:r>
          </a:p>
          <a:p>
            <a:pPr lvl="4" fontAlgn="auto"/>
            <a:r>
              <a:rPr strike="noStrike" noProof="1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稻壳儿深海小鱼"/>
          <p:cNvSpPr/>
          <p:nvPr>
            <p:custDataLst>
              <p:tags r:id="rId1"/>
            </p:custDataLst>
          </p:nvPr>
        </p:nvSpPr>
        <p:spPr>
          <a:xfrm>
            <a:off x="355600" y="190500"/>
            <a:ext cx="11476567" cy="6332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baseline="0" noProof="1">
              <a:latin typeface="Arial" panose="020B0604020202020204" pitchFamily="34" charset="0"/>
            </a:endParaRPr>
          </a:p>
        </p:txBody>
      </p:sp>
      <p:sp>
        <p:nvSpPr>
          <p:cNvPr id="14" name="稻壳儿深海小鱼"/>
          <p:cNvSpPr/>
          <p:nvPr>
            <p:custDataLst>
              <p:tags r:id="rId2"/>
            </p:custDataLst>
          </p:nvPr>
        </p:nvSpPr>
        <p:spPr>
          <a:xfrm>
            <a:off x="488951" y="323850"/>
            <a:ext cx="11478684" cy="6332538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baseline="0" noProof="1">
              <a:latin typeface="Arial" panose="020B0604020202020204" pitchFamily="34" charset="0"/>
            </a:endParaRPr>
          </a:p>
        </p:txBody>
      </p:sp>
      <p:pic>
        <p:nvPicPr>
          <p:cNvPr id="14341" name="图片 8" descr="56ec6705b646b4f8919134fef1cf733c3197d1d49fae-0sOvib_fw658[1]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4717" y="833438"/>
            <a:ext cx="5132916" cy="5945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832097" y="1734557"/>
            <a:ext cx="625011" cy="2542021"/>
          </a:xfrm>
        </p:spPr>
        <p:txBody>
          <a:bodyPr vert="eaVert" lIns="90000" tIns="46800" rIns="90000" bIns="46800" anchor="t" anchorCtr="0">
            <a:normAutofit/>
          </a:bodyPr>
          <a:lstStyle>
            <a:lvl1pPr>
              <a:defRPr sz="2800" b="1" u="none" strike="noStrike" kern="1200" cap="none" spc="4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pPr fontAlgn="auto"/>
            <a:r>
              <a:rPr lang="zh-CN" altLang="en-US" strike="noStrike" noProof="1"/>
              <a:t>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474409" y="1704870"/>
            <a:ext cx="1292400" cy="3088800"/>
          </a:xfrm>
        </p:spPr>
        <p:txBody>
          <a:bodyPr vert="eaVert" lIns="90000" tIns="4680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ags" Target="../tags/tag14.xml"/><Relationship Id="rId3" Type="http://schemas.openxmlformats.org/officeDocument/2006/relationships/slideLayout" Target="../slideLayouts/slideLayout15.xml"/><Relationship Id="rId21" Type="http://schemas.openxmlformats.org/officeDocument/2006/relationships/tags" Target="../tags/tag9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ags" Target="../tags/tag13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ags" Target="../tags/tag1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ags" Target="../tags/tag11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ags" Target="../tags/tag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21" Type="http://schemas.openxmlformats.org/officeDocument/2006/relationships/tags" Target="../tags/tag160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tags" Target="../tags/tag164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tags" Target="../tags/tag159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tags" Target="../tags/tag163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tags" Target="../tags/tag162.xml"/><Relationship Id="rId10" Type="http://schemas.openxmlformats.org/officeDocument/2006/relationships/slideLayout" Target="../slideLayouts/slideLayout106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tags" Target="../tags/tag16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9.xml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11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638627" y="101595"/>
            <a:ext cx="10974823" cy="6995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638627" y="1166950"/>
            <a:ext cx="10963532" cy="5279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0263D-2266-4A68-8BAA-E4DB42E0C137}" type="datetimeFigureOut">
              <a:rPr lang="zh-CN" altLang="en-US" smtClean="0"/>
              <a:t>2020/3/21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A757E-7276-40EC-92C7-A70F94DB6415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638627" y="818607"/>
            <a:ext cx="10974823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accent2">
              <a:lumMod val="50000"/>
            </a:schemeClr>
          </a:solidFill>
          <a:latin typeface="幼圆" panose="02010509060101010101" pitchFamily="49" charset="-122"/>
          <a:ea typeface="幼圆" panose="02010509060101010101" pitchFamily="49" charset="-122"/>
          <a:cs typeface="+mj-cs"/>
        </a:defRPr>
      </a:lvl1pPr>
    </p:titleStyle>
    <p:bodyStyle>
      <a:lvl1pPr marL="357505" indent="-357505" algn="just" defTabSz="914400" rtl="0" eaLnBrk="1" latinLnBrk="0" hangingPunct="1">
        <a:lnSpc>
          <a:spcPct val="110000"/>
        </a:lnSpc>
        <a:spcBef>
          <a:spcPts val="1400"/>
        </a:spcBef>
        <a:spcAft>
          <a:spcPts val="0"/>
        </a:spcAft>
        <a:buClr>
          <a:schemeClr val="accent1">
            <a:lumMod val="75000"/>
          </a:schemeClr>
        </a:buClr>
        <a:buSzPct val="50000"/>
        <a:buFont typeface="Wingdings" panose="05000000000000000000" pitchFamily="2" charset="2"/>
        <a:buChar char="u"/>
        <a:defRPr sz="2400" b="1" kern="1200" baseline="0">
          <a:solidFill>
            <a:schemeClr val="accent1">
              <a:lumMod val="50000"/>
            </a:schemeClr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1pPr>
      <a:lvl2pPr marL="357505" indent="-285750" algn="just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>
            <a:lumMod val="60000"/>
            <a:lumOff val="40000"/>
          </a:schemeClr>
        </a:buClr>
        <a:buFont typeface="华文新魏" panose="02010800040101010101" pitchFamily="2" charset="-122"/>
        <a:buChar char=" "/>
        <a:defRPr sz="2000" b="0" kern="1200" baseline="0">
          <a:solidFill>
            <a:schemeClr val="tx1"/>
          </a:solidFill>
          <a:latin typeface="华文新魏" panose="02010800040101010101" pitchFamily="2" charset="-122"/>
          <a:ea typeface="华文新魏" panose="020108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69883" y="443285"/>
            <a:ext cx="10852237" cy="442019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69883" y="961518"/>
            <a:ext cx="10852237" cy="5389572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879743" y="6350618"/>
            <a:ext cx="270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hangingPunct="0"/>
            <a:fld id="{760FBDFE-C587-4B4C-A407-44438C67B59E}" type="datetimeFigureOut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Calibri" panose="020F0502020204030204"/>
              </a:rPr>
              <a:t>2020/3/21</a:t>
            </a:fld>
            <a:endParaRPr lang="zh-CN" altLang="en-US" kern="0">
              <a:solidFill>
                <a:srgbClr val="000000">
                  <a:tint val="75000"/>
                </a:srgbClr>
              </a:solidFill>
              <a:sym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50618"/>
            <a:ext cx="396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hangingPunct="0"/>
            <a:endParaRPr lang="zh-CN" altLang="en-US" kern="0" dirty="0">
              <a:solidFill>
                <a:srgbClr val="000000">
                  <a:tint val="75000"/>
                </a:srgbClr>
              </a:solidFill>
              <a:sym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610600" y="6350618"/>
            <a:ext cx="2700000" cy="3168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hangingPunct="0"/>
            <a:fld id="{49AE70B2-8BF9-45C0-BB95-33D1B9D3A854}" type="slidenum">
              <a:rPr lang="zh-CN" altLang="en-US" kern="0" smtClean="0">
                <a:solidFill>
                  <a:srgbClr val="000000">
                    <a:tint val="75000"/>
                  </a:srgbClr>
                </a:solidFill>
                <a:sym typeface="Calibri" panose="020F0502020204030204"/>
              </a:rPr>
              <a:t>‹#›</a:t>
            </a:fld>
            <a:endParaRPr lang="zh-CN" altLang="en-US" kern="0" dirty="0">
              <a:solidFill>
                <a:srgbClr val="000000">
                  <a:tint val="75000"/>
                </a:srgbClr>
              </a:solidFill>
              <a:sym typeface="Calibri" panose="020F0502020204030204"/>
            </a:endParaRPr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0"/>
            <a:endParaRPr lang="zh-CN" altLang="en-US" sz="1800" kern="0">
              <a:solidFill>
                <a:srgbClr val="FFFFFF"/>
              </a:solidFill>
              <a:sym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67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335"/>
        </a:spcAft>
        <a:buFont typeface="Arial" panose="020B0604020202020204" pitchFamily="34" charset="0"/>
        <a:buChar char="•"/>
        <a:defRPr sz="160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335"/>
        </a:spcAft>
        <a:buFont typeface="Arial" panose="020B0604020202020204" pitchFamily="34" charset="0"/>
        <a:buChar char="•"/>
        <a:tabLst>
          <a:tab pos="1609090" algn="l"/>
        </a:tabLst>
        <a:defRPr sz="160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335"/>
        </a:spcAft>
        <a:buFont typeface="Arial" panose="020B0604020202020204" pitchFamily="34" charset="0"/>
        <a:buChar char="•"/>
        <a:defRPr sz="160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335"/>
        </a:spcAft>
        <a:buFont typeface="Arial" panose="020B0604020202020204" pitchFamily="34" charset="0"/>
        <a:buChar char="•"/>
        <a:defRPr sz="160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335"/>
        </a:spcAft>
        <a:buFont typeface="Arial" panose="020B0604020202020204" pitchFamily="34" charset="0"/>
        <a:buChar char="•"/>
        <a:defRPr sz="160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614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>
              <a:defRPr sz="1400">
                <a:ea typeface="宋体" panose="02010600030101010101" pitchFamily="2" charset="-122"/>
              </a:defRPr>
            </a:lvl1pPr>
          </a:lstStyle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algn="ctr">
              <a:defRPr sz="1400">
                <a:ea typeface="宋体" panose="02010600030101010101" pitchFamily="2" charset="-122"/>
              </a:defRPr>
            </a:lvl1pPr>
          </a:lstStyle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algn="r">
              <a:defRPr sz="1400">
                <a:ea typeface="宋体" panose="02010600030101010101" pitchFamily="2" charset="-122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marL="0" lv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SzPct val="100000"/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marL="0" lvl="1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SzPct val="100000"/>
        <a:buNone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2pPr>
      <a:lvl3pPr marL="0" lvl="2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SzPct val="100000"/>
        <a:buNone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3pPr>
      <a:lvl4pPr marL="0" lvl="3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SzPct val="100000"/>
        <a:buNone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4pPr>
      <a:lvl5pPr marL="0" lvl="4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SzPct val="100000"/>
        <a:buNone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5pPr>
    </p:titleStyle>
    <p:bodyStyle>
      <a:lvl1pPr marL="342900" lvl="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SzPct val="100000"/>
        <a:buFontTx/>
        <a:buChar char="–"/>
        <a:defRPr sz="28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2pPr>
      <a:lvl3pPr marL="1143000" lvl="2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SzPct val="100000"/>
        <a:buFontTx/>
        <a:buChar char="•"/>
        <a:defRPr sz="24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3pPr>
      <a:lvl4pPr marL="1600200" lvl="3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SzPct val="100000"/>
        <a:buFontTx/>
        <a:buChar char="–"/>
        <a:defRPr sz="20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4pPr>
      <a:lvl5pPr marL="2057400" lvl="4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SzPct val="100000"/>
        <a:buFontTx/>
        <a:buChar char="»"/>
        <a:defRPr sz="20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5pPr>
      <a:lvl6pPr marL="2514600" lvl="5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Char char="»"/>
        <a:defRPr sz="20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6pPr>
      <a:lvl7pPr marL="2971800" lvl="6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Char char="»"/>
        <a:defRPr sz="20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7pPr>
      <a:lvl8pPr marL="3429000" lvl="7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Char char="»"/>
        <a:defRPr sz="20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8pPr>
      <a:lvl9pPr marL="3886200" lvl="8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Char char="»"/>
        <a:defRPr sz="20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>
              <a:defRPr sz="1400">
                <a:ea typeface="宋体" panose="02010600030101010101" pitchFamily="2" charset="-122"/>
              </a:defRPr>
            </a:lvl1pPr>
          </a:lstStyle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algn="ctr">
              <a:defRPr sz="1400">
                <a:ea typeface="宋体" panose="02010600030101010101" pitchFamily="2" charset="-122"/>
              </a:defRPr>
            </a:lvl1pPr>
          </a:lstStyle>
          <a:p>
            <a:pPr lvl="0" defTabSz="914400" fontAlgn="base"/>
            <a:endParaRPr strike="noStrike" noProof="1">
              <a:latin typeface="Arial" panose="020B0604020202020204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>
            <a:lvl1pPr algn="r">
              <a:defRPr sz="1400">
                <a:ea typeface="宋体" panose="02010600030101010101" pitchFamily="2" charset="-122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400" strike="noStrike" noProof="1"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lvl1pPr marL="0" lv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SzPct val="100000"/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marL="0" lvl="1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SzPct val="100000"/>
        <a:buNone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2pPr>
      <a:lvl3pPr marL="0" lvl="2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SzPct val="100000"/>
        <a:buNone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3pPr>
      <a:lvl4pPr marL="0" lvl="3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SzPct val="100000"/>
        <a:buNone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4pPr>
      <a:lvl5pPr marL="0" lvl="4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SzPct val="100000"/>
        <a:buNone/>
        <a:defRPr sz="4400" kern="1200">
          <a:solidFill>
            <a:schemeClr val="tx2"/>
          </a:solidFill>
          <a:latin typeface="Arial" panose="020B0604020202020204"/>
          <a:ea typeface="宋体" panose="02010600030101010101" pitchFamily="2" charset="-122"/>
          <a:cs typeface="+mj-cs"/>
        </a:defRPr>
      </a:lvl5pPr>
    </p:titleStyle>
    <p:bodyStyle>
      <a:lvl1pPr marL="342900" lvl="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SzPct val="100000"/>
        <a:buFontTx/>
        <a:buChar char="–"/>
        <a:defRPr sz="28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2pPr>
      <a:lvl3pPr marL="1143000" lvl="2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SzPct val="100000"/>
        <a:buFontTx/>
        <a:buChar char="•"/>
        <a:defRPr sz="24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3pPr>
      <a:lvl4pPr marL="1600200" lvl="3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SzPct val="100000"/>
        <a:buFontTx/>
        <a:buChar char="–"/>
        <a:defRPr sz="20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4pPr>
      <a:lvl5pPr marL="2057400" lvl="4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SzPct val="100000"/>
        <a:buFontTx/>
        <a:buChar char="»"/>
        <a:defRPr sz="20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5pPr>
      <a:lvl6pPr marL="2514600" lvl="5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Char char="»"/>
        <a:defRPr sz="20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6pPr>
      <a:lvl7pPr marL="2971800" lvl="6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Char char="»"/>
        <a:defRPr sz="20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7pPr>
      <a:lvl8pPr marL="3429000" lvl="7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Char char="»"/>
        <a:defRPr sz="20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8pPr>
      <a:lvl9pPr marL="3886200" lvl="8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Pct val="100000"/>
        <a:buFontTx/>
        <a:buChar char="»"/>
        <a:defRPr sz="2000" kern="1200">
          <a:solidFill>
            <a:schemeClr val="tx1"/>
          </a:solidFill>
          <a:latin typeface="Arial" panose="020B0604020202020204"/>
          <a:ea typeface="宋体" panose="02010600030101010101" pitchFamily="2" charset="-122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SzPct val="100000"/>
        <a:buFont typeface="Arial" panose="020B0604020202020204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z="1350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z="1350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93A972F8-D3E3-450D-A6AD-B9FD03C21844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/>
            <a:fld id="{331EE394-BEE1-4066-85C0-4C99FC573DE9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8867" y="442913"/>
            <a:ext cx="10854267" cy="442912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t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  <p:custDataLst>
              <p:tags r:id="rId21"/>
            </p:custDataLst>
          </p:nvPr>
        </p:nvSpPr>
        <p:spPr>
          <a:xfrm>
            <a:off x="668867" y="952500"/>
            <a:ext cx="10854267" cy="5389563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-22860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80533" y="6350000"/>
            <a:ext cx="2698751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2020/3/21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917" y="6350000"/>
            <a:ext cx="39581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50000"/>
            <a:ext cx="2700867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fontAlgn="base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/>
          <p:nvPr/>
        </p:nvGrpSpPr>
        <p:grpSpPr>
          <a:xfrm>
            <a:off x="0" y="0"/>
            <a:ext cx="12208933" cy="757238"/>
            <a:chOff x="0" y="0"/>
            <a:chExt cx="5768" cy="477"/>
          </a:xfrm>
        </p:grpSpPr>
        <p:sp>
          <p:nvSpPr>
            <p:cNvPr id="1036" name="Freeform 3"/>
            <p:cNvSpPr/>
            <p:nvPr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 w="9525" cap="flat" cmpd="sng">
              <a:noFill/>
              <a:prstDash val="solid"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37" name="Freeform 4"/>
            <p:cNvSpPr/>
            <p:nvPr/>
          </p:nvSpPr>
          <p:spPr bwMode="auto">
            <a:xfrm>
              <a:off x="0" y="99"/>
              <a:ext cx="256" cy="252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7893" name="Freeform 5"/>
            <p:cNvSpPr/>
            <p:nvPr/>
          </p:nvSpPr>
          <p:spPr bwMode="auto">
            <a:xfrm>
              <a:off x="56" y="0"/>
              <a:ext cx="708" cy="458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0" y="453"/>
                </a:cxn>
                <a:cxn ang="0">
                  <a:pos x="72" y="324"/>
                </a:cxn>
                <a:cxn ang="0">
                  <a:pos x="198" y="201"/>
                </a:cxn>
                <a:cxn ang="0">
                  <a:pos x="366" y="102"/>
                </a:cxn>
                <a:cxn ang="0">
                  <a:pos x="531" y="36"/>
                </a:cxn>
                <a:cxn ang="0">
                  <a:pos x="609" y="0"/>
                </a:cxn>
                <a:cxn ang="0">
                  <a:pos x="708" y="3"/>
                </a:cxn>
                <a:cxn ang="0">
                  <a:pos x="591" y="66"/>
                </a:cxn>
                <a:cxn ang="0">
                  <a:pos x="417" y="126"/>
                </a:cxn>
                <a:cxn ang="0">
                  <a:pos x="237" y="231"/>
                </a:cxn>
                <a:cxn ang="0">
                  <a:pos x="117" y="345"/>
                </a:cxn>
                <a:cxn ang="0">
                  <a:pos x="51" y="459"/>
                </a:cxn>
                <a:cxn ang="0">
                  <a:pos x="0" y="453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39" name="Freeform 6"/>
            <p:cNvSpPr/>
            <p:nvPr/>
          </p:nvSpPr>
          <p:spPr bwMode="auto">
            <a:xfrm>
              <a:off x="131" y="269"/>
              <a:ext cx="251" cy="193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0" name="Freeform 7"/>
            <p:cNvSpPr/>
            <p:nvPr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1" name="Freeform 8"/>
            <p:cNvSpPr/>
            <p:nvPr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2" name="Freeform 9"/>
            <p:cNvSpPr/>
            <p:nvPr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3" name="Freeform 10"/>
            <p:cNvSpPr/>
            <p:nvPr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4" name="Freeform 11"/>
            <p:cNvSpPr/>
            <p:nvPr/>
          </p:nvSpPr>
          <p:spPr bwMode="auto">
            <a:xfrm>
              <a:off x="1943" y="155"/>
              <a:ext cx="431" cy="232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5" name="Freeform 12"/>
            <p:cNvSpPr/>
            <p:nvPr/>
          </p:nvSpPr>
          <p:spPr bwMode="auto">
            <a:xfrm>
              <a:off x="2262" y="87"/>
              <a:ext cx="396" cy="228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6" name="Freeform 13"/>
            <p:cNvSpPr/>
            <p:nvPr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7" name="Freeform 14"/>
            <p:cNvSpPr/>
            <p:nvPr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8" name="Freeform 15"/>
            <p:cNvSpPr/>
            <p:nvPr/>
          </p:nvSpPr>
          <p:spPr bwMode="auto">
            <a:xfrm>
              <a:off x="3165" y="374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49" name="Freeform 16"/>
            <p:cNvSpPr/>
            <p:nvPr/>
          </p:nvSpPr>
          <p:spPr bwMode="auto">
            <a:xfrm>
              <a:off x="3463" y="266"/>
              <a:ext cx="148" cy="92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50" name="Freeform 17"/>
            <p:cNvSpPr/>
            <p:nvPr/>
          </p:nvSpPr>
          <p:spPr bwMode="auto">
            <a:xfrm>
              <a:off x="3580" y="59"/>
              <a:ext cx="938" cy="157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51" name="Freeform 18"/>
            <p:cNvSpPr/>
            <p:nvPr/>
          </p:nvSpPr>
          <p:spPr bwMode="auto">
            <a:xfrm>
              <a:off x="3686" y="145"/>
              <a:ext cx="372" cy="97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7907" name="Freeform 19"/>
            <p:cNvSpPr/>
            <p:nvPr/>
          </p:nvSpPr>
          <p:spPr bwMode="auto">
            <a:xfrm>
              <a:off x="3618" y="308"/>
              <a:ext cx="318" cy="159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12" y="137"/>
                </a:cxn>
                <a:cxn ang="0">
                  <a:pos x="162" y="71"/>
                </a:cxn>
                <a:cxn ang="0">
                  <a:pos x="249" y="20"/>
                </a:cxn>
                <a:cxn ang="0">
                  <a:pos x="285" y="2"/>
                </a:cxn>
                <a:cxn ang="0">
                  <a:pos x="309" y="11"/>
                </a:cxn>
                <a:cxn ang="0">
                  <a:pos x="303" y="47"/>
                </a:cxn>
                <a:cxn ang="0">
                  <a:pos x="219" y="89"/>
                </a:cxn>
                <a:cxn ang="0">
                  <a:pos x="108" y="140"/>
                </a:cxn>
                <a:cxn ang="0">
                  <a:pos x="57" y="152"/>
                </a:cxn>
                <a:cxn ang="0">
                  <a:pos x="0" y="158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3" name="Freeform 20"/>
            <p:cNvSpPr/>
            <p:nvPr/>
          </p:nvSpPr>
          <p:spPr bwMode="auto">
            <a:xfrm>
              <a:off x="3413" y="290"/>
              <a:ext cx="380" cy="175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54" name="Freeform 21"/>
            <p:cNvSpPr/>
            <p:nvPr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7910" name="Freeform 22"/>
            <p:cNvSpPr/>
            <p:nvPr/>
          </p:nvSpPr>
          <p:spPr bwMode="auto">
            <a:xfrm>
              <a:off x="4689" y="187"/>
              <a:ext cx="537" cy="120"/>
            </a:xfrm>
            <a:custGeom>
              <a:avLst/>
              <a:gdLst/>
              <a:ahLst/>
              <a:cxnLst>
                <a:cxn ang="0">
                  <a:pos x="23" y="6"/>
                </a:cxn>
                <a:cxn ang="0">
                  <a:pos x="188" y="3"/>
                </a:cxn>
                <a:cxn ang="0">
                  <a:pos x="323" y="27"/>
                </a:cxn>
                <a:cxn ang="0">
                  <a:pos x="464" y="69"/>
                </a:cxn>
                <a:cxn ang="0">
                  <a:pos x="521" y="90"/>
                </a:cxn>
                <a:cxn ang="0">
                  <a:pos x="533" y="105"/>
                </a:cxn>
                <a:cxn ang="0">
                  <a:pos x="497" y="120"/>
                </a:cxn>
                <a:cxn ang="0">
                  <a:pos x="452" y="108"/>
                </a:cxn>
                <a:cxn ang="0">
                  <a:pos x="350" y="72"/>
                </a:cxn>
                <a:cxn ang="0">
                  <a:pos x="158" y="39"/>
                </a:cxn>
                <a:cxn ang="0">
                  <a:pos x="50" y="39"/>
                </a:cxn>
                <a:cxn ang="0">
                  <a:pos x="23" y="6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911" name="Freeform 23"/>
            <p:cNvSpPr/>
            <p:nvPr/>
          </p:nvSpPr>
          <p:spPr bwMode="auto">
            <a:xfrm>
              <a:off x="4968" y="312"/>
              <a:ext cx="800" cy="143"/>
            </a:xfrm>
            <a:custGeom>
              <a:avLst/>
              <a:gdLst/>
              <a:ahLst/>
              <a:cxnLst>
                <a:cxn ang="0">
                  <a:pos x="800" y="24"/>
                </a:cxn>
                <a:cxn ang="0">
                  <a:pos x="782" y="15"/>
                </a:cxn>
                <a:cxn ang="0">
                  <a:pos x="659" y="63"/>
                </a:cxn>
                <a:cxn ang="0">
                  <a:pos x="500" y="84"/>
                </a:cxn>
                <a:cxn ang="0">
                  <a:pos x="326" y="69"/>
                </a:cxn>
                <a:cxn ang="0">
                  <a:pos x="98" y="21"/>
                </a:cxn>
                <a:cxn ang="0">
                  <a:pos x="11" y="6"/>
                </a:cxn>
                <a:cxn ang="0">
                  <a:pos x="32" y="60"/>
                </a:cxn>
                <a:cxn ang="0">
                  <a:pos x="155" y="96"/>
                </a:cxn>
                <a:cxn ang="0">
                  <a:pos x="410" y="138"/>
                </a:cxn>
                <a:cxn ang="0">
                  <a:pos x="596" y="129"/>
                </a:cxn>
                <a:cxn ang="0">
                  <a:pos x="737" y="90"/>
                </a:cxn>
                <a:cxn ang="0">
                  <a:pos x="788" y="69"/>
                </a:cxn>
                <a:cxn ang="0">
                  <a:pos x="800" y="24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57" name="Freeform 24"/>
            <p:cNvSpPr/>
            <p:nvPr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5145" name="Group 25"/>
          <p:cNvGrpSpPr/>
          <p:nvPr/>
        </p:nvGrpSpPr>
        <p:grpSpPr>
          <a:xfrm>
            <a:off x="0" y="6180138"/>
            <a:ext cx="12225867" cy="138112"/>
            <a:chOff x="0" y="4032"/>
            <a:chExt cx="5776" cy="87"/>
          </a:xfrm>
        </p:grpSpPr>
        <p:sp>
          <p:nvSpPr>
            <p:cNvPr id="1033" name="Freeform 26"/>
            <p:cNvSpPr/>
            <p:nvPr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34" name="Freeform 27"/>
            <p:cNvSpPr/>
            <p:nvPr/>
          </p:nvSpPr>
          <p:spPr bwMode="auto">
            <a:xfrm>
              <a:off x="1727" y="4037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35" name="Freeform 28"/>
            <p:cNvSpPr/>
            <p:nvPr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5149" name="Rectangle 29"/>
          <p:cNvSpPr>
            <a:spLocks noGrp="1"/>
          </p:cNvSpPr>
          <p:nvPr>
            <p:ph type="title"/>
          </p:nvPr>
        </p:nvSpPr>
        <p:spPr>
          <a:xfrm>
            <a:off x="914400" y="768350"/>
            <a:ext cx="10363200" cy="11430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5150" name="Rectangle 30"/>
          <p:cNvSpPr>
            <a:spLocks noGrp="1"/>
          </p:cNvSpPr>
          <p:nvPr>
            <p:ph type="body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-285750"/>
            <a:r>
              <a:rPr lang="zh-CN" altLang="en-US" dirty="0"/>
              <a:t>第二级</a:t>
            </a:r>
          </a:p>
          <a:p>
            <a:pPr lvl="2" indent="-228600"/>
            <a:r>
              <a:rPr lang="zh-CN" altLang="en-US" dirty="0"/>
              <a:t>第三级</a:t>
            </a:r>
          </a:p>
          <a:p>
            <a:pPr lvl="3" indent="-228600"/>
            <a:r>
              <a:rPr lang="zh-CN" altLang="en-US" dirty="0"/>
              <a:t>第四级</a:t>
            </a:r>
          </a:p>
          <a:p>
            <a:pPr lvl="4" indent="-228600"/>
            <a:r>
              <a:rPr lang="zh-CN" altLang="en-US" dirty="0"/>
              <a:t>第五级</a:t>
            </a:r>
          </a:p>
        </p:txBody>
      </p:sp>
      <p:sp>
        <p:nvSpPr>
          <p:cNvPr id="37919" name="Rectangle 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6884" y="6367463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kumimoji="0" sz="1400"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920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38084" y="6367463"/>
            <a:ext cx="3860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>
              <a:defRPr kumimoji="0" sz="1400"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921" name="Rectangle 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0084" y="6367463"/>
            <a:ext cx="2540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400">
                <a:ea typeface="宋体" panose="02010600030101010101" pitchFamily="2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zh-CN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spd="med">
    <p:strips dir="rd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4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6"/>
        </a:buBlip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8"/>
        </a:buBlip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0000"/>
        <a:buBlip>
          <a:blip r:embed="rId18"/>
        </a:buBlip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5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5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258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9.xml"/><Relationship Id="rId1" Type="http://schemas.openxmlformats.org/officeDocument/2006/relationships/tags" Target="../tags/tag2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/>
          <a:srcRect r="5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13987" y="3665432"/>
            <a:ext cx="8765720" cy="971127"/>
          </a:xfrm>
        </p:spPr>
        <p:txBody>
          <a:bodyPr>
            <a:noAutofit/>
          </a:bodyPr>
          <a:lstStyle/>
          <a:p>
            <a:pPr algn="ctr"/>
            <a:r>
              <a:rPr lang="en-US" altLang="zh-CN" sz="4300" b="1" dirty="0" smtClean="0">
                <a:solidFill>
                  <a:srgbClr val="FF0000"/>
                </a:solidFill>
              </a:rPr>
              <a:t/>
            </a:r>
            <a:br>
              <a:rPr lang="en-US" altLang="zh-CN" sz="4300" b="1" dirty="0" smtClean="0">
                <a:solidFill>
                  <a:srgbClr val="FF0000"/>
                </a:solidFill>
              </a:rPr>
            </a:br>
            <a:r>
              <a:rPr lang="zh-CN" altLang="en-US" sz="4300" b="1" dirty="0" smtClean="0">
                <a:solidFill>
                  <a:srgbClr val="FF0000"/>
                </a:solidFill>
              </a:rPr>
              <a:t>文言文阅读常见问题分析（二）</a:t>
            </a:r>
            <a:r>
              <a:rPr lang="en-US" altLang="zh-CN" sz="4300" b="1" dirty="0">
                <a:solidFill>
                  <a:srgbClr val="FF0000"/>
                </a:solidFill>
              </a:rPr>
              <a:t/>
            </a:r>
            <a:br>
              <a:rPr lang="en-US" altLang="zh-CN" sz="4300" b="1" dirty="0">
                <a:solidFill>
                  <a:srgbClr val="FF0000"/>
                </a:solidFill>
              </a:rPr>
            </a:br>
            <a:r>
              <a:rPr lang="en-US" altLang="zh-CN" sz="4300" b="1" dirty="0" smtClean="0">
                <a:solidFill>
                  <a:srgbClr val="FF0000"/>
                </a:solidFill>
              </a:rPr>
              <a:t>——</a:t>
            </a:r>
            <a:r>
              <a:rPr lang="zh-CN" altLang="en-US" sz="4300" b="1" dirty="0" smtClean="0">
                <a:solidFill>
                  <a:srgbClr val="FF0000"/>
                </a:solidFill>
              </a:rPr>
              <a:t>语境</a:t>
            </a:r>
            <a:r>
              <a:rPr lang="zh-CN" altLang="en-US" sz="4300" b="1" dirty="0" smtClean="0">
                <a:solidFill>
                  <a:srgbClr val="FF0000"/>
                </a:solidFill>
              </a:rPr>
              <a:t>推断解词意</a:t>
            </a:r>
            <a:br>
              <a:rPr lang="zh-CN" altLang="en-US" sz="4300" b="1" dirty="0" smtClean="0">
                <a:solidFill>
                  <a:srgbClr val="FF0000"/>
                </a:solidFill>
              </a:rPr>
            </a:br>
            <a:endParaRPr lang="zh-CN" altLang="en-US" sz="4300" b="1" dirty="0" smtClean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74635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30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700" spc="30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422169" y="1592170"/>
            <a:ext cx="545846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2700" b="1" spc="30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700" b="1" spc="30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700" b="1" spc="30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高一年级语文</a:t>
            </a:r>
            <a:r>
              <a:rPr lang="zh-CN" altLang="en-US" sz="3200" b="1" spc="30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  <a:endParaRPr lang="zh-CN" altLang="en-US" sz="3200" b="1" spc="30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13987" y="5220344"/>
            <a:ext cx="7571105" cy="74358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700" spc="301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北京汇文中学垂杨柳分校：石广苗</a:t>
            </a:r>
            <a:endParaRPr lang="zh-CN" altLang="en-US" sz="2700" spc="30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7"/>
    </mc:Choice>
    <mc:Fallback xmlns="">
      <p:transition spd="slow" advTm="9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框 9217"/>
          <p:cNvSpPr txBox="1"/>
          <p:nvPr/>
        </p:nvSpPr>
        <p:spPr>
          <a:xfrm>
            <a:off x="2078038" y="911225"/>
            <a:ext cx="7620000" cy="31369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6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1.丰则贵</a:t>
            </a:r>
            <a:r>
              <a:rPr lang="zh-CN" altLang="en-US" sz="3600" b="1" u="sng" noProof="1">
                <a:solidFill>
                  <a:srgbClr val="FF99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籴</a:t>
            </a:r>
            <a:r>
              <a:rPr kumimoji="1" lang="en-US" altLang="zh-CN" sz="3600" b="1" noProof="0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d</a:t>
            </a:r>
            <a:r>
              <a:rPr kumimoji="1" lang="en-US" altLang="zh-CN" sz="3600" b="1" noProof="0" dirty="0" err="1">
                <a:solidFill>
                  <a:srgbClr val="FF0000"/>
                </a:solidFill>
                <a:latin typeface="Times New Roman" panose="02020603050405020304"/>
                <a:ea typeface="黑体" panose="02010609060101010101" pitchFamily="49" charset="-122"/>
                <a:cs typeface="+mn-cs"/>
                <a:sym typeface="+mn-ea"/>
              </a:rPr>
              <a:t>í</a:t>
            </a:r>
            <a:r>
              <a:rPr lang="zh-CN" altLang="en-US" sz="36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，歉则贱</a:t>
            </a:r>
            <a:r>
              <a:rPr lang="zh-CN" altLang="en-US" sz="3600" b="1" u="sng" noProof="1">
                <a:solidFill>
                  <a:srgbClr val="FF99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粜</a:t>
            </a:r>
            <a:r>
              <a:rPr kumimoji="1" lang="en-US" altLang="zh-CN" sz="3600" b="1" noProof="0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ti</a:t>
            </a:r>
            <a:r>
              <a:rPr kumimoji="1" lang="en-US" altLang="zh-CN" sz="3600" b="1" noProof="0" dirty="0" err="1">
                <a:solidFill>
                  <a:srgbClr val="FF0000"/>
                </a:solidFill>
                <a:latin typeface="Times New Roman" panose="02020603050405020304"/>
                <a:ea typeface="黑体" panose="02010609060101010101" pitchFamily="49" charset="-122"/>
                <a:cs typeface="+mn-cs"/>
                <a:sym typeface="+mn-ea"/>
              </a:rPr>
              <a:t>à</a:t>
            </a:r>
            <a:r>
              <a:rPr kumimoji="1" lang="en-US" altLang="zh-CN" sz="3600" b="1" noProof="0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o</a:t>
            </a:r>
            <a:endParaRPr lang="zh-CN" altLang="en-US" sz="3600" b="1" u="sng" noProof="1">
              <a:solidFill>
                <a:srgbClr val="FF99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10000"/>
              </a:lnSpc>
            </a:pPr>
            <a:endParaRPr lang="zh-CN" altLang="en-US" sz="3600" b="1" u="sng" noProof="1">
              <a:solidFill>
                <a:srgbClr val="008E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10000"/>
              </a:lnSpc>
            </a:pPr>
            <a:endParaRPr lang="zh-CN" altLang="en-US" sz="3600" b="1" noProof="1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10000"/>
              </a:lnSpc>
            </a:pPr>
            <a:endParaRPr lang="zh-CN" altLang="en-US" sz="3600" b="1" noProof="1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6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2.以</a:t>
            </a:r>
            <a:r>
              <a:rPr lang="zh-CN" altLang="en-US" sz="3600" b="1" u="sng" noProof="1">
                <a:solidFill>
                  <a:srgbClr val="FF99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昭</a:t>
            </a:r>
            <a:r>
              <a:rPr lang="zh-CN" altLang="en-US" sz="36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陛下平明之理 </a:t>
            </a:r>
            <a:r>
              <a:rPr lang="zh-CN" altLang="en-US" sz="28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（《出师表》）</a:t>
            </a:r>
            <a:endParaRPr lang="zh-CN" altLang="en-US" sz="2800" b="1" noProof="1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9219" name="Text Box 5"/>
          <p:cNvSpPr txBox="1"/>
          <p:nvPr/>
        </p:nvSpPr>
        <p:spPr>
          <a:xfrm>
            <a:off x="2019300" y="1695450"/>
            <a:ext cx="7920038" cy="15684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</a:pPr>
            <a:r>
              <a:rPr lang="zh-CN" altLang="en-US" sz="3200" b="1" noProof="1">
                <a:latin typeface="Arial" panose="020B0604020202020204" pitchFamily="34" charset="0"/>
                <a:ea typeface="楷体_GB2312" pitchFamily="49" charset="-122"/>
                <a:cs typeface="+mn-cs"/>
              </a:rPr>
              <a:t>　　</a:t>
            </a:r>
            <a:r>
              <a:rPr lang="zh-CN" altLang="en-US" sz="32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“</a:t>
            </a:r>
            <a:r>
              <a:rPr lang="zh-CN" altLang="en-US" sz="3200" b="1" noProof="1">
                <a:latin typeface="Arial" panose="020B0604020202020204" pitchFamily="34" charset="0"/>
                <a:ea typeface="楷体_GB2312" pitchFamily="49" charset="-122"/>
                <a:cs typeface="+mn-cs"/>
              </a:rPr>
              <a:t>籴</a:t>
            </a:r>
            <a:r>
              <a:rPr lang="zh-CN" altLang="en-US" sz="32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”</a:t>
            </a:r>
            <a:r>
              <a:rPr lang="zh-CN" altLang="en-US" sz="3200" b="1" noProof="1">
                <a:latin typeface="Arial" panose="020B0604020202020204" pitchFamily="34" charset="0"/>
                <a:ea typeface="楷体_GB2312" pitchFamily="49" charset="-122"/>
                <a:cs typeface="+mn-cs"/>
              </a:rPr>
              <a:t>、</a:t>
            </a:r>
            <a:r>
              <a:rPr lang="zh-CN" altLang="en-US" sz="32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“</a:t>
            </a:r>
            <a:r>
              <a:rPr lang="zh-CN" altLang="en-US" sz="3200" b="1" noProof="1">
                <a:latin typeface="Arial" panose="020B0604020202020204" pitchFamily="34" charset="0"/>
                <a:ea typeface="楷体_GB2312" pitchFamily="49" charset="-122"/>
                <a:cs typeface="+mn-cs"/>
              </a:rPr>
              <a:t>粜</a:t>
            </a:r>
            <a:r>
              <a:rPr lang="zh-CN" altLang="en-US" sz="32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”</a:t>
            </a:r>
            <a:r>
              <a:rPr lang="zh-CN" altLang="en-US" sz="3200" b="1" noProof="1">
                <a:latin typeface="Arial" panose="020B0604020202020204" pitchFamily="34" charset="0"/>
                <a:ea typeface="楷体_GB2312" pitchFamily="49" charset="-122"/>
                <a:cs typeface="+mn-cs"/>
              </a:rPr>
              <a:t>大家比较陌生。可根据字形，推断为会意字，跟</a:t>
            </a:r>
            <a:r>
              <a:rPr lang="zh-CN" altLang="en-US" sz="32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“</a:t>
            </a:r>
            <a:r>
              <a:rPr lang="zh-CN" altLang="en-US" sz="3200" b="1" noProof="1">
                <a:latin typeface="Arial" panose="020B0604020202020204" pitchFamily="34" charset="0"/>
                <a:ea typeface="楷体_GB2312" pitchFamily="49" charset="-122"/>
                <a:cs typeface="+mn-cs"/>
              </a:rPr>
              <a:t>粮食</a:t>
            </a:r>
            <a:r>
              <a:rPr lang="zh-CN" altLang="en-US" sz="3200" b="1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”</a:t>
            </a:r>
            <a:r>
              <a:rPr lang="zh-CN" altLang="en-US" sz="3200" b="1" noProof="1">
                <a:latin typeface="Arial" panose="020B0604020202020204" pitchFamily="34" charset="0"/>
                <a:ea typeface="楷体_GB2312" pitchFamily="49" charset="-122"/>
                <a:cs typeface="+mn-cs"/>
              </a:rPr>
              <a:t>有关，意思是</a:t>
            </a:r>
            <a:r>
              <a:rPr lang="zh-CN" altLang="en-US" sz="3200" b="1" noProof="1">
                <a:solidFill>
                  <a:schemeClr val="hlink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楷体_GB2312" pitchFamily="49" charset="-122"/>
                <a:cs typeface="+mn-cs"/>
              </a:rPr>
              <a:t>买进粮食</a:t>
            </a:r>
            <a:r>
              <a:rPr lang="zh-CN" altLang="en-US" sz="3200" b="1" noProof="1">
                <a:latin typeface="Arial" panose="020B0604020202020204" pitchFamily="34" charset="0"/>
                <a:ea typeface="楷体_GB2312" pitchFamily="49" charset="-122"/>
                <a:cs typeface="+mn-cs"/>
              </a:rPr>
              <a:t>、</a:t>
            </a:r>
            <a:r>
              <a:rPr lang="zh-CN" altLang="en-US" sz="3200" b="1" noProof="1">
                <a:solidFill>
                  <a:srgbClr val="008E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楷体_GB2312" pitchFamily="49" charset="-122"/>
                <a:cs typeface="+mn-cs"/>
              </a:rPr>
              <a:t>卖出粮食</a:t>
            </a:r>
            <a:r>
              <a:rPr lang="zh-CN" altLang="en-US" sz="3200" b="1" noProof="1">
                <a:latin typeface="Arial" panose="020B0604020202020204" pitchFamily="34" charset="0"/>
                <a:ea typeface="楷体_GB2312" pitchFamily="49" charset="-122"/>
                <a:cs typeface="+mn-cs"/>
              </a:rPr>
              <a:t>。</a:t>
            </a:r>
            <a:endParaRPr lang="zh-CN" altLang="en-US" sz="3200" noProof="1">
              <a:latin typeface="Arial" panose="020B0604020202020204" pitchFamily="34" charset="0"/>
            </a:endParaRPr>
          </a:p>
        </p:txBody>
      </p:sp>
      <p:sp>
        <p:nvSpPr>
          <p:cNvPr id="9220" name="Text Box 6"/>
          <p:cNvSpPr txBox="1"/>
          <p:nvPr/>
        </p:nvSpPr>
        <p:spPr>
          <a:xfrm>
            <a:off x="1450975" y="4181475"/>
            <a:ext cx="7980363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</a:pPr>
            <a:r>
              <a:rPr lang="zh-CN" altLang="en-US" sz="3200" b="1">
                <a:latin typeface="Arial" panose="020B0604020202020204" pitchFamily="34" charset="0"/>
                <a:ea typeface="楷体_GB2312" pitchFamily="49" charset="-122"/>
              </a:rPr>
              <a:t>　　    本意是光明，这里做动词，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显示</a:t>
            </a:r>
            <a:endParaRPr lang="zh-CN" altLang="en-US" sz="3200" b="1">
              <a:latin typeface="Arial" panose="020B0604020202020204" pitchFamily="34" charset="0"/>
              <a:ea typeface="楷体_GB2312" pitchFamily="49" charset="-122"/>
            </a:endParaRPr>
          </a:p>
        </p:txBody>
      </p:sp>
      <p:pic>
        <p:nvPicPr>
          <p:cNvPr id="49156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019300" y="4346575"/>
            <a:ext cx="7526338" cy="2511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7" name="Text Box 6"/>
          <p:cNvSpPr/>
          <p:nvPr/>
        </p:nvSpPr>
        <p:spPr>
          <a:xfrm>
            <a:off x="1651000" y="0"/>
            <a:ext cx="2195513" cy="646430"/>
          </a:xfrm>
          <a:prstGeom prst="rect">
            <a:avLst/>
          </a:prstGeom>
          <a:solidFill>
            <a:srgbClr val="660033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方正姚体" pitchFamily="2" charset="-122"/>
              </a:rPr>
              <a:t>课堂训练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文本占位符 10242"/>
          <p:cNvSpPr>
            <a:spLocks noGrp="1"/>
          </p:cNvSpPr>
          <p:nvPr>
            <p:ph type="body" sz="half" idx="1"/>
          </p:nvPr>
        </p:nvSpPr>
        <p:spPr>
          <a:xfrm>
            <a:off x="2032000" y="927100"/>
            <a:ext cx="7861300" cy="4819650"/>
          </a:xfrm>
        </p:spPr>
        <p:txBody>
          <a:bodyPr>
            <a:normAutofit/>
          </a:bodyPr>
          <a:lstStyle/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3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.假</a:t>
            </a:r>
            <a:r>
              <a:rPr kumimoji="0" lang="zh-CN" altLang="en-US" sz="3200" b="1" i="0" u="sng" strike="noStrike" kern="1200" cap="none" spc="0" normalizeH="0" baseline="0" noProof="1">
                <a:solidFill>
                  <a:srgbClr val="FF99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舆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马者，非利足也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（《劝学》）</a:t>
            </a: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4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3200" b="1" i="0" u="sng" strike="noStrike" kern="1200" cap="none" spc="0" normalizeH="0" baseline="0" noProof="1">
                <a:solidFill>
                  <a:srgbClr val="FF99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輮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以为轮，其曲中规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（《劝学》）</a:t>
            </a: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5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3200" b="1" i="0" u="sng" strike="noStrike" kern="1200" cap="none" spc="0" normalizeH="0" baseline="0" noProof="1">
                <a:solidFill>
                  <a:srgbClr val="FF99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觥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筹交错，起坐而喧哗者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（《岳阳楼记》）</a:t>
            </a: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244" name="文本框 10243"/>
          <p:cNvSpPr txBox="1"/>
          <p:nvPr/>
        </p:nvSpPr>
        <p:spPr>
          <a:xfrm>
            <a:off x="1909763" y="1317625"/>
            <a:ext cx="837247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rgbClr val="CC0000"/>
                </a:solidFill>
                <a:latin typeface="Arial" panose="020B0604020202020204" pitchFamily="34" charset="0"/>
                <a:ea typeface="FZZhunYuan-M02" charset="-122"/>
              </a:rPr>
              <a:t>象形，  车的周围有四只手，合力造车的样子，</a:t>
            </a:r>
          </a:p>
          <a:p>
            <a:endParaRPr lang="zh-CN" altLang="en-US" sz="3200" b="1" dirty="0">
              <a:solidFill>
                <a:srgbClr val="CC0000"/>
              </a:solidFill>
              <a:latin typeface="Arial" panose="020B0604020202020204" pitchFamily="34" charset="0"/>
              <a:ea typeface="FZZhunYuan-M02" charset="-122"/>
            </a:endParaRPr>
          </a:p>
          <a:p>
            <a:r>
              <a:rPr lang="zh-CN" altLang="en-US" sz="3200" b="1" dirty="0">
                <a:solidFill>
                  <a:srgbClr val="CC0000"/>
                </a:solidFill>
                <a:latin typeface="Arial" panose="020B0604020202020204" pitchFamily="34" charset="0"/>
                <a:ea typeface="FZZhunYuan-M02" charset="-122"/>
              </a:rPr>
              <a:t>原指造车的工匠后多指车厢，并泛指车。</a:t>
            </a:r>
          </a:p>
        </p:txBody>
      </p:sp>
      <p:sp>
        <p:nvSpPr>
          <p:cNvPr id="10245" name="文本框 10244"/>
          <p:cNvSpPr txBox="1"/>
          <p:nvPr/>
        </p:nvSpPr>
        <p:spPr>
          <a:xfrm>
            <a:off x="2335213" y="3429000"/>
            <a:ext cx="6507162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CC0000"/>
                </a:solidFill>
                <a:latin typeface="Arial" panose="020B0604020202020204" pitchFamily="34" charset="0"/>
                <a:ea typeface="FZZhunYuan-M02" charset="-122"/>
              </a:rPr>
              <a:t>“輮”通“煣”，用火烤使木弯曲</a:t>
            </a:r>
          </a:p>
        </p:txBody>
      </p:sp>
      <p:sp>
        <p:nvSpPr>
          <p:cNvPr id="10246" name="文本框 10245"/>
          <p:cNvSpPr txBox="1"/>
          <p:nvPr/>
        </p:nvSpPr>
        <p:spPr>
          <a:xfrm>
            <a:off x="2032000" y="5014913"/>
            <a:ext cx="74866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CC0000"/>
                </a:solidFill>
                <a:latin typeface="Arial" panose="020B0604020202020204" pitchFamily="34" charset="0"/>
                <a:ea typeface="FZZhunYuan-M02" charset="-122"/>
              </a:rPr>
              <a:t>觥，从角，中国古代用兽角制的酒器,</a:t>
            </a:r>
          </a:p>
          <a:p>
            <a:r>
              <a:rPr lang="zh-CN" altLang="en-US" sz="3200" b="1">
                <a:solidFill>
                  <a:srgbClr val="CC0000"/>
                </a:solidFill>
                <a:latin typeface="Arial" panose="020B0604020202020204" pitchFamily="34" charset="0"/>
                <a:ea typeface="FZZhunYuan-M02" charset="-122"/>
              </a:rPr>
              <a:t>后也有用木或铜制的。</a:t>
            </a:r>
          </a:p>
        </p:txBody>
      </p:sp>
      <p:sp>
        <p:nvSpPr>
          <p:cNvPr id="50181" name="Text Box 6"/>
          <p:cNvSpPr/>
          <p:nvPr/>
        </p:nvSpPr>
        <p:spPr>
          <a:xfrm>
            <a:off x="1641475" y="0"/>
            <a:ext cx="2195513" cy="64643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方正姚体" pitchFamily="2" charset="-122"/>
              </a:rPr>
              <a:t>课堂训练</a:t>
            </a:r>
          </a:p>
        </p:txBody>
      </p:sp>
      <p:pic>
        <p:nvPicPr>
          <p:cNvPr id="5018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50175" y="3937000"/>
            <a:ext cx="3189288" cy="292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A04094i0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413" y="1235075"/>
            <a:ext cx="1173162" cy="1173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ldLvl="0"/>
      <p:bldP spid="10246" grpId="0" bldLvl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文本占位符 10242"/>
          <p:cNvSpPr>
            <a:spLocks noGrp="1"/>
          </p:cNvSpPr>
          <p:nvPr>
            <p:ph type="body" sz="half" idx="1"/>
          </p:nvPr>
        </p:nvSpPr>
        <p:spPr>
          <a:xfrm>
            <a:off x="1774825" y="900113"/>
            <a:ext cx="6888163" cy="5508625"/>
          </a:xfrm>
        </p:spPr>
        <p:txBody>
          <a:bodyPr>
            <a:normAutofit/>
          </a:bodyPr>
          <a:lstStyle/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6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.咨</a:t>
            </a:r>
            <a:r>
              <a:rPr kumimoji="0" lang="zh-CN" altLang="en-US" sz="3200" b="1" i="0" u="sng" strike="noStrike" kern="1200" cap="none" spc="0" normalizeH="0" baseline="0" noProof="1">
                <a:solidFill>
                  <a:srgbClr val="FF99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诹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善道，察纳雅言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（《出师表》）</a:t>
            </a: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  <a:sym typeface="+mn-ea"/>
            </a:endParaRPr>
          </a:p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  <a:sym typeface="+mn-ea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7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.朝</a:t>
            </a:r>
            <a:r>
              <a:rPr kumimoji="0" lang="zh-CN" altLang="en-US" sz="3200" b="1" i="0" u="sng" strike="noStrike" kern="1200" cap="none" spc="0" normalizeH="0" baseline="0" noProof="1">
                <a:solidFill>
                  <a:srgbClr val="FF99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晖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夕阴，气象万千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（《岳阳楼记》）</a:t>
            </a: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  <a:sym typeface="+mn-ea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  <a:sym typeface="+mn-ea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  <a:sym typeface="+mn-ea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8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.无案</a:t>
            </a:r>
            <a:r>
              <a:rPr kumimoji="0" lang="zh-CN" altLang="en-US" sz="3200" b="1" i="0" u="sng" strike="noStrike" kern="1200" cap="none" spc="0" normalizeH="0" baseline="0" noProof="1">
                <a:solidFill>
                  <a:srgbClr val="FF99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牍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之劳形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（《陋室铭》）</a:t>
            </a: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244" name="文本框 10243"/>
          <p:cNvSpPr txBox="1"/>
          <p:nvPr/>
        </p:nvSpPr>
        <p:spPr>
          <a:xfrm>
            <a:off x="2233613" y="1749425"/>
            <a:ext cx="615473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rgbClr val="CC0000"/>
                </a:solidFill>
                <a:latin typeface="Arial" panose="020B0604020202020204" pitchFamily="34" charset="0"/>
                <a:ea typeface="FZZhunYuan-M02" charset="-122"/>
              </a:rPr>
              <a:t>形声，言字旁，在一起商量事情。</a:t>
            </a:r>
          </a:p>
        </p:txBody>
      </p:sp>
      <p:sp>
        <p:nvSpPr>
          <p:cNvPr id="10245" name="文本框 10244"/>
          <p:cNvSpPr txBox="1"/>
          <p:nvPr/>
        </p:nvSpPr>
        <p:spPr>
          <a:xfrm>
            <a:off x="2301875" y="3365500"/>
            <a:ext cx="40608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CC0000"/>
                </a:solidFill>
                <a:latin typeface="Arial" panose="020B0604020202020204" pitchFamily="34" charset="0"/>
                <a:ea typeface="FZZhunYuan-M02" charset="-122"/>
              </a:rPr>
              <a:t>日字旁，阳光。</a:t>
            </a:r>
          </a:p>
        </p:txBody>
      </p:sp>
      <p:sp>
        <p:nvSpPr>
          <p:cNvPr id="10246" name="文本框 10245"/>
          <p:cNvSpPr txBox="1"/>
          <p:nvPr/>
        </p:nvSpPr>
        <p:spPr>
          <a:xfrm>
            <a:off x="2301875" y="5091748"/>
            <a:ext cx="6234113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CC0000"/>
                </a:solidFill>
                <a:latin typeface="Arial" panose="020B0604020202020204" pitchFamily="34" charset="0"/>
                <a:ea typeface="FZZhunYuan-M02" charset="-122"/>
              </a:rPr>
              <a:t>片字旁，是指古时书写用的木片。</a:t>
            </a:r>
          </a:p>
        </p:txBody>
      </p:sp>
      <p:pic>
        <p:nvPicPr>
          <p:cNvPr id="5120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0" y="3786188"/>
            <a:ext cx="3189288" cy="292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6" name="Text Box 6"/>
          <p:cNvSpPr/>
          <p:nvPr/>
        </p:nvSpPr>
        <p:spPr>
          <a:xfrm>
            <a:off x="1641475" y="0"/>
            <a:ext cx="2195513" cy="64643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方正姚体" pitchFamily="2" charset="-122"/>
              </a:rPr>
              <a:t>课堂训练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ldLvl="0"/>
      <p:bldP spid="10246" grpId="0" bldLvl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文本占位符 10242"/>
          <p:cNvSpPr>
            <a:spLocks noGrp="1"/>
          </p:cNvSpPr>
          <p:nvPr>
            <p:ph type="body" sz="half" idx="1"/>
          </p:nvPr>
        </p:nvSpPr>
        <p:spPr>
          <a:xfrm>
            <a:off x="1774825" y="900113"/>
            <a:ext cx="8632825" cy="5508625"/>
          </a:xfrm>
        </p:spPr>
        <p:txBody>
          <a:bodyPr>
            <a:normAutofit/>
          </a:bodyPr>
          <a:lstStyle/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9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.是以十九年而刀刃若新发于</a:t>
            </a:r>
            <a:r>
              <a:rPr kumimoji="0" lang="zh-CN" altLang="en-US" sz="3200" b="1" i="0" u="sng" strike="noStrike" kern="1200" cap="none" spc="0" normalizeH="0" baseline="0" noProof="1">
                <a:solidFill>
                  <a:srgbClr val="FF99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硎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（《庖丁解牛》）</a:t>
            </a: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  <a:sym typeface="+mn-ea"/>
            </a:endParaRPr>
          </a:p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  <a:sym typeface="+mn-ea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10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.吾见其难为，</a:t>
            </a:r>
            <a:r>
              <a:rPr kumimoji="0" lang="zh-CN" altLang="en-US" sz="3200" b="1" i="0" u="sng" strike="noStrike" kern="1200" cap="none" spc="0" normalizeH="0" baseline="0" noProof="1">
                <a:solidFill>
                  <a:srgbClr val="FF99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怵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然为戒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（《庖丁解牛》）</a:t>
            </a: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  <a:sym typeface="+mn-ea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  <a:sym typeface="+mn-ea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  <a:sym typeface="+mn-ea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11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足之所履，膝之所</a:t>
            </a:r>
            <a:r>
              <a:rPr kumimoji="0" lang="zh-CN" altLang="en-US" sz="3200" b="1" i="0" u="sng" strike="noStrike" kern="1200" cap="none" spc="0" normalizeH="0" baseline="0" noProof="1">
                <a:solidFill>
                  <a:srgbClr val="FF99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踦yǐ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（《庖丁解牛》）</a:t>
            </a: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244" name="文本框 10243"/>
          <p:cNvSpPr txBox="1"/>
          <p:nvPr/>
        </p:nvSpPr>
        <p:spPr>
          <a:xfrm>
            <a:off x="2233613" y="1749425"/>
            <a:ext cx="6500812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rgbClr val="CC0000"/>
                </a:solidFill>
                <a:latin typeface="Arial" panose="020B0604020202020204" pitchFamily="34" charset="0"/>
                <a:ea typeface="FZZhunYuan-M02" charset="-122"/>
              </a:rPr>
              <a:t>硎是形声字，石为形，磨刀石。（金就砺则利）</a:t>
            </a:r>
          </a:p>
        </p:txBody>
      </p:sp>
      <p:sp>
        <p:nvSpPr>
          <p:cNvPr id="10245" name="文本框 10244"/>
          <p:cNvSpPr txBox="1"/>
          <p:nvPr/>
        </p:nvSpPr>
        <p:spPr>
          <a:xfrm>
            <a:off x="2681288" y="3365500"/>
            <a:ext cx="6259512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CC0000"/>
                </a:solidFill>
                <a:latin typeface="Arial" panose="020B0604020202020204" pitchFamily="34" charset="0"/>
                <a:ea typeface="FZZhunYuan-M02" charset="-122"/>
              </a:rPr>
              <a:t> 忄旁 ， 害怕，恐惧。 </a:t>
            </a:r>
          </a:p>
        </p:txBody>
      </p:sp>
      <p:sp>
        <p:nvSpPr>
          <p:cNvPr id="10246" name="文本框 10245"/>
          <p:cNvSpPr txBox="1"/>
          <p:nvPr/>
        </p:nvSpPr>
        <p:spPr>
          <a:xfrm>
            <a:off x="2233930" y="5101908"/>
            <a:ext cx="56451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CC0000"/>
                </a:solidFill>
                <a:latin typeface="Arial" panose="020B0604020202020204" pitchFamily="34" charset="0"/>
                <a:ea typeface="FZZhunYuan-M02" charset="-122"/>
              </a:rPr>
              <a:t> 足字旁，本义是一只脚，这里指（用膝盖）顶住。</a:t>
            </a:r>
          </a:p>
        </p:txBody>
      </p:sp>
      <p:pic>
        <p:nvPicPr>
          <p:cNvPr id="5222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5" y="3803650"/>
            <a:ext cx="3189288" cy="292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30" name="Text Box 6"/>
          <p:cNvSpPr/>
          <p:nvPr/>
        </p:nvSpPr>
        <p:spPr>
          <a:xfrm>
            <a:off x="1641475" y="0"/>
            <a:ext cx="2195513" cy="64643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方正姚体" pitchFamily="2" charset="-122"/>
              </a:rPr>
              <a:t>课堂训练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ldLvl="0"/>
      <p:bldP spid="10246" grpId="0" bldLvl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/>
          </p:cNvSpPr>
          <p:nvPr>
            <p:ph idx="1"/>
          </p:nvPr>
        </p:nvSpPr>
        <p:spPr>
          <a:xfrm>
            <a:off x="1947863" y="1223963"/>
            <a:ext cx="8229600" cy="5146675"/>
          </a:xfrm>
        </p:spPr>
        <p:txBody>
          <a:bodyPr wrap="square" lIns="91440" tIns="45720" rIns="91440" bIns="45720" anchor="t">
            <a:noAutofit/>
          </a:bodyPr>
          <a:lstStyle/>
          <a:p>
            <a: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至丹以荆卿为计，始</a:t>
            </a:r>
            <a:r>
              <a:rPr kumimoji="0" lang="zh-CN" altLang="en-US" sz="2800" b="1" i="0" u="sng" strike="noStrike" kern="1200" cap="none" spc="0" normalizeH="0" baseline="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速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祸焉</a:t>
            </a:r>
          </a:p>
          <a:p>
            <a: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2800" b="1" i="0" u="none" strike="noStrike" kern="1200" cap="none" spc="0" normalizeH="0" baseline="0" noProof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、臣</a:t>
            </a:r>
            <a:r>
              <a:rPr kumimoji="0" lang="zh-CN" altLang="en-US" sz="2800" b="1" i="0" u="sng" strike="noStrike" kern="1200" cap="none" spc="0" normalizeH="0" baseline="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从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其计，大王亦幸赦臣 </a:t>
            </a:r>
            <a:endParaRPr kumimoji="0" lang="en-US" altLang="zh-CN" sz="2800" b="1" i="0" u="none" strike="noStrike" kern="1200" cap="none" spc="0" normalizeH="0" baseline="0" noProof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2800" b="1" i="0" u="none" strike="noStrike" kern="1200" cap="none" spc="0" normalizeH="0" baseline="0" noProof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、势</a:t>
            </a:r>
            <a:r>
              <a:rPr kumimoji="0" lang="zh-CN" altLang="en-US" sz="2800" b="1" i="0" u="sng" strike="noStrike" kern="1200" cap="none" spc="0" normalizeH="0" baseline="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拔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五岳掩赤城 </a:t>
            </a:r>
          </a:p>
          <a:p>
            <a: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2800" b="1" i="0" u="none" strike="noStrike" kern="1200" cap="none" spc="0" normalizeH="0" baseline="0" noProof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indent="0" algn="l" defTabSz="685800" rtl="0" eaLnBrk="1" fontAlgn="auto" latinLnBrk="0" hangingPunct="1">
              <a:lnSpc>
                <a:spcPts val="274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kumimoji="0" lang="zh-CN" altLang="en-US" sz="2800" b="1" i="0" u="none" strike="noStrike" kern="1200" cap="none" spc="0" normalizeH="0" baseline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kumimoji="0" lang="zh-CN" altLang="zh-CN" sz="2800" b="1" i="0" u="none" strike="noStrike" kern="1200" cap="none" spc="0" normalizeH="0" baseline="0" noProof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张苍罢相，孝文帝欲用皇后弟窦广国为丞相，</a:t>
            </a:r>
            <a:endParaRPr kumimoji="0" lang="zh-CN" altLang="en-US" sz="2800" b="1" i="0" u="none" strike="noStrike" kern="1200" cap="none" spc="0" normalizeH="0" baseline="0" noProof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marR="0" indent="0" algn="l" defTabSz="685800" rtl="0" eaLnBrk="1" fontAlgn="auto" latinLnBrk="0" hangingPunct="1">
              <a:lnSpc>
                <a:spcPts val="274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2800" b="1" i="0" u="none" strike="noStrike" kern="1200" cap="none" spc="0" normalizeH="0" baseline="0" noProof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kumimoji="0" lang="zh-CN" altLang="zh-CN" sz="2800" b="1" i="0" u="none" strike="noStrike" kern="1200" cap="none" spc="0" normalizeH="0" baseline="0" noProof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曰：“恐天下以吾</a:t>
            </a:r>
            <a:r>
              <a:rPr kumimoji="0" lang="zh-CN" altLang="zh-CN" sz="2800" b="1" i="0" u="sng" strike="noStrike" kern="1200" cap="none" spc="0" normalizeH="0" baseline="0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私</a:t>
            </a:r>
            <a:r>
              <a:rPr kumimoji="0" lang="zh-CN" altLang="zh-CN" sz="2800" b="1" i="0" u="none" strike="noStrike" kern="1200" cap="none" spc="0" normalizeH="0" baseline="0" noProof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广国。”</a:t>
            </a:r>
            <a:endParaRPr kumimoji="0" lang="zh-CN" altLang="en-US" sz="2800" b="1" i="0" u="none" strike="noStrike" kern="1200" cap="none" spc="0" normalizeH="0" baseline="0" noProof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en-US" altLang="zh-CN" sz="2800" b="1" i="0" u="none" strike="noStrike" kern="1200" cap="none" spc="0" normalizeH="0" baseline="0" noProof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en-US" sz="2800" b="1" i="0" u="none" strike="noStrike" kern="1200" cap="none" spc="0" normalizeH="0" baseline="0" noProof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zh-CN" altLang="en-US" sz="2800" b="1" i="0" u="none" strike="noStrike" kern="1200" cap="none" spc="0" normalizeH="0" baseline="0" noProof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zh-CN" altLang="en-US" sz="2800" b="1" i="0" u="none" strike="noStrike" kern="1200" cap="none" spc="0" normalizeH="0" baseline="0" noProof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3250" name="Text Box 4"/>
          <p:cNvSpPr/>
          <p:nvPr/>
        </p:nvSpPr>
        <p:spPr>
          <a:xfrm>
            <a:off x="1524000" y="0"/>
            <a:ext cx="2214563" cy="646430"/>
          </a:xfrm>
          <a:prstGeom prst="rect">
            <a:avLst/>
          </a:prstGeom>
          <a:solidFill>
            <a:srgbClr val="660033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200" b="1">
                <a:latin typeface="Arial" panose="020B0604020202020204"/>
                <a:ea typeface="方正姚体" pitchFamily="2" charset="-122"/>
              </a:rPr>
              <a:t>  </a:t>
            </a:r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华文新魏" panose="02010800040101010101" pitchFamily="2" charset="-122"/>
              </a:rPr>
              <a:t>考题导</a:t>
            </a:r>
          </a:p>
        </p:txBody>
      </p:sp>
      <p:sp>
        <p:nvSpPr>
          <p:cNvPr id="53251" name="Text Box 7"/>
          <p:cNvSpPr/>
          <p:nvPr/>
        </p:nvSpPr>
        <p:spPr>
          <a:xfrm>
            <a:off x="1608138" y="700088"/>
            <a:ext cx="5472112" cy="52324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Arial" panose="020B0604020202020204"/>
                <a:ea typeface="黑体" panose="02010609060101010101" pitchFamily="49" charset="-122"/>
              </a:rPr>
              <a:t>加点词语，你熟悉吗？</a:t>
            </a:r>
          </a:p>
        </p:txBody>
      </p:sp>
      <p:sp>
        <p:nvSpPr>
          <p:cNvPr id="2151" name="Text Box 9"/>
          <p:cNvSpPr/>
          <p:nvPr/>
        </p:nvSpPr>
        <p:spPr>
          <a:xfrm>
            <a:off x="6810375" y="2286000"/>
            <a:ext cx="3846195" cy="58356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fontAlgn="base"/>
            <a:r>
              <a:rPr lang="zh-CN" altLang="en-US" sz="3200" b="1" strike="noStrike" noProof="1">
                <a:latin typeface="Arial" panose="020B0604020202020204"/>
                <a:ea typeface="方正姚体" pitchFamily="2" charset="-122"/>
                <a:cs typeface="+mn-cs"/>
              </a:rPr>
              <a:t>（</a:t>
            </a:r>
            <a:r>
              <a:rPr lang="zh-CN" altLang="en-US" sz="3200" b="1" strike="noStrike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言听计</a:t>
            </a:r>
            <a:r>
              <a:rPr lang="zh-CN" altLang="en-US" sz="3200" b="1" u="sng" strike="noStrike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从</a:t>
            </a:r>
            <a:r>
              <a:rPr lang="zh-CN" altLang="en-US" sz="3200" b="1" strike="noStrike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：</a:t>
            </a:r>
            <a:r>
              <a:rPr lang="zh-CN" altLang="en-US" sz="3200" b="1" strike="noStrike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听从</a:t>
            </a:r>
            <a:r>
              <a:rPr lang="zh-CN" altLang="en-US" sz="3200" b="1" strike="noStrike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）</a:t>
            </a:r>
            <a:r>
              <a:rPr lang="zh-CN" altLang="en-US" strike="noStrike" noProof="1">
                <a:latin typeface="Arial" panose="020B0604020202020204"/>
                <a:ea typeface="方正姚体" pitchFamily="2" charset="-122"/>
                <a:cs typeface="+mn-cs"/>
              </a:rPr>
              <a:t> </a:t>
            </a:r>
            <a:endParaRPr lang="zh-CN" altLang="en-US" strike="noStrike" noProof="1">
              <a:latin typeface="Arial" panose="020B0604020202020204"/>
              <a:ea typeface="方正姚体" pitchFamily="2" charset="-122"/>
            </a:endParaRPr>
          </a:p>
        </p:txBody>
      </p:sp>
      <p:sp>
        <p:nvSpPr>
          <p:cNvPr id="53253" name="Text Box 12"/>
          <p:cNvSpPr/>
          <p:nvPr/>
        </p:nvSpPr>
        <p:spPr>
          <a:xfrm>
            <a:off x="9317038" y="3794125"/>
            <a:ext cx="88265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endParaRPr lang="zh-CN" altLang="zh-CN">
              <a:latin typeface="Arial" panose="020B0604020202020204"/>
              <a:ea typeface="方正姚体" pitchFamily="2" charset="-122"/>
            </a:endParaRPr>
          </a:p>
        </p:txBody>
      </p:sp>
      <p:sp>
        <p:nvSpPr>
          <p:cNvPr id="2153" name="Rectangle 13"/>
          <p:cNvSpPr/>
          <p:nvPr/>
        </p:nvSpPr>
        <p:spPr>
          <a:xfrm>
            <a:off x="6564313" y="1585913"/>
            <a:ext cx="3844290" cy="58356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l" fontAlgn="base"/>
            <a:r>
              <a:rPr lang="zh-CN" altLang="en-US" sz="3200" b="1" strike="noStrike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  <a:sym typeface="+mn-ea"/>
              </a:rPr>
              <a:t>（不</a:t>
            </a:r>
            <a:r>
              <a:rPr lang="zh-CN" altLang="en-US" sz="3200" b="1" u="sng" strike="noStrike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  <a:sym typeface="+mn-ea"/>
              </a:rPr>
              <a:t>速</a:t>
            </a:r>
            <a:r>
              <a:rPr lang="zh-CN" altLang="en-US" sz="3200" b="1" strike="noStrike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  <a:sym typeface="+mn-ea"/>
              </a:rPr>
              <a:t>之客，</a:t>
            </a:r>
            <a:r>
              <a:rPr lang="zh-CN" altLang="en-US" sz="3200" b="1" strike="noStrike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+mn-ea"/>
              </a:rPr>
              <a:t>招致</a:t>
            </a:r>
            <a:r>
              <a:rPr lang="zh-CN" altLang="en-US" sz="3200" b="1" strike="noStrike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  <a:sym typeface="+mn-ea"/>
              </a:rPr>
              <a:t>）</a:t>
            </a:r>
            <a:endParaRPr lang="zh-CN" altLang="en-US" sz="3200" b="1" strike="noStrike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53255" name="Text Box 14"/>
          <p:cNvSpPr/>
          <p:nvPr/>
        </p:nvSpPr>
        <p:spPr>
          <a:xfrm>
            <a:off x="9409113" y="5445125"/>
            <a:ext cx="6477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endParaRPr lang="zh-CN" altLang="zh-CN">
              <a:latin typeface="Arial" panose="020B0604020202020204"/>
              <a:ea typeface="方正姚体" pitchFamily="2" charset="-122"/>
            </a:endParaRPr>
          </a:p>
        </p:txBody>
      </p:sp>
      <p:sp>
        <p:nvSpPr>
          <p:cNvPr id="53256" name="Rectangle 15"/>
          <p:cNvSpPr/>
          <p:nvPr/>
        </p:nvSpPr>
        <p:spPr>
          <a:xfrm>
            <a:off x="8112125" y="5300663"/>
            <a:ext cx="309880" cy="58356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endParaRPr lang="zh-CN" altLang="zh-CN" sz="3200" b="1">
              <a:solidFill>
                <a:srgbClr val="FF0000"/>
              </a:solidFill>
              <a:latin typeface="Arial" panose="020B0604020202020204"/>
              <a:ea typeface="方正姚体" pitchFamily="2" charset="-122"/>
            </a:endParaRPr>
          </a:p>
        </p:txBody>
      </p:sp>
      <p:sp>
        <p:nvSpPr>
          <p:cNvPr id="53257" name="Text Box 3"/>
          <p:cNvSpPr/>
          <p:nvPr/>
        </p:nvSpPr>
        <p:spPr>
          <a:xfrm>
            <a:off x="1524000" y="0"/>
            <a:ext cx="2160588" cy="646430"/>
          </a:xfrm>
          <a:prstGeom prst="rect">
            <a:avLst/>
          </a:prstGeom>
          <a:solidFill>
            <a:srgbClr val="660033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华文新魏" panose="02010800040101010101" pitchFamily="2" charset="-122"/>
              </a:rPr>
              <a:t>想一想</a:t>
            </a:r>
          </a:p>
        </p:txBody>
      </p:sp>
      <p:sp>
        <p:nvSpPr>
          <p:cNvPr id="2157" name="Text Box 9"/>
          <p:cNvSpPr/>
          <p:nvPr/>
        </p:nvSpPr>
        <p:spPr>
          <a:xfrm>
            <a:off x="5729288" y="3136900"/>
            <a:ext cx="3848100" cy="58356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fontAlgn="base"/>
            <a:r>
              <a:rPr lang="zh-CN" altLang="en-US" sz="3200" b="1" strike="noStrike" noProof="1">
                <a:latin typeface="Arial" panose="020B0604020202020204"/>
                <a:ea typeface="方正姚体" pitchFamily="2" charset="-122"/>
                <a:cs typeface="+mn-cs"/>
              </a:rPr>
              <a:t>（</a:t>
            </a:r>
            <a:r>
              <a:rPr lang="zh-CN" altLang="en-US" sz="3200" b="1" u="sng" strike="noStrike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出</a:t>
            </a:r>
            <a:r>
              <a:rPr lang="zh-CN" altLang="en-US" sz="3200" b="1" strike="noStrike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隶书" pitchFamily="49" charset="-122"/>
                <a:ea typeface="隶书" pitchFamily="49" charset="-122"/>
                <a:cs typeface="+mn-cs"/>
              </a:rPr>
              <a:t>类拔萃，</a:t>
            </a:r>
            <a:r>
              <a:rPr lang="zh-CN" altLang="en-US" sz="3200" b="1" strike="noStrike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超出</a:t>
            </a:r>
            <a:r>
              <a:rPr lang="zh-CN" altLang="en-US" sz="3200" b="1" strike="noStrike" noProof="1">
                <a:latin typeface="Arial" panose="020B0604020202020204"/>
                <a:ea typeface="方正姚体" pitchFamily="2" charset="-122"/>
                <a:cs typeface="+mn-cs"/>
              </a:rPr>
              <a:t>）</a:t>
            </a:r>
            <a:r>
              <a:rPr lang="zh-CN" altLang="en-US" strike="noStrike" noProof="1">
                <a:latin typeface="Arial" panose="020B0604020202020204"/>
                <a:ea typeface="方正姚体" pitchFamily="2" charset="-122"/>
                <a:cs typeface="+mn-cs"/>
              </a:rPr>
              <a:t> </a:t>
            </a:r>
            <a:endParaRPr lang="zh-CN" altLang="en-US" strike="noStrike" noProof="1">
              <a:latin typeface="Arial" panose="020B0604020202020204"/>
              <a:ea typeface="方正姚体" pitchFamily="2" charset="-122"/>
            </a:endParaRPr>
          </a:p>
        </p:txBody>
      </p:sp>
      <p:sp>
        <p:nvSpPr>
          <p:cNvPr id="2" name="Text Box 9"/>
          <p:cNvSpPr/>
          <p:nvPr/>
        </p:nvSpPr>
        <p:spPr>
          <a:xfrm>
            <a:off x="2146300" y="5094288"/>
            <a:ext cx="7757795" cy="58356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zh-CN" sz="3200" b="1" dirty="0">
                <a:solidFill>
                  <a:srgbClr val="CC0000"/>
                </a:solidFill>
                <a:latin typeface="Times New Roman" panose="02020603050405020304" pitchFamily="18" charset="0"/>
                <a:ea typeface="隶书" pitchFamily="49" charset="-122"/>
              </a:rPr>
              <a:t>吾妻之美我者，</a:t>
            </a:r>
            <a:r>
              <a:rPr lang="zh-CN" altLang="zh-CN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隶书" pitchFamily="49" charset="-122"/>
              </a:rPr>
              <a:t>私</a:t>
            </a:r>
            <a:r>
              <a:rPr lang="zh-CN" altLang="zh-CN" sz="3200" b="1" dirty="0">
                <a:solidFill>
                  <a:srgbClr val="CC0000"/>
                </a:solidFill>
                <a:latin typeface="Times New Roman" panose="02020603050405020304" pitchFamily="18" charset="0"/>
                <a:ea typeface="隶书" pitchFamily="49" charset="-122"/>
              </a:rPr>
              <a:t>我也</a:t>
            </a:r>
            <a:r>
              <a:rPr lang="zh-CN" altLang="zh-CN" sz="2000" b="1" dirty="0">
                <a:solidFill>
                  <a:srgbClr val="CC0000"/>
                </a:solidFill>
                <a:latin typeface="Times New Roman" panose="02020603050405020304" pitchFamily="18" charset="0"/>
                <a:ea typeface="隶书" pitchFamily="49" charset="-122"/>
              </a:rPr>
              <a:t>《邹忌讽齐王纳谏》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偏爱）</a:t>
            </a:r>
            <a:r>
              <a:rPr lang="zh-CN" altLang="en-US">
                <a:latin typeface="Arial" panose="020B0604020202020204"/>
                <a:ea typeface="方正姚体" pitchFamily="2" charset="-122"/>
              </a:rPr>
              <a:t> 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 fill="hold"/>
                                        <p:tgtEl>
                                          <p:spTgt spid="2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 fill="hold"/>
                                        <p:tgtEl>
                                          <p:spTgt spid="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2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 fill="hold"/>
                                        <p:tgtEl>
                                          <p:spTgt spid="2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2" nodeType="click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" grpId="0" bldLvl="0" animBg="1"/>
      <p:bldP spid="2153" grpId="1" bldLvl="0" animBg="1"/>
      <p:bldP spid="2157" grpId="2" bldLvl="0" animBg="1"/>
      <p:bldP spid="2" grpId="2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Rectangle 3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6408738" cy="1143000"/>
          </a:xfrm>
          <a:solidFill>
            <a:schemeClr val="accent6"/>
          </a:solidFill>
        </p:spPr>
        <p:txBody>
          <a:bodyPr wrap="square" lIns="91440" tIns="45720" rIns="91440" bIns="45720" anchor="ctr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40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ea typeface="黑体" panose="02010609060101010101" pitchFamily="49" charset="-122"/>
                <a:cs typeface="+mj-cs"/>
              </a:rPr>
              <a:t>方法三  ：联想推新法</a:t>
            </a:r>
          </a:p>
        </p:txBody>
      </p:sp>
      <p:sp>
        <p:nvSpPr>
          <p:cNvPr id="54274" name="Text Box 4"/>
          <p:cNvSpPr/>
          <p:nvPr/>
        </p:nvSpPr>
        <p:spPr>
          <a:xfrm>
            <a:off x="1662113" y="1143000"/>
            <a:ext cx="6388100" cy="41541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800" b="1">
                <a:latin typeface="Arial" panose="020B0604020202020204"/>
                <a:ea typeface="宋体" panose="02010600030101010101" pitchFamily="2" charset="-122"/>
              </a:rPr>
              <a:t>     </a:t>
            </a:r>
            <a:r>
              <a:rPr lang="zh-CN" altLang="en-US" sz="3600" b="1">
                <a:latin typeface="Arial" panose="020B0604020202020204"/>
                <a:ea typeface="宋体" panose="02010600030101010101" pitchFamily="2" charset="-122"/>
              </a:rPr>
              <a:t>我们要善于根据课内学过的知识举一反三，相互比照，辨其异同，以解决阅读中的实词词义问题。</a:t>
            </a:r>
            <a:r>
              <a:rPr lang="zh-CN" altLang="en-US" sz="3600" b="1">
                <a:latin typeface="Arial" panose="020B0604020202020204"/>
                <a:ea typeface="方正姚体" pitchFamily="2" charset="-122"/>
              </a:rPr>
              <a:t>另外在成语中，保留了大量的文言词义，因此借用成语中的实词词义有时也能让我们“绝处逢生”。</a:t>
            </a:r>
            <a:r>
              <a:rPr lang="zh-CN" altLang="en-US" sz="3600">
                <a:latin typeface="Arial" panose="020B0604020202020204"/>
                <a:ea typeface="方正姚体" pitchFamily="2" charset="-122"/>
              </a:rPr>
              <a:t> </a:t>
            </a:r>
          </a:p>
        </p:txBody>
      </p:sp>
      <p:pic>
        <p:nvPicPr>
          <p:cNvPr id="5427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5775" y="3197225"/>
            <a:ext cx="2298700" cy="3187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文本占位符 10242"/>
          <p:cNvSpPr>
            <a:spLocks noGrp="1"/>
          </p:cNvSpPr>
          <p:nvPr>
            <p:ph type="body" sz="half" idx="1"/>
          </p:nvPr>
        </p:nvSpPr>
        <p:spPr>
          <a:xfrm>
            <a:off x="2032000" y="927100"/>
            <a:ext cx="7861300" cy="4819650"/>
          </a:xfrm>
        </p:spPr>
        <p:txBody>
          <a:bodyPr>
            <a:normAutofit/>
          </a:bodyPr>
          <a:lstStyle/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1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3200" b="1" i="0" u="sng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假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舟楫者，非能水也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（《劝学》）</a:t>
            </a: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2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.饮少</a:t>
            </a:r>
            <a:r>
              <a:rPr kumimoji="0" lang="zh-CN" altLang="en-US" sz="3200" b="1" i="0" u="sng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辄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醉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（《醉翁亭记》）</a:t>
            </a: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3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3200" b="1" i="0" u="sng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因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其固然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（《庖丁解牛》）</a:t>
            </a: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244" name="文本框 10243"/>
          <p:cNvSpPr txBox="1"/>
          <p:nvPr/>
        </p:nvSpPr>
        <p:spPr>
          <a:xfrm>
            <a:off x="1909763" y="1317625"/>
            <a:ext cx="837247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FZZhunYuan-M02" charset="-122"/>
              </a:rPr>
              <a:t>假，借用，利用。如成语狐假虎威，假公济私等。</a:t>
            </a:r>
          </a:p>
        </p:txBody>
      </p:sp>
      <p:sp>
        <p:nvSpPr>
          <p:cNvPr id="10245" name="文本框 10244"/>
          <p:cNvSpPr txBox="1"/>
          <p:nvPr/>
        </p:nvSpPr>
        <p:spPr>
          <a:xfrm>
            <a:off x="2032000" y="3408363"/>
            <a:ext cx="6507163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辄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，就。如成语浅尝辄止。</a:t>
            </a:r>
          </a:p>
        </p:txBody>
      </p:sp>
      <p:sp>
        <p:nvSpPr>
          <p:cNvPr id="10246" name="文本框 10245"/>
          <p:cNvSpPr txBox="1"/>
          <p:nvPr/>
        </p:nvSpPr>
        <p:spPr>
          <a:xfrm>
            <a:off x="1909763" y="5005388"/>
            <a:ext cx="74866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FZZhunYuan-M02" charset="-122"/>
              </a:rPr>
              <a:t>因：顺着。因势利导，顺着事情发展的趋势，向有利于实现目的的方向加以引导。</a:t>
            </a:r>
          </a:p>
        </p:txBody>
      </p:sp>
      <p:sp>
        <p:nvSpPr>
          <p:cNvPr id="55301" name="Text Box 6"/>
          <p:cNvSpPr/>
          <p:nvPr/>
        </p:nvSpPr>
        <p:spPr>
          <a:xfrm>
            <a:off x="1641475" y="0"/>
            <a:ext cx="2195513" cy="64643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方正姚体" pitchFamily="2" charset="-122"/>
              </a:rPr>
              <a:t>课堂训练</a:t>
            </a:r>
          </a:p>
        </p:txBody>
      </p:sp>
      <p:pic>
        <p:nvPicPr>
          <p:cNvPr id="5530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550" y="2239963"/>
            <a:ext cx="2409825" cy="25987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ldLvl="0"/>
      <p:bldP spid="10246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文本占位符 10242"/>
          <p:cNvSpPr>
            <a:spLocks noGrp="1"/>
          </p:cNvSpPr>
          <p:nvPr>
            <p:ph type="body" sz="half" idx="1"/>
          </p:nvPr>
        </p:nvSpPr>
        <p:spPr>
          <a:xfrm>
            <a:off x="2032000" y="927100"/>
            <a:ext cx="7861300" cy="4819650"/>
          </a:xfrm>
        </p:spPr>
        <p:txBody>
          <a:bodyPr>
            <a:normAutofit/>
          </a:bodyPr>
          <a:lstStyle/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4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3200" b="1" i="0" u="sng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缘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溪行，忘路之远近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（《桃花源记》）</a:t>
            </a: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5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.</a:t>
            </a:r>
            <a:r>
              <a:rPr kumimoji="0" lang="zh-CN" altLang="en-US" sz="3200" b="1" i="0" u="sng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庖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丁解牛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（《庖丁解牛》）</a:t>
            </a: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0" marR="0" indent="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6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.莫不</a:t>
            </a:r>
            <a:r>
              <a:rPr kumimoji="0" lang="zh-CN" altLang="en-US" sz="3200" b="1" i="0" u="sng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中</a:t>
            </a:r>
            <a:r>
              <a:rPr kumimoji="0" lang="zh-CN" altLang="en-US" sz="32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音</a:t>
            </a:r>
            <a:r>
              <a:rPr kumimoji="0" lang="zh-CN" altLang="en-US" sz="2000" b="1" i="0" u="none" strike="noStrike" kern="1200" cap="none" spc="0" normalizeH="0" baseline="0" noProof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  <a:sym typeface="+mn-ea"/>
              </a:rPr>
              <a:t>（《庖丁解牛》）</a:t>
            </a:r>
            <a:endParaRPr kumimoji="0" lang="zh-CN" altLang="en-US" sz="20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3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200" b="1" i="0" u="none" strike="noStrike" kern="1200" cap="none" spc="0" normalizeH="0" baseline="0" noProof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244" name="文本框 10243"/>
          <p:cNvSpPr txBox="1"/>
          <p:nvPr/>
        </p:nvSpPr>
        <p:spPr>
          <a:xfrm>
            <a:off x="1909763" y="1317625"/>
            <a:ext cx="837247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FZZhunYuan-M02" charset="-122"/>
              </a:rPr>
              <a:t>沿着，顺着。比如 缘溪而行，缘木求鱼等成语。</a:t>
            </a:r>
          </a:p>
        </p:txBody>
      </p:sp>
      <p:sp>
        <p:nvSpPr>
          <p:cNvPr id="10245" name="文本框 10244"/>
          <p:cNvSpPr txBox="1"/>
          <p:nvPr/>
        </p:nvSpPr>
        <p:spPr>
          <a:xfrm>
            <a:off x="2032000" y="2838450"/>
            <a:ext cx="771525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庖，厨师。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越俎代庖，主祭的人跨过礼器去代替厨师办席。比喻超出自己业务范围去处理别人所</a:t>
            </a:r>
          </a:p>
          <a:p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管的事。</a:t>
            </a:r>
          </a:p>
        </p:txBody>
      </p:sp>
      <p:sp>
        <p:nvSpPr>
          <p:cNvPr id="10246" name="文本框 10245"/>
          <p:cNvSpPr txBox="1"/>
          <p:nvPr/>
        </p:nvSpPr>
        <p:spPr>
          <a:xfrm>
            <a:off x="2032000" y="4670425"/>
            <a:ext cx="74866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FZZhunYuan-M02" charset="-122"/>
              </a:rPr>
              <a:t>中，动词，正好符合。如成语百发百，正中下怀等。</a:t>
            </a:r>
          </a:p>
        </p:txBody>
      </p:sp>
      <p:sp>
        <p:nvSpPr>
          <p:cNvPr id="56325" name="Text Box 6"/>
          <p:cNvSpPr/>
          <p:nvPr/>
        </p:nvSpPr>
        <p:spPr>
          <a:xfrm>
            <a:off x="1641475" y="0"/>
            <a:ext cx="2195513" cy="64643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方正姚体" pitchFamily="2" charset="-122"/>
              </a:rPr>
              <a:t>课堂训练</a:t>
            </a:r>
          </a:p>
        </p:txBody>
      </p:sp>
      <p:pic>
        <p:nvPicPr>
          <p:cNvPr id="5632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5075" y="3892550"/>
            <a:ext cx="2246313" cy="25987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5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ldLvl="0"/>
      <p:bldP spid="10246" grpId="0" bldLvl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2"/>
          <p:cNvSpPr/>
          <p:nvPr/>
        </p:nvSpPr>
        <p:spPr>
          <a:xfrm>
            <a:off x="1738313" y="642938"/>
            <a:ext cx="8929687" cy="43999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75000"/>
              </a:lnSpc>
            </a:pP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zh-CN" sz="3200" b="1">
                <a:latin typeface="Arial" panose="020B0604020202020204" pitchFamily="34" charset="0"/>
                <a:ea typeface="黑体" panose="02010609060101010101" pitchFamily="49" charset="-122"/>
              </a:rPr>
              <a:t>信而</a:t>
            </a:r>
            <a:r>
              <a:rPr lang="zh-CN" altLang="zh-CN" sz="3200" b="1" u="sng">
                <a:latin typeface="Arial" panose="020B0604020202020204" pitchFamily="34" charset="0"/>
                <a:ea typeface="黑体" panose="02010609060101010101" pitchFamily="49" charset="-122"/>
              </a:rPr>
              <a:t>见</a:t>
            </a:r>
            <a:r>
              <a:rPr lang="zh-CN" altLang="zh-CN" sz="3200" b="1">
                <a:latin typeface="Arial" panose="020B0604020202020204" pitchFamily="34" charset="0"/>
                <a:ea typeface="黑体" panose="02010609060101010101" pitchFamily="49" charset="-122"/>
              </a:rPr>
              <a:t>疑，忠而被谤</a:t>
            </a:r>
            <a:endParaRPr lang="zh-CN" altLang="zh-CN" sz="3200" b="1">
              <a:latin typeface="Arial" panose="020B0604020202020204"/>
              <a:ea typeface="方正姚体" pitchFamily="2" charset="-122"/>
            </a:endParaRPr>
          </a:p>
          <a:p>
            <a:pPr>
              <a:lnSpc>
                <a:spcPct val="175000"/>
              </a:lnSpc>
            </a:pPr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zh-CN" sz="3200" b="1" u="sng">
                <a:latin typeface="Arial" panose="020B0604020202020204" pitchFamily="34" charset="0"/>
                <a:ea typeface="黑体" panose="02010609060101010101" pitchFamily="49" charset="-122"/>
              </a:rPr>
              <a:t>陟</a:t>
            </a:r>
            <a:r>
              <a:rPr lang="zh-CN" altLang="zh-CN" sz="3200" b="1">
                <a:latin typeface="Arial" panose="020B0604020202020204" pitchFamily="34" charset="0"/>
                <a:ea typeface="黑体" panose="02010609060101010101" pitchFamily="49" charset="-122"/>
              </a:rPr>
              <a:t>罚</a:t>
            </a:r>
            <a:r>
              <a:rPr lang="zh-CN" altLang="zh-CN" sz="3200" b="1" u="sng">
                <a:latin typeface="Arial" panose="020B0604020202020204" pitchFamily="34" charset="0"/>
                <a:ea typeface="黑体" panose="02010609060101010101" pitchFamily="49" charset="-122"/>
              </a:rPr>
              <a:t>臧</a:t>
            </a:r>
            <a:r>
              <a:rPr lang="zh-CN" altLang="zh-CN" sz="3200" b="1">
                <a:latin typeface="Arial" panose="020B0604020202020204" pitchFamily="34" charset="0"/>
                <a:ea typeface="黑体" panose="02010609060101010101" pitchFamily="49" charset="-122"/>
              </a:rPr>
              <a:t>否，不宜异同</a:t>
            </a:r>
          </a:p>
          <a:p>
            <a:pPr>
              <a:lnSpc>
                <a:spcPct val="175000"/>
              </a:lnSpc>
            </a:pPr>
            <a:r>
              <a:rPr lang="en-US" altLang="zh-CN" sz="3200" b="1">
                <a:latin typeface="Arial" panose="020B0604020202020204"/>
                <a:ea typeface="黑体" panose="02010609060101010101" pitchFamily="49" charset="-122"/>
              </a:rPr>
              <a:t>3</a:t>
            </a:r>
            <a:r>
              <a:rPr lang="zh-CN" altLang="en-US" sz="3200" b="1">
                <a:latin typeface="Arial" panose="020B0604020202020204"/>
                <a:ea typeface="黑体" panose="02010609060101010101" pitchFamily="49" charset="-122"/>
              </a:rPr>
              <a:t>、</a:t>
            </a:r>
            <a:r>
              <a:rPr lang="zh-CN" altLang="zh-CN" sz="3200" b="1" u="sng">
                <a:latin typeface="Arial" panose="020B0604020202020204" pitchFamily="34" charset="0"/>
                <a:ea typeface="黑体" panose="02010609060101010101" pitchFamily="49" charset="-122"/>
              </a:rPr>
              <a:t>晦</a:t>
            </a:r>
            <a:r>
              <a:rPr lang="zh-CN" altLang="zh-CN" sz="3200" b="1">
                <a:latin typeface="Arial" panose="020B0604020202020204" pitchFamily="34" charset="0"/>
                <a:ea typeface="黑体" panose="02010609060101010101" pitchFamily="49" charset="-122"/>
              </a:rPr>
              <a:t>明变化者，山间之朝暮也</a:t>
            </a:r>
            <a:endParaRPr lang="zh-CN" altLang="en-US" sz="3200" b="1">
              <a:latin typeface="Arial" panose="020B0604020202020204"/>
              <a:ea typeface="黑体" panose="02010609060101010101" pitchFamily="49" charset="-122"/>
            </a:endParaRPr>
          </a:p>
          <a:p>
            <a:pPr>
              <a:lnSpc>
                <a:spcPct val="175000"/>
              </a:lnSpc>
            </a:pPr>
            <a:r>
              <a:rPr lang="en-US" altLang="zh-CN" sz="3200" b="1">
                <a:latin typeface="Arial" panose="020B0604020202020204"/>
                <a:ea typeface="黑体" panose="02010609060101010101" pitchFamily="49" charset="-122"/>
              </a:rPr>
              <a:t>4</a:t>
            </a:r>
            <a:r>
              <a:rPr lang="zh-CN" altLang="en-US" sz="3200" b="1">
                <a:latin typeface="Arial" panose="020B0604020202020204"/>
                <a:ea typeface="黑体" panose="02010609060101010101" pitchFamily="49" charset="-122"/>
              </a:rPr>
              <a:t>、</a:t>
            </a:r>
            <a:r>
              <a:rPr lang="zh-CN" altLang="zh-CN" sz="3200" b="1">
                <a:latin typeface="Arial" panose="020B0604020202020204" pitchFamily="34" charset="0"/>
                <a:ea typeface="黑体" panose="02010609060101010101" pitchFamily="49" charset="-122"/>
              </a:rPr>
              <a:t>戴朱缨宝饰之帽，</a:t>
            </a:r>
            <a:r>
              <a:rPr lang="zh-CN" altLang="zh-CN" sz="3200" b="1" u="sng">
                <a:latin typeface="Arial" panose="020B0604020202020204" pitchFamily="34" charset="0"/>
                <a:ea typeface="黑体" panose="02010609060101010101" pitchFamily="49" charset="-122"/>
              </a:rPr>
              <a:t>腰</a:t>
            </a:r>
            <a:r>
              <a:rPr lang="zh-CN" altLang="zh-CN" sz="3200" b="1">
                <a:latin typeface="Arial" panose="020B0604020202020204" pitchFamily="34" charset="0"/>
                <a:ea typeface="黑体" panose="02010609060101010101" pitchFamily="49" charset="-122"/>
              </a:rPr>
              <a:t>白玉之环</a:t>
            </a:r>
            <a:r>
              <a:rPr lang="zh-CN" altLang="en-US" sz="320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200"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r>
              <a:rPr lang="en-US" altLang="zh-CN" sz="3200" b="1">
                <a:latin typeface="Arial" panose="020B0604020202020204"/>
                <a:ea typeface="黑体" panose="02010609060101010101" pitchFamily="49" charset="-122"/>
              </a:rPr>
              <a:t>  </a:t>
            </a:r>
          </a:p>
          <a:p>
            <a:pPr>
              <a:lnSpc>
                <a:spcPct val="175000"/>
              </a:lnSpc>
            </a:pPr>
            <a:r>
              <a:rPr lang="en-US" altLang="zh-CN" sz="3200" b="1">
                <a:latin typeface="Arial" panose="020B0604020202020204"/>
                <a:ea typeface="黑体" panose="02010609060101010101" pitchFamily="49" charset="-122"/>
              </a:rPr>
              <a:t>                                       </a:t>
            </a:r>
          </a:p>
        </p:txBody>
      </p:sp>
      <p:sp>
        <p:nvSpPr>
          <p:cNvPr id="2190" name="Text Box 4"/>
          <p:cNvSpPr/>
          <p:nvPr/>
        </p:nvSpPr>
        <p:spPr>
          <a:xfrm>
            <a:off x="7664450" y="1766888"/>
            <a:ext cx="2786063" cy="58483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0B050"/>
                </a:solidFill>
                <a:latin typeface="Arial" panose="020B0604020202020204"/>
                <a:ea typeface="方正姚体" pitchFamily="2" charset="-122"/>
              </a:rPr>
              <a:t>奖赏；褒贬</a:t>
            </a:r>
          </a:p>
        </p:txBody>
      </p:sp>
      <p:sp>
        <p:nvSpPr>
          <p:cNvPr id="57347" name="Text Box 10"/>
          <p:cNvSpPr/>
          <p:nvPr/>
        </p:nvSpPr>
        <p:spPr>
          <a:xfrm>
            <a:off x="1524000" y="0"/>
            <a:ext cx="2143125" cy="646430"/>
          </a:xfrm>
          <a:prstGeom prst="rect">
            <a:avLst/>
          </a:prstGeom>
          <a:solidFill>
            <a:srgbClr val="660033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200" b="1">
                <a:latin typeface="Arial" panose="020B0604020202020204"/>
                <a:ea typeface="方正姚体" pitchFamily="2" charset="-122"/>
              </a:rPr>
              <a:t>  </a:t>
            </a:r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华文新魏" panose="02010800040101010101" pitchFamily="2" charset="-122"/>
              </a:rPr>
              <a:t>考题导</a:t>
            </a:r>
          </a:p>
        </p:txBody>
      </p:sp>
      <p:sp>
        <p:nvSpPr>
          <p:cNvPr id="57348" name="Text Box 3"/>
          <p:cNvSpPr/>
          <p:nvPr/>
        </p:nvSpPr>
        <p:spPr>
          <a:xfrm>
            <a:off x="1524000" y="0"/>
            <a:ext cx="2160588" cy="646430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0"/>
            <a:tileRect/>
          </a:gra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华文新魏" panose="02010800040101010101" pitchFamily="2" charset="-122"/>
              </a:rPr>
              <a:t>想一想</a:t>
            </a:r>
          </a:p>
        </p:txBody>
      </p:sp>
      <p:sp>
        <p:nvSpPr>
          <p:cNvPr id="2196" name="Text Box 4"/>
          <p:cNvSpPr/>
          <p:nvPr/>
        </p:nvSpPr>
        <p:spPr>
          <a:xfrm>
            <a:off x="7664450" y="971550"/>
            <a:ext cx="1581150" cy="7080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00B050"/>
                </a:solidFill>
                <a:latin typeface="Arial" panose="020B0604020202020204"/>
                <a:ea typeface="方正姚体" pitchFamily="2" charset="-122"/>
              </a:rPr>
              <a:t>被</a:t>
            </a:r>
            <a:r>
              <a:rPr lang="zh-CN" altLang="en-US" sz="4000" b="1">
                <a:solidFill>
                  <a:srgbClr val="00B050"/>
                </a:solidFill>
                <a:latin typeface="Arial" panose="020B0604020202020204"/>
                <a:ea typeface="方正姚体" pitchFamily="2" charset="-122"/>
              </a:rPr>
              <a:t> </a:t>
            </a:r>
          </a:p>
        </p:txBody>
      </p:sp>
      <p:sp>
        <p:nvSpPr>
          <p:cNvPr id="2209" name="Text Box 5"/>
          <p:cNvSpPr/>
          <p:nvPr/>
        </p:nvSpPr>
        <p:spPr>
          <a:xfrm>
            <a:off x="4421188" y="4116388"/>
            <a:ext cx="5689600" cy="58483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r>
              <a:rPr lang="zh-CN" altLang="en-US" sz="3200" b="1">
                <a:solidFill>
                  <a:srgbClr val="00B050"/>
                </a:solidFill>
                <a:latin typeface="Arial" panose="020B0604020202020204"/>
                <a:ea typeface="方正姚体" pitchFamily="2" charset="-122"/>
              </a:rPr>
              <a:t>“腰”与戴对应，动词，腰戴。 </a:t>
            </a:r>
          </a:p>
        </p:txBody>
      </p:sp>
      <p:sp>
        <p:nvSpPr>
          <p:cNvPr id="57351" name="文本框 1"/>
          <p:cNvSpPr txBox="1"/>
          <p:nvPr/>
        </p:nvSpPr>
        <p:spPr>
          <a:xfrm>
            <a:off x="7788275" y="27178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00B050"/>
                </a:solidFill>
                <a:latin typeface="Arial" panose="020B0604020202020204"/>
                <a:ea typeface="方正姚体" pitchFamily="2" charset="-122"/>
              </a:rPr>
              <a:t>昏暗</a:t>
            </a:r>
            <a:endParaRPr lang="zh-CN" altLang="en-US" sz="2400" b="1">
              <a:solidFill>
                <a:srgbClr val="FF0000"/>
              </a:solidFill>
              <a:latin typeface="Arial" panose="020B0604020202020204"/>
              <a:ea typeface="方正姚体" pitchFamily="2" charset="-122"/>
            </a:endParaRPr>
          </a:p>
        </p:txBody>
      </p:sp>
      <p:pic>
        <p:nvPicPr>
          <p:cNvPr id="5735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313" y="4938713"/>
            <a:ext cx="5235575" cy="2022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0" grpId="0" bldLvl="0" animBg="1"/>
      <p:bldP spid="2196" grpId="2" bldLvl="0" animBg="1"/>
      <p:bldP spid="2209" grpId="1" animBg="1"/>
      <p:bldP spid="573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Text Box 3"/>
          <p:cNvSpPr/>
          <p:nvPr/>
        </p:nvSpPr>
        <p:spPr>
          <a:xfrm>
            <a:off x="1601788" y="128588"/>
            <a:ext cx="5276850" cy="7699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txBody>
          <a:bodyPr wrap="none" anchor="t"/>
          <a:lstStyle/>
          <a:p>
            <a:pPr defTabSz="914400" fontAlgn="base"/>
            <a:r>
              <a:rPr lang="zh-CN" altLang="en-US" sz="4400" b="1" strike="noStrike" noProof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/>
                <a:ea typeface="黑体" panose="02010609060101010101" pitchFamily="49" charset="-122"/>
                <a:cs typeface="+mn-cs"/>
              </a:rPr>
              <a:t>方法四：结构推断法</a:t>
            </a:r>
            <a:endParaRPr lang="zh-CN" altLang="en-US" sz="4400" b="1" strike="noStrike" noProof="1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58370" name="文本框 23559"/>
          <p:cNvSpPr/>
          <p:nvPr/>
        </p:nvSpPr>
        <p:spPr>
          <a:xfrm>
            <a:off x="4125913" y="1165225"/>
            <a:ext cx="5472112" cy="34150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latin typeface="Arial" panose="020B0604020202020204"/>
                <a:ea typeface="方正姚体" pitchFamily="2" charset="-122"/>
              </a:rPr>
              <a:t>文言文中的排比句、对偶句、并列结构多，其中位置对称的词语一般词性相同而意义相近或相反，运用这种方法很容易由已知推出未知，由易推出难。</a:t>
            </a:r>
          </a:p>
        </p:txBody>
      </p:sp>
      <p:pic>
        <p:nvPicPr>
          <p:cNvPr id="58371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01788" y="3230563"/>
            <a:ext cx="2708275" cy="3390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285240" y="346075"/>
            <a:ext cx="10444480" cy="5692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4000" b="1">
                <a:ea typeface="宋体" panose="02010600030101010101" pitchFamily="2" charset="-122"/>
              </a:rPr>
              <a:t>学习目标：</a:t>
            </a:r>
            <a:endParaRPr lang="en-US" sz="3600" b="1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/>
            <a:r>
              <a:rPr lang="en-US" sz="36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、</a:t>
            </a:r>
            <a:r>
              <a:rPr lang="zh-CN" sz="3600" b="1">
                <a:ea typeface="宋体" panose="02010600030101010101" pitchFamily="2" charset="-122"/>
              </a:rPr>
              <a:t>能使用工具书，查询文言词语的意义和用法。</a:t>
            </a:r>
            <a:endParaRPr lang="en-US" sz="3600" b="1"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/>
            <a:r>
              <a:rPr lang="en-US" sz="36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sz="3600" b="1">
                <a:latin typeface="Calibri" panose="020F0502020204030204" charset="0"/>
                <a:ea typeface="宋体" panose="02010600030101010101" pitchFamily="2" charset="-122"/>
              </a:rPr>
              <a:t>、能够通过实词意义的归纳，通过字形分析法、知识迁移法和语境分析法等方法，</a:t>
            </a:r>
            <a:r>
              <a:rPr lang="zh-CN" sz="3600" b="1">
                <a:ea typeface="宋体" panose="02010600030101010101" pitchFamily="2" charset="-122"/>
              </a:rPr>
              <a:t>掌握准确推断文言实词词义的能力。</a:t>
            </a:r>
            <a:endParaRPr lang="zh-CN" sz="3600" b="1"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/>
            <a:r>
              <a:rPr lang="zh-CN" sz="3600" b="1">
                <a:ea typeface="宋体" panose="02010600030101010101" pitchFamily="2" charset="-122"/>
                <a:cs typeface="Times New Roman" panose="02020603050405020304" pitchFamily="18" charset="0"/>
              </a:rPr>
              <a:t>3、能运用所学</a:t>
            </a:r>
            <a:r>
              <a:rPr lang="zh-CN" sz="3600" b="1">
                <a:ea typeface="宋体" panose="02010600030101010101" pitchFamily="2" charset="-122"/>
              </a:rPr>
              <a:t>的文言文实词推断的知识，读懂阅读材料《庄子</a:t>
            </a:r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·</a:t>
            </a:r>
            <a:r>
              <a:rPr lang="zh-CN" sz="3600" b="1">
                <a:ea typeface="宋体" panose="02010600030101010101" pitchFamily="2" charset="-122"/>
              </a:rPr>
              <a:t>庖丁解牛》，并进行重要文言文实词的积累。</a:t>
            </a:r>
            <a:endParaRPr lang="en-US" sz="3600" b="1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indent="0"/>
            <a:r>
              <a:rPr lang="en-US" sz="3600" b="1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sz="3600" b="1">
                <a:ea typeface="宋体" panose="02010600030101010101" pitchFamily="2" charset="-122"/>
              </a:rPr>
              <a:t>、培养随时整理积累文言词语的习惯，掌握识记文言词语义项的技巧，提升文言阅读感悟能力。</a:t>
            </a:r>
            <a:endParaRPr lang="zh-CN" altLang="en-US" sz="3600" b="1"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/>
          <p:nvPr/>
        </p:nvSpPr>
        <p:spPr>
          <a:xfrm>
            <a:off x="1917700" y="1196975"/>
            <a:ext cx="6172200" cy="5835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32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1.</a:t>
            </a:r>
            <a:r>
              <a:rPr lang="zh-CN" altLang="en-US" sz="32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追亡逐</a:t>
            </a:r>
            <a:r>
              <a:rPr lang="zh-CN" altLang="en-US" sz="3200" b="1" u="sng" noProof="1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北</a:t>
            </a:r>
            <a:endParaRPr lang="zh-CN" altLang="en-US" sz="3200" b="1" u="sng" noProof="1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294" name="Text Box 10"/>
          <p:cNvSpPr txBox="1"/>
          <p:nvPr/>
        </p:nvSpPr>
        <p:spPr>
          <a:xfrm>
            <a:off x="1917700" y="2408238"/>
            <a:ext cx="6248400" cy="5835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2.</a:t>
            </a:r>
            <a:r>
              <a:rPr lang="zh-CN" altLang="en-US" sz="32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忧劳可以兴国，</a:t>
            </a:r>
            <a:r>
              <a:rPr lang="zh-CN" altLang="en-US" sz="3200" b="1" u="sng" noProof="1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逸豫</a:t>
            </a:r>
            <a:r>
              <a:rPr lang="zh-CN" altLang="en-US" sz="32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可以亡身</a:t>
            </a:r>
            <a:endParaRPr lang="zh-CN" altLang="en-US" sz="3200" b="1" noProof="1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295" name="Text Box 11"/>
          <p:cNvSpPr txBox="1"/>
          <p:nvPr/>
        </p:nvSpPr>
        <p:spPr>
          <a:xfrm>
            <a:off x="7861300" y="2481580"/>
            <a:ext cx="2709862" cy="6140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r>
              <a:rPr lang="zh-CN" altLang="en-US" sz="3400" b="1" noProof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方正水柱简体" charset="-122"/>
                <a:ea typeface="方正水柱简体" charset="-122"/>
                <a:cs typeface="+mn-cs"/>
              </a:rPr>
              <a:t>(安逸享受)</a:t>
            </a:r>
            <a:endParaRPr lang="en-US" altLang="zh-CN" sz="3400" b="1" noProof="1">
              <a:solidFill>
                <a:srgbClr val="008E00"/>
              </a:solidFill>
              <a:latin typeface="方正水柱简体" charset="-122"/>
              <a:ea typeface="方正水柱简体" charset="-122"/>
            </a:endParaRPr>
          </a:p>
        </p:txBody>
      </p:sp>
      <p:sp>
        <p:nvSpPr>
          <p:cNvPr id="12296" name="Text Box 12"/>
          <p:cNvSpPr txBox="1"/>
          <p:nvPr/>
        </p:nvSpPr>
        <p:spPr>
          <a:xfrm>
            <a:off x="2100263" y="3960813"/>
            <a:ext cx="3886200" cy="5835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3</a:t>
            </a:r>
            <a:r>
              <a:rPr lang="zh-CN" altLang="en-US" sz="32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.通五经，</a:t>
            </a:r>
            <a:r>
              <a:rPr lang="zh-CN" altLang="en-US" sz="3200" b="1" u="sng" noProof="1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贯</a:t>
            </a:r>
            <a:r>
              <a:rPr lang="zh-CN" altLang="en-US" sz="32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六艺</a:t>
            </a:r>
            <a:endParaRPr lang="zh-CN" altLang="en-US" sz="3200" b="1" noProof="1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2297" name="Text Box 13"/>
          <p:cNvSpPr txBox="1"/>
          <p:nvPr/>
        </p:nvSpPr>
        <p:spPr>
          <a:xfrm>
            <a:off x="6791643" y="3961448"/>
            <a:ext cx="1779587" cy="6140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r>
              <a:rPr lang="zh-CN" altLang="en-US" sz="3400" b="1" noProof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方正水柱简体" charset="-122"/>
                <a:ea typeface="方正水柱简体" charset="-122"/>
                <a:cs typeface="+mn-cs"/>
              </a:rPr>
              <a:t>（贯通）</a:t>
            </a:r>
            <a:endParaRPr lang="zh-CN" altLang="en-US" sz="3400" b="1" noProof="1">
              <a:solidFill>
                <a:srgbClr val="008E00"/>
              </a:solidFill>
              <a:latin typeface="楷体_GB2312" pitchFamily="49" charset="-122"/>
              <a:ea typeface="方正水柱简体" charset="-122"/>
            </a:endParaRPr>
          </a:p>
        </p:txBody>
      </p:sp>
      <p:sp>
        <p:nvSpPr>
          <p:cNvPr id="12298" name="矩形 12297"/>
          <p:cNvSpPr/>
          <p:nvPr/>
        </p:nvSpPr>
        <p:spPr>
          <a:xfrm>
            <a:off x="5985828" y="1197610"/>
            <a:ext cx="4005262" cy="6140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fontAlgn="base"/>
            <a:r>
              <a:rPr lang="en-US" altLang="zh-CN" sz="3400" b="1" strike="noStrike" noProof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方正水柱简体" charset="-122"/>
                <a:ea typeface="方正水柱简体" charset="-122"/>
                <a:cs typeface="+mn-cs"/>
              </a:rPr>
              <a:t>(</a:t>
            </a:r>
            <a:r>
              <a:rPr lang="zh-CN" altLang="en-US" sz="3400" b="1" strike="noStrike" noProof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方正水柱简体" charset="-122"/>
                <a:ea typeface="方正水柱简体" charset="-122"/>
                <a:cs typeface="+mn-cs"/>
              </a:rPr>
              <a:t>败逃者，逃亡的人</a:t>
            </a:r>
            <a:r>
              <a:rPr lang="en-US" altLang="zh-CN" sz="3400" b="1" strike="noStrike" noProof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方正水柱简体" charset="-122"/>
                <a:ea typeface="方正水柱简体" charset="-122"/>
                <a:cs typeface="+mn-cs"/>
              </a:rPr>
              <a:t>)</a:t>
            </a:r>
            <a:endParaRPr lang="en-US" altLang="zh-CN" sz="3400" b="1" strike="noStrike" noProof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方正水柱简体" charset="-122"/>
              <a:ea typeface="方正水柱简体" charset="-122"/>
            </a:endParaRPr>
          </a:p>
        </p:txBody>
      </p:sp>
      <p:sp>
        <p:nvSpPr>
          <p:cNvPr id="59399" name="Text Box 6"/>
          <p:cNvSpPr/>
          <p:nvPr/>
        </p:nvSpPr>
        <p:spPr>
          <a:xfrm>
            <a:off x="1587500" y="0"/>
            <a:ext cx="2195513" cy="646430"/>
          </a:xfrm>
          <a:prstGeom prst="rect">
            <a:avLst/>
          </a:prstGeom>
          <a:solidFill>
            <a:srgbClr val="D0CECE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方正姚体" pitchFamily="2" charset="-122"/>
              </a:rPr>
              <a:t>课堂训练</a:t>
            </a:r>
          </a:p>
        </p:txBody>
      </p:sp>
      <p:pic>
        <p:nvPicPr>
          <p:cNvPr id="5940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875" y="3706813"/>
            <a:ext cx="3570288" cy="3151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bldLvl="0"/>
      <p:bldP spid="12297" grpId="0" bldLvl="0"/>
      <p:bldP spid="12298" grpId="0" bldLvl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/>
          <p:nvPr/>
        </p:nvSpPr>
        <p:spPr>
          <a:xfrm>
            <a:off x="7969568" y="936625"/>
            <a:ext cx="3311525" cy="6140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r>
              <a:rPr lang="zh-CN" altLang="en-US" sz="3400" b="1" noProof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方正水柱简体" charset="-122"/>
                <a:ea typeface="方正水柱简体" charset="-122"/>
                <a:cs typeface="+mn-cs"/>
              </a:rPr>
              <a:t>音节</a:t>
            </a:r>
            <a:endParaRPr sz="3400" b="1" noProof="1">
              <a:solidFill>
                <a:srgbClr val="008E00"/>
              </a:solidFill>
              <a:latin typeface="方正水柱简体" charset="-122"/>
              <a:ea typeface="方正水柱简体" charset="-122"/>
            </a:endParaRPr>
          </a:p>
        </p:txBody>
      </p:sp>
      <p:sp>
        <p:nvSpPr>
          <p:cNvPr id="12293" name="Text Box 6"/>
          <p:cNvSpPr txBox="1"/>
          <p:nvPr/>
        </p:nvSpPr>
        <p:spPr>
          <a:xfrm>
            <a:off x="1781175" y="936625"/>
            <a:ext cx="5984875" cy="89154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zh-CN" sz="32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4.</a:t>
            </a:r>
            <a:r>
              <a:rPr lang="zh-CN" altLang="en-US" sz="32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合于桑林之舞，乃中经首之</a:t>
            </a:r>
            <a:r>
              <a:rPr lang="zh-CN" altLang="en-US" sz="3200" b="1" u="sng" noProof="1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会     </a:t>
            </a:r>
            <a:r>
              <a:rPr lang="zh-CN" altLang="en-US" sz="2000" b="1" noProof="1"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（《庖丁解牛》）</a:t>
            </a:r>
            <a:endParaRPr lang="zh-CN" altLang="en-US" sz="2000" b="1" noProof="1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2294" name="Text Box 10"/>
          <p:cNvSpPr txBox="1"/>
          <p:nvPr/>
        </p:nvSpPr>
        <p:spPr>
          <a:xfrm>
            <a:off x="1900238" y="2892425"/>
            <a:ext cx="6248400" cy="5835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5.</a:t>
            </a:r>
            <a:r>
              <a:rPr lang="zh-CN" altLang="en-US" sz="3200" b="1" noProof="1"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视为止，行为</a:t>
            </a:r>
            <a:r>
              <a:rPr lang="zh-CN" altLang="en-US" sz="3200" b="1" u="sng" noProof="1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迟</a:t>
            </a:r>
            <a:r>
              <a:rPr lang="zh-CN" altLang="en-US" sz="2000" b="1" noProof="1"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（《庖丁解牛》）</a:t>
            </a:r>
            <a:endParaRPr lang="zh-CN" altLang="en-US" sz="2000" b="1" noProof="1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2295" name="Text Box 11"/>
          <p:cNvSpPr txBox="1"/>
          <p:nvPr/>
        </p:nvSpPr>
        <p:spPr>
          <a:xfrm>
            <a:off x="7766050" y="2981959"/>
            <a:ext cx="2709863" cy="6140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r>
              <a:rPr lang="zh-CN" altLang="en-US" sz="3400" b="1" noProof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方正水柱简体" charset="-122"/>
                <a:ea typeface="方正水柱简体" charset="-122"/>
                <a:cs typeface="+mn-cs"/>
              </a:rPr>
              <a:t>(迟缓)</a:t>
            </a:r>
            <a:endParaRPr lang="zh-CN" altLang="en-US" sz="3400" b="1" noProof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方正水柱简体" charset="-122"/>
              <a:ea typeface="方正水柱简体" charset="-122"/>
            </a:endParaRPr>
          </a:p>
        </p:txBody>
      </p:sp>
      <p:pic>
        <p:nvPicPr>
          <p:cNvPr id="60421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3595688"/>
            <a:ext cx="3570288" cy="3151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2" name="Text Box 6"/>
          <p:cNvSpPr/>
          <p:nvPr/>
        </p:nvSpPr>
        <p:spPr>
          <a:xfrm>
            <a:off x="1587500" y="0"/>
            <a:ext cx="2195513" cy="646430"/>
          </a:xfrm>
          <a:prstGeom prst="rect">
            <a:avLst/>
          </a:prstGeom>
          <a:solidFill>
            <a:srgbClr val="D0CECE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方正姚体" pitchFamily="2" charset="-122"/>
              </a:rPr>
              <a:t>课堂训练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ldLvl="0"/>
      <p:bldP spid="12295" grpId="0" bldLvl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/>
          <p:nvPr/>
        </p:nvSpPr>
        <p:spPr>
          <a:xfrm>
            <a:off x="1649413" y="395288"/>
            <a:ext cx="8893175" cy="249174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endParaRPr lang="en-US" altLang="zh-CN" sz="2400" b="1">
              <a:solidFill>
                <a:srgbClr val="0000FF"/>
              </a:solidFill>
              <a:latin typeface="Arial" panose="020B0604020202020204"/>
              <a:ea typeface="宋体" panose="02010600030101010101" pitchFamily="2" charset="-122"/>
            </a:endParaRPr>
          </a:p>
          <a:p>
            <a:r>
              <a:rPr lang="en-US" altLang="zh-CN" sz="2400" b="1">
                <a:latin typeface="Arial" panose="020B0604020202020204"/>
                <a:ea typeface="宋体" panose="02010600030101010101" pitchFamily="2" charset="-122"/>
              </a:rPr>
              <a:t> </a:t>
            </a:r>
            <a:r>
              <a:rPr lang="en-US" altLang="zh-CN" sz="2400" b="1">
                <a:solidFill>
                  <a:srgbClr val="001414"/>
                </a:solidFill>
                <a:latin typeface="楷体_GB2312" pitchFamily="49" charset="-122"/>
                <a:ea typeface="楷体_GB2312" pitchFamily="49" charset="-122"/>
              </a:rPr>
              <a:t>1</a:t>
            </a:r>
            <a:r>
              <a:rPr lang="zh-CN" altLang="en-US" sz="2400" b="1">
                <a:solidFill>
                  <a:srgbClr val="001414"/>
                </a:solidFill>
                <a:latin typeface="楷体_GB2312" pitchFamily="49" charset="-122"/>
                <a:ea typeface="楷体_GB2312" pitchFamily="49" charset="-122"/>
              </a:rPr>
              <a:t>．</a:t>
            </a:r>
            <a:r>
              <a:rPr lang="zh-CN" altLang="en-US" sz="3200" b="1">
                <a:solidFill>
                  <a:srgbClr val="001414"/>
                </a:solidFill>
                <a:latin typeface="楷体_GB2312" pitchFamily="49" charset="-122"/>
                <a:ea typeface="楷体_GB2312" pitchFamily="49" charset="-122"/>
              </a:rPr>
              <a:t>项王至阴陵，迷失道，问一田父，田父</a:t>
            </a:r>
            <a:r>
              <a:rPr lang="zh-CN" altLang="en-US" sz="3600" b="1" u="sng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绐dài</a:t>
            </a:r>
            <a:r>
              <a:rPr lang="zh-CN" altLang="en-US" sz="3200" b="1">
                <a:solidFill>
                  <a:srgbClr val="001414"/>
                </a:solidFill>
                <a:latin typeface="楷体_GB2312" pitchFamily="49" charset="-122"/>
                <a:ea typeface="楷体_GB2312" pitchFamily="49" charset="-122"/>
              </a:rPr>
              <a:t>曰：</a:t>
            </a:r>
            <a:r>
              <a:rPr lang="zh-CN" altLang="en-US" sz="3200" b="1">
                <a:solidFill>
                  <a:srgbClr val="001414"/>
                </a:solidFill>
                <a:latin typeface="Arial" panose="020B0604020202020204"/>
                <a:ea typeface="楷体_GB2312" pitchFamily="49" charset="-122"/>
              </a:rPr>
              <a:t>“</a:t>
            </a:r>
            <a:r>
              <a:rPr lang="zh-CN" altLang="en-US" sz="3200" b="1">
                <a:solidFill>
                  <a:srgbClr val="001414"/>
                </a:solidFill>
                <a:latin typeface="楷体_GB2312" pitchFamily="49" charset="-122"/>
                <a:ea typeface="楷体_GB2312" pitchFamily="49" charset="-122"/>
              </a:rPr>
              <a:t>左。</a:t>
            </a:r>
            <a:r>
              <a:rPr lang="zh-CN" altLang="en-US" sz="3200" b="1">
                <a:solidFill>
                  <a:srgbClr val="001414"/>
                </a:solidFill>
                <a:latin typeface="Arial" panose="020B0604020202020204"/>
                <a:ea typeface="楷体_GB2312" pitchFamily="49" charset="-122"/>
              </a:rPr>
              <a:t>”</a:t>
            </a:r>
            <a:r>
              <a:rPr lang="zh-CN" altLang="en-US" sz="3200" b="1">
                <a:solidFill>
                  <a:srgbClr val="001414"/>
                </a:solidFill>
                <a:latin typeface="楷体_GB2312" pitchFamily="49" charset="-122"/>
                <a:ea typeface="楷体_GB2312" pitchFamily="49" charset="-122"/>
              </a:rPr>
              <a:t>左，乃陷大泽中。以故汉追及之</a:t>
            </a:r>
            <a:r>
              <a:rPr lang="zh-CN" altLang="en-US" sz="3200" b="1">
                <a:latin typeface="楷体_GB2312" pitchFamily="49" charset="-122"/>
                <a:ea typeface="楷体_GB2312" pitchFamily="49" charset="-122"/>
              </a:rPr>
              <a:t> 。</a:t>
            </a: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（</a:t>
            </a:r>
            <a:r>
              <a:rPr lang="zh-CN" altLang="en-US" sz="2400" b="1">
                <a:latin typeface="楷体_GB2312" pitchFamily="49" charset="-122"/>
                <a:ea typeface="楷体_GB2312" pitchFamily="49" charset="-122"/>
                <a:sym typeface="宋体" panose="02010600030101010101" pitchFamily="2" charset="-122"/>
              </a:rPr>
              <a:t>《史记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·项羽本纪》</a:t>
            </a: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）</a:t>
            </a:r>
            <a:r>
              <a:rPr lang="zh-CN" altLang="en-US" sz="3200" b="1">
                <a:latin typeface="楷体_GB2312" pitchFamily="49" charset="-122"/>
                <a:ea typeface="楷体_GB2312" pitchFamily="49" charset="-122"/>
              </a:rPr>
              <a:t>  </a:t>
            </a:r>
          </a:p>
          <a:p>
            <a:pPr algn="r"/>
            <a:r>
              <a:rPr lang="zh-CN" altLang="en-US" sz="3200">
                <a:latin typeface="华文行楷" pitchFamily="2" charset="-122"/>
                <a:ea typeface="华文行楷" pitchFamily="2" charset="-122"/>
              </a:rPr>
              <a:t>                                                          </a:t>
            </a:r>
          </a:p>
        </p:txBody>
      </p:sp>
      <p:sp>
        <p:nvSpPr>
          <p:cNvPr id="2248" name="Text Box 3"/>
          <p:cNvSpPr/>
          <p:nvPr/>
        </p:nvSpPr>
        <p:spPr>
          <a:xfrm>
            <a:off x="6096000" y="2071688"/>
            <a:ext cx="2016125" cy="645160"/>
          </a:xfrm>
          <a:prstGeom prst="rect">
            <a:avLst/>
          </a:prstGeom>
          <a:solidFill>
            <a:srgbClr val="BBE0E3"/>
          </a:solidFill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latin typeface="Arial" panose="020B0604020202020204"/>
                <a:ea typeface="宋体" panose="02010600030101010101" pitchFamily="2" charset="-122"/>
              </a:rPr>
              <a:t> </a:t>
            </a:r>
            <a:r>
              <a:rPr lang="en-US" altLang="zh-CN" sz="3600" b="1">
                <a:solidFill>
                  <a:srgbClr val="FF0000"/>
                </a:solidFill>
                <a:latin typeface="Arial" panose="020B0604020202020204"/>
                <a:ea typeface="华文行楷" pitchFamily="2" charset="-122"/>
              </a:rPr>
              <a:t>“</a:t>
            </a:r>
            <a:r>
              <a:rPr lang="zh-CN" altLang="en-US" sz="3600" b="1">
                <a:solidFill>
                  <a:srgbClr val="FF0000"/>
                </a:solidFill>
                <a:latin typeface="Arial" panose="020B0604020202020204"/>
                <a:ea typeface="楷体_GB2312" pitchFamily="49" charset="-122"/>
              </a:rPr>
              <a:t>欺骗</a:t>
            </a:r>
            <a:r>
              <a:rPr lang="zh-CN" altLang="en-US" sz="3600" b="1">
                <a:solidFill>
                  <a:srgbClr val="FF0000"/>
                </a:solidFill>
                <a:latin typeface="Arial" panose="020B0604020202020204"/>
                <a:ea typeface="华文行楷" pitchFamily="2" charset="-122"/>
              </a:rPr>
              <a:t>”</a:t>
            </a:r>
          </a:p>
        </p:txBody>
      </p:sp>
      <p:sp>
        <p:nvSpPr>
          <p:cNvPr id="61443" name="Text Box 4"/>
          <p:cNvSpPr/>
          <p:nvPr/>
        </p:nvSpPr>
        <p:spPr>
          <a:xfrm>
            <a:off x="1558925" y="3100388"/>
            <a:ext cx="8964613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>
                <a:latin typeface="Arial" panose="020B0604020202020204"/>
                <a:ea typeface="宋体" panose="02010600030101010101" pitchFamily="2" charset="-122"/>
              </a:rPr>
              <a:t>        </a:t>
            </a:r>
          </a:p>
        </p:txBody>
      </p:sp>
      <p:sp>
        <p:nvSpPr>
          <p:cNvPr id="2250" name="Text Box 6"/>
          <p:cNvSpPr/>
          <p:nvPr/>
        </p:nvSpPr>
        <p:spPr>
          <a:xfrm>
            <a:off x="1524000" y="2784475"/>
            <a:ext cx="977646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solidFill>
                  <a:srgbClr val="001414"/>
                </a:solidFill>
                <a:latin typeface="Arial" panose="020B0604020202020204"/>
                <a:ea typeface="楷体_GB2312" pitchFamily="49" charset="-122"/>
              </a:rPr>
              <a:t>２．最喜小儿</a:t>
            </a:r>
            <a:r>
              <a:rPr lang="zh-CN" altLang="en-US" sz="3200" b="1" u="sng">
                <a:solidFill>
                  <a:srgbClr val="FF0000"/>
                </a:solidFill>
                <a:latin typeface="Arial" panose="020B0604020202020204"/>
                <a:ea typeface="楷体_GB2312" pitchFamily="49" charset="-122"/>
              </a:rPr>
              <a:t>无赖</a:t>
            </a:r>
            <a:r>
              <a:rPr lang="zh-CN" altLang="en-US" sz="3200" b="1">
                <a:solidFill>
                  <a:srgbClr val="001414"/>
                </a:solidFill>
                <a:latin typeface="Arial" panose="020B0604020202020204"/>
                <a:ea typeface="楷体_GB2312" pitchFamily="49" charset="-122"/>
              </a:rPr>
              <a:t>，溪头卧剥莲蓬。</a:t>
            </a:r>
            <a:r>
              <a:rPr lang="zh-CN" altLang="en-US" sz="2400" b="1">
                <a:solidFill>
                  <a:srgbClr val="001414"/>
                </a:solidFill>
                <a:latin typeface="Arial" panose="020B0604020202020204"/>
                <a:ea typeface="楷体_GB2312" pitchFamily="49" charset="-122"/>
              </a:rPr>
              <a:t>（《清平乐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·村居</a:t>
            </a:r>
            <a:r>
              <a:rPr lang="zh-CN" altLang="en-US" sz="2400" b="1">
                <a:solidFill>
                  <a:srgbClr val="001414"/>
                </a:solidFill>
                <a:latin typeface="Arial" panose="020B0604020202020204"/>
                <a:ea typeface="楷体_GB2312" pitchFamily="49" charset="-122"/>
              </a:rPr>
              <a:t>》）</a:t>
            </a:r>
          </a:p>
        </p:txBody>
      </p:sp>
      <p:sp>
        <p:nvSpPr>
          <p:cNvPr id="2251" name="AutoShape 7"/>
          <p:cNvSpPr/>
          <p:nvPr/>
        </p:nvSpPr>
        <p:spPr>
          <a:xfrm>
            <a:off x="2847975" y="3910013"/>
            <a:ext cx="2159000" cy="620712"/>
          </a:xfrm>
          <a:prstGeom prst="wedgeRoundRectCallout">
            <a:avLst>
              <a:gd name="adj1" fmla="val 28528"/>
              <a:gd name="adj2" fmla="val -82227"/>
              <a:gd name="adj3" fmla="val 16667"/>
            </a:avLst>
          </a:prstGeom>
          <a:solidFill>
            <a:srgbClr val="BBE0E3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Arial" panose="020B0604020202020204"/>
                <a:ea typeface="楷体_GB2312" pitchFamily="49" charset="-122"/>
              </a:rPr>
              <a:t>褒义，顽皮</a:t>
            </a:r>
          </a:p>
        </p:txBody>
      </p:sp>
      <p:sp>
        <p:nvSpPr>
          <p:cNvPr id="61446" name="Text Box 12"/>
          <p:cNvSpPr/>
          <p:nvPr/>
        </p:nvSpPr>
        <p:spPr>
          <a:xfrm>
            <a:off x="1524000" y="0"/>
            <a:ext cx="2087563" cy="646430"/>
          </a:xfrm>
          <a:prstGeom prst="rect">
            <a:avLst/>
          </a:prstGeom>
          <a:solidFill>
            <a:srgbClr val="660033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方正姚体" pitchFamily="2" charset="-122"/>
              </a:rPr>
              <a:t>课堂训练</a:t>
            </a:r>
          </a:p>
        </p:txBody>
      </p:sp>
      <p:sp>
        <p:nvSpPr>
          <p:cNvPr id="61447" name="Text Box 3"/>
          <p:cNvSpPr/>
          <p:nvPr/>
        </p:nvSpPr>
        <p:spPr>
          <a:xfrm>
            <a:off x="1524000" y="0"/>
            <a:ext cx="2160588" cy="646430"/>
          </a:xfrm>
          <a:prstGeom prst="rect">
            <a:avLst/>
          </a:prstGeom>
          <a:solidFill>
            <a:srgbClr val="660033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方正姚体" pitchFamily="2" charset="-122"/>
              </a:rPr>
              <a:t>考题导析</a:t>
            </a:r>
          </a:p>
        </p:txBody>
      </p:sp>
      <p:sp>
        <p:nvSpPr>
          <p:cNvPr id="61448" name="Text Box 3"/>
          <p:cNvSpPr/>
          <p:nvPr/>
        </p:nvSpPr>
        <p:spPr>
          <a:xfrm>
            <a:off x="1524000" y="0"/>
            <a:ext cx="2160588" cy="646430"/>
          </a:xfrm>
          <a:prstGeom prst="rect">
            <a:avLst/>
          </a:prstGeom>
          <a:solidFill>
            <a:srgbClr val="660033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华文新魏" panose="02010800040101010101" pitchFamily="2" charset="-122"/>
              </a:rPr>
              <a:t>想一想</a:t>
            </a:r>
          </a:p>
        </p:txBody>
      </p:sp>
      <p:pic>
        <p:nvPicPr>
          <p:cNvPr id="6144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075" y="3263900"/>
            <a:ext cx="2778125" cy="4092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8" grpId="0" bldLvl="0" animBg="1"/>
      <p:bldP spid="2250" grpId="1" animBg="1"/>
      <p:bldP spid="2251" grpId="2" uiExpand="1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8" descr="c:\users\杨丽娟\appdata\roaming\360se6\User Data\temp\%E7%BB%93%E6%9D%9F%E8%AF%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63" name="Rectangle 3"/>
          <p:cNvSpPr>
            <a:spLocks noGrp="1"/>
          </p:cNvSpPr>
          <p:nvPr>
            <p:ph type="title" idx="4294967295"/>
          </p:nvPr>
        </p:nvSpPr>
        <p:spPr>
          <a:xfrm>
            <a:off x="1524000" y="58738"/>
            <a:ext cx="5986463" cy="1143000"/>
          </a:xfr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anchor="ctr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40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uFillTx/>
                <a:latin typeface="+mj-lt"/>
                <a:ea typeface="黑体" panose="02010609060101010101" pitchFamily="49" charset="-122"/>
                <a:cs typeface="+mj-cs"/>
              </a:rPr>
              <a:t>方法五：语境分析法</a:t>
            </a:r>
          </a:p>
        </p:txBody>
      </p:sp>
      <p:sp>
        <p:nvSpPr>
          <p:cNvPr id="2264" name="Text Box 4"/>
          <p:cNvSpPr/>
          <p:nvPr/>
        </p:nvSpPr>
        <p:spPr>
          <a:xfrm>
            <a:off x="1635125" y="1401763"/>
            <a:ext cx="8001000" cy="34147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fontAlgn="base">
              <a:spcBef>
                <a:spcPct val="50000"/>
              </a:spcBef>
            </a:pPr>
            <a:r>
              <a:rPr lang="zh-CN" altLang="en-US" sz="36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/>
                <a:ea typeface="宋体" panose="02010600030101010101" pitchFamily="2" charset="-122"/>
                <a:cs typeface="+mn-cs"/>
              </a:rPr>
              <a:t>      </a:t>
            </a:r>
            <a:r>
              <a:rPr lang="zh-CN" altLang="en-US" sz="32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</a:t>
            </a:r>
            <a:r>
              <a:rPr lang="zh-CN" altLang="en-US" sz="32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/>
                <a:ea typeface="宋体" panose="02010600030101010101" pitchFamily="2" charset="-122"/>
                <a:cs typeface="+mn-cs"/>
              </a:rPr>
              <a:t>字不离词，词不离句，句不离段，段不离篇</a:t>
            </a:r>
            <a:r>
              <a:rPr lang="zh-CN" altLang="en-US" sz="32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”，</a:t>
            </a:r>
            <a:r>
              <a:rPr lang="zh-CN" altLang="en-US" sz="32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/>
                <a:ea typeface="方正姚体" pitchFamily="2" charset="-122"/>
                <a:cs typeface="+mn-cs"/>
              </a:rPr>
              <a:t>要把握一个实词的含义，绝不能离开它生存的语境，有时上下文之间存在着照应、解释或暗示关系，这恰恰是我们要寻找的钥匙。</a:t>
            </a:r>
            <a:endParaRPr lang="zh-CN" altLang="en-US" sz="3200" b="1" strike="noStrike" noProof="1">
              <a:effectLst>
                <a:outerShdw blurRad="38100" dist="38100" dir="2700000">
                  <a:srgbClr val="C0C0C0"/>
                </a:outerShdw>
              </a:effectLst>
              <a:latin typeface="Arial" panose="020B0604020202020204"/>
              <a:ea typeface="方正姚体" pitchFamily="2" charset="-122"/>
            </a:endParaRPr>
          </a:p>
          <a:p>
            <a:pPr fontAlgn="base">
              <a:spcBef>
                <a:spcPct val="50000"/>
              </a:spcBef>
            </a:pPr>
            <a:r>
              <a:rPr lang="zh-CN" altLang="en-US" sz="36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/>
                <a:ea typeface="宋体" panose="02010600030101010101" pitchFamily="2" charset="-122"/>
                <a:cs typeface="+mn-cs"/>
              </a:rPr>
              <a:t>    </a:t>
            </a:r>
            <a:endParaRPr lang="zh-CN" altLang="en-US" sz="3600" b="1" strike="noStrike" noProof="1">
              <a:effectLst>
                <a:outerShdw blurRad="38100" dist="38100" dir="2700000">
                  <a:srgbClr val="C0C0C0"/>
                </a:outerShdw>
              </a:effectLst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3"/>
          <p:cNvSpPr txBox="1"/>
          <p:nvPr/>
        </p:nvSpPr>
        <p:spPr>
          <a:xfrm>
            <a:off x="1919288" y="620713"/>
            <a:ext cx="8459787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手之所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触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， 肩之所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倚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，足之所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履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，膝之所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踦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63490" name="Text Box 6"/>
          <p:cNvSpPr txBox="1"/>
          <p:nvPr/>
        </p:nvSpPr>
        <p:spPr>
          <a:xfrm>
            <a:off x="1992313" y="2535238"/>
            <a:ext cx="9072562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latin typeface="Arial" panose="020B0604020202020204" pitchFamily="34" charset="0"/>
                <a:ea typeface="黑体" panose="02010609060101010101" pitchFamily="49" charset="-122"/>
              </a:rPr>
              <a:t>2</a:t>
            </a:r>
            <a:r>
              <a:rPr lang="zh-CN" altLang="en-US" sz="2800" b="1" dirty="0">
                <a:latin typeface="Arial" panose="020B0604020202020204" pitchFamily="34" charset="0"/>
                <a:ea typeface="黑体" panose="02010609060101010101" pitchFamily="49" charset="-122"/>
              </a:rPr>
              <a:t>、提刀而立，为之四顾，为之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踌躇满志</a:t>
            </a:r>
            <a:r>
              <a:rPr lang="zh-CN" altLang="en-US" sz="2800" b="1" dirty="0">
                <a:latin typeface="Arial" panose="020B0604020202020204" pitchFamily="34" charset="0"/>
                <a:ea typeface="黑体" panose="02010609060101010101" pitchFamily="49" charset="-122"/>
              </a:rPr>
              <a:t>，善刀而藏之。</a:t>
            </a:r>
          </a:p>
        </p:txBody>
      </p:sp>
      <p:sp>
        <p:nvSpPr>
          <p:cNvPr id="294919" name="Text Box 7"/>
          <p:cNvSpPr txBox="1"/>
          <p:nvPr/>
        </p:nvSpPr>
        <p:spPr>
          <a:xfrm>
            <a:off x="1992313" y="1125538"/>
            <a:ext cx="8027987" cy="95313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手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触到</a:t>
            </a:r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的地方，肩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靠着</a:t>
            </a:r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的地方，脚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踩着</a:t>
            </a:r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的地方，膝盖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顶着</a:t>
            </a:r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的地方。</a:t>
            </a:r>
            <a:r>
              <a:rPr lang="zh-CN" altLang="en-US" sz="2000" b="1" dirty="0">
                <a:latin typeface="Arial" panose="020B0604020202020204" pitchFamily="34" charset="0"/>
                <a:ea typeface="黑体" panose="02010609060101010101" pitchFamily="49" charset="-122"/>
              </a:rPr>
              <a:t>（《庖丁解牛》）</a:t>
            </a:r>
          </a:p>
        </p:txBody>
      </p:sp>
      <p:sp>
        <p:nvSpPr>
          <p:cNvPr id="294922" name="Text Box 10"/>
          <p:cNvSpPr txBox="1"/>
          <p:nvPr/>
        </p:nvSpPr>
        <p:spPr>
          <a:xfrm>
            <a:off x="1919288" y="4195763"/>
            <a:ext cx="8856662" cy="13836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我提刀站立，因为这一成功环顾四周，因为这一成功悠然自得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心满意足</a:t>
            </a:r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，拭擦好刀收藏起来。</a:t>
            </a:r>
            <a:r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  <a:p>
            <a:r>
              <a:rPr lang="zh-CN" altLang="en-US" sz="28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（成语：踌躇满志）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072005" y="2291715"/>
            <a:ext cx="8307070" cy="169164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zh-CN" altLang="en-US" sz="2800" b="1" noProof="1">
              <a:solidFill>
                <a:srgbClr val="FF0000"/>
              </a:solidFill>
            </a:endParaRPr>
          </a:p>
          <a:p>
            <a:pPr algn="r"/>
            <a:endParaRPr lang="zh-CN" altLang="en-US" sz="2400" b="1" noProof="1">
              <a:latin typeface="Arial" panose="020B0604020202020204" pitchFamily="34" charset="0"/>
              <a:ea typeface="黑体" panose="02010609060101010101" pitchFamily="49" charset="-122"/>
              <a:cs typeface="+mn-cs"/>
              <a:sym typeface="+mn-ea"/>
            </a:endParaRPr>
          </a:p>
          <a:p>
            <a:pPr algn="r"/>
            <a:r>
              <a:rPr lang="zh-CN" altLang="en-US" sz="2400" b="1" noProof="1">
                <a:latin typeface="Arial" panose="020B0604020202020204" pitchFamily="34" charset="0"/>
                <a:ea typeface="黑体" panose="02010609060101010101" pitchFamily="49" charset="-122"/>
                <a:cs typeface="+mn-cs"/>
                <a:sym typeface="+mn-ea"/>
              </a:rPr>
              <a:t>（《庖丁解牛》）</a:t>
            </a:r>
            <a:endParaRPr lang="zh-CN" altLang="en-US" sz="2400" b="1" noProof="1"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r>
              <a:rPr lang="zh-CN" altLang="en-US" sz="2800" b="1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  踌躇：1.犹豫：2.停留；徘徊不前。3.得意的样子</a:t>
            </a:r>
            <a:endParaRPr lang="zh-CN" altLang="en-US" sz="2800" b="1" noProof="1">
              <a:solidFill>
                <a:srgbClr val="FF0000"/>
              </a:solidFill>
            </a:endParaRPr>
          </a:p>
        </p:txBody>
      </p:sp>
      <p:sp>
        <p:nvSpPr>
          <p:cNvPr id="63494" name="Text Box 6"/>
          <p:cNvSpPr/>
          <p:nvPr/>
        </p:nvSpPr>
        <p:spPr>
          <a:xfrm>
            <a:off x="1587500" y="0"/>
            <a:ext cx="2195513" cy="646430"/>
          </a:xfrm>
          <a:prstGeom prst="rect">
            <a:avLst/>
          </a:prstGeom>
          <a:solidFill>
            <a:srgbClr val="D0CECE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方正姚体" pitchFamily="2" charset="-122"/>
              </a:rPr>
              <a:t>课堂训练</a:t>
            </a:r>
          </a:p>
        </p:txBody>
      </p:sp>
      <p:pic>
        <p:nvPicPr>
          <p:cNvPr id="6349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613" y="4406900"/>
            <a:ext cx="1776412" cy="2617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9" grpId="0"/>
      <p:bldP spid="294922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矩形 126978"/>
          <p:cNvSpPr/>
          <p:nvPr/>
        </p:nvSpPr>
        <p:spPr>
          <a:xfrm>
            <a:off x="1555750" y="3493294"/>
            <a:ext cx="8578850" cy="3683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indent="276225" algn="ctr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64514" name="矩形 126979"/>
          <p:cNvSpPr/>
          <p:nvPr/>
        </p:nvSpPr>
        <p:spPr>
          <a:xfrm>
            <a:off x="1524000" y="722472"/>
            <a:ext cx="9129713" cy="433832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indent="276225"/>
            <a:r>
              <a:rPr lang="en-US" altLang="zh-CN" sz="4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4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   </a:t>
            </a:r>
            <a:r>
              <a: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rPr>
              <a:t>吾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师</a:t>
            </a:r>
            <a:r>
              <a: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rPr>
              <a:t>道也  </a:t>
            </a:r>
            <a:endParaRPr lang="zh-CN" altLang="en-US" sz="36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276225"/>
            <a:endParaRPr lang="en-US" altLang="zh-CN" sz="4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276225"/>
            <a:r>
              <a:rPr lang="en-US" altLang="zh-CN" sz="4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4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   </a:t>
            </a:r>
            <a:r>
              <a: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rPr>
              <a:t>或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师</a:t>
            </a:r>
            <a:r>
              <a: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rPr>
              <a:t>焉，或不焉  </a:t>
            </a:r>
            <a:endParaRPr lang="zh-CN" altLang="en-US" sz="36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276225"/>
            <a:endParaRPr lang="en-US" altLang="zh-CN" sz="4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276225"/>
            <a:r>
              <a:rPr lang="en-US" altLang="zh-CN" sz="4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4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  </a:t>
            </a:r>
            <a:r>
              <a: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rPr>
              <a:t>吾从而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师</a:t>
            </a:r>
            <a:r>
              <a: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rPr>
              <a:t>之  </a:t>
            </a:r>
            <a:endParaRPr lang="zh-CN" altLang="en-US" sz="3600" b="1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 indent="276225"/>
            <a:endParaRPr lang="zh-CN" altLang="en-US" sz="36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indent="276225"/>
            <a:r>
              <a:rPr lang="en-US" altLang="zh-CN" sz="4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zh-CN" altLang="en-US" sz="4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rPr>
              <a:t>孔子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师</a:t>
            </a:r>
            <a:r>
              <a: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rPr>
              <a:t>郯子、苌弘  </a:t>
            </a:r>
            <a:endParaRPr lang="zh-CN" altLang="en-US" sz="36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4515" name="矩形 126980"/>
          <p:cNvSpPr/>
          <p:nvPr/>
        </p:nvSpPr>
        <p:spPr>
          <a:xfrm>
            <a:off x="3721735" y="6273007"/>
            <a:ext cx="309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</a:p>
        </p:txBody>
      </p:sp>
      <p:sp>
        <p:nvSpPr>
          <p:cNvPr id="64516" name="矩形 126982"/>
          <p:cNvSpPr/>
          <p:nvPr/>
        </p:nvSpPr>
        <p:spPr>
          <a:xfrm>
            <a:off x="2670175" y="5951538"/>
            <a:ext cx="3098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4000" b="1" dirty="0">
                <a:solidFill>
                  <a:srgbClr val="CC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zh-CN" sz="4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4517" name="矩形 126983"/>
          <p:cNvSpPr/>
          <p:nvPr/>
        </p:nvSpPr>
        <p:spPr>
          <a:xfrm>
            <a:off x="5457825" y="609600"/>
            <a:ext cx="3098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4000" b="1" dirty="0">
                <a:solidFill>
                  <a:srgbClr val="CC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4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26985" name="矩形 126984"/>
          <p:cNvSpPr/>
          <p:nvPr/>
        </p:nvSpPr>
        <p:spPr>
          <a:xfrm>
            <a:off x="6200775" y="2073275"/>
            <a:ext cx="393382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名词作动词</a:t>
            </a:r>
            <a:r>
              <a:rPr lang="zh-CN" altLang="en-US" sz="2800" b="1" dirty="0">
                <a:solidFill>
                  <a:srgbClr val="CC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从师）</a:t>
            </a:r>
          </a:p>
        </p:txBody>
      </p:sp>
      <p:sp>
        <p:nvSpPr>
          <p:cNvPr id="126986" name="矩形 126985"/>
          <p:cNvSpPr/>
          <p:nvPr/>
        </p:nvSpPr>
        <p:spPr>
          <a:xfrm>
            <a:off x="5378450" y="806450"/>
            <a:ext cx="375602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名词作动词    学习</a:t>
            </a: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</a:p>
        </p:txBody>
      </p:sp>
      <p:sp>
        <p:nvSpPr>
          <p:cNvPr id="126989" name="矩形 126988"/>
          <p:cNvSpPr/>
          <p:nvPr/>
        </p:nvSpPr>
        <p:spPr>
          <a:xfrm>
            <a:off x="5378450" y="3219450"/>
            <a:ext cx="5832475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（意动用法  以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……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为师）</a:t>
            </a:r>
          </a:p>
        </p:txBody>
      </p:sp>
      <p:sp>
        <p:nvSpPr>
          <p:cNvPr id="126990" name="矩形 126989"/>
          <p:cNvSpPr/>
          <p:nvPr/>
        </p:nvSpPr>
        <p:spPr>
          <a:xfrm>
            <a:off x="4895850" y="5060950"/>
            <a:ext cx="10972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	</a:t>
            </a:r>
          </a:p>
        </p:txBody>
      </p:sp>
      <p:sp>
        <p:nvSpPr>
          <p:cNvPr id="126991" name="矩形 126990"/>
          <p:cNvSpPr/>
          <p:nvPr/>
        </p:nvSpPr>
        <p:spPr>
          <a:xfrm>
            <a:off x="6296025" y="4464050"/>
            <a:ext cx="437832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（意动用法   以</a:t>
            </a: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……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为</a:t>
            </a:r>
            <a:r>
              <a:rPr lang="zh-CN" alt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师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</a:p>
        </p:txBody>
      </p:sp>
      <p:sp>
        <p:nvSpPr>
          <p:cNvPr id="30729" name="Text Box 3"/>
          <p:cNvSpPr/>
          <p:nvPr/>
        </p:nvSpPr>
        <p:spPr>
          <a:xfrm>
            <a:off x="1524000" y="0"/>
            <a:ext cx="2160588" cy="6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ap="flat" cmpd="sng">
            <a:solidFill>
              <a:schemeClr val="accent6">
                <a:lumMod val="40000"/>
                <a:lumOff val="6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pPr fontAlgn="base"/>
            <a:r>
              <a:rPr lang="zh-CN" altLang="en-US" sz="3600" b="1" strike="noStrike" noProof="1">
                <a:solidFill>
                  <a:schemeClr val="bg1"/>
                </a:solidFill>
                <a:latin typeface="Arial" panose="020B0604020202020204"/>
                <a:ea typeface="华文新魏" panose="02010800040101010101" pitchFamily="2" charset="-122"/>
                <a:cs typeface="+mn-cs"/>
              </a:rPr>
              <a:t>想一想</a:t>
            </a:r>
            <a:endParaRPr lang="zh-CN" altLang="en-US" sz="3600" b="1" strike="noStrike" noProof="1">
              <a:solidFill>
                <a:schemeClr val="bg1"/>
              </a:solidFill>
              <a:latin typeface="Arial" panose="020B0604020202020204"/>
              <a:ea typeface="华文新魏" panose="02010800040101010101" pitchFamily="2" charset="-122"/>
            </a:endParaRPr>
          </a:p>
        </p:txBody>
      </p:sp>
      <p:pic>
        <p:nvPicPr>
          <p:cNvPr id="6452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075" y="4464050"/>
            <a:ext cx="3179763" cy="2908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5" grpId="0"/>
      <p:bldP spid="126986" grpId="0"/>
      <p:bldP spid="126989" grpId="0"/>
      <p:bldP spid="126990" grpId="0"/>
      <p:bldP spid="12699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Rectangle 3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5986463" cy="1143000"/>
          </a:xfrm>
          <a:solidFill>
            <a:schemeClr val="accent6">
              <a:lumMod val="40000"/>
              <a:lumOff val="60000"/>
            </a:schemeClr>
          </a:solidFill>
        </p:spPr>
        <p:txBody>
          <a:bodyPr wrap="square" lIns="91440" tIns="45720" rIns="91440" bIns="45720" anchor="ctr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00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ea typeface="黑体" panose="02010609060101010101" pitchFamily="49" charset="-122"/>
                <a:cs typeface="+mj-cs"/>
              </a:rPr>
              <a:t>方法六：</a:t>
            </a:r>
            <a:r>
              <a:rPr kumimoji="0" lang="zh-CN" altLang="en-US" sz="400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语法分析法</a:t>
            </a:r>
            <a:r>
              <a:rPr kumimoji="0" lang="zh-CN" altLang="en-US" sz="4000" b="0" i="0" u="none" strike="noStrike" kern="1200" cap="none" spc="0" normalizeH="0" baseline="0" noProof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225" name="Text Box 4"/>
          <p:cNvSpPr/>
          <p:nvPr/>
        </p:nvSpPr>
        <p:spPr>
          <a:xfrm>
            <a:off x="3792538" y="1143000"/>
            <a:ext cx="6677025" cy="26987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fontAlgn="base">
              <a:spcBef>
                <a:spcPct val="50000"/>
              </a:spcBef>
            </a:pPr>
            <a:r>
              <a:rPr lang="zh-CN" altLang="en-US" sz="36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/>
                <a:ea typeface="宋体" panose="02010600030101010101" pitchFamily="2" charset="-122"/>
                <a:cs typeface="+mn-cs"/>
              </a:rPr>
              <a:t>      </a:t>
            </a:r>
            <a:r>
              <a:rPr lang="zh-CN" altLang="en-US" sz="28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/>
                <a:ea typeface="宋体" panose="02010600030101010101" pitchFamily="2" charset="-122"/>
                <a:cs typeface="+mn-cs"/>
              </a:rPr>
              <a:t>句子的结构是固定的，组合是有规律的，词在句中所处的语法位置，为我们推断词义提供了依据。</a:t>
            </a:r>
            <a:r>
              <a:rPr lang="zh-CN" altLang="en-US" sz="2800" b="1" u="sng" strike="noStrike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/>
                <a:ea typeface="宋体" panose="02010600030101010101" pitchFamily="2" charset="-122"/>
                <a:cs typeface="+mn-cs"/>
              </a:rPr>
              <a:t>如主语、宾语常由名词、代词充当，谓语大多由动词、形容词充当，</a:t>
            </a:r>
            <a:r>
              <a:rPr lang="zh-CN" altLang="en-US" sz="2800" b="1" u="sng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/>
                <a:ea typeface="方正姚体" pitchFamily="2" charset="-122"/>
                <a:cs typeface="+mn-cs"/>
              </a:rPr>
              <a:t>定语是由形容词、代词充当，</a:t>
            </a:r>
            <a:r>
              <a:rPr lang="zh-CN" altLang="en-US" sz="2800" b="1" u="sng" strike="noStrike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/>
                <a:ea typeface="宋体" panose="02010600030101010101" pitchFamily="2" charset="-122"/>
                <a:cs typeface="+mn-cs"/>
              </a:rPr>
              <a:t>状语大多由副词充当。</a:t>
            </a:r>
            <a:endParaRPr lang="zh-CN" altLang="en-US" sz="2800" b="1" u="sng" strike="noStrike" noProof="1">
              <a:solidFill>
                <a:srgbClr val="0000CC"/>
              </a:solidFill>
              <a:effectLst>
                <a:outerShdw blurRad="38100" dist="38100" dir="2700000">
                  <a:srgbClr val="C0C0C0"/>
                </a:outerShdw>
              </a:effectLst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2227" name="Rectangle 7"/>
          <p:cNvSpPr/>
          <p:nvPr/>
        </p:nvSpPr>
        <p:spPr>
          <a:xfrm>
            <a:off x="3092450" y="4332288"/>
            <a:ext cx="854075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r>
              <a:rPr lang="zh-CN" altLang="en-US" sz="2800" b="1">
                <a:latin typeface="Arial" panose="020B0604020202020204"/>
                <a:ea typeface="宋体" panose="02010600030101010101" pitchFamily="2" charset="-122"/>
              </a:rPr>
              <a:t>分析成分→推断词性→推测词义</a:t>
            </a:r>
          </a:p>
        </p:txBody>
      </p:sp>
      <p:pic>
        <p:nvPicPr>
          <p:cNvPr id="66564" name="图片 1"/>
          <p:cNvPicPr>
            <a:picLocks noChangeAspect="1"/>
          </p:cNvPicPr>
          <p:nvPr/>
        </p:nvPicPr>
        <p:blipFill>
          <a:blip r:embed="rId2"/>
          <a:srcRect r="45509"/>
          <a:stretch>
            <a:fillRect/>
          </a:stretch>
        </p:blipFill>
        <p:spPr>
          <a:xfrm>
            <a:off x="1196975" y="1400175"/>
            <a:ext cx="2595563" cy="5457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1970088" y="1347788"/>
            <a:ext cx="65405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1" lang="zh-CN" altLang="en-US" sz="3600" b="1" kern="1200" cap="none" spc="0" normalizeH="0" baseline="0" noProof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善</a:t>
            </a:r>
            <a:r>
              <a:rPr kumimoji="0" lang="zh-CN" altLang="en-US" sz="3600" b="1" kern="1200" cap="none" spc="0" normalizeH="0" baseline="0" noProof="0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182276" name="Text Box 4"/>
          <p:cNvSpPr txBox="1">
            <a:spLocks noChangeArrowheads="1"/>
          </p:cNvSpPr>
          <p:nvPr/>
        </p:nvSpPr>
        <p:spPr bwMode="auto">
          <a:xfrm>
            <a:off x="3073400" y="836613"/>
            <a:ext cx="385572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600" b="1" kern="1200" cap="none" spc="0" normalizeH="0" baseline="0" noProof="0" smtClean="0">
                <a:solidFill>
                  <a:srgbClr val="990099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善</a:t>
            </a:r>
            <a:r>
              <a:rPr kumimoji="1" lang="zh-CN" altLang="en-US" sz="3600" b="1" kern="1200" cap="none" spc="0" normalizeH="0" baseline="0" noProof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哉！技盖至此乎</a:t>
            </a:r>
            <a:r>
              <a:rPr kumimoji="0" lang="zh-CN" altLang="en-US" sz="3600" b="1" kern="1200" cap="none" spc="0" normalizeH="0" baseline="0" noProof="0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182277" name="Text Box 5"/>
          <p:cNvSpPr txBox="1">
            <a:spLocks noChangeArrowheads="1"/>
          </p:cNvSpPr>
          <p:nvPr/>
        </p:nvSpPr>
        <p:spPr bwMode="auto">
          <a:xfrm>
            <a:off x="3073400" y="1617663"/>
            <a:ext cx="247840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600" b="1" kern="1200" cap="none" spc="0" normalizeH="0" baseline="0" noProof="0" smtClean="0">
                <a:solidFill>
                  <a:srgbClr val="990099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善</a:t>
            </a:r>
            <a:r>
              <a:rPr kumimoji="1" lang="zh-CN" altLang="en-US" sz="3600" b="1" kern="1200" cap="none" spc="0" normalizeH="0" baseline="0" noProof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刀而藏之</a:t>
            </a:r>
            <a:r>
              <a:rPr kumimoji="0" lang="zh-CN" altLang="en-US" sz="3600" b="1" kern="1200" cap="none" spc="0" normalizeH="0" baseline="0" noProof="0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182278" name="Text Box 6"/>
          <p:cNvSpPr txBox="1"/>
          <p:nvPr/>
        </p:nvSpPr>
        <p:spPr>
          <a:xfrm>
            <a:off x="6799263" y="839788"/>
            <a:ext cx="304292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 dirty="0">
                <a:solidFill>
                  <a:srgbClr val="990099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表示同意的应答词</a:t>
            </a:r>
          </a:p>
        </p:txBody>
      </p:sp>
      <p:sp>
        <p:nvSpPr>
          <p:cNvPr id="182279" name="Text Box 7"/>
          <p:cNvSpPr txBox="1"/>
          <p:nvPr/>
        </p:nvSpPr>
        <p:spPr>
          <a:xfrm>
            <a:off x="5878513" y="1617663"/>
            <a:ext cx="304292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</a:t>
            </a:r>
            <a:r>
              <a:rPr lang="zh-CN" altLang="en-US" sz="2800" b="1" dirty="0">
                <a:solidFill>
                  <a:srgbClr val="990099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“</a:t>
            </a:r>
            <a:r>
              <a:rPr lang="zh-CN" altLang="en-US" sz="28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缮</a:t>
            </a:r>
            <a:r>
              <a:rPr lang="zh-CN" altLang="en-US" sz="2800" b="1" dirty="0">
                <a:solidFill>
                  <a:srgbClr val="990099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”</a:t>
            </a:r>
            <a:r>
              <a:rPr lang="zh-CN" altLang="en-US" sz="28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，修治。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182280" name="Text Box 8"/>
          <p:cNvSpPr txBox="1">
            <a:spLocks noChangeArrowheads="1"/>
          </p:cNvSpPr>
          <p:nvPr/>
        </p:nvSpPr>
        <p:spPr bwMode="auto">
          <a:xfrm>
            <a:off x="2087563" y="2787650"/>
            <a:ext cx="64198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1" lang="zh-CN" altLang="en-US" sz="3600" b="1" kern="1200" cap="none" spc="0" normalizeH="0" baseline="0" noProof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族</a:t>
            </a:r>
            <a:r>
              <a:rPr kumimoji="0" lang="zh-CN" altLang="en-US" sz="3600" b="1" kern="1200" cap="none" spc="0" normalizeH="0" baseline="0" noProof="0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182281" name="Text Box 9"/>
          <p:cNvSpPr txBox="1">
            <a:spLocks noChangeArrowheads="1"/>
          </p:cNvSpPr>
          <p:nvPr/>
        </p:nvSpPr>
        <p:spPr bwMode="auto">
          <a:xfrm>
            <a:off x="3073400" y="2497138"/>
            <a:ext cx="247840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600" b="1" kern="1200" cap="none" spc="0" normalizeH="0" baseline="0" noProof="0" smtClean="0">
                <a:solidFill>
                  <a:srgbClr val="990099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族</a:t>
            </a:r>
            <a:r>
              <a:rPr kumimoji="1" lang="zh-CN" altLang="en-US" sz="3600" b="1" kern="1200" cap="none" spc="0" normalizeH="0" baseline="0" noProof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庖月更刀</a:t>
            </a:r>
            <a:r>
              <a:rPr kumimoji="0" lang="zh-CN" altLang="en-US" sz="3600" b="1" kern="1200" cap="none" spc="0" normalizeH="0" baseline="0" noProof="0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182282" name="Text Box 10"/>
          <p:cNvSpPr txBox="1">
            <a:spLocks noChangeArrowheads="1"/>
          </p:cNvSpPr>
          <p:nvPr/>
        </p:nvSpPr>
        <p:spPr bwMode="auto">
          <a:xfrm>
            <a:off x="3208338" y="3141663"/>
            <a:ext cx="201930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1" lang="zh-CN" altLang="en-US" sz="3600" b="1" kern="1200" cap="none" spc="0" normalizeH="0" baseline="0" noProof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每至于</a:t>
            </a:r>
            <a:r>
              <a:rPr kumimoji="0" lang="zh-CN" altLang="en-US" sz="3600" b="1" kern="1200" cap="none" spc="0" normalizeH="0" baseline="0" noProof="0" smtClean="0">
                <a:solidFill>
                  <a:srgbClr val="990099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族</a:t>
            </a:r>
            <a:r>
              <a:rPr kumimoji="0" lang="zh-CN" altLang="en-US" sz="3600" b="1" kern="1200" cap="none" spc="0" normalizeH="0" baseline="0" noProof="0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182283" name="Text Box 11"/>
          <p:cNvSpPr txBox="1"/>
          <p:nvPr/>
        </p:nvSpPr>
        <p:spPr>
          <a:xfrm>
            <a:off x="5765800" y="2565400"/>
            <a:ext cx="15621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一般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182284" name="Text Box 12"/>
          <p:cNvSpPr txBox="1"/>
          <p:nvPr/>
        </p:nvSpPr>
        <p:spPr>
          <a:xfrm>
            <a:off x="5116513" y="3146425"/>
            <a:ext cx="447294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（筋骨）交错聚结的地方。</a:t>
            </a:r>
            <a:r>
              <a:rPr lang="zh-CN" altLang="en-US" sz="3600" b="1" dirty="0">
                <a:solidFill>
                  <a:srgbClr val="99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67595" name="AutoShape 18"/>
          <p:cNvSpPr/>
          <p:nvPr/>
        </p:nvSpPr>
        <p:spPr>
          <a:xfrm>
            <a:off x="2713038" y="1271588"/>
            <a:ext cx="144462" cy="792162"/>
          </a:xfrm>
          <a:prstGeom prst="leftBrace">
            <a:avLst>
              <a:gd name="adj1" fmla="val 45670"/>
              <a:gd name="adj2" fmla="val 50000"/>
            </a:avLst>
          </a:prstGeom>
          <a:noFill/>
          <a:ln w="38100" cap="flat" cmpd="sng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7596" name="AutoShape 19"/>
          <p:cNvSpPr/>
          <p:nvPr/>
        </p:nvSpPr>
        <p:spPr>
          <a:xfrm>
            <a:off x="2786063" y="2636838"/>
            <a:ext cx="215900" cy="792162"/>
          </a:xfrm>
          <a:prstGeom prst="leftBrace">
            <a:avLst>
              <a:gd name="adj1" fmla="val 30558"/>
              <a:gd name="adj2" fmla="val 50000"/>
            </a:avLst>
          </a:prstGeom>
          <a:noFill/>
          <a:ln w="38100" cap="flat" cmpd="sng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lang="zh-CN" altLang="zh-CN" sz="36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7597" name="Text Box 6"/>
          <p:cNvSpPr/>
          <p:nvPr/>
        </p:nvSpPr>
        <p:spPr>
          <a:xfrm>
            <a:off x="1587500" y="0"/>
            <a:ext cx="2195513" cy="646430"/>
          </a:xfrm>
          <a:prstGeom prst="rect">
            <a:avLst/>
          </a:prstGeom>
          <a:solidFill>
            <a:srgbClr val="D0CECE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方正姚体" pitchFamily="2" charset="-122"/>
              </a:rPr>
              <a:t>课堂训练</a:t>
            </a:r>
          </a:p>
        </p:txBody>
      </p:sp>
      <p:pic>
        <p:nvPicPr>
          <p:cNvPr id="67598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025900"/>
            <a:ext cx="2908300" cy="3419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99" name="文本框 3"/>
          <p:cNvSpPr txBox="1"/>
          <p:nvPr/>
        </p:nvSpPr>
        <p:spPr>
          <a:xfrm>
            <a:off x="5646738" y="4025900"/>
            <a:ext cx="385572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以上选自庄子《庖丁解牛》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2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2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8" grpId="0"/>
      <p:bldP spid="182279" grpId="0"/>
      <p:bldP spid="182283" grpId="0"/>
      <p:bldP spid="18228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4"/>
          <p:cNvSpPr/>
          <p:nvPr/>
        </p:nvSpPr>
        <p:spPr>
          <a:xfrm>
            <a:off x="2498725" y="2805113"/>
            <a:ext cx="7335838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2</a:t>
            </a: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、字形分析法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（形声、会意）</a:t>
            </a:r>
          </a:p>
        </p:txBody>
      </p:sp>
      <p:sp>
        <p:nvSpPr>
          <p:cNvPr id="68610" name="Rectangle 5"/>
          <p:cNvSpPr/>
          <p:nvPr/>
        </p:nvSpPr>
        <p:spPr>
          <a:xfrm>
            <a:off x="2498725" y="2098675"/>
            <a:ext cx="733742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1</a:t>
            </a: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、通假推断法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（同音、形近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</a:p>
        </p:txBody>
      </p:sp>
      <p:sp>
        <p:nvSpPr>
          <p:cNvPr id="68611" name="Rectangle 6"/>
          <p:cNvSpPr/>
          <p:nvPr/>
        </p:nvSpPr>
        <p:spPr>
          <a:xfrm>
            <a:off x="2566988" y="4176713"/>
            <a:ext cx="733742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4</a:t>
            </a: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、结构观察法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（相反、相近）</a:t>
            </a:r>
          </a:p>
        </p:txBody>
      </p:sp>
      <p:sp>
        <p:nvSpPr>
          <p:cNvPr id="68612" name="Rectangle 7"/>
          <p:cNvSpPr/>
          <p:nvPr/>
        </p:nvSpPr>
        <p:spPr>
          <a:xfrm>
            <a:off x="2498725" y="3511550"/>
            <a:ext cx="733742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</a:t>
            </a: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、联想推新法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（成语、教材）</a:t>
            </a:r>
          </a:p>
        </p:txBody>
      </p:sp>
      <p:sp>
        <p:nvSpPr>
          <p:cNvPr id="68613" name="Rectangle 8"/>
          <p:cNvSpPr/>
          <p:nvPr/>
        </p:nvSpPr>
        <p:spPr>
          <a:xfrm>
            <a:off x="2641600" y="4882833"/>
            <a:ext cx="733742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5</a:t>
            </a: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、语境分析法</a:t>
            </a:r>
            <a:r>
              <a:rPr lang="zh-CN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（借助上下文）</a:t>
            </a:r>
          </a:p>
        </p:txBody>
      </p:sp>
      <p:sp>
        <p:nvSpPr>
          <p:cNvPr id="37894" name="WordArt 9"/>
          <p:cNvSpPr>
            <a:spLocks noTextEdit="1"/>
          </p:cNvSpPr>
          <p:nvPr/>
        </p:nvSpPr>
        <p:spPr>
          <a:xfrm>
            <a:off x="2452688" y="857250"/>
            <a:ext cx="6973888" cy="1135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2500" lnSpcReduction="10000"/>
          </a:bodyPr>
          <a:lstStyle/>
          <a:p>
            <a:pPr algn="ctr" fontAlgn="base"/>
            <a:endParaRPr lang="zh-CN" altLang="en-US" sz="4400" b="1" strike="noStrike" normalizeH="1" noProof="1">
              <a:ln w="9525" cap="flat" cmpd="sng">
                <a:solidFill>
                  <a:srgbClr val="CC99FF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  <a:latin typeface="华文新魏" charset="0"/>
              <a:ea typeface="华文新魏" charset="0"/>
            </a:endParaRPr>
          </a:p>
          <a:p>
            <a:pPr algn="ctr" fontAlgn="base"/>
            <a:r>
              <a:rPr lang="zh-CN" altLang="en-US" sz="4400" b="1" strike="noStrike" normalizeH="1" noProof="1">
                <a:ln w="9525" cap="flat" cmpd="sng">
                  <a:solidFill>
                    <a:srgbClr val="CC99FF"/>
                  </a:solidFill>
                  <a:prstDash val="solid"/>
                  <a:round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华文新魏" charset="0"/>
                <a:ea typeface="华文新魏" charset="0"/>
                <a:cs typeface="+mn-cs"/>
              </a:rPr>
              <a:t>文言实词含义的推断方法</a:t>
            </a:r>
            <a:endParaRPr lang="zh-CN" altLang="en-US" sz="4400" b="1" strike="noStrike" normalizeH="1" noProof="1">
              <a:ln w="9525" cap="flat" cmpd="sng">
                <a:solidFill>
                  <a:srgbClr val="CC99FF"/>
                </a:solidFill>
                <a:prstDash val="solid"/>
                <a:round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  <a:tileRect/>
              </a:gradFill>
              <a:effectLst>
                <a:outerShdw dist="53882" dir="2699999" algn="ctr" rotWithShape="0">
                  <a:srgbClr val="9999FF">
                    <a:alpha val="79999"/>
                  </a:srgbClr>
                </a:outerShdw>
              </a:effectLst>
              <a:latin typeface="华文新魏" charset="0"/>
              <a:ea typeface="华文新魏" charset="0"/>
            </a:endParaRPr>
          </a:p>
        </p:txBody>
      </p:sp>
      <p:sp>
        <p:nvSpPr>
          <p:cNvPr id="68616" name="Rectangle 11"/>
          <p:cNvSpPr/>
          <p:nvPr/>
        </p:nvSpPr>
        <p:spPr>
          <a:xfrm>
            <a:off x="2784475" y="4994275"/>
            <a:ext cx="7051675" cy="5953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eaLnBrk="0" hangingPunct="0"/>
            <a:endParaRPr lang="zh-CN" altLang="en-US" sz="3400" b="1" dirty="0">
              <a:solidFill>
                <a:srgbClr val="FF0000"/>
              </a:solidFill>
              <a:latin typeface="Tahoma" panose="020B060403050404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Rectangle 10"/>
          <p:cNvSpPr/>
          <p:nvPr/>
        </p:nvSpPr>
        <p:spPr>
          <a:xfrm>
            <a:off x="2636838" y="5589905"/>
            <a:ext cx="7059612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</a:t>
            </a:r>
            <a:r>
              <a:rPr lang="zh-C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、语法分析法</a:t>
            </a:r>
            <a:r>
              <a: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（语法成分）</a:t>
            </a:r>
          </a:p>
        </p:txBody>
      </p:sp>
    </p:spTree>
  </p:cSld>
  <p:clrMapOvr>
    <a:masterClrMapping/>
  </p:clrMapOvr>
  <p:transition spd="med">
    <p:strips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/>
          </p:cNvSpPr>
          <p:nvPr>
            <p:ph type="ctrTitle" sz="quarter"/>
          </p:nvPr>
        </p:nvSpPr>
        <p:spPr>
          <a:xfrm>
            <a:off x="1919288" y="1874838"/>
            <a:ext cx="8229600" cy="419100"/>
          </a:xfrm>
        </p:spPr>
        <p:txBody>
          <a:bodyPr vert="horz" wrap="square" lIns="91440" tIns="45720" rIns="91440" bIns="45720" anchor="b" anchorCtr="1"/>
          <a:lstStyle/>
          <a:p>
            <a:pPr>
              <a:buClrTx/>
              <a:buSzTx/>
              <a:buFontTx/>
            </a:pPr>
            <a:r>
              <a:rPr kumimoji="1" lang="zh-CN" altLang="en-US" sz="6600" b="1" dirty="0">
                <a:solidFill>
                  <a:srgbClr val="FF0000"/>
                </a:solidFill>
                <a:latin typeface="+mj-lt"/>
                <a:ea typeface="楷体_GB2312" pitchFamily="49" charset="-122"/>
                <a:cs typeface="+mj-cs"/>
              </a:rPr>
              <a:t>教材积累是前提</a:t>
            </a:r>
          </a:p>
        </p:txBody>
      </p:sp>
      <p:sp>
        <p:nvSpPr>
          <p:cNvPr id="69634" name="Rectangle 3"/>
          <p:cNvSpPr>
            <a:spLocks noGrp="1"/>
          </p:cNvSpPr>
          <p:nvPr>
            <p:ph type="body" idx="4294967295"/>
          </p:nvPr>
        </p:nvSpPr>
        <p:spPr>
          <a:xfrm>
            <a:off x="1524000" y="2522538"/>
            <a:ext cx="8893175" cy="1612900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20000"/>
              </a:lnSpc>
              <a:buNone/>
            </a:pPr>
            <a:r>
              <a:rPr lang="zh-CN" altLang="en-US" sz="4000" b="1" dirty="0">
                <a:solidFill>
                  <a:srgbClr val="000000"/>
                </a:solidFill>
                <a:ea typeface="黑体" panose="02010609060101010101" pitchFamily="49" charset="-122"/>
              </a:rPr>
              <a:t>        </a:t>
            </a:r>
            <a:endParaRPr lang="zh-CN" altLang="en-US" sz="4000" b="1" dirty="0">
              <a:solidFill>
                <a:srgbClr val="0000FF"/>
              </a:solidFill>
              <a:ea typeface="黑体" panose="02010609060101010101" pitchFamily="49" charset="-122"/>
            </a:endParaRPr>
          </a:p>
        </p:txBody>
      </p:sp>
      <p:sp>
        <p:nvSpPr>
          <p:cNvPr id="69635" name="Rectangle 3"/>
          <p:cNvSpPr/>
          <p:nvPr/>
        </p:nvSpPr>
        <p:spPr>
          <a:xfrm>
            <a:off x="1747838" y="2522538"/>
            <a:ext cx="9144000" cy="24225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eaLnBrk="0" hangingPunct="0">
              <a:spcBef>
                <a:spcPct val="20000"/>
              </a:spcBef>
              <a:buSzPct val="90000"/>
            </a:pPr>
            <a:r>
              <a:rPr lang="en-US" altLang="zh-CN" sz="4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4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、通过经常性的诵读，增强语感</a:t>
            </a:r>
          </a:p>
          <a:p>
            <a:pPr marL="342900" indent="-342900" eaLnBrk="0" hangingPunct="0">
              <a:spcBef>
                <a:spcPct val="20000"/>
              </a:spcBef>
              <a:buSzPct val="90000"/>
            </a:pPr>
            <a:r>
              <a:rPr lang="en-US" altLang="zh-CN" sz="4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4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、积累常用实词的常用义项和用法</a:t>
            </a:r>
          </a:p>
          <a:p>
            <a:pPr marL="342900" indent="-342900" eaLnBrk="0" hangingPunct="0">
              <a:spcBef>
                <a:spcPct val="20000"/>
              </a:spcBef>
              <a:buSzPct val="90000"/>
            </a:pPr>
            <a:r>
              <a:rPr lang="en-US" altLang="zh-CN" sz="4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4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、掌握推断文言实词意义的方法</a:t>
            </a:r>
          </a:p>
          <a:p>
            <a:pPr marL="342900" indent="-342900" eaLnBrk="0" hangingPunct="0">
              <a:spcBef>
                <a:spcPct val="20000"/>
              </a:spcBef>
              <a:buSzPct val="90000"/>
              <a:buBlip>
                <a:blip r:embed="rId2"/>
              </a:buBlip>
            </a:pPr>
            <a:endParaRPr lang="zh-CN" altLang="en-US" sz="40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9636" name="图片 1"/>
          <p:cNvPicPr>
            <a:picLocks noChangeAspect="1"/>
          </p:cNvPicPr>
          <p:nvPr/>
        </p:nvPicPr>
        <p:blipFill>
          <a:blip r:embed="rId3"/>
          <a:srcRect r="18896" b="8524"/>
          <a:stretch>
            <a:fillRect/>
          </a:stretch>
        </p:blipFill>
        <p:spPr>
          <a:xfrm>
            <a:off x="1619250" y="4660900"/>
            <a:ext cx="1800225" cy="1966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8" y="2217738"/>
            <a:ext cx="2411412" cy="3419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6" name="图片 2"/>
          <p:cNvPicPr>
            <a:picLocks noChangeAspect="1"/>
          </p:cNvPicPr>
          <p:nvPr/>
        </p:nvPicPr>
        <p:blipFill>
          <a:blip r:embed="rId2"/>
          <a:srcRect t="48807" r="59940"/>
          <a:stretch>
            <a:fillRect/>
          </a:stretch>
        </p:blipFill>
        <p:spPr>
          <a:xfrm>
            <a:off x="9502775" y="4325938"/>
            <a:ext cx="1165225" cy="1751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3523" name="Text Box 3"/>
          <p:cNvSpPr/>
          <p:nvPr/>
        </p:nvSpPr>
        <p:spPr>
          <a:xfrm>
            <a:off x="1616075" y="136525"/>
            <a:ext cx="2160588" cy="6464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pPr fontAlgn="base"/>
            <a:r>
              <a:rPr lang="zh-CN" altLang="en-US" sz="3600" b="1" strike="noStrike" noProof="1">
                <a:solidFill>
                  <a:schemeClr val="bg1"/>
                </a:solidFill>
                <a:latin typeface="Arial" panose="020B0604020202020204"/>
                <a:ea typeface="华文新魏" panose="02010800040101010101" pitchFamily="2" charset="-122"/>
                <a:cs typeface="+mn-cs"/>
              </a:rPr>
              <a:t>想一想</a:t>
            </a:r>
            <a:endParaRPr lang="zh-CN" altLang="en-US" sz="3600" b="1" strike="noStrike" noProof="1">
              <a:solidFill>
                <a:schemeClr val="bg1"/>
              </a:solidFill>
              <a:latin typeface="Arial" panose="020B0604020202020204"/>
              <a:ea typeface="华文新魏" panose="02010800040101010101" pitchFamily="2" charset="-122"/>
            </a:endParaRPr>
          </a:p>
        </p:txBody>
      </p:sp>
      <p:sp>
        <p:nvSpPr>
          <p:cNvPr id="41988" name="Rectangle 2"/>
          <p:cNvSpPr/>
          <p:nvPr/>
        </p:nvSpPr>
        <p:spPr>
          <a:xfrm>
            <a:off x="3441700" y="423863"/>
            <a:ext cx="8569325" cy="65246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SzPct val="100000"/>
            </a:pPr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解释下列句子中加线的词语</a:t>
            </a:r>
            <a:endParaRPr lang="zh-CN" altLang="en-US" sz="3200" b="1">
              <a:solidFill>
                <a:srgbClr val="0000FF"/>
              </a:solidFill>
              <a:latin typeface="方正姚体" pitchFamily="2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SzPct val="100000"/>
            </a:pPr>
            <a:r>
              <a:rPr lang="zh-CN" altLang="en-US" sz="32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</a:t>
            </a:r>
            <a:endParaRPr lang="en-US" altLang="zh-CN" sz="3200" b="1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>
              <a:spcBef>
                <a:spcPct val="20000"/>
              </a:spcBef>
              <a:buSzPct val="100000"/>
            </a:pPr>
            <a:r>
              <a:rPr lang="en-US" altLang="zh-CN" sz="32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</a:t>
            </a:r>
          </a:p>
          <a:p>
            <a:pPr marL="342900" indent="-342900">
              <a:spcBef>
                <a:spcPct val="20000"/>
              </a:spcBef>
              <a:buSzPct val="100000"/>
            </a:pPr>
            <a:r>
              <a:rPr lang="en-US" altLang="zh-CN" sz="32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2.</a:t>
            </a:r>
            <a:r>
              <a:rPr lang="zh-CN" altLang="en-US" sz="32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尔来二十</a:t>
            </a:r>
            <a:r>
              <a:rPr lang="zh-CN" altLang="en-US" sz="3200" b="1" u="sng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有</a:t>
            </a:r>
            <a:r>
              <a:rPr lang="zh-CN" altLang="en-US" sz="32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一年矣</a:t>
            </a:r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（《出师表》）</a:t>
            </a:r>
          </a:p>
          <a:p>
            <a:pPr marL="342900" indent="-342900">
              <a:spcBef>
                <a:spcPct val="20000"/>
              </a:spcBef>
              <a:buSzPct val="100000"/>
            </a:pPr>
            <a:r>
              <a:rPr lang="zh-CN" altLang="en-US" sz="3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en-US" altLang="zh-CN" sz="3200" b="1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SzPct val="100000"/>
            </a:pPr>
            <a:r>
              <a:rPr lang="en-US" altLang="zh-CN" sz="32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3.</a:t>
            </a:r>
            <a:r>
              <a:rPr lang="zh-CN" altLang="en-US" sz="3200" b="1" u="sng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属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予作文以记之</a:t>
            </a:r>
            <a:r>
              <a:rPr lang="zh-CN" altLang="en-US" sz="24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（《岳阳楼记》）</a:t>
            </a:r>
            <a:endParaRPr lang="zh-CN" altLang="en-US" sz="2400" b="1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SzPct val="100000"/>
            </a:pP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SzPct val="100000"/>
            </a:pP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师者，所以传道</a:t>
            </a:r>
            <a:r>
              <a:rPr lang="zh-CN" altLang="en-US" sz="3200" b="1" u="sng" dirty="0">
                <a:latin typeface="Arial" panose="020B0604020202020204" pitchFamily="34" charset="0"/>
                <a:ea typeface="宋体" panose="02010600030101010101" pitchFamily="2" charset="-122"/>
              </a:rPr>
              <a:t>受</a:t>
            </a:r>
            <a:r>
              <a:rPr lang="zh-CN" altLang="en-US" sz="3200" b="1" dirty="0">
                <a:latin typeface="Arial" panose="020B0604020202020204" pitchFamily="34" charset="0"/>
                <a:ea typeface="宋体" panose="02010600030101010101" pitchFamily="2" charset="-122"/>
              </a:rPr>
              <a:t>业解惑也</a:t>
            </a: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（《师说》）</a:t>
            </a:r>
            <a:r>
              <a:rPr lang="zh-CN" altLang="en-US" sz="3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28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SzPct val="100000"/>
            </a:pPr>
            <a:endParaRPr lang="en-US" altLang="zh-CN" sz="28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SzPct val="100000"/>
            </a:pPr>
            <a:endParaRPr lang="zh-CN" altLang="en-US" sz="2800" b="1">
              <a:solidFill>
                <a:srgbClr val="0000FF"/>
              </a:solidFill>
              <a:latin typeface="方正姚体" pitchFamily="2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SzPct val="100000"/>
            </a:pPr>
            <a:endParaRPr lang="zh-CN" altLang="en-US" sz="3200" b="1">
              <a:solidFill>
                <a:srgbClr val="000000"/>
              </a:solidFill>
              <a:latin typeface="方正姚体" pitchFamily="2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SzPct val="100000"/>
            </a:pPr>
            <a:endParaRPr lang="zh-CN" altLang="en-US" sz="24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989" name="矩形 9"/>
          <p:cNvSpPr/>
          <p:nvPr/>
        </p:nvSpPr>
        <p:spPr>
          <a:xfrm>
            <a:off x="4081463" y="1055688"/>
            <a:ext cx="569595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b="1">
                <a:latin typeface="Arial" panose="020B0604020202020204"/>
                <a:ea typeface="方正姚体" pitchFamily="2" charset="-122"/>
              </a:rPr>
              <a:t>则</a:t>
            </a:r>
            <a:r>
              <a:rPr lang="zh-CN" altLang="en-US" sz="3200" b="1" u="sng">
                <a:latin typeface="Arial" panose="020B0604020202020204"/>
                <a:ea typeface="方正姚体" pitchFamily="2" charset="-122"/>
              </a:rPr>
              <a:t>知</a:t>
            </a:r>
            <a:r>
              <a:rPr lang="zh-CN" altLang="en-US" sz="3200" b="1">
                <a:latin typeface="Arial" panose="020B0604020202020204"/>
                <a:ea typeface="方正姚体" pitchFamily="2" charset="-122"/>
              </a:rPr>
              <a:t>明而行无过矣</a:t>
            </a:r>
            <a:r>
              <a:rPr lang="zh-CN" altLang="en-US" sz="2400" b="1">
                <a:latin typeface="Arial" panose="020B0604020202020204"/>
                <a:ea typeface="方正姚体" pitchFamily="2" charset="-122"/>
              </a:rPr>
              <a:t>（《劝学》）</a:t>
            </a:r>
            <a:r>
              <a:rPr lang="zh-CN" altLang="en-US" sz="3200">
                <a:latin typeface="Arial" panose="020B0604020202020204"/>
                <a:ea typeface="方正姚体" pitchFamily="2" charset="-122"/>
              </a:rPr>
              <a:t> </a:t>
            </a:r>
          </a:p>
        </p:txBody>
      </p:sp>
      <p:sp>
        <p:nvSpPr>
          <p:cNvPr id="2088" name="矩形 10"/>
          <p:cNvSpPr/>
          <p:nvPr/>
        </p:nvSpPr>
        <p:spPr>
          <a:xfrm>
            <a:off x="4465638" y="3043238"/>
            <a:ext cx="535781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通“又”，整数后的零头</a:t>
            </a:r>
          </a:p>
        </p:txBody>
      </p:sp>
      <p:sp>
        <p:nvSpPr>
          <p:cNvPr id="3" name="矩形 10"/>
          <p:cNvSpPr/>
          <p:nvPr/>
        </p:nvSpPr>
        <p:spPr>
          <a:xfrm>
            <a:off x="4376738" y="1638300"/>
            <a:ext cx="535781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通“智”，智慧。</a:t>
            </a:r>
          </a:p>
        </p:txBody>
      </p:sp>
      <p:sp>
        <p:nvSpPr>
          <p:cNvPr id="5" name="矩形 10"/>
          <p:cNvSpPr/>
          <p:nvPr/>
        </p:nvSpPr>
        <p:spPr>
          <a:xfrm>
            <a:off x="4210050" y="4325938"/>
            <a:ext cx="5357813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通“嘱”，嘱托。</a:t>
            </a:r>
          </a:p>
        </p:txBody>
      </p:sp>
      <p:sp>
        <p:nvSpPr>
          <p:cNvPr id="6" name="矩形 10"/>
          <p:cNvSpPr/>
          <p:nvPr/>
        </p:nvSpPr>
        <p:spPr>
          <a:xfrm>
            <a:off x="4376738" y="5780088"/>
            <a:ext cx="535781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通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授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”，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教授，传授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en-US" sz="32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8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8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2" nodeType="click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2" nodeType="click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" grpId="2" build="allAtOnce" animBg="1"/>
      <p:bldP spid="3" grpId="2" build="allAtOnce" animBg="1"/>
      <p:bldP spid="5" grpId="2" build="allAtOnce" animBg="1"/>
      <p:bldP spid="6" grpId="2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4" y="3147060"/>
            <a:ext cx="6211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hangingPunct="0"/>
            <a:r>
              <a:rPr lang="zh-CN" altLang="en-US" sz="7200" b="1" kern="0" spc="400" dirty="0">
                <a:solidFill>
                  <a:srgbClr val="002060"/>
                </a:solidFill>
                <a:latin typeface="微软雅黑" panose="020B0503020204020204" pitchFamily="34" charset="-122"/>
                <a:sym typeface="Calibri" panose="020F0502020204030204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3510280" y="4676987"/>
            <a:ext cx="5607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zh-CN" altLang="en-US" sz="2400" kern="0" spc="30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Calibri" panose="020F0502020204030204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8" y="2217738"/>
            <a:ext cx="2411412" cy="3419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0" name="图片 2"/>
          <p:cNvPicPr>
            <a:picLocks noChangeAspect="1"/>
          </p:cNvPicPr>
          <p:nvPr/>
        </p:nvPicPr>
        <p:blipFill>
          <a:blip r:embed="rId2"/>
          <a:srcRect t="48807" r="59940"/>
          <a:stretch>
            <a:fillRect/>
          </a:stretch>
        </p:blipFill>
        <p:spPr>
          <a:xfrm>
            <a:off x="9502775" y="4325938"/>
            <a:ext cx="1165225" cy="1751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4547" name="Text Box 3"/>
          <p:cNvSpPr/>
          <p:nvPr/>
        </p:nvSpPr>
        <p:spPr>
          <a:xfrm>
            <a:off x="1616075" y="136525"/>
            <a:ext cx="2160588" cy="6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pPr fontAlgn="base"/>
            <a:r>
              <a:rPr lang="zh-CN" altLang="en-US" sz="3600" b="1" strike="noStrike" noProof="1">
                <a:solidFill>
                  <a:schemeClr val="bg1"/>
                </a:solidFill>
                <a:latin typeface="Arial" panose="020B0604020202020204"/>
                <a:ea typeface="华文新魏" panose="02010800040101010101" pitchFamily="2" charset="-122"/>
                <a:cs typeface="+mn-cs"/>
              </a:rPr>
              <a:t>想一想</a:t>
            </a:r>
            <a:endParaRPr lang="zh-CN" altLang="en-US" sz="3600" b="1" strike="noStrike" noProof="1">
              <a:solidFill>
                <a:schemeClr val="bg1"/>
              </a:solidFill>
              <a:latin typeface="Arial" panose="020B0604020202020204"/>
              <a:ea typeface="华文新魏" panose="02010800040101010101" pitchFamily="2" charset="-122"/>
            </a:endParaRPr>
          </a:p>
        </p:txBody>
      </p:sp>
      <p:sp>
        <p:nvSpPr>
          <p:cNvPr id="43012" name="Rectangle 2"/>
          <p:cNvSpPr/>
          <p:nvPr/>
        </p:nvSpPr>
        <p:spPr>
          <a:xfrm>
            <a:off x="3441700" y="423863"/>
            <a:ext cx="8569325" cy="652462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buSzPct val="100000"/>
            </a:pPr>
            <a:r>
              <a: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32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</a:t>
            </a:r>
            <a:endParaRPr lang="en-US" altLang="zh-CN" sz="3200" b="1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>
              <a:spcBef>
                <a:spcPct val="20000"/>
              </a:spcBef>
              <a:buSzPct val="100000"/>
            </a:pPr>
            <a:r>
              <a:rPr lang="en-US" altLang="zh-CN" sz="32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</a:t>
            </a:r>
          </a:p>
          <a:p>
            <a:pPr marL="342900" indent="-342900">
              <a:spcBef>
                <a:spcPct val="20000"/>
              </a:spcBef>
              <a:buSzPct val="100000"/>
            </a:pPr>
            <a:r>
              <a:rPr lang="en-US" altLang="zh-CN" sz="32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6.</a:t>
            </a:r>
            <a:r>
              <a:rPr lang="zh-CN" altLang="en-US" sz="32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君子</a:t>
            </a:r>
            <a:r>
              <a:rPr lang="zh-CN" altLang="en-US" sz="3200" b="1" u="sng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生</a:t>
            </a:r>
            <a:r>
              <a:rPr lang="zh-CN" altLang="en-US" sz="32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非异也</a:t>
            </a: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（《劝学》）</a:t>
            </a:r>
            <a:endParaRPr lang="zh-CN" altLang="en-US" sz="3200" b="1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  <a:buSzPct val="100000"/>
            </a:pPr>
            <a:r>
              <a:rPr lang="zh-CN" altLang="en-US" sz="3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  <a:endParaRPr lang="en-US" altLang="zh-CN" sz="3200" b="1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SzPct val="100000"/>
            </a:pPr>
            <a:r>
              <a:rPr lang="en-US" altLang="zh-CN" sz="3200" b="1">
                <a:solidFill>
                  <a:srgbClr val="00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7</a:t>
            </a:r>
            <a:r>
              <a:rPr lang="en-US" altLang="zh-CN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百废</a:t>
            </a:r>
            <a:r>
              <a:rPr lang="zh-CN" altLang="en-US" sz="3200" b="1" u="sng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具</a:t>
            </a:r>
            <a:r>
              <a:rPr lang="zh-CN" altLang="en-US" sz="32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兴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（</a:t>
            </a: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《岳阳楼记》）</a:t>
            </a:r>
            <a:endParaRPr lang="zh-CN" altLang="en-US" sz="3200" b="1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SzPct val="100000"/>
            </a:pP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SzPct val="100000"/>
            </a:pPr>
            <a:r>
              <a:rPr lang="zh-CN" altLang="en-US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en-US" altLang="zh-CN" sz="32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8.</a:t>
            </a:r>
            <a:r>
              <a:rPr lang="zh-CN" altLang="en-US" sz="32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秦伯</a:t>
            </a:r>
            <a:r>
              <a:rPr lang="zh-CN" altLang="en-US" sz="3200" b="1" u="sng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说</a:t>
            </a:r>
            <a:r>
              <a:rPr lang="zh-CN" altLang="en-US" sz="32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，与郑人盟</a:t>
            </a:r>
            <a:r>
              <a:rPr lang="zh-CN" altLang="en-US" sz="32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</a:t>
            </a:r>
            <a:r>
              <a:rPr lang="zh-CN" altLang="en-US" sz="20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《烛之武退秦师》</a:t>
            </a:r>
            <a:r>
              <a:rPr lang="zh-CN" altLang="en-US" sz="28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）</a:t>
            </a:r>
            <a:endParaRPr lang="en-US" altLang="zh-CN" sz="28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SzPct val="100000"/>
            </a:pPr>
            <a:endParaRPr lang="zh-CN" altLang="en-US" sz="2800" b="1">
              <a:solidFill>
                <a:srgbClr val="0000FF"/>
              </a:solidFill>
              <a:latin typeface="方正姚体" pitchFamily="2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SzPct val="100000"/>
            </a:pPr>
            <a:endParaRPr lang="zh-CN" altLang="en-US" sz="3200" b="1">
              <a:solidFill>
                <a:srgbClr val="000000"/>
              </a:solidFill>
              <a:latin typeface="方正姚体" pitchFamily="2" charset="-122"/>
              <a:ea typeface="黑体" panose="02010609060101010101" pitchFamily="49" charset="-122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  <a:buSzPct val="100000"/>
            </a:pPr>
            <a:endParaRPr lang="zh-CN" altLang="en-US" sz="2400" b="1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013" name="矩形 9"/>
          <p:cNvSpPr/>
          <p:nvPr/>
        </p:nvSpPr>
        <p:spPr>
          <a:xfrm>
            <a:off x="4150995" y="536258"/>
            <a:ext cx="549275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或师焉，或</a:t>
            </a:r>
            <a:r>
              <a:rPr lang="zh-CN" altLang="en-US" sz="3200" b="1" u="sng">
                <a:latin typeface="黑体" panose="02010609060101010101" pitchFamily="49" charset="-122"/>
                <a:ea typeface="黑体" panose="02010609060101010101" pitchFamily="49" charset="-122"/>
              </a:rPr>
              <a:t>不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焉 </a:t>
            </a: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（《师说》）</a:t>
            </a:r>
            <a:r>
              <a:rPr lang="zh-CN" altLang="en-US" sz="3200">
                <a:latin typeface="Arial" panose="020B0604020202020204"/>
                <a:ea typeface="方正姚体" pitchFamily="2" charset="-122"/>
              </a:rPr>
              <a:t> </a:t>
            </a:r>
          </a:p>
        </p:txBody>
      </p:sp>
      <p:sp>
        <p:nvSpPr>
          <p:cNvPr id="2088" name="矩形 10"/>
          <p:cNvSpPr/>
          <p:nvPr/>
        </p:nvSpPr>
        <p:spPr>
          <a:xfrm>
            <a:off x="4498975" y="2356803"/>
            <a:ext cx="5357813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通“性”，本性。</a:t>
            </a:r>
          </a:p>
        </p:txBody>
      </p:sp>
      <p:sp>
        <p:nvSpPr>
          <p:cNvPr id="3" name="矩形 10"/>
          <p:cNvSpPr/>
          <p:nvPr/>
        </p:nvSpPr>
        <p:spPr>
          <a:xfrm>
            <a:off x="4376738" y="1120140"/>
            <a:ext cx="535781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通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否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”，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指不从师学习</a:t>
            </a:r>
            <a:r>
              <a:rPr lang="zh-CN" altLang="en-US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en-US" sz="32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10"/>
          <p:cNvSpPr/>
          <p:nvPr/>
        </p:nvSpPr>
        <p:spPr>
          <a:xfrm>
            <a:off x="4217988" y="3742373"/>
            <a:ext cx="535781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宋体" panose="02010600030101010101" pitchFamily="2" charset="-122"/>
              </a:rPr>
              <a:t>通“俱”，全，皆，都。</a:t>
            </a:r>
            <a:endParaRPr lang="zh-CN" altLang="en-US" sz="32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6" name="矩形 10"/>
          <p:cNvSpPr/>
          <p:nvPr/>
        </p:nvSpPr>
        <p:spPr>
          <a:xfrm>
            <a:off x="4376738" y="5178425"/>
            <a:ext cx="5357812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通“悦”，高兴。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2" nodeType="click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2" nodeType="click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2" nodeType="click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" grpId="2" build="allAtOnce" animBg="1"/>
      <p:bldP spid="3" grpId="2" build="allAtOnce" animBg="1"/>
      <p:bldP spid="5" grpId="2" build="allAtOnce" animBg="1"/>
      <p:bldP spid="6" grpId="2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图片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25" y="2271713"/>
            <a:ext cx="3459163" cy="3649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93" name="Rectangle 3"/>
          <p:cNvSpPr>
            <a:spLocks noGrp="1"/>
          </p:cNvSpPr>
          <p:nvPr>
            <p:ph type="title" idx="4294967295"/>
          </p:nvPr>
        </p:nvSpPr>
        <p:spPr>
          <a:xfrm>
            <a:off x="1809750" y="68263"/>
            <a:ext cx="5986463" cy="1143000"/>
          </a:xfrm>
          <a:solidFill>
            <a:srgbClr val="0070C0"/>
          </a:solidFill>
        </p:spPr>
        <p:txBody>
          <a:bodyPr wrap="square" lIns="91440" tIns="45720" rIns="91440" bIns="45720" anchor="ctr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4400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  <a:ea typeface="黑体" panose="02010609060101010101" pitchFamily="49" charset="-122"/>
                <a:cs typeface="+mj-cs"/>
              </a:rPr>
              <a:t>方法一：通假分析法</a:t>
            </a:r>
          </a:p>
        </p:txBody>
      </p:sp>
      <p:sp>
        <p:nvSpPr>
          <p:cNvPr id="2094" name="Text Box 4"/>
          <p:cNvSpPr/>
          <p:nvPr/>
        </p:nvSpPr>
        <p:spPr>
          <a:xfrm>
            <a:off x="5081588" y="1597025"/>
            <a:ext cx="5345113" cy="36639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defTabSz="914400" fontAlgn="base">
              <a:spcBef>
                <a:spcPct val="50000"/>
              </a:spcBef>
            </a:pPr>
            <a:r>
              <a:rPr lang="zh-CN" altLang="en-US" sz="36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/>
                <a:ea typeface="宋体" panose="02010600030101010101" pitchFamily="2" charset="-122"/>
                <a:cs typeface="+mn-cs"/>
              </a:rPr>
              <a:t>       通假字在古代汉语中运用相当普遍。对于一个词，当我们用本义及其引申义无法给出合理的解释时，我们就应该想一下它是否借用为与其读音相同或相近的另一个词。</a:t>
            </a:r>
            <a:endParaRPr lang="zh-CN" altLang="en-US" sz="3600" b="1" strike="noStrike" noProof="1">
              <a:effectLst>
                <a:outerShdw blurRad="38100" dist="38100" dir="2700000">
                  <a:srgbClr val="C0C0C0"/>
                </a:outerShdw>
              </a:effectLst>
              <a:latin typeface="Arial" panose="020B0604020202020204"/>
              <a:ea typeface="宋体" panose="02010600030101010101" pitchFamily="2" charset="-122"/>
            </a:endParaRPr>
          </a:p>
          <a:p>
            <a:pPr defTabSz="914400" fontAlgn="base">
              <a:spcBef>
                <a:spcPct val="50000"/>
              </a:spcBef>
            </a:pPr>
            <a:r>
              <a:rPr lang="zh-CN" altLang="en-US" sz="36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/>
                <a:ea typeface="宋体" panose="02010600030101010101" pitchFamily="2" charset="-122"/>
                <a:cs typeface="+mn-cs"/>
              </a:rPr>
              <a:t> </a:t>
            </a:r>
            <a:endParaRPr lang="zh-CN" altLang="en-US" sz="3600" b="1" strike="noStrike" noProof="1">
              <a:effectLst>
                <a:outerShdw blurRad="38100" dist="38100" dir="2700000">
                  <a:srgbClr val="C0C0C0"/>
                </a:outerShdw>
              </a:effectLst>
              <a:latin typeface="Arial" panose="020B060402020202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41881" y="2700338"/>
            <a:ext cx="3922395" cy="1731963"/>
          </a:xfrm>
          <a:prstGeom prst="rect">
            <a:avLst/>
          </a:prstGeom>
        </p:spPr>
        <p:txBody>
          <a:bodyPr vert="eaVert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zh-CN" altLang="en-US" sz="1350" strike="noStrike" noProof="1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风格，是建立在中国传统文化的基础上，蕴含大量中国元素并适应全球流行趋势的艺术形式或生活方式。</a:t>
            </a:r>
            <a:endParaRPr lang="zh-CN" altLang="en-US" sz="1350" strike="noStrike" noProof="1" smtClean="0">
              <a:solidFill>
                <a:schemeClr val="bg1"/>
              </a:solidFill>
            </a:endParaRPr>
          </a:p>
          <a:p>
            <a:pPr fontAlgn="base">
              <a:lnSpc>
                <a:spcPct val="200000"/>
              </a:lnSpc>
            </a:pPr>
            <a:r>
              <a:rPr lang="zh-CN" altLang="en-US" sz="1350" strike="noStrike" noProof="1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近年来，中国风被广泛应用于流行文化领域，如音乐、服饰、电影、广告等。</a:t>
            </a:r>
            <a:endParaRPr lang="zh-CN" altLang="en-US" sz="1350" strike="noStrike" noProof="1" smtClean="0">
              <a:solidFill>
                <a:schemeClr val="bg1"/>
              </a:solidFill>
            </a:endParaRPr>
          </a:p>
        </p:txBody>
      </p:sp>
      <p:sp>
        <p:nvSpPr>
          <p:cNvPr id="45058" name="矩形 7"/>
          <p:cNvSpPr/>
          <p:nvPr/>
        </p:nvSpPr>
        <p:spPr>
          <a:xfrm>
            <a:off x="6274435" y="2576513"/>
            <a:ext cx="1567815" cy="2198687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500" b="1" dirty="0">
                <a:solidFill>
                  <a:schemeClr val="bg1"/>
                </a:solidFill>
                <a:latin typeface="迷你简仿宋" pitchFamily="65" charset="-122"/>
                <a:ea typeface="迷你简仿宋" pitchFamily="65" charset="-122"/>
              </a:rPr>
              <a:t>第叁章</a:t>
            </a:r>
          </a:p>
        </p:txBody>
      </p:sp>
      <p:pic>
        <p:nvPicPr>
          <p:cNvPr id="4505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763" y="1214438"/>
            <a:ext cx="3760787" cy="4705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60" name="Text Box 6"/>
          <p:cNvSpPr/>
          <p:nvPr/>
        </p:nvSpPr>
        <p:spPr>
          <a:xfrm>
            <a:off x="1677988" y="300038"/>
            <a:ext cx="2195512" cy="646430"/>
          </a:xfrm>
          <a:prstGeom prst="rect">
            <a:avLst/>
          </a:prstGeom>
          <a:solidFill>
            <a:srgbClr val="660033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方正姚体" pitchFamily="2" charset="-122"/>
              </a:rPr>
              <a:t>课堂训练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idx="1"/>
          </p:nvPr>
        </p:nvSpPr>
        <p:spPr>
          <a:xfrm>
            <a:off x="1847850" y="1773238"/>
            <a:ext cx="3232150" cy="3886200"/>
          </a:xfrm>
        </p:spPr>
        <p:txBody>
          <a:bodyPr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1</a:t>
            </a:r>
            <a:r>
              <a: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、砉xū然</a:t>
            </a:r>
            <a:r>
              <a: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向</a:t>
            </a:r>
            <a:r>
              <a: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然：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2</a:t>
            </a:r>
            <a:r>
              <a: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、技</a:t>
            </a:r>
            <a:r>
              <a: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盖</a:t>
            </a:r>
            <a:r>
              <a: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至此乎：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3200" b="1" i="0" u="none" strike="noStrike" kern="120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3</a:t>
            </a:r>
            <a:r>
              <a: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、</a:t>
            </a:r>
            <a:r>
              <a: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善</a:t>
            </a:r>
            <a:r>
              <a:rPr kumimoji="1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+mn-ea"/>
                <a:cs typeface="+mn-cs"/>
              </a:rPr>
              <a:t>刀而藏之：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3200" b="1" i="0" u="none" strike="noStrike" kern="120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+mn-ea"/>
              <a:cs typeface="+mn-cs"/>
            </a:endParaRPr>
          </a:p>
        </p:txBody>
      </p:sp>
      <p:sp>
        <p:nvSpPr>
          <p:cNvPr id="241668" name="Text Box 4"/>
          <p:cNvSpPr txBox="1"/>
          <p:nvPr/>
        </p:nvSpPr>
        <p:spPr>
          <a:xfrm>
            <a:off x="4656138" y="1773238"/>
            <a:ext cx="304101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99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向，通</a:t>
            </a:r>
            <a:r>
              <a:rPr lang="zh-CN" altLang="en-US" sz="3200" b="1" dirty="0">
                <a:solidFill>
                  <a:srgbClr val="99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99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响</a:t>
            </a:r>
            <a:r>
              <a:rPr lang="zh-CN" altLang="en-US" sz="3200" b="1" dirty="0">
                <a:solidFill>
                  <a:srgbClr val="99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200" b="1" dirty="0">
                <a:solidFill>
                  <a:srgbClr val="99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41669" name="Text Box 5"/>
          <p:cNvSpPr txBox="1"/>
          <p:nvPr/>
        </p:nvSpPr>
        <p:spPr>
          <a:xfrm>
            <a:off x="4800600" y="2852738"/>
            <a:ext cx="508254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99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盖，通</a:t>
            </a:r>
            <a:r>
              <a:rPr lang="zh-CN" altLang="en-US" sz="3200" b="1" dirty="0">
                <a:solidFill>
                  <a:srgbClr val="99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3200" b="1" dirty="0">
                <a:solidFill>
                  <a:srgbClr val="99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盍</a:t>
            </a:r>
            <a:r>
              <a:rPr lang="zh-CN" altLang="en-US" sz="3200" b="1" dirty="0">
                <a:solidFill>
                  <a:srgbClr val="99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3200" b="1" dirty="0">
                <a:solidFill>
                  <a:srgbClr val="99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，何，怎么。</a:t>
            </a:r>
          </a:p>
        </p:txBody>
      </p:sp>
      <p:sp>
        <p:nvSpPr>
          <p:cNvPr id="241670" name="Text Box 6"/>
          <p:cNvSpPr txBox="1"/>
          <p:nvPr/>
        </p:nvSpPr>
        <p:spPr>
          <a:xfrm>
            <a:off x="4800600" y="3789363"/>
            <a:ext cx="5545138" cy="13836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 dirty="0">
                <a:solidFill>
                  <a:srgbClr val="99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善，通</a:t>
            </a:r>
            <a:r>
              <a:rPr lang="zh-CN" altLang="en-US" sz="2800" b="1" dirty="0">
                <a:solidFill>
                  <a:srgbClr val="99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800" b="1" dirty="0">
                <a:solidFill>
                  <a:srgbClr val="99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缮</a:t>
            </a:r>
            <a:r>
              <a:rPr lang="zh-CN" altLang="en-US" sz="2800" b="1" dirty="0">
                <a:solidFill>
                  <a:srgbClr val="99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”，</a:t>
            </a:r>
          </a:p>
          <a:p>
            <a:r>
              <a:rPr lang="zh-CN" altLang="en-US" sz="2800" b="1" dirty="0">
                <a:solidFill>
                  <a:srgbClr val="99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修治。</a:t>
            </a:r>
          </a:p>
          <a:p>
            <a:r>
              <a:rPr lang="zh-CN" altLang="en-US" sz="2800" b="1" dirty="0">
                <a:solidFill>
                  <a:srgbClr val="99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这里是拭擦的意思。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984375" y="5757863"/>
            <a:ext cx="385572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latin typeface="Arial" panose="020B0604020202020204" pitchFamily="34" charset="0"/>
                <a:ea typeface="宋体" panose="02010600030101010101" pitchFamily="2" charset="-122"/>
              </a:rPr>
              <a:t>以上选自庄子《庖丁解牛》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1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7" grpId="0" build="p"/>
      <p:bldP spid="241668" grpId="0"/>
      <p:bldP spid="241669" grpId="0"/>
      <p:bldP spid="241670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88" y="2081213"/>
            <a:ext cx="4270375" cy="4270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Text Box 3"/>
          <p:cNvSpPr/>
          <p:nvPr/>
        </p:nvSpPr>
        <p:spPr>
          <a:xfrm>
            <a:off x="1616075" y="136525"/>
            <a:ext cx="2160588" cy="646430"/>
          </a:xfrm>
          <a:prstGeom prst="rect">
            <a:avLst/>
          </a:prstGeom>
          <a:solidFill>
            <a:srgbClr val="660033"/>
          </a:solidFill>
          <a:ln w="381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  <a:latin typeface="Arial" panose="020B0604020202020204"/>
                <a:ea typeface="华文新魏" panose="02010800040101010101" pitchFamily="2" charset="-122"/>
              </a:rPr>
              <a:t>想一想</a:t>
            </a:r>
          </a:p>
        </p:txBody>
      </p:sp>
      <p:sp>
        <p:nvSpPr>
          <p:cNvPr id="46083" name="矩形 12"/>
          <p:cNvSpPr/>
          <p:nvPr/>
        </p:nvSpPr>
        <p:spPr>
          <a:xfrm>
            <a:off x="1747838" y="785813"/>
            <a:ext cx="5500687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解释下列句子中加线的词语</a:t>
            </a:r>
          </a:p>
        </p:txBody>
      </p:sp>
      <p:sp>
        <p:nvSpPr>
          <p:cNvPr id="46084" name="Text Box 2"/>
          <p:cNvSpPr/>
          <p:nvPr/>
        </p:nvSpPr>
        <p:spPr>
          <a:xfrm>
            <a:off x="4864100" y="1481138"/>
            <a:ext cx="4352925" cy="3895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>
              <a:lnSpc>
                <a:spcPct val="195000"/>
              </a:lnSpc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①</a:t>
            </a:r>
            <a:r>
              <a:rPr lang="zh-CN" altLang="en-US" sz="3200" b="1" u="sng">
                <a:latin typeface="黑体" panose="02010609060101010101" pitchFamily="49" charset="-122"/>
                <a:ea typeface="黑体" panose="02010609060101010101" pitchFamily="49" charset="-122"/>
              </a:rPr>
              <a:t>殒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身不恤</a:t>
            </a:r>
          </a:p>
          <a:p>
            <a:pPr>
              <a:lnSpc>
                <a:spcPct val="195000"/>
              </a:lnSpc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②中道崩</a:t>
            </a:r>
            <a:r>
              <a:rPr lang="zh-CN" altLang="en-US" sz="3200" b="1" u="sng">
                <a:latin typeface="黑体" panose="02010609060101010101" pitchFamily="49" charset="-122"/>
                <a:ea typeface="黑体" panose="02010609060101010101" pitchFamily="49" charset="-122"/>
              </a:rPr>
              <a:t>殂</a:t>
            </a: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 </a:t>
            </a:r>
          </a:p>
          <a:p>
            <a:pPr>
              <a:lnSpc>
                <a:spcPct val="195000"/>
              </a:lnSpc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③国</a:t>
            </a:r>
            <a:r>
              <a:rPr lang="zh-CN" altLang="en-US" sz="3200" b="1" u="sng">
                <a:latin typeface="黑体" panose="02010609060101010101" pitchFamily="49" charset="-122"/>
                <a:ea typeface="黑体" panose="02010609060101010101" pitchFamily="49" charset="-122"/>
              </a:rPr>
              <a:t>殇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95000"/>
              </a:lnSpc>
            </a:pPr>
            <a:r>
              <a:rPr lang="zh-CN" altLang="en-US" sz="3200" b="1">
                <a:latin typeface="黑体" panose="02010609060101010101" pitchFamily="49" charset="-122"/>
                <a:ea typeface="黑体" panose="02010609060101010101" pitchFamily="49" charset="-122"/>
              </a:rPr>
              <a:t>④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武皇帝在上，臣道济如有异心，速</a:t>
            </a:r>
            <a:r>
              <a:rPr lang="zh-CN" altLang="en-US" sz="3200" b="1" u="sng" dirty="0">
                <a:latin typeface="Times New Roman" panose="02020603050405020304" pitchFamily="18" charset="0"/>
                <a:ea typeface="黑体" panose="02010609060101010101" pitchFamily="49" charset="-122"/>
              </a:rPr>
              <a:t>殛jí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之。</a:t>
            </a:r>
          </a:p>
        </p:txBody>
      </p:sp>
      <p:sp>
        <p:nvSpPr>
          <p:cNvPr id="2124" name="Text Box 4"/>
          <p:cNvSpPr/>
          <p:nvPr/>
        </p:nvSpPr>
        <p:spPr>
          <a:xfrm>
            <a:off x="7688263" y="1884363"/>
            <a:ext cx="2160587" cy="58483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Arial" panose="020B0604020202020204"/>
                <a:ea typeface="方正姚体" pitchFamily="2" charset="-122"/>
              </a:rPr>
              <a:t>牺牲</a:t>
            </a:r>
          </a:p>
        </p:txBody>
      </p:sp>
      <p:sp>
        <p:nvSpPr>
          <p:cNvPr id="2" name="Text Box 4"/>
          <p:cNvSpPr/>
          <p:nvPr/>
        </p:nvSpPr>
        <p:spPr>
          <a:xfrm>
            <a:off x="6761163" y="3827463"/>
            <a:ext cx="2678112" cy="58483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Arial" panose="020B0604020202020204"/>
                <a:ea typeface="方正姚体" pitchFamily="2" charset="-122"/>
              </a:rPr>
              <a:t>未成年而死</a:t>
            </a:r>
          </a:p>
        </p:txBody>
      </p:sp>
      <p:sp>
        <p:nvSpPr>
          <p:cNvPr id="4" name="Text Box 4"/>
          <p:cNvSpPr/>
          <p:nvPr/>
        </p:nvSpPr>
        <p:spPr>
          <a:xfrm>
            <a:off x="7596188" y="2800350"/>
            <a:ext cx="2160587" cy="58483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Arial" panose="020B0604020202020204"/>
                <a:ea typeface="方正姚体" pitchFamily="2" charset="-122"/>
              </a:rPr>
              <a:t>皇帝死</a:t>
            </a:r>
          </a:p>
        </p:txBody>
      </p:sp>
      <p:sp>
        <p:nvSpPr>
          <p:cNvPr id="5" name="Text Box 4"/>
          <p:cNvSpPr/>
          <p:nvPr/>
        </p:nvSpPr>
        <p:spPr>
          <a:xfrm>
            <a:off x="8734425" y="5653088"/>
            <a:ext cx="2160588" cy="58483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Arial" panose="020B0604020202020204"/>
                <a:ea typeface="方正姚体" pitchFamily="2" charset="-122"/>
              </a:rPr>
              <a:t>杀死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4" grpId="1" animBg="1"/>
      <p:bldP spid="2" grpId="1" animBg="1"/>
      <p:bldP spid="4" grpId="1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82850"/>
            <a:ext cx="3192463" cy="3341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33" name="Text Box 3"/>
          <p:cNvSpPr/>
          <p:nvPr/>
        </p:nvSpPr>
        <p:spPr>
          <a:xfrm>
            <a:off x="1714500" y="296863"/>
            <a:ext cx="5227638" cy="762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</a:ln>
        </p:spPr>
        <p:txBody>
          <a:bodyPr wrap="none" anchor="t"/>
          <a:lstStyle/>
          <a:p>
            <a:pPr defTabSz="914400" fontAlgn="base"/>
            <a:r>
              <a:rPr lang="zh-CN" altLang="en-US" sz="4400" b="1" strike="noStrike" noProof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/>
                <a:ea typeface="黑体" panose="02010609060101010101" pitchFamily="49" charset="-122"/>
                <a:cs typeface="+mn-cs"/>
              </a:rPr>
              <a:t>方法二：字形分析法</a:t>
            </a:r>
            <a:endParaRPr lang="zh-CN" altLang="en-US" sz="4400" b="1" strike="noStrike" noProof="1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2134" name="Text Box 4"/>
          <p:cNvSpPr/>
          <p:nvPr/>
        </p:nvSpPr>
        <p:spPr>
          <a:xfrm>
            <a:off x="4300538" y="1058863"/>
            <a:ext cx="6126163" cy="37496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defTabSz="914400" fontAlgn="base">
              <a:spcBef>
                <a:spcPct val="50000"/>
              </a:spcBef>
            </a:pPr>
            <a:r>
              <a:rPr lang="zh-CN" altLang="en-US" sz="40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汉字是表意文字，“六书”中的</a:t>
            </a:r>
            <a:r>
              <a:rPr lang="zh-CN" altLang="en-US" sz="4000" b="1" strike="noStrike" noProof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象形、指事、会意</a:t>
            </a:r>
            <a:r>
              <a:rPr lang="zh-CN" altLang="en-US" sz="40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字多能直接反映出其本义；形声字占汉字总量</a:t>
            </a:r>
            <a:r>
              <a:rPr lang="en-US" altLang="zh-CN" sz="40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80</a:t>
            </a:r>
            <a:r>
              <a:rPr lang="zh-CN" altLang="en-US" sz="40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％，它的形旁往往是表意的，我们可以通过这个表意的</a:t>
            </a:r>
            <a:r>
              <a:rPr lang="zh-CN" altLang="en-US" sz="4000" b="1" strike="noStrike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形旁</a:t>
            </a:r>
            <a:r>
              <a:rPr lang="zh-CN" altLang="en-US" sz="40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来推测这个词的</a:t>
            </a:r>
            <a:r>
              <a:rPr lang="zh-CN" altLang="en-US" sz="4000" b="1" strike="noStrike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本义</a:t>
            </a:r>
            <a:r>
              <a:rPr lang="zh-CN" altLang="en-US" sz="40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lang="zh-CN" altLang="en-US" sz="4000" b="1" strike="noStrike" noProof="1">
                <a:solidFill>
                  <a:srgbClr val="0000CC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引申义</a:t>
            </a:r>
            <a:r>
              <a:rPr lang="zh-CN" altLang="en-US" sz="4000" b="1" strike="noStrike" noProof="1"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4000" b="1" strike="noStrike" noProof="1">
              <a:effectLst>
                <a:outerShdw blurRad="38100" dist="38100" dir="2700000">
                  <a:srgbClr val="C0C0C0"/>
                </a:outerShdw>
              </a:effectLst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4"/>
          <p:cNvSpPr/>
          <p:nvPr/>
        </p:nvSpPr>
        <p:spPr>
          <a:xfrm>
            <a:off x="1920875" y="2565400"/>
            <a:ext cx="2436813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禾</a:t>
            </a:r>
            <a:r>
              <a:rPr lang="en-US" altLang="zh-CN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-- </a:t>
            </a:r>
          </a:p>
        </p:txBody>
      </p:sp>
      <p:sp>
        <p:nvSpPr>
          <p:cNvPr id="48130" name="Rectangle 5"/>
          <p:cNvSpPr/>
          <p:nvPr/>
        </p:nvSpPr>
        <p:spPr>
          <a:xfrm>
            <a:off x="1919288" y="3482975"/>
            <a:ext cx="2611437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皿</a:t>
            </a:r>
            <a:r>
              <a:rPr lang="en-US" altLang="zh-CN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--   </a:t>
            </a:r>
          </a:p>
        </p:txBody>
      </p:sp>
      <p:sp>
        <p:nvSpPr>
          <p:cNvPr id="48131" name="Rectangle 6"/>
          <p:cNvSpPr/>
          <p:nvPr/>
        </p:nvSpPr>
        <p:spPr>
          <a:xfrm>
            <a:off x="1920875" y="4414838"/>
            <a:ext cx="2697163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宀</a:t>
            </a:r>
            <a:r>
              <a:rPr lang="en-US" altLang="zh-CN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-- </a:t>
            </a:r>
          </a:p>
        </p:txBody>
      </p:sp>
      <p:sp>
        <p:nvSpPr>
          <p:cNvPr id="48132" name="Rectangle 7"/>
          <p:cNvSpPr/>
          <p:nvPr/>
        </p:nvSpPr>
        <p:spPr>
          <a:xfrm>
            <a:off x="4838700" y="2565400"/>
            <a:ext cx="2611438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贝</a:t>
            </a:r>
            <a:r>
              <a:rPr lang="en-US" altLang="zh-CN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-- </a:t>
            </a:r>
          </a:p>
        </p:txBody>
      </p:sp>
      <p:sp>
        <p:nvSpPr>
          <p:cNvPr id="48133" name="Rectangle 8"/>
          <p:cNvSpPr/>
          <p:nvPr/>
        </p:nvSpPr>
        <p:spPr>
          <a:xfrm>
            <a:off x="4913313" y="3497263"/>
            <a:ext cx="278447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纟</a:t>
            </a:r>
            <a:r>
              <a:rPr lang="en-US" altLang="zh-CN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-- </a:t>
            </a:r>
          </a:p>
        </p:txBody>
      </p:sp>
      <p:sp>
        <p:nvSpPr>
          <p:cNvPr id="48134" name="Rectangle 10"/>
          <p:cNvSpPr/>
          <p:nvPr/>
        </p:nvSpPr>
        <p:spPr>
          <a:xfrm>
            <a:off x="7608888" y="4348163"/>
            <a:ext cx="5046662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隹</a:t>
            </a:r>
            <a:r>
              <a:rPr lang="zh-CN" alt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zhuī</a:t>
            </a:r>
            <a:r>
              <a:rPr lang="en-US" altLang="zh-CN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-- </a:t>
            </a:r>
          </a:p>
        </p:txBody>
      </p:sp>
      <p:sp>
        <p:nvSpPr>
          <p:cNvPr id="48135" name="Rectangle 11"/>
          <p:cNvSpPr/>
          <p:nvPr/>
        </p:nvSpPr>
        <p:spPr>
          <a:xfrm>
            <a:off x="7575550" y="2565400"/>
            <a:ext cx="2697163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歹</a:t>
            </a:r>
            <a:r>
              <a:rPr lang="en-US" altLang="zh-CN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-- </a:t>
            </a:r>
          </a:p>
        </p:txBody>
      </p:sp>
      <p:sp>
        <p:nvSpPr>
          <p:cNvPr id="48136" name="Rectangle 12"/>
          <p:cNvSpPr/>
          <p:nvPr/>
        </p:nvSpPr>
        <p:spPr>
          <a:xfrm>
            <a:off x="7573963" y="3487738"/>
            <a:ext cx="252412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-- </a:t>
            </a:r>
          </a:p>
        </p:txBody>
      </p:sp>
      <p:sp>
        <p:nvSpPr>
          <p:cNvPr id="48137" name="Rectangle 13"/>
          <p:cNvSpPr/>
          <p:nvPr/>
        </p:nvSpPr>
        <p:spPr>
          <a:xfrm>
            <a:off x="4872038" y="4346575"/>
            <a:ext cx="321945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目</a:t>
            </a:r>
            <a:r>
              <a:rPr lang="en-US" altLang="zh-CN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--- </a:t>
            </a:r>
          </a:p>
        </p:txBody>
      </p:sp>
      <p:sp>
        <p:nvSpPr>
          <p:cNvPr id="70670" name="Text Box 14"/>
          <p:cNvSpPr txBox="1"/>
          <p:nvPr/>
        </p:nvSpPr>
        <p:spPr>
          <a:xfrm>
            <a:off x="2911475" y="2565400"/>
            <a:ext cx="130492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五谷</a:t>
            </a:r>
          </a:p>
        </p:txBody>
      </p:sp>
      <p:sp>
        <p:nvSpPr>
          <p:cNvPr id="70671" name="Text Box 15"/>
          <p:cNvSpPr txBox="1"/>
          <p:nvPr/>
        </p:nvSpPr>
        <p:spPr>
          <a:xfrm>
            <a:off x="5905500" y="2565400"/>
            <a:ext cx="130492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金钱</a:t>
            </a:r>
          </a:p>
        </p:txBody>
      </p:sp>
      <p:sp>
        <p:nvSpPr>
          <p:cNvPr id="70672" name="Text Box 16"/>
          <p:cNvSpPr txBox="1"/>
          <p:nvPr/>
        </p:nvSpPr>
        <p:spPr>
          <a:xfrm>
            <a:off x="8678863" y="2565400"/>
            <a:ext cx="130492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死亡</a:t>
            </a:r>
          </a:p>
        </p:txBody>
      </p:sp>
      <p:sp>
        <p:nvSpPr>
          <p:cNvPr id="70673" name="Text Box 17"/>
          <p:cNvSpPr txBox="1"/>
          <p:nvPr/>
        </p:nvSpPr>
        <p:spPr>
          <a:xfrm>
            <a:off x="2909888" y="3482975"/>
            <a:ext cx="130492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器具</a:t>
            </a:r>
          </a:p>
        </p:txBody>
      </p:sp>
      <p:sp>
        <p:nvSpPr>
          <p:cNvPr id="70674" name="Text Box 18"/>
          <p:cNvSpPr txBox="1"/>
          <p:nvPr/>
        </p:nvSpPr>
        <p:spPr>
          <a:xfrm>
            <a:off x="5943600" y="3482975"/>
            <a:ext cx="130492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丝麻</a:t>
            </a:r>
          </a:p>
        </p:txBody>
      </p:sp>
      <p:sp>
        <p:nvSpPr>
          <p:cNvPr id="70675" name="Text Box 19"/>
          <p:cNvSpPr txBox="1"/>
          <p:nvPr/>
        </p:nvSpPr>
        <p:spPr>
          <a:xfrm>
            <a:off x="8751888" y="3429000"/>
            <a:ext cx="130492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肉</a:t>
            </a:r>
          </a:p>
        </p:txBody>
      </p:sp>
      <p:sp>
        <p:nvSpPr>
          <p:cNvPr id="70676" name="Text Box 20"/>
          <p:cNvSpPr txBox="1"/>
          <p:nvPr/>
        </p:nvSpPr>
        <p:spPr>
          <a:xfrm>
            <a:off x="2911475" y="4360863"/>
            <a:ext cx="130492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房舍</a:t>
            </a:r>
          </a:p>
        </p:txBody>
      </p:sp>
      <p:sp>
        <p:nvSpPr>
          <p:cNvPr id="70678" name="Text Box 22"/>
          <p:cNvSpPr txBox="1"/>
          <p:nvPr/>
        </p:nvSpPr>
        <p:spPr>
          <a:xfrm>
            <a:off x="6159500" y="4360863"/>
            <a:ext cx="130492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眼</a:t>
            </a:r>
          </a:p>
        </p:txBody>
      </p:sp>
      <p:sp>
        <p:nvSpPr>
          <p:cNvPr id="70679" name="Text Box 23"/>
          <p:cNvSpPr txBox="1"/>
          <p:nvPr/>
        </p:nvSpPr>
        <p:spPr>
          <a:xfrm>
            <a:off x="9302433" y="4346575"/>
            <a:ext cx="1304925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0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鸟雀</a:t>
            </a:r>
          </a:p>
        </p:txBody>
      </p:sp>
      <p:sp>
        <p:nvSpPr>
          <p:cNvPr id="48147" name="Text Box 21"/>
          <p:cNvSpPr txBox="1"/>
          <p:nvPr/>
        </p:nvSpPr>
        <p:spPr>
          <a:xfrm>
            <a:off x="1563688" y="790575"/>
            <a:ext cx="8534400" cy="645160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375D80"/>
            </a:prstShdw>
          </a:effectLst>
        </p:spPr>
        <p:txBody>
          <a:bodyPr anchor="t">
            <a:spAutoFit/>
          </a:bodyPr>
          <a:lstStyle/>
          <a:p>
            <a:pPr>
              <a:lnSpc>
                <a:spcPct val="90000"/>
              </a:lnSpc>
              <a:buSzTx/>
            </a:pPr>
            <a:r>
              <a:rPr lang="zh-CN" altLang="en-US" sz="4000" b="1">
                <a:solidFill>
                  <a:srgbClr val="CC0000"/>
                </a:solidFill>
                <a:latin typeface="楷体_GB2312" pitchFamily="49" charset="-122"/>
                <a:ea typeface="楷体_GB2312" pitchFamily="49" charset="-122"/>
              </a:rPr>
              <a:t>请说出这些偏旁的字跟什么有关？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06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0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06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0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0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0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0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0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LIBID_PRE" val="1266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9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097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AG_VERSION" val="1.0"/>
  <p:tag name="KSO_WM_BEAUTIFY_FLAG" val="#wm#"/>
  <p:tag name="KSO_WM_TEMPLATE_CATEGORY" val="custom"/>
  <p:tag name="KSO_WM_TEMPLATE_INDEX" val="20200972"/>
  <p:tag name="KSO_WM_TEMPLATE_THUMBS_INDEX" val="1、5、6、7、8、9、10、11、12、13、15"/>
  <p:tag name="KSO_WM_TEMPLATE_MASTER_TYPE" val="1"/>
  <p:tag name="KSO_WM_TEMPLATE_COLOR_TYPE" val="1"/>
  <p:tag name="KSO_WM_TEMPLATE_MASTER_THUMB_INDEX" val="12"/>
  <p:tag name="KSO_WM_UNIT_SHOW_EDIT_AREA_INDICATION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8*i*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9*i*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0*i*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frame"/>
  <p:tag name="KSO_WM_SLIDE_BK_DARK_LIGHT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frame"/>
  <p:tag name="KSO_WM_SLIDE_BK_DARK_LIGHT" val="2"/>
  <p:tag name="KSO_WM_UNIT_SUBTYPE" val="h"/>
  <p:tag name="KSO_WM_UNIT_BK_DARK_LIGHT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UNIT_BK_DARK_LIGHT" val="2"/>
  <p:tag name="KSO_WM_SLIDE_BK_DARK_LIGHT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5*i*1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UNIT_BK_DARK_LIGHT" val="2"/>
  <p:tag name="KSO_WM_SLIDE_BK_DARK_LIGHT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6*i*1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UNIT_BK_DARK_LIGHT" val="2"/>
  <p:tag name="KSO_WM_SLIDE_BK_DARK_LIGHT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UNIT_BK_DARK_LIGHT" val="2"/>
  <p:tag name="KSO_WM_SLIDE_BK_DARK_LIGHT" val="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UNIT_BK_DARK_LIGHT" val="2"/>
  <p:tag name="KSO_WM_SLIDE_BK_DARK_LIGHT" val="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560155100"/>
  <p:tag name="KSO_WM_UNIT_PLACING_PICTURE_USER_VIEWPORT" val="{&quot;height&quot;:3955,&quot;width&quot;:11225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99227665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028568172"/>
  <p:tag name="KSO_WM_UNIT_PLACING_PICTURE_USER_VIEWPORT" val="{&quot;height&quot;:5340,&quot;width&quot;:426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A000120140530A18PPBG">
  <a:themeElements>
    <a:clrScheme name="kso_RED4">
      <a:dk1>
        <a:srgbClr val="494B4D"/>
      </a:dk1>
      <a:lt1>
        <a:srgbClr val="FFFFFF"/>
      </a:lt1>
      <a:dk2>
        <a:srgbClr val="3D3F41"/>
      </a:dk2>
      <a:lt2>
        <a:srgbClr val="FFFFFF"/>
      </a:lt2>
      <a:accent1>
        <a:srgbClr val="C68F2C"/>
      </a:accent1>
      <a:accent2>
        <a:srgbClr val="BB4A27"/>
      </a:accent2>
      <a:accent3>
        <a:srgbClr val="E68C68"/>
      </a:accent3>
      <a:accent4>
        <a:srgbClr val="8F2578"/>
      </a:accent4>
      <a:accent5>
        <a:srgbClr val="DCD834"/>
      </a:accent5>
      <a:accent6>
        <a:srgbClr val="9FBE3C"/>
      </a:accent6>
      <a:hlink>
        <a:srgbClr val="00B0F0"/>
      </a:hlink>
      <a:folHlink>
        <a:srgbClr val="AFB2B4"/>
      </a:folHlink>
    </a:clrScheme>
    <a:fontScheme name="KSO主题6">
      <a:majorFont>
        <a:latin typeface="Elephant"/>
        <a:ea typeface="幼圆"/>
        <a:cs typeface=""/>
      </a:majorFont>
      <a:minorFont>
        <a:latin typeface="Calibri"/>
        <a:ea typeface="华文新魏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prstClr val="black">
                <a:alpha val="38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prstClr val="black">
                <a:alpha val="38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</a:effectStyle>
        <a:effectStyle>
          <a:effectLst>
            <a:outerShdw blurRad="40000" dist="23000" dir="5400000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自定义 2">
      <a:dk1>
        <a:srgbClr val="000000"/>
      </a:dk1>
      <a:lt1>
        <a:srgbClr val="FFFFFF"/>
      </a:lt1>
      <a:dk2>
        <a:srgbClr val="DCCABB"/>
      </a:dk2>
      <a:lt2>
        <a:srgbClr val="EEEDE9"/>
      </a:lt2>
      <a:accent1>
        <a:srgbClr val="8D7463"/>
      </a:accent1>
      <a:accent2>
        <a:srgbClr val="887761"/>
      </a:accent2>
      <a:accent3>
        <a:srgbClr val="837D61"/>
      </a:accent3>
      <a:accent4>
        <a:srgbClr val="7B8263"/>
      </a:accent4>
      <a:accent5>
        <a:srgbClr val="71876B"/>
      </a:accent5>
      <a:accent6>
        <a:srgbClr val="668D74"/>
      </a:accent6>
      <a:hlink>
        <a:srgbClr val="495AC1"/>
      </a:hlink>
      <a:folHlink>
        <a:srgbClr val="725E82"/>
      </a:folHlink>
    </a:clrScheme>
    <a:fontScheme name="中国风">
      <a:majorFont>
        <a:latin typeface="隶书"/>
        <a:ea typeface="汉仪尚巍手书W"/>
        <a:cs typeface=""/>
      </a:majorFont>
      <a:minorFont>
        <a:latin typeface="隶书"/>
        <a:ea typeface="汉仪尚巍手书W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</a:spPr>
      <a:bodyPr vert="horz" wrap="non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637026332889634403</Template>
  <TotalTime>1</TotalTime>
  <Words>1925</Words>
  <Application>Microsoft Office PowerPoint</Application>
  <PresentationFormat>宽屏</PresentationFormat>
  <Paragraphs>290</Paragraphs>
  <Slides>30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30</vt:i4>
      </vt:variant>
    </vt:vector>
  </HeadingPairs>
  <TitlesOfParts>
    <vt:vector size="61" baseType="lpstr">
      <vt:lpstr>FZZhunYuan-M02</vt:lpstr>
      <vt:lpstr>方正水柱简体</vt:lpstr>
      <vt:lpstr>方正姚体</vt:lpstr>
      <vt:lpstr>汉仪旗黑-85S</vt:lpstr>
      <vt:lpstr>汉仪尚巍手书W</vt:lpstr>
      <vt:lpstr>黑体</vt:lpstr>
      <vt:lpstr>华文行楷</vt:lpstr>
      <vt:lpstr>华文新魏</vt:lpstr>
      <vt:lpstr>楷体</vt:lpstr>
      <vt:lpstr>楷体_GB2312</vt:lpstr>
      <vt:lpstr>隶书</vt:lpstr>
      <vt:lpstr>迷你简仿宋</vt:lpstr>
      <vt:lpstr>宋体</vt:lpstr>
      <vt:lpstr>微软雅黑</vt:lpstr>
      <vt:lpstr>幼圆</vt:lpstr>
      <vt:lpstr>Arial</vt:lpstr>
      <vt:lpstr>Calibri</vt:lpstr>
      <vt:lpstr>Calibri Light</vt:lpstr>
      <vt:lpstr>Elephant</vt:lpstr>
      <vt:lpstr>Tahoma</vt:lpstr>
      <vt:lpstr>Times New Roman</vt:lpstr>
      <vt:lpstr>Wingdings</vt:lpstr>
      <vt:lpstr>A000120140530A18PPBG</vt:lpstr>
      <vt:lpstr>1_Office 主题​​</vt:lpstr>
      <vt:lpstr>自定义设计方案</vt:lpstr>
      <vt:lpstr>Office 主题</vt:lpstr>
      <vt:lpstr>1_自定义设计方案</vt:lpstr>
      <vt:lpstr>2_Office 主题</vt:lpstr>
      <vt:lpstr>3_Office 主题</vt:lpstr>
      <vt:lpstr>2_Office 主题​​</vt:lpstr>
      <vt:lpstr>Sumi Painting</vt:lpstr>
      <vt:lpstr> 文言文阅读常见问题分析（二） ——语境推断解词意 </vt:lpstr>
      <vt:lpstr>PowerPoint 演示文稿</vt:lpstr>
      <vt:lpstr>PowerPoint 演示文稿</vt:lpstr>
      <vt:lpstr>PowerPoint 演示文稿</vt:lpstr>
      <vt:lpstr>方法一：通假分析法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方法三  ：联想推新法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方法五：语境分析法</vt:lpstr>
      <vt:lpstr>PowerPoint 演示文稿</vt:lpstr>
      <vt:lpstr>PowerPoint 演示文稿</vt:lpstr>
      <vt:lpstr>方法六：语法分析法 </vt:lpstr>
      <vt:lpstr>PowerPoint 演示文稿</vt:lpstr>
      <vt:lpstr>PowerPoint 演示文稿</vt:lpstr>
      <vt:lpstr>教材积累是前提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Administrator</cp:lastModifiedBy>
  <cp:revision>110</cp:revision>
  <dcterms:created xsi:type="dcterms:W3CDTF">2019-08-28T15:40:00Z</dcterms:created>
  <dcterms:modified xsi:type="dcterms:W3CDTF">2020-03-21T03:07:15Z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