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heme/theme2.xml" ContentType="application/vnd.openxmlformats-officedocument.theme+xml"/>
  <Override PartName="/ppt/tags/tag78.xml" ContentType="application/vnd.openxmlformats-officedocument.presentationml.tags+xml"/>
  <Override PartName="/ppt/notesSlides/notesSlide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18"/>
  </p:notesMasterIdLst>
  <p:sldIdLst>
    <p:sldId id="265" r:id="rId2"/>
    <p:sldId id="291" r:id="rId3"/>
    <p:sldId id="430" r:id="rId4"/>
    <p:sldId id="423" r:id="rId5"/>
    <p:sldId id="432" r:id="rId6"/>
    <p:sldId id="431" r:id="rId7"/>
    <p:sldId id="424" r:id="rId8"/>
    <p:sldId id="425" r:id="rId9"/>
    <p:sldId id="433" r:id="rId10"/>
    <p:sldId id="442" r:id="rId11"/>
    <p:sldId id="434" r:id="rId12"/>
    <p:sldId id="441" r:id="rId13"/>
    <p:sldId id="438" r:id="rId14"/>
    <p:sldId id="440" r:id="rId15"/>
    <p:sldId id="428" r:id="rId16"/>
    <p:sldId id="271" r:id="rId1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 autoAdjust="0"/>
  </p:normalViewPr>
  <p:slideViewPr>
    <p:cSldViewPr>
      <p:cViewPr varScale="1">
        <p:scale>
          <a:sx n="62" d="100"/>
          <a:sy n="62" d="100"/>
        </p:scale>
        <p:origin x="7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  <a:pPr/>
              <a:t>2020/3/22</a:t>
            </a:fld>
            <a:endParaRPr lang="zh-CN" altLang="en-US"/>
          </a:p>
        </p:txBody>
      </p:sp>
      <p:sp>
        <p:nvSpPr>
          <p:cNvPr id="788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smtClean="0"/>
            </a:lvl1pPr>
          </a:lstStyle>
          <a:p>
            <a:fld id="{3521C81B-A033-4235-AEBD-45F90A79423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594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36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NULL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19.xml"/><Relationship Id="rId7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NULL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0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33.xml"/><Relationship Id="rId7" Type="http://schemas.openxmlformats.org/officeDocument/2006/relationships/image" Target="../media/image2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image" Target="../media/image3.png"/><Relationship Id="rId4" Type="http://schemas.openxmlformats.org/officeDocument/2006/relationships/tags" Target="../tags/tag39.xml"/><Relationship Id="rId9" Type="http://schemas.openxmlformats.org/officeDocument/2006/relationships/image" Target="NULL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44.xml"/><Relationship Id="rId7" Type="http://schemas.openxmlformats.org/officeDocument/2006/relationships/image" Target="../media/image2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NULL" TargetMode="Externa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10" Type="http://schemas.openxmlformats.org/officeDocument/2006/relationships/image" Target="../media/image3.png"/><Relationship Id="rId4" Type="http://schemas.openxmlformats.org/officeDocument/2006/relationships/tags" Target="../tags/tag56.xml"/><Relationship Id="rId9" Type="http://schemas.openxmlformats.org/officeDocument/2006/relationships/image" Target="NULL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NULL" TargetMode="Externa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10" Type="http://schemas.openxmlformats.org/officeDocument/2006/relationships/image" Target="../media/image3.png"/><Relationship Id="rId4" Type="http://schemas.openxmlformats.org/officeDocument/2006/relationships/tags" Target="../tags/tag62.xml"/><Relationship Id="rId9" Type="http://schemas.openxmlformats.org/officeDocument/2006/relationships/image" Target="NULL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10" Type="http://schemas.openxmlformats.org/officeDocument/2006/relationships/image" Target="../media/image8.png"/><Relationship Id="rId4" Type="http://schemas.openxmlformats.org/officeDocument/2006/relationships/tags" Target="../tags/tag68.xml"/><Relationship Id="rId9" Type="http://schemas.openxmlformats.org/officeDocument/2006/relationships/image" Target="NULL" TargetMode="Externa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NULL" TargetMode="Externa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NULL" TargetMode="Externa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NULL" TargetMode="Externa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NULL" TargetMode="Externa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image" Target="NULL" TargetMode="Externa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F9C8-6069-4B94-83D7-16B7F7D1458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4" descr="C:/Users/1V994W2/PycharmProjects/PPT_Background_Generation/pic_temp/pic_s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1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E2CC-5047-453E-B034-E080F06F68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772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E2CC-5047-453E-B034-E080F06F68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3578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9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1" y="443234"/>
            <a:ext cx="10852237" cy="441964"/>
          </a:xfrm>
        </p:spPr>
        <p:txBody>
          <a:bodyPr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9"/>
            <a:ext cx="5283243" cy="5388907"/>
          </a:xfrm>
        </p:spPr>
        <p:txBody>
          <a:bodyPr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9"/>
            <a:ext cx="5283243" cy="5388907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/>
              <a:pPr/>
              <a:t>2020/3/22</a:t>
            </a:fld>
            <a:endParaRPr lang="zh-CN" altLang="en-US" dirty="0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6F88714A-AEB9-4A60-86AC-89F2C225FC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621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5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9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1" y="952509"/>
            <a:ext cx="10852237" cy="538890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2020/3/22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93FACE3F-75DD-4FF9-A657-AF43944A609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786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1V994W2/PycharmProjects/PPT_Background_Generation/pic_temp/pic_s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占位符 8"/>
          <p:cNvSpPr>
            <a:spLocks noGrp="1"/>
          </p:cNvSpPr>
          <p:nvPr>
            <p:ph type="body" sz="quarter" idx="16" hasCustomPrompt="1"/>
          </p:nvPr>
        </p:nvSpPr>
        <p:spPr>
          <a:xfrm>
            <a:off x="3935413" y="3733165"/>
            <a:ext cx="2011680" cy="408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单击此处编辑副标题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3935413" y="4208145"/>
            <a:ext cx="2011680" cy="408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单击此处编辑副标题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</p:nvPr>
        </p:nvSpPr>
        <p:spPr>
          <a:xfrm>
            <a:off x="3935413" y="2982596"/>
            <a:ext cx="4352291" cy="370205"/>
          </a:xfrm>
        </p:spPr>
        <p:txBody>
          <a:bodyPr lIns="0" tIns="0" rIns="0" bIns="0">
            <a:normAutofit/>
          </a:bodyPr>
          <a:lstStyle>
            <a:lvl1pPr marL="0" marR="0" indent="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</p:nvPr>
        </p:nvSpPr>
        <p:spPr>
          <a:xfrm>
            <a:off x="3927793" y="1605915"/>
            <a:ext cx="4359911" cy="117221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17"/>
            <p:custDataLst>
              <p:tags r:id="rId2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2020/3/22</a:t>
            </a:fld>
            <a:endParaRPr lang="zh-CN" altLang="en-US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8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9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645259EA-2683-45AE-99F9-CC95E37569F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413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5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9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2020/3/22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DDC0ED89-D33D-4808-9F74-CF2322DAF61E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7602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292100" y="303214"/>
            <a:ext cx="11607800" cy="625157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5" name="图片 8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4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2020/3/22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56C041E5-BF75-4303-AF15-FFC389D7984B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3891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4823884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6" name="图片 7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9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5"/>
            <p:custDataLst>
              <p:tags r:id="rId3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2020/3/22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7"/>
            <p:custDataLst>
              <p:tags r:id="rId5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B621F859-2C18-4C0B-B708-8F0A71441CE9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0482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6" name="图片 9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15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2020/3/22</a:t>
            </a:fld>
            <a:endParaRPr lang="zh-CN" altLang="en-US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7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27B69159-35C1-4246-9BCE-8EF1E59CB87B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7465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6" name="图片 9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15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2020/3/22</a:t>
            </a:fld>
            <a:endParaRPr lang="zh-CN" altLang="en-US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7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B119ED43-4C8F-41DB-AF78-48F5F1F728E7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149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2B7E-5632-4E08-9226-BE98F1A1D9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7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6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6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795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10" name="图片 11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6238876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9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71966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4" name="日期占位符 2"/>
          <p:cNvSpPr>
            <a:spLocks noGrp="1"/>
          </p:cNvSpPr>
          <p:nvPr>
            <p:ph type="dt" sz="half" idx="17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2020/3/22</a:t>
            </a:fld>
            <a:endParaRPr lang="zh-CN" altLang="en-US"/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18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19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9F786B4E-8EB5-4709-8C7D-5D07F8433F5E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7001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0" y="954089"/>
            <a:ext cx="12192000" cy="4949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5" name="图片 8" descr="C:/Users/1V994W2/PycharmProjects/PPT_Background_Generation/pic_temp/0_pic_quater_right_down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2" y="5464176"/>
            <a:ext cx="1619249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 descr="C:/Users/1V994W2/PycharmProjects/PPT_Background_Generation/pic_temp/1_pic_quater_left_down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0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876"/>
            <a:ext cx="1619251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4"/>
            <p:custDataLst>
              <p:tags r:id="rId4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/>
              <a:pPr/>
              <a:t>2020/3/22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57234439-BF4A-4A5C-BEEA-1ABDB2A06D17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9846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97119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6922-1767-40F2-9EC1-6AC006196B9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8" descr="C:/Users/1V994W2/PycharmProjects/PPT_Background_Generation/pic_temp/pic_half_left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97000"/>
            <a:ext cx="22733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C:/Users/1V994W2/PycharmProjects/PPT_Background_Generation/pic_temp/pic_half_right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7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01" y="1397000"/>
            <a:ext cx="22733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6"/>
          <p:cNvSpPr/>
          <p:nvPr userDrawn="1">
            <p:custDataLst>
              <p:tags r:id="rId3"/>
            </p:custDataLst>
          </p:nvPr>
        </p:nvSpPr>
        <p:spPr>
          <a:xfrm>
            <a:off x="292100" y="303214"/>
            <a:ext cx="11607800" cy="625157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</p:spTree>
    <p:extLst>
      <p:ext uri="{BB962C8B-B14F-4D97-AF65-F5344CB8AC3E}">
        <p14:creationId xmlns:p14="http://schemas.microsoft.com/office/powerpoint/2010/main" val="357185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054-F433-4F5B-951A-51E1A523FA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8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7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6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90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DCC1-DE6E-4DDC-9219-86C27897234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10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9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6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20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E54D-5000-4E42-82C8-C454D3520CC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7" descr="C:/Users/1V994W2/Documents/Tencent%20Files/574576071/FileRecv/拼装素材/sup/24/subject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466850"/>
            <a:ext cx="438996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pic>
        <p:nvPicPr>
          <p:cNvPr id="8" name="图片 5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7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6243638"/>
            <a:ext cx="71966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34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CDF9-EED2-4EE0-9B86-5EBEA8F04B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13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E2CC-5047-453E-B034-E080F06F68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291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2020/3/22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714A-AEB9-4A60-86AC-89F2C225FC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8" descr="C:/Users/1V994W2/PycharmProjects/PPT_Background_Generation/pic_temp/0_pic_quater_left_up.png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96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7" descr="C:/Users/1V994W2/PycharmProjects/PPT_Background_Generation/pic_temp/1_pic_quater_right_up.png"/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6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1"/>
            <a:ext cx="7196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25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E2CC-5047-453E-B034-E080F06F68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</p:spTree>
    <p:extLst>
      <p:ext uri="{BB962C8B-B14F-4D97-AF65-F5344CB8AC3E}">
        <p14:creationId xmlns:p14="http://schemas.microsoft.com/office/powerpoint/2010/main" val="114971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11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  <p:sldLayoutId id="2147483920" r:id="rId20"/>
    <p:sldLayoutId id="2147483921" r:id="rId21"/>
    <p:sldLayoutId id="21474839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8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711624" y="3195423"/>
            <a:ext cx="10081120" cy="971127"/>
          </a:xfrm>
        </p:spPr>
        <p:txBody>
          <a:bodyPr>
            <a:normAutofit fontScale="90000"/>
          </a:bodyPr>
          <a:lstStyle/>
          <a:p>
            <a:pPr algn="ctr">
              <a:lnSpc>
                <a:spcPts val="7000"/>
              </a:lnSpc>
            </a:pPr>
            <a:r>
              <a:rPr lang="zh-CN" altLang="en-US" sz="6000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庄子寓言，意出尘外</a:t>
            </a:r>
            <a:br>
              <a:rPr lang="en-US" altLang="zh-CN" sz="6000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4900" b="1" spc="400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+mn-ea"/>
              </a:rPr>
              <a:t>——</a:t>
            </a:r>
            <a:r>
              <a:rPr lang="zh-CN" altLang="en-US" sz="4900" b="1" spc="400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+mn-ea"/>
              </a:rPr>
              <a:t>庄子寓言专题阅读</a:t>
            </a:r>
            <a:endParaRPr lang="zh-CN" altLang="en-US" sz="4900" dirty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63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7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95036" y="1268760"/>
            <a:ext cx="545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32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68008" y="5271492"/>
            <a:ext cx="6448320" cy="63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7" spc="30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北京工业大学附属中学  李雪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062F49-5A7D-44F1-A859-DA238874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260648"/>
            <a:ext cx="7634064" cy="1325563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宋体" panose="02010600030101010101" pitchFamily="2" charset="-122"/>
              </a:rPr>
              <a:t>庄子寓言 意出尘外</a:t>
            </a:r>
            <a:endParaRPr lang="zh-CN" altLang="en-US" sz="6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19203D-9166-4F60-B9DE-250E56868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10945216" cy="5013176"/>
          </a:xfrm>
        </p:spPr>
        <p:txBody>
          <a:bodyPr>
            <a:normAutofit/>
          </a:bodyPr>
          <a:lstStyle/>
          <a:p>
            <a:r>
              <a:rPr lang="zh-CN" altLang="zh-CN" sz="4800" b="1" dirty="0">
                <a:latin typeface="宋体" panose="02010600030101010101" pitchFamily="2" charset="-122"/>
              </a:rPr>
              <a:t>一、想象奇幻，意境宏阔，富有浪漫主义色彩</a:t>
            </a:r>
            <a:r>
              <a:rPr lang="zh-CN" altLang="en-US" sz="4800" b="1" dirty="0">
                <a:latin typeface="宋体" panose="02010600030101010101" pitchFamily="2" charset="-122"/>
              </a:rPr>
              <a:t>。</a:t>
            </a:r>
            <a:endParaRPr lang="en-US" altLang="zh-CN" sz="4800" b="1" dirty="0">
              <a:latin typeface="宋体" panose="02010600030101010101" pitchFamily="2" charset="-122"/>
            </a:endParaRPr>
          </a:p>
          <a:p>
            <a:r>
              <a:rPr lang="zh-CN" altLang="zh-CN" sz="4800" b="1" dirty="0">
                <a:latin typeface="宋体" panose="02010600030101010101" pitchFamily="2" charset="-122"/>
              </a:rPr>
              <a:t>二、汪洋恣肆，妙趣横生，寄托了庄子深邃的哲学思想</a:t>
            </a:r>
            <a:r>
              <a:rPr lang="zh-CN" altLang="en-US" sz="4800" b="1" dirty="0">
                <a:latin typeface="宋体" panose="02010600030101010101" pitchFamily="2" charset="-122"/>
              </a:rPr>
              <a:t>。</a:t>
            </a:r>
            <a:endParaRPr lang="en-US" altLang="zh-CN" sz="4800" b="1" dirty="0">
              <a:latin typeface="宋体" panose="02010600030101010101" pitchFamily="2" charset="-122"/>
            </a:endParaRPr>
          </a:p>
          <a:p>
            <a:r>
              <a:rPr lang="zh-CN" altLang="zh-CN" sz="4800" b="1" dirty="0">
                <a:latin typeface="宋体" panose="02010600030101010101" pitchFamily="2" charset="-122"/>
              </a:rPr>
              <a:t>三、情节离奇，人物对话描写富有情趣，人物形象刻画鲜明生动</a:t>
            </a:r>
            <a:r>
              <a:rPr lang="zh-CN" altLang="en-US" sz="4800" b="1" dirty="0">
                <a:latin typeface="宋体" panose="02010600030101010101" pitchFamily="2" charset="-122"/>
              </a:rPr>
              <a:t>。</a:t>
            </a:r>
            <a:endParaRPr lang="en-US" altLang="zh-CN" sz="4800" b="1" dirty="0"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383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7F9E51-7DE6-4DB7-A891-392BCA02C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980728"/>
            <a:ext cx="11305256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zh-CN" altLang="zh-CN" b="1" dirty="0"/>
              <a:t>文章题目为《庖丁解牛》，主要内容也是在写庖丁杀牛的事情，文惠君听了庖丁的话，感叹</a:t>
            </a:r>
            <a:r>
              <a:rPr lang="zh-CN" altLang="en-US" b="1" dirty="0"/>
              <a:t>“</a:t>
            </a:r>
            <a:r>
              <a:rPr lang="zh-CN" altLang="zh-CN" b="1" dirty="0"/>
              <a:t>得养生焉</a:t>
            </a:r>
            <a:r>
              <a:rPr lang="zh-CN" altLang="en-US" b="1" dirty="0"/>
              <a:t>”</a:t>
            </a:r>
            <a:r>
              <a:rPr lang="zh-CN" altLang="zh-CN" b="1" dirty="0"/>
              <a:t>，解牛和养生有何关联，他又领悟到了什么道理呢？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7B242C-3B51-4523-9067-94CC95D1C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64" y="3356992"/>
            <a:ext cx="11665296" cy="33123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zh-CN" sz="4800" b="1" dirty="0"/>
              <a:t>《庖丁解牛》节选自《庄子·养生主》，所谓“养生主”，意思是</a:t>
            </a:r>
            <a:r>
              <a:rPr lang="zh-CN" altLang="zh-CN" sz="4800" b="1" dirty="0">
                <a:solidFill>
                  <a:srgbClr val="FF0000"/>
                </a:solidFill>
              </a:rPr>
              <a:t>保养生命、保存天性的根本原则</a:t>
            </a:r>
            <a:r>
              <a:rPr lang="zh-CN" altLang="zh-CN" sz="4800" b="1" dirty="0"/>
              <a:t>。</a:t>
            </a:r>
            <a:endParaRPr lang="en-US" altLang="zh-CN" sz="4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535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7B242C-3B51-4523-9067-94CC95D1C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16632"/>
            <a:ext cx="11665296" cy="6957391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zh-CN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吾生也有涯，而知也无涯。以有涯随无涯，殆已！已而为知者，殆而已矣！为善无近名，为恶无近刑。</a:t>
            </a:r>
            <a:r>
              <a:rPr lang="zh-CN" altLang="zh-CN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缘督以为经</a:t>
            </a:r>
            <a:r>
              <a:rPr lang="zh-CN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，可以保身，可以全生，可以养亲，可以尽年。</a:t>
            </a:r>
            <a:endParaRPr lang="en-US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                          ——《</a:t>
            </a:r>
            <a:r>
              <a:rPr lang="zh-CN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庄子·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养生主</a:t>
            </a: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endParaRPr lang="en-US" altLang="zh-CN" dirty="0"/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altLang="zh-CN" dirty="0"/>
              <a:t>              </a:t>
            </a:r>
            <a:r>
              <a:rPr lang="zh-CN" altLang="zh-CN" sz="4400" b="1" dirty="0">
                <a:latin typeface="+mn-ea"/>
              </a:rPr>
              <a:t>人生不应该违反客观的限制</a:t>
            </a:r>
            <a:r>
              <a:rPr lang="zh-CN" altLang="en-US" sz="4400" b="1" dirty="0">
                <a:latin typeface="+mn-ea"/>
              </a:rPr>
              <a:t>，</a:t>
            </a:r>
            <a:r>
              <a:rPr lang="zh-CN" altLang="zh-CN" sz="4400" b="1" dirty="0">
                <a:latin typeface="+mn-ea"/>
              </a:rPr>
              <a:t>而应该顺从它</a:t>
            </a:r>
            <a:r>
              <a:rPr lang="zh-CN" altLang="en-US" sz="4400" b="1" dirty="0">
                <a:latin typeface="+mn-ea"/>
              </a:rPr>
              <a:t>，</a:t>
            </a:r>
            <a:r>
              <a:rPr lang="zh-CN" altLang="zh-CN" sz="4400" b="1" dirty="0">
                <a:latin typeface="+mn-ea"/>
              </a:rPr>
              <a:t>这样才可以“保身”“全生”“尽年”。</a:t>
            </a:r>
            <a:endParaRPr lang="en-US" altLang="zh-CN" sz="4400" b="1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/>
              <a:t>              </a:t>
            </a:r>
          </a:p>
          <a:p>
            <a:pPr marL="0" indent="0">
              <a:buNone/>
            </a:pPr>
            <a:r>
              <a:rPr lang="en-US" altLang="zh-CN" sz="4800" dirty="0"/>
              <a:t>         </a:t>
            </a:r>
            <a:r>
              <a:rPr lang="zh-CN" altLang="zh-CN" sz="4800" b="1" dirty="0">
                <a:solidFill>
                  <a:srgbClr val="0070C0"/>
                </a:solidFill>
              </a:rPr>
              <a:t>依乎天理</a:t>
            </a:r>
            <a:r>
              <a:rPr lang="en-US" altLang="zh-CN" sz="4800" b="1" dirty="0">
                <a:solidFill>
                  <a:srgbClr val="0070C0"/>
                </a:solidFill>
              </a:rPr>
              <a:t>         </a:t>
            </a:r>
            <a:r>
              <a:rPr lang="zh-CN" altLang="zh-CN" sz="4800" b="1" dirty="0">
                <a:solidFill>
                  <a:srgbClr val="0070C0"/>
                </a:solidFill>
              </a:rPr>
              <a:t>因其固然</a:t>
            </a:r>
            <a:endParaRPr lang="zh-CN" altLang="en-US" sz="4800" b="1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825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A9B3C7AF-F349-4B5A-94FB-6199B28DE1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133375"/>
              </p:ext>
            </p:extLst>
          </p:nvPr>
        </p:nvGraphicFramePr>
        <p:xfrm>
          <a:off x="1487488" y="881340"/>
          <a:ext cx="9217024" cy="597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767">
                  <a:extLst>
                    <a:ext uri="{9D8B030D-6E8A-4147-A177-3AD203B41FA5}">
                      <a16:colId xmlns:a16="http://schemas.microsoft.com/office/drawing/2014/main" val="3967293914"/>
                    </a:ext>
                  </a:extLst>
                </a:gridCol>
                <a:gridCol w="6636257">
                  <a:extLst>
                    <a:ext uri="{9D8B030D-6E8A-4147-A177-3AD203B41FA5}">
                      <a16:colId xmlns:a16="http://schemas.microsoft.com/office/drawing/2014/main" val="2192990650"/>
                    </a:ext>
                  </a:extLst>
                </a:gridCol>
              </a:tblGrid>
              <a:tr h="59766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bg1"/>
                          </a:solidFill>
                        </a:rPr>
                        <a:t>本体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bg1"/>
                          </a:solidFill>
                        </a:rPr>
                        <a:t>喻体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580137"/>
                  </a:ext>
                </a:extLst>
              </a:tr>
              <a:tr h="59766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</a:rPr>
                        <a:t>牛体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837380"/>
                  </a:ext>
                </a:extLst>
              </a:tr>
              <a:tr h="597666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牛的筋肉骨节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540918"/>
                  </a:ext>
                </a:extLst>
              </a:tr>
              <a:tr h="597666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刀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174456"/>
                  </a:ext>
                </a:extLst>
              </a:tr>
              <a:tr h="597666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解牛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361381"/>
                  </a:ext>
                </a:extLst>
              </a:tr>
              <a:tr h="597666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解牛的过程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455853"/>
                  </a:ext>
                </a:extLst>
              </a:tr>
              <a:tr h="597666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解牛的方法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416504"/>
                  </a:ext>
                </a:extLst>
              </a:tr>
              <a:tr h="597666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族庖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151623"/>
                  </a:ext>
                </a:extLst>
              </a:tr>
              <a:tr h="597666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良庖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720578"/>
                  </a:ext>
                </a:extLst>
              </a:tr>
              <a:tr h="597666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庖丁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712130"/>
                  </a:ext>
                </a:extLst>
              </a:tr>
            </a:tbl>
          </a:graphicData>
        </a:graphic>
      </p:graphicFrame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66EBFCD-D03A-4161-A39B-90FFB88F140F}"/>
              </a:ext>
            </a:extLst>
          </p:cNvPr>
          <p:cNvSpPr txBox="1">
            <a:spLocks/>
          </p:cNvSpPr>
          <p:nvPr/>
        </p:nvSpPr>
        <p:spPr>
          <a:xfrm>
            <a:off x="598712" y="116632"/>
            <a:ext cx="1159328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CN" altLang="zh-CN" sz="4000" dirty="0"/>
              <a:t>请填写下面的表格，写出每项相对应的喻体：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6A2583A-BDCF-4E8F-AA88-5DFF24E9E802}"/>
              </a:ext>
            </a:extLst>
          </p:cNvPr>
          <p:cNvSpPr txBox="1"/>
          <p:nvPr/>
        </p:nvSpPr>
        <p:spPr>
          <a:xfrm>
            <a:off x="6064637" y="148382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错综复杂的社会</a:t>
            </a:r>
            <a:endParaRPr lang="zh-CN" altLang="en-US" sz="28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2489D8-E00B-4BF8-AA42-6B3205D85EE4}"/>
              </a:ext>
            </a:extLst>
          </p:cNvPr>
          <p:cNvSpPr txBox="1"/>
          <p:nvPr/>
        </p:nvSpPr>
        <p:spPr>
          <a:xfrm>
            <a:off x="5447928" y="2145501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 dirty="0"/>
              <a:t>世上纷繁的事务</a:t>
            </a:r>
            <a:endParaRPr lang="zh-CN" altLang="en-US" sz="28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331741C-ECBE-4E05-B1B7-F42B27C8CB7B}"/>
              </a:ext>
            </a:extLst>
          </p:cNvPr>
          <p:cNvSpPr txBox="1"/>
          <p:nvPr/>
        </p:nvSpPr>
        <p:spPr>
          <a:xfrm>
            <a:off x="5447928" y="2792923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 dirty="0"/>
              <a:t>人</a:t>
            </a:r>
            <a:endParaRPr lang="zh-CN" altLang="en-US" sz="28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73DDF5A-485E-41B8-8034-A5CA923C438E}"/>
              </a:ext>
            </a:extLst>
          </p:cNvPr>
          <p:cNvSpPr txBox="1"/>
          <p:nvPr/>
        </p:nvSpPr>
        <p:spPr>
          <a:xfrm>
            <a:off x="5447928" y="3357527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 dirty="0"/>
              <a:t>处世应事</a:t>
            </a:r>
            <a:endParaRPr lang="zh-CN" altLang="en-US" sz="28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D38222B-C071-4B88-A931-2E54A6CBB815}"/>
              </a:ext>
            </a:extLst>
          </p:cNvPr>
          <p:cNvSpPr txBox="1"/>
          <p:nvPr/>
        </p:nvSpPr>
        <p:spPr>
          <a:xfrm>
            <a:off x="5447928" y="3889993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 dirty="0"/>
              <a:t>人生的历程</a:t>
            </a:r>
            <a:endParaRPr lang="zh-CN" altLang="en-US" sz="28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95E68E0-18E5-45F9-AC5E-5B9BC77854DC}"/>
              </a:ext>
            </a:extLst>
          </p:cNvPr>
          <p:cNvSpPr txBox="1"/>
          <p:nvPr/>
        </p:nvSpPr>
        <p:spPr>
          <a:xfrm>
            <a:off x="5479008" y="4493457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 dirty="0"/>
              <a:t>养生的方法</a:t>
            </a:r>
            <a:endParaRPr lang="zh-CN" altLang="en-US" sz="28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5D23109-4C0A-4D23-9460-FED3582DFF31}"/>
              </a:ext>
            </a:extLst>
          </p:cNvPr>
          <p:cNvSpPr txBox="1"/>
          <p:nvPr/>
        </p:nvSpPr>
        <p:spPr>
          <a:xfrm>
            <a:off x="5227069" y="5106167"/>
            <a:ext cx="46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 dirty="0"/>
              <a:t>不通事理，执着蛮干的人</a:t>
            </a:r>
            <a:endParaRPr lang="zh-CN" altLang="en-US" sz="2800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40ED519-3470-48A4-B9D6-F2D2AE6FB5A7}"/>
              </a:ext>
            </a:extLst>
          </p:cNvPr>
          <p:cNvSpPr txBox="1"/>
          <p:nvPr/>
        </p:nvSpPr>
        <p:spPr>
          <a:xfrm>
            <a:off x="4511824" y="5655431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粗通事理，但仍不得养生之法的人</a:t>
            </a:r>
            <a:endParaRPr lang="zh-CN" altLang="en-US" sz="2800" b="1" dirty="0"/>
          </a:p>
          <a:p>
            <a:endParaRPr lang="zh-CN" altLang="en-US" sz="28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BBAD7E-6C12-4BE9-932B-4544D87726A5}"/>
              </a:ext>
            </a:extLst>
          </p:cNvPr>
          <p:cNvSpPr txBox="1"/>
          <p:nvPr/>
        </p:nvSpPr>
        <p:spPr>
          <a:xfrm>
            <a:off x="4295800" y="623827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 dirty="0"/>
              <a:t>懂得顺应自然之道，善于养生的人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2889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CFB9F5-A3C5-41C3-AC0C-48E24AEE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8" y="-243408"/>
            <a:ext cx="11162456" cy="1325563"/>
          </a:xfrm>
        </p:spPr>
        <p:txBody>
          <a:bodyPr/>
          <a:lstStyle/>
          <a:p>
            <a:r>
              <a:rPr lang="zh-CN" altLang="zh-CN" b="1" dirty="0"/>
              <a:t>从解牛方法中悟</a:t>
            </a:r>
            <a:r>
              <a:rPr lang="zh-CN" altLang="en-US" b="1" dirty="0"/>
              <a:t>一悟</a:t>
            </a:r>
            <a:r>
              <a:rPr lang="zh-CN" altLang="zh-CN" b="1" dirty="0"/>
              <a:t>养生之道：</a:t>
            </a:r>
            <a:r>
              <a:rPr lang="zh-CN" altLang="en-US" b="1" dirty="0">
                <a:latin typeface="宋体" panose="02010600030101010101" pitchFamily="2" charset="-122"/>
              </a:rPr>
              <a:t>    </a:t>
            </a:r>
            <a:endParaRPr lang="zh-CN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31B3FEC6-1B2E-47D5-A8BD-5232DFEDD3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470810"/>
              </p:ext>
            </p:extLst>
          </p:nvPr>
        </p:nvGraphicFramePr>
        <p:xfrm>
          <a:off x="587388" y="836712"/>
          <a:ext cx="11162456" cy="6021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3065">
                  <a:extLst>
                    <a:ext uri="{9D8B030D-6E8A-4147-A177-3AD203B41FA5}">
                      <a16:colId xmlns:a16="http://schemas.microsoft.com/office/drawing/2014/main" val="3376680686"/>
                    </a:ext>
                  </a:extLst>
                </a:gridCol>
                <a:gridCol w="5659391">
                  <a:extLst>
                    <a:ext uri="{9D8B030D-6E8A-4147-A177-3AD203B41FA5}">
                      <a16:colId xmlns:a16="http://schemas.microsoft.com/office/drawing/2014/main" val="2440831319"/>
                    </a:ext>
                  </a:extLst>
                </a:gridCol>
              </a:tblGrid>
              <a:tr h="1247013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4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解牛方法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4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养生之道</a:t>
                      </a:r>
                      <a:endParaRPr lang="zh-CN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91577"/>
                  </a:ext>
                </a:extLst>
              </a:tr>
              <a:tr h="2280250">
                <a:tc>
                  <a:txBody>
                    <a:bodyPr/>
                    <a:lstStyle/>
                    <a:p>
                      <a:r>
                        <a:rPr lang="zh-CN" sz="2800" b="1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解牛，应先了解牛体的自然结构，顺着牛体自然的肌理，从筋肉骨节的空隙处下刀，避开筋骨，刀才能不受损伤，持久耐用。</a:t>
                      </a:r>
                      <a:endParaRPr lang="zh-CN" sz="2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065058"/>
                  </a:ext>
                </a:extLst>
              </a:tr>
              <a:tr h="1247013">
                <a:tc>
                  <a:txBody>
                    <a:bodyPr/>
                    <a:lstStyle/>
                    <a:p>
                      <a:r>
                        <a:rPr lang="zh-CN" altLang="zh-C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当遇到筋骨交错聚结处，应提高警惕，小心下刀。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686155"/>
                  </a:ext>
                </a:extLst>
              </a:tr>
              <a:tr h="1247013">
                <a:tc>
                  <a:txBody>
                    <a:bodyPr/>
                    <a:lstStyle/>
                    <a:p>
                      <a:r>
                        <a:rPr lang="zh-CN" altLang="zh-C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解牛后应将刀擦拭干净，把它好好收藏。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317339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D232A052-85E1-467A-8185-7590A2EA575C}"/>
              </a:ext>
            </a:extLst>
          </p:cNvPr>
          <p:cNvSpPr txBox="1"/>
          <p:nvPr/>
        </p:nvSpPr>
        <p:spPr>
          <a:xfrm>
            <a:off x="6184422" y="2014251"/>
            <a:ext cx="5437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人身处大千世界，面对纷繁的世事，应先了解事物的道理，顺应自然而行，巧妙地避开种种困难，在处理事情时，不让精神受损，才能尽享天年。</a:t>
            </a:r>
            <a:endParaRPr lang="zh-CN" altLang="en-US" sz="28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0339818-FE7E-4A88-991C-167D77F75A7F}"/>
              </a:ext>
            </a:extLst>
          </p:cNvPr>
          <p:cNvSpPr txBox="1"/>
          <p:nvPr/>
        </p:nvSpPr>
        <p:spPr>
          <a:xfrm>
            <a:off x="6312024" y="4509318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/>
              <a:t>遇到</a:t>
            </a:r>
            <a:r>
              <a:rPr lang="zh-CN" altLang="zh-CN" sz="2800" b="1" dirty="0"/>
              <a:t>困难时，要全神贯注，谨慎处理。</a:t>
            </a:r>
            <a:endParaRPr lang="zh-CN" altLang="en-US" sz="28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0429270-9D37-4086-9B3C-9A8FB94860D5}"/>
              </a:ext>
            </a:extLst>
          </p:cNvPr>
          <p:cNvSpPr txBox="1"/>
          <p:nvPr/>
        </p:nvSpPr>
        <p:spPr>
          <a:xfrm>
            <a:off x="6347048" y="5711723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解决困难后，应好好保养生命，以及收敛锋芒，免招妒忌。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9891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00BF09-9206-4A9E-99F2-DA9E1B363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0"/>
            <a:ext cx="11377264" cy="70294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庄子寓言的艺术特色是丰富多彩的，明代刘凤苞赞誉庄子：“读庄子之文，如繁弦急管，凄人心脾；如暮鼓晨钟，发人深省。”可见庄子的寓言往往能给人深邃的思想启迪。闻一多先生称赞庄子“是一个抒情的天才”，可见庄子的寓言还能给人以诗情般的甜美感受。</a:t>
            </a:r>
          </a:p>
          <a:p>
            <a:pPr>
              <a:lnSpc>
                <a:spcPct val="120000"/>
              </a:lnSpc>
            </a:pP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庄子精深的文学素养，高明的写作技巧及超然的哲学思想融汇一处，铸就他独特的寓言故事，将人们带到自然与理想一致，简单而美妙的世界里去。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772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773851" y="4653136"/>
            <a:ext cx="5607216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00BF09-9206-4A9E-99F2-DA9E1B363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43320"/>
            <a:ext cx="11665296" cy="68407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zh-CN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庄子，名</a:t>
            </a:r>
            <a:r>
              <a:rPr lang="zh-CN" altLang="zh-CN" sz="4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周</a:t>
            </a:r>
            <a:r>
              <a:rPr lang="zh-CN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4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宋国蒙</a:t>
            </a:r>
            <a:r>
              <a:rPr lang="zh-CN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人，战国时期</a:t>
            </a:r>
            <a:r>
              <a:rPr lang="zh-CN" altLang="zh-CN" sz="4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哲学</a:t>
            </a:r>
            <a:r>
              <a:rPr lang="zh-CN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家，</a:t>
            </a:r>
            <a:r>
              <a:rPr lang="zh-CN" altLang="zh-CN" sz="4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道</a:t>
            </a:r>
            <a:r>
              <a:rPr lang="zh-CN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家学派的代表人物。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zh-CN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《庄子》一书是</a:t>
            </a:r>
            <a:r>
              <a:rPr lang="zh-CN" altLang="zh-CN" sz="4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庄子</a:t>
            </a:r>
            <a:r>
              <a:rPr lang="zh-CN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zh-CN" sz="4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其后学</a:t>
            </a:r>
            <a:r>
              <a:rPr lang="zh-CN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的著作，现存</a:t>
            </a:r>
            <a:r>
              <a:rPr lang="en-US" altLang="zh-CN" sz="4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33</a:t>
            </a:r>
            <a:r>
              <a:rPr lang="zh-CN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篇，包括</a:t>
            </a:r>
            <a:r>
              <a:rPr lang="zh-CN" altLang="zh-CN" sz="4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内篇</a:t>
            </a: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篇、</a:t>
            </a:r>
            <a:r>
              <a:rPr lang="zh-CN" altLang="zh-CN" sz="4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外篇</a:t>
            </a: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篇、</a:t>
            </a:r>
            <a:r>
              <a:rPr lang="zh-CN" altLang="zh-CN" sz="4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杂篇</a:t>
            </a: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篇。《庄子》被认为是先秦诸子散文中最具有文学价值的作品，也是庄子一生思想和学术的总结。</a:t>
            </a:r>
            <a:endParaRPr lang="en-US" altLang="zh-CN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zh-CN" altLang="zh-CN" sz="4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《庄子》中最引人注目的就是丰富而又奇特的寓言，意出尘外，怪生笔端，纵横恣肆，发想无端，瑰丽奇谲。</a:t>
            </a:r>
            <a:endParaRPr lang="zh-CN" altLang="en-US" sz="44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086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D79C33-3148-4B30-AE91-30AA3182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365125"/>
            <a:ext cx="11665296" cy="1325563"/>
          </a:xfrm>
        </p:spPr>
        <p:txBody>
          <a:bodyPr/>
          <a:lstStyle/>
          <a:p>
            <a:r>
              <a:rPr lang="zh-CN" altLang="zh-CN" b="1" dirty="0"/>
              <a:t>一、想象奇幻，意境宏阔，富有浪漫主义色彩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015180-14E3-4EE7-A5BC-2E1D22F67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643956"/>
            <a:ext cx="10515600" cy="4843735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zh-CN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北冥有鱼，其名为鲲。鲲之大，不知其几千里也。化而为鸟，其名为鹏。鹏之背，不知其几千里也。怒而飞，其翼若垂天之云。是鸟也，海运则将徙于南冥。南冥者，天池也。《齐谐》者，志怪者也。《谐》之言曰：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CN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鹏之徙于南冥也，水击三千里，抟扶摇而上者九万里，去以六月息者也。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zh-CN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野马也，尘埃也，生物之以息相吹也。天之苍苍，其正色邪？其远而无所至极邪？其视下也，亦若是则已矣。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                                ——</a:t>
            </a:r>
            <a:r>
              <a:rPr lang="zh-CN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《庄子·逍遥游》</a:t>
            </a:r>
            <a:endParaRPr lang="zh-CN" alt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CCD0D38-32B2-4066-8EC4-6C399B0467A6}"/>
              </a:ext>
            </a:extLst>
          </p:cNvPr>
          <p:cNvCxnSpPr>
            <a:cxnSpLocks/>
          </p:cNvCxnSpPr>
          <p:nvPr/>
        </p:nvCxnSpPr>
        <p:spPr>
          <a:xfrm>
            <a:off x="7176120" y="2204864"/>
            <a:ext cx="26642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A3AF68F-4593-47E3-BAFA-239704988AE0}"/>
              </a:ext>
            </a:extLst>
          </p:cNvPr>
          <p:cNvCxnSpPr>
            <a:cxnSpLocks/>
          </p:cNvCxnSpPr>
          <p:nvPr/>
        </p:nvCxnSpPr>
        <p:spPr>
          <a:xfrm>
            <a:off x="5735960" y="2780928"/>
            <a:ext cx="26642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1DBF728-D049-4358-99B3-1066D356D8C9}"/>
              </a:ext>
            </a:extLst>
          </p:cNvPr>
          <p:cNvCxnSpPr>
            <a:cxnSpLocks/>
          </p:cNvCxnSpPr>
          <p:nvPr/>
        </p:nvCxnSpPr>
        <p:spPr>
          <a:xfrm>
            <a:off x="983432" y="3366512"/>
            <a:ext cx="216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89FC10C-49BF-4B6B-A33C-B41E7F6D2587}"/>
              </a:ext>
            </a:extLst>
          </p:cNvPr>
          <p:cNvCxnSpPr>
            <a:cxnSpLocks/>
          </p:cNvCxnSpPr>
          <p:nvPr/>
        </p:nvCxnSpPr>
        <p:spPr>
          <a:xfrm>
            <a:off x="1127448" y="4437112"/>
            <a:ext cx="20162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1A7B955-DD22-4410-A37B-F0B09F85A2B4}"/>
              </a:ext>
            </a:extLst>
          </p:cNvPr>
          <p:cNvCxnSpPr>
            <a:cxnSpLocks/>
          </p:cNvCxnSpPr>
          <p:nvPr/>
        </p:nvCxnSpPr>
        <p:spPr>
          <a:xfrm>
            <a:off x="3431704" y="4437112"/>
            <a:ext cx="34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58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00BF09-9206-4A9E-99F2-DA9E1B363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548680"/>
            <a:ext cx="11377264" cy="6192688"/>
          </a:xfrm>
        </p:spPr>
        <p:txBody>
          <a:bodyPr>
            <a:normAutofit/>
          </a:bodyPr>
          <a:lstStyle/>
          <a:p>
            <a:pPr>
              <a:lnSpc>
                <a:spcPts val="6200"/>
              </a:lnSpc>
              <a:spcAft>
                <a:spcPts val="12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昔者庄周梦为蝴蝶，栩栩然蝴蝶也。自喻适志与！不知周也。俄然觉，则蘧蘧然周也。不知周之梦为蝴蝶与？蝴蝶之梦为周与？周与蝴蝶则必有分矣。此之谓物化。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ts val="6200"/>
              </a:lnSpc>
              <a:spcAft>
                <a:spcPts val="1200"/>
              </a:spcAft>
              <a:buNone/>
            </a:pP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                     ——</a:t>
            </a:r>
            <a:r>
              <a:rPr lang="zh-CN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《庄子·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齐物论</a:t>
            </a:r>
            <a:r>
              <a:rPr lang="zh-CN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endParaRPr lang="zh-CN" altLang="en-US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822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D79C33-3148-4B30-AE91-30AA3182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-14923"/>
            <a:ext cx="12072664" cy="1325563"/>
          </a:xfrm>
        </p:spPr>
        <p:txBody>
          <a:bodyPr>
            <a:normAutofit/>
          </a:bodyPr>
          <a:lstStyle/>
          <a:p>
            <a:r>
              <a:rPr lang="zh-CN" altLang="zh-CN" sz="3800" b="1" dirty="0"/>
              <a:t>二、汪洋恣肆，妙趣横生，寄托了庄子深邃的哲学思想</a:t>
            </a:r>
            <a:endParaRPr lang="zh-CN" altLang="en-US" sz="3800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015180-14E3-4EE7-A5BC-2E1D22F67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908720"/>
            <a:ext cx="11377264" cy="612068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/>
              <a:t>      </a:t>
            </a:r>
            <a:r>
              <a:rPr lang="en-US" altLang="zh-CN" sz="3000" b="1" dirty="0"/>
              <a:t>《</a:t>
            </a:r>
            <a:r>
              <a:rPr lang="zh-CN" altLang="zh-CN" sz="3000" b="1" dirty="0"/>
              <a:t>逍遥游》全文的主题是</a:t>
            </a:r>
            <a:r>
              <a:rPr lang="zh-CN" altLang="zh-CN" sz="3000" b="1" dirty="0">
                <a:solidFill>
                  <a:srgbClr val="FF0000"/>
                </a:solidFill>
              </a:rPr>
              <a:t>追求一种绝对自由的人生观</a:t>
            </a:r>
            <a:r>
              <a:rPr lang="zh-CN" altLang="zh-CN" sz="3000" b="1" dirty="0"/>
              <a:t>。庄子认为，只有忘却物我的界限，达到无己、无功、无名的境界，无所依凭而游于无穷，才是真正的“逍遥游”。</a:t>
            </a:r>
            <a:endParaRPr lang="en-US" altLang="zh-CN" sz="3000" dirty="0"/>
          </a:p>
          <a:p>
            <a:pPr>
              <a:lnSpc>
                <a:spcPct val="150000"/>
              </a:lnSpc>
            </a:pPr>
            <a:r>
              <a:rPr lang="en-US" altLang="zh-CN" sz="3000" b="1" dirty="0"/>
              <a:t>         </a:t>
            </a:r>
            <a:r>
              <a:rPr lang="zh-CN" altLang="zh-CN" sz="3000" b="1" dirty="0"/>
              <a:t>庄子运用寓言来表达深奥玄妙的哲学思想，</a:t>
            </a:r>
            <a:r>
              <a:rPr lang="zh-CN" altLang="zh-CN" sz="3000" b="1" dirty="0">
                <a:solidFill>
                  <a:srgbClr val="FF0000"/>
                </a:solidFill>
              </a:rPr>
              <a:t>他用大鹏来阐释“有待”与“无待”</a:t>
            </a:r>
            <a:r>
              <a:rPr lang="zh-CN" altLang="zh-CN" sz="3000" b="1" dirty="0"/>
              <a:t>这一哲学命题。文章</a:t>
            </a:r>
            <a:r>
              <a:rPr lang="zh-CN" altLang="zh-CN" sz="3000" b="1" dirty="0">
                <a:solidFill>
                  <a:srgbClr val="FF0000"/>
                </a:solidFill>
              </a:rPr>
              <a:t>通过大鹏与蜩、学鸠等小动物的对比，阐述了“小”与“大”的区别</a:t>
            </a:r>
            <a:r>
              <a:rPr lang="zh-CN" altLang="zh-CN" sz="3000" b="1" dirty="0"/>
              <a:t>；在此基础上作者指出，硕大无朋、万里南征的鲲鹏和琐屑不堪、抢于榆枋的蜩与学鸠都须“有待”而动，都未能获得绝对的精神自由，唯有“乘天地之正，而御六气之辩”（《庄子·逍遥游》），才</a:t>
            </a:r>
            <a:r>
              <a:rPr lang="zh-CN" altLang="en-US" sz="3000" b="1" dirty="0"/>
              <a:t>能</a:t>
            </a:r>
            <a:r>
              <a:rPr lang="zh-CN" altLang="zh-CN" sz="3000" b="1" dirty="0"/>
              <a:t>达到</a:t>
            </a:r>
            <a:r>
              <a:rPr lang="zh-CN" altLang="zh-CN" sz="3000" b="1" dirty="0">
                <a:solidFill>
                  <a:srgbClr val="FF0000"/>
                </a:solidFill>
              </a:rPr>
              <a:t>物我同一、逍遥世外</a:t>
            </a:r>
            <a:r>
              <a:rPr lang="zh-CN" altLang="zh-CN" sz="3000" b="1" dirty="0"/>
              <a:t>的理想境界。</a:t>
            </a:r>
            <a:endParaRPr lang="zh-CN" altLang="en-US" sz="3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607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D79C33-3148-4B30-AE91-30AA3182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65125"/>
            <a:ext cx="12000656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zh-CN" sz="3600" b="1" dirty="0"/>
              <a:t>三、情节离奇，人物对话描写富有情趣，人物形象刻画鲜明生动</a:t>
            </a:r>
            <a:endParaRPr lang="zh-CN" altLang="en-US" sz="3600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015180-14E3-4EE7-A5BC-2E1D22F67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    庄子与惠子游于濠梁之上。庄子曰：“鲦鱼出游从容，是鱼之乐也。”惠子曰：“子非鱼，安知鱼之乐？”庄子曰：“子非我，安知我不知鱼之乐？”惠子曰：“我非子，固不知子矣；子固非鱼也，子之不知鱼之乐全矣！”庄子曰：“请循其本。子曰‘汝安知鱼乐’云者，既已知吾知之而问我，我知之濠上也。”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                                 ——</a:t>
            </a:r>
            <a:r>
              <a:rPr lang="zh-CN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《庄子·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秋水</a:t>
            </a:r>
            <a:r>
              <a:rPr lang="zh-CN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endParaRPr lang="zh-CN" alt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529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00BF09-9206-4A9E-99F2-DA9E1B363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404664"/>
            <a:ext cx="11377264" cy="619268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600" b="1" dirty="0"/>
              <a:t>         </a:t>
            </a:r>
            <a:r>
              <a:rPr lang="zh-CN" altLang="zh-CN" sz="3600" b="1" dirty="0"/>
              <a:t>惠子好辩，重分析。对于事物有一种寻根究底的认知态度，重在知识的探讨；庄子智辩，重观赏。对外界的认识带有欣赏的态度，将主观的情意发挥到外物上而产生移情同感的作用。</a:t>
            </a:r>
            <a:r>
              <a:rPr lang="zh-CN" altLang="zh-CN" sz="3600" b="1" dirty="0">
                <a:solidFill>
                  <a:srgbClr val="0070C0"/>
                </a:solidFill>
              </a:rPr>
              <a:t>如果说惠子带有逻辑家的个性，那么庄子则具有艺术家的风貌。</a:t>
            </a:r>
            <a:endParaRPr lang="zh-CN" altLang="zh-CN" sz="36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600" b="1" dirty="0"/>
              <a:t>         </a:t>
            </a:r>
            <a:r>
              <a:rPr lang="zh-CN" altLang="zh-CN" sz="3600" b="1" dirty="0"/>
              <a:t>这样一篇意趣盎然的故事就呈现在世人面前，而现在大家依旧用“濠梁之上”来形容</a:t>
            </a:r>
            <a:r>
              <a:rPr lang="zh-CN" altLang="zh-CN" sz="3600" b="1" dirty="0">
                <a:solidFill>
                  <a:srgbClr val="FF0000"/>
                </a:solidFill>
              </a:rPr>
              <a:t>别有会心，自得其乐的境地</a:t>
            </a:r>
            <a:r>
              <a:rPr lang="zh-CN" altLang="zh-CN" sz="3600" b="1" dirty="0"/>
              <a:t>。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484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00BF09-9206-4A9E-99F2-DA9E1B363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8640"/>
            <a:ext cx="11377264" cy="6552728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zh-CN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庖丁为文惠君解牛，手之所触，肩之所倚，足之所履，膝之所踦，砉然向然，奏刀騞然，莫不中音。合于《</a:t>
            </a: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桑林</a:t>
            </a:r>
            <a:r>
              <a:rPr lang="zh-CN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》之舞，乃中《经首》之会。</a:t>
            </a:r>
          </a:p>
          <a:p>
            <a:pPr marL="0" indent="0">
              <a:buNone/>
            </a:pP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                             ——</a:t>
            </a:r>
            <a:r>
              <a:rPr lang="zh-CN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庖丁解牛</a:t>
            </a:r>
            <a:r>
              <a:rPr lang="zh-CN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endParaRPr lang="en-US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宋体" panose="02010600030101010101" pitchFamily="2" charset="-122"/>
              </a:rPr>
              <a:t>    </a:t>
            </a:r>
            <a:r>
              <a:rPr lang="zh-CN" altLang="en-US" sz="3600" b="1" dirty="0">
                <a:latin typeface="宋体" panose="02010600030101010101" pitchFamily="2" charset="-122"/>
              </a:rPr>
              <a:t>描写庖丁解牛的场面，作者从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绘形</a:t>
            </a:r>
            <a:r>
              <a:rPr lang="zh-CN" altLang="en-US" sz="3600" b="1" dirty="0">
                <a:latin typeface="宋体" panose="02010600030101010101" pitchFamily="2" charset="-122"/>
              </a:rPr>
              <a:t>和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摹声</a:t>
            </a:r>
            <a:r>
              <a:rPr lang="zh-CN" altLang="en-US" sz="3600" b="1" dirty="0">
                <a:latin typeface="宋体" panose="02010600030101010101" pitchFamily="2" charset="-122"/>
              </a:rPr>
              <a:t>两个方面，把庖丁解牛的高超技术写得出神入化。特别是</a:t>
            </a: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解牛时的动作姿态</a:t>
            </a:r>
            <a:r>
              <a:rPr lang="en-US" altLang="zh-CN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——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连用五个动词</a:t>
            </a: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：总的动作描写是“解”，然后分别是手“触”、肩“倚”、足“履”、膝“踦”</a:t>
            </a:r>
            <a:r>
              <a:rPr lang="en-US" altLang="zh-CN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——</a:t>
            </a: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这一系列的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艺术化、舞蹈化</a:t>
            </a: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了的动作描写，</a:t>
            </a:r>
            <a:r>
              <a:rPr lang="zh-CN" altLang="en-US" sz="3600" b="1" dirty="0">
                <a:latin typeface="宋体" panose="02010600030101010101" pitchFamily="2" charset="-122"/>
              </a:rPr>
              <a:t>把解牛场面作了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诗意化</a:t>
            </a:r>
            <a:r>
              <a:rPr lang="zh-CN" altLang="en-US" sz="3600" b="1" dirty="0">
                <a:latin typeface="宋体" panose="02010600030101010101" pitchFamily="2" charset="-122"/>
              </a:rPr>
              <a:t>处理。</a:t>
            </a:r>
            <a:endParaRPr lang="en-US" altLang="zh-CN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62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00BF09-9206-4A9E-99F2-DA9E1B363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548680"/>
            <a:ext cx="11521280" cy="6192688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zh-CN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庖丁为文惠君解牛，手之所触，肩之所倚，足之所履，膝之所踦，砉然向然，奏刀騞然，莫不中音。合于《</a:t>
            </a: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桑林</a:t>
            </a:r>
            <a:r>
              <a:rPr lang="zh-CN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》之舞，乃中《经首》之会。</a:t>
            </a:r>
            <a:endParaRPr lang="en-US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……   </a:t>
            </a:r>
          </a:p>
          <a:p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zh-CN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虽然，每至于族，吾见其难为，怵然为戒，视为止，行为迟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动刀甚微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CN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謋然已解，如土委地。提刀而立，为之四顾，为之踌躇满志，善刀而藏之。</a:t>
            </a:r>
            <a:endParaRPr lang="en-US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                             ——</a:t>
            </a:r>
            <a:r>
              <a:rPr lang="zh-CN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庖丁解牛</a:t>
            </a:r>
            <a:r>
              <a:rPr lang="zh-CN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endParaRPr lang="en-US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27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204742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1、12、14、16、19、22、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1624</Words>
  <Application>Microsoft Office PowerPoint</Application>
  <PresentationFormat>宽屏</PresentationFormat>
  <Paragraphs>73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KaiTi</vt:lpstr>
      <vt:lpstr>华文仿宋</vt:lpstr>
      <vt:lpstr>楷体</vt:lpstr>
      <vt:lpstr>宋体</vt:lpstr>
      <vt:lpstr>微软雅黑</vt:lpstr>
      <vt:lpstr>Arial</vt:lpstr>
      <vt:lpstr>Calibri</vt:lpstr>
      <vt:lpstr>Calibri Light</vt:lpstr>
      <vt:lpstr>1_Office 主题​​</vt:lpstr>
      <vt:lpstr>庄子寓言，意出尘外 ——庄子寓言专题阅读</vt:lpstr>
      <vt:lpstr>PowerPoint 演示文稿</vt:lpstr>
      <vt:lpstr>一、想象奇幻，意境宏阔，富有浪漫主义色彩</vt:lpstr>
      <vt:lpstr>PowerPoint 演示文稿</vt:lpstr>
      <vt:lpstr>二、汪洋恣肆，妙趣横生，寄托了庄子深邃的哲学思想</vt:lpstr>
      <vt:lpstr>三、情节离奇，人物对话描写富有情趣，人物形象刻画鲜明生动</vt:lpstr>
      <vt:lpstr>PowerPoint 演示文稿</vt:lpstr>
      <vt:lpstr>PowerPoint 演示文稿</vt:lpstr>
      <vt:lpstr>PowerPoint 演示文稿</vt:lpstr>
      <vt:lpstr>庄子寓言 意出尘外</vt:lpstr>
      <vt:lpstr>文章题目为《庖丁解牛》，主要内容也是在写庖丁杀牛的事情，文惠君听了庖丁的话，感叹“得养生焉”，解牛和养生有何关联，他又领悟到了什么道理呢？</vt:lpstr>
      <vt:lpstr>PowerPoint 演示文稿</vt:lpstr>
      <vt:lpstr>PowerPoint 演示文稿</vt:lpstr>
      <vt:lpstr>从解牛方法中悟一悟养生之道：   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《短歌行》 《归园田居》</dc:title>
  <dc:creator>冰甜啊呀</dc:creator>
  <cp:lastModifiedBy>lenovo</cp:lastModifiedBy>
  <cp:revision>107</cp:revision>
  <dcterms:created xsi:type="dcterms:W3CDTF">2020-02-01T12:11:17Z</dcterms:created>
  <dcterms:modified xsi:type="dcterms:W3CDTF">2020-03-22T07:44:55Z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