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heme/theme3.xml" ContentType="application/vnd.openxmlformats-officedocument.theme+xml"/>
  <Override PartName="/ppt/tags/tag15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5"/>
  </p:notesMasterIdLst>
  <p:sldIdLst>
    <p:sldId id="274" r:id="rId3"/>
    <p:sldId id="279" r:id="rId4"/>
    <p:sldId id="280" r:id="rId5"/>
    <p:sldId id="282" r:id="rId6"/>
    <p:sldId id="296" r:id="rId7"/>
    <p:sldId id="283" r:id="rId8"/>
    <p:sldId id="303" r:id="rId9"/>
    <p:sldId id="290" r:id="rId10"/>
    <p:sldId id="284" r:id="rId11"/>
    <p:sldId id="291" r:id="rId12"/>
    <p:sldId id="285" r:id="rId13"/>
    <p:sldId id="286" r:id="rId14"/>
    <p:sldId id="292" r:id="rId15"/>
    <p:sldId id="287" r:id="rId16"/>
    <p:sldId id="288" r:id="rId17"/>
    <p:sldId id="295" r:id="rId18"/>
    <p:sldId id="293" r:id="rId19"/>
    <p:sldId id="294" r:id="rId20"/>
    <p:sldId id="297" r:id="rId21"/>
    <p:sldId id="298" r:id="rId22"/>
    <p:sldId id="299" r:id="rId23"/>
    <p:sldId id="278" r:id="rId24"/>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9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413"/>
    <p:restoredTop sz="79135" autoAdjust="0"/>
  </p:normalViewPr>
  <p:slideViewPr>
    <p:cSldViewPr>
      <p:cViewPr>
        <p:scale>
          <a:sx n="83" d="100"/>
          <a:sy n="83" d="100"/>
        </p:scale>
        <p:origin x="-762" y="-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A0D03F-334A-4EE1-94A6-BC655F9A7B4D}" type="datetimeFigureOut">
              <a:rPr lang="zh-CN" altLang="en-US" smtClean="0"/>
              <a:pPr/>
              <a:t>2020/3/24</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F0C5C0-89DE-46ED-9750-16C7366B0D10}" type="slidenum">
              <a:rPr lang="zh-CN" altLang="en-US" smtClean="0"/>
              <a:pPr/>
              <a:t>‹#›</a:t>
            </a:fld>
            <a:endParaRPr lang="zh-CN" altLang="en-US"/>
          </a:p>
        </p:txBody>
      </p:sp>
    </p:spTree>
    <p:extLst>
      <p:ext uri="{BB962C8B-B14F-4D97-AF65-F5344CB8AC3E}">
        <p14:creationId xmlns:p14="http://schemas.microsoft.com/office/powerpoint/2010/main" val="1025612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同学们大家好，</a:t>
            </a:r>
            <a:r>
              <a:rPr kumimoji="1" lang="zh-CN" altLang="en-US" dirty="0" smtClean="0"/>
              <a:t>由于疫情的影响，口罩作为重要的防护品也成为了紧缺的资源。今天我们一起来探究一下小小口罩中蕴含的大大学问。</a:t>
            </a:r>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真假口罩的结构有什么不同呢？</a:t>
            </a:r>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12</a:t>
            </a:fld>
            <a:endParaRPr lang="zh-CN" altLang="en-US"/>
          </a:p>
        </p:txBody>
      </p:sp>
    </p:spTree>
    <p:extLst>
      <p:ext uri="{BB962C8B-B14F-4D97-AF65-F5344CB8AC3E}">
        <p14:creationId xmlns:p14="http://schemas.microsoft.com/office/powerpoint/2010/main" val="2068453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真假口罩均为三层结构，但是口罩的核心熔喷层结构差异较大，真口罩的熔喷层厚实细密柔软，假口罩的熔喷层很薄不细密会透光。</a:t>
            </a:r>
            <a:endParaRPr kumimoji="1"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sz="1200" b="0" i="0" u="none" strike="noStrike" kern="1200" dirty="0" smtClean="0">
                <a:solidFill>
                  <a:schemeClr val="tx1"/>
                </a:solidFill>
                <a:effectLst/>
                <a:latin typeface="+mn-lt"/>
                <a:ea typeface="+mn-ea"/>
                <a:cs typeface="+mn-cs"/>
              </a:rPr>
              <a:t>无纺布和熔喷布的结构又是怎样的呢？</a:t>
            </a:r>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13</a:t>
            </a:fld>
            <a:endParaRPr lang="zh-CN" altLang="en-US"/>
          </a:p>
        </p:txBody>
      </p:sp>
    </p:spTree>
    <p:extLst>
      <p:ext uri="{BB962C8B-B14F-4D97-AF65-F5344CB8AC3E}">
        <p14:creationId xmlns:p14="http://schemas.microsoft.com/office/powerpoint/2010/main" val="94258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smtClean="0">
                <a:solidFill>
                  <a:schemeClr val="tx1"/>
                </a:solidFill>
                <a:effectLst/>
                <a:latin typeface="+mn-lt"/>
                <a:ea typeface="+mn-ea"/>
                <a:cs typeface="+mn-cs"/>
              </a:rPr>
              <a:t>无纺布和熔喷布，主要是聚合物纤维构成的，这种聚合物叫做聚丙烯，聚丙烯是由丙烯通过加聚反应制得的。</a:t>
            </a:r>
            <a:endParaRPr lang="en-US" altLang="zh-CN" sz="1200" b="0" i="0" u="none" strike="noStrike" kern="1200" dirty="0" smtClean="0">
              <a:solidFill>
                <a:schemeClr val="tx1"/>
              </a:solidFill>
              <a:effectLst/>
              <a:latin typeface="+mn-lt"/>
              <a:ea typeface="+mn-ea"/>
              <a:cs typeface="+mn-cs"/>
            </a:endParaRPr>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14</a:t>
            </a:fld>
            <a:endParaRPr lang="zh-CN" altLang="en-US"/>
          </a:p>
        </p:txBody>
      </p:sp>
    </p:spTree>
    <p:extLst>
      <p:ext uri="{BB962C8B-B14F-4D97-AF65-F5344CB8AC3E}">
        <p14:creationId xmlns:p14="http://schemas.microsoft.com/office/powerpoint/2010/main" val="412288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聚丙烯在生活中的广泛应用。</a:t>
            </a:r>
            <a:r>
              <a:rPr kumimoji="1" lang="zh-CN" altLang="en-US" dirty="0" smtClean="0">
                <a:latin typeface="STKaiti" charset="-122"/>
                <a:ea typeface="STKaiti" charset="-122"/>
                <a:cs typeface="STKaiti" charset="-122"/>
              </a:rPr>
              <a:t>请查阅资料，了解聚丙烯在生活中的应用。。。。都是由聚丙烯加工制得的。</a:t>
            </a:r>
            <a:endParaRPr kumimoji="1" lang="en-US" altLang="zh-CN" dirty="0" smtClean="0"/>
          </a:p>
          <a:p>
            <a:r>
              <a:rPr kumimoji="1" lang="zh-CN" altLang="en-US" dirty="0" smtClean="0"/>
              <a:t>那么丙烯是如何制得的呢？</a:t>
            </a:r>
            <a:endParaRPr kumimoji="1" lang="en-US" altLang="zh-CN" dirty="0" smtClean="0"/>
          </a:p>
          <a:p>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15</a:t>
            </a:fld>
            <a:endParaRPr lang="zh-CN" altLang="en-US"/>
          </a:p>
        </p:txBody>
      </p:sp>
    </p:spTree>
    <p:extLst>
      <p:ext uri="{BB962C8B-B14F-4D97-AF65-F5344CB8AC3E}">
        <p14:creationId xmlns:p14="http://schemas.microsoft.com/office/powerpoint/2010/main" val="20980486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现在我们就可以知道为什么中石化为什么可以知道口罩了，因为石油通过一系列复杂的物理、化学变化可以制得丙烯，进而制得聚丙烯，聚丙烯就是无纺布和熔喷布的主要成分，进而值得口罩。</a:t>
            </a:r>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17</a:t>
            </a:fld>
            <a:endParaRPr lang="zh-CN" altLang="en-US"/>
          </a:p>
        </p:txBody>
      </p:sp>
    </p:spTree>
    <p:extLst>
      <p:ext uri="{BB962C8B-B14F-4D97-AF65-F5344CB8AC3E}">
        <p14:creationId xmlns:p14="http://schemas.microsoft.com/office/powerpoint/2010/main" val="2125336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既然口罩等医疗物资正在加紧供应，为什么口罩的供应依然紧张呢？</a:t>
            </a:r>
            <a:r>
              <a:rPr kumimoji="1" lang="en-US" altLang="zh-CN" dirty="0" smtClean="0"/>
              <a:t/>
            </a:r>
            <a:br>
              <a:rPr kumimoji="1" lang="en-US" altLang="zh-CN" dirty="0" smtClean="0"/>
            </a:br>
            <a:r>
              <a:rPr kumimoji="1" lang="zh-CN" altLang="en-US" dirty="0" smtClean="0"/>
              <a:t>这是因为：</a:t>
            </a:r>
            <a:r>
              <a:rPr lang="zh-CN" altLang="en-US" sz="1200" b="0" i="0" u="none" strike="noStrike" kern="1200" dirty="0" smtClean="0">
                <a:solidFill>
                  <a:schemeClr val="tx1"/>
                </a:solidFill>
                <a:effectLst/>
                <a:latin typeface="+mn-lt"/>
                <a:ea typeface="+mn-ea"/>
                <a:cs typeface="+mn-cs"/>
              </a:rPr>
              <a:t>医用口罩一般使用环氧乙烷进行灭菌。而口罩灭菌后，表面残留的环氧乙烷，必须通过解析的方式释放，</a:t>
            </a:r>
          </a:p>
          <a:p>
            <a:r>
              <a:rPr lang="zh-CN" altLang="en-US" sz="1200" b="0" i="0" u="none" strike="noStrike" kern="1200" dirty="0" smtClean="0">
                <a:solidFill>
                  <a:schemeClr val="tx1"/>
                </a:solidFill>
                <a:effectLst/>
                <a:latin typeface="+mn-lt"/>
                <a:ea typeface="+mn-ea"/>
                <a:cs typeface="+mn-cs"/>
              </a:rPr>
              <a:t>达到安全含量的标准并质检合格后，才能出厂上市。</a:t>
            </a:r>
            <a:r>
              <a:rPr kumimoji="1" lang="zh-CN" altLang="en-US" dirty="0" smtClean="0"/>
              <a:t>解析消毒的标准流程，要耗时七天至半个月。</a:t>
            </a:r>
            <a:endParaRPr kumimoji="0" lang="en-US" altLang="zh-CN" sz="1200" b="0" i="0" u="none" strike="noStrike" kern="1200" dirty="0" smtClean="0">
              <a:solidFill>
                <a:schemeClr val="tx1"/>
              </a:solidFill>
              <a:effectLst/>
              <a:latin typeface="+mn-lt"/>
              <a:ea typeface="+mn-ea"/>
              <a:cs typeface="+mn-cs"/>
            </a:endParaRPr>
          </a:p>
          <a:p>
            <a:r>
              <a:rPr kumimoji="0" lang="zh-CN" altLang="en-US" sz="1200" b="0" i="0" u="none" strike="noStrike" kern="1200" dirty="0" smtClean="0">
                <a:solidFill>
                  <a:schemeClr val="tx1"/>
                </a:solidFill>
                <a:effectLst/>
                <a:latin typeface="+mn-lt"/>
                <a:ea typeface="+mn-ea"/>
                <a:cs typeface="+mn-cs"/>
              </a:rPr>
              <a:t>那么什么是环氧乙烷呢？</a:t>
            </a:r>
            <a:endParaRPr kumimoji="1" lang="en-US" altLang="zh-CN" dirty="0" smtClean="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18</a:t>
            </a:fld>
            <a:endParaRPr lang="zh-CN" altLang="en-US"/>
          </a:p>
        </p:txBody>
      </p:sp>
    </p:spTree>
    <p:extLst>
      <p:ext uri="{BB962C8B-B14F-4D97-AF65-F5344CB8AC3E}">
        <p14:creationId xmlns:p14="http://schemas.microsoft.com/office/powerpoint/2010/main" val="1225026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市面上各种各样的口罩，他们的材质和防护效果怎么样呢？</a:t>
            </a:r>
            <a:r>
              <a:rPr lang="zh-CN" altLang="en-US" sz="1200" b="0" i="0" u="none" strike="noStrike" kern="1200" dirty="0" smtClean="0">
                <a:solidFill>
                  <a:schemeClr val="tx1"/>
                </a:solidFill>
                <a:effectLst/>
                <a:latin typeface="+mn-lt"/>
                <a:ea typeface="+mn-ea"/>
                <a:cs typeface="+mn-cs"/>
              </a:rPr>
              <a:t>市面上的口罩多种多样，在疫情当前，选择一种有效合适的口罩对抗击疫情有很大的帮助。各种类型的口罩有什么区别呢？</a:t>
            </a:r>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19</a:t>
            </a:fld>
            <a:endParaRPr lang="zh-CN" altLang="en-US"/>
          </a:p>
        </p:txBody>
      </p:sp>
    </p:spTree>
    <p:extLst>
      <p:ext uri="{BB962C8B-B14F-4D97-AF65-F5344CB8AC3E}">
        <p14:creationId xmlns:p14="http://schemas.microsoft.com/office/powerpoint/2010/main" val="1566692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smtClean="0">
                <a:solidFill>
                  <a:schemeClr val="tx1"/>
                </a:solidFill>
                <a:effectLst/>
                <a:latin typeface="+mn-lt"/>
                <a:ea typeface="+mn-ea"/>
                <a:cs typeface="+mn-cs"/>
              </a:rPr>
              <a:t>从设计上，如果按照对佩戴者自身的防护能力优先级排名（从高到低）：</a:t>
            </a:r>
            <a:r>
              <a:rPr lang="en-US" altLang="zh-CN" sz="1200" b="1" i="0" u="none" strike="noStrike" kern="1200" dirty="0" smtClean="0">
                <a:solidFill>
                  <a:schemeClr val="tx1"/>
                </a:solidFill>
                <a:effectLst/>
                <a:latin typeface="+mn-lt"/>
                <a:ea typeface="+mn-ea"/>
                <a:cs typeface="+mn-cs"/>
              </a:rPr>
              <a:t>N95</a:t>
            </a:r>
            <a:r>
              <a:rPr lang="zh-CN" altLang="en-US" sz="1200" b="1" i="0" u="none" strike="noStrike" kern="1200" dirty="0" smtClean="0">
                <a:solidFill>
                  <a:schemeClr val="tx1"/>
                </a:solidFill>
                <a:effectLst/>
                <a:latin typeface="+mn-lt"/>
                <a:ea typeface="+mn-ea"/>
                <a:cs typeface="+mn-cs"/>
              </a:rPr>
              <a:t>口罩＞外科口罩＞普通医用口罩＞普通棉口罩。</a:t>
            </a:r>
            <a:r>
              <a:rPr lang="zh-CN" altLang="en-US" sz="1200" b="0" i="0" u="none" strike="noStrike" kern="1200" dirty="0" smtClean="0">
                <a:solidFill>
                  <a:schemeClr val="tx1"/>
                </a:solidFill>
                <a:effectLst/>
                <a:latin typeface="+mn-lt"/>
                <a:ea typeface="+mn-ea"/>
                <a:cs typeface="+mn-cs"/>
              </a:rPr>
              <a:t>对于这次的新型冠状病毒感染的肺炎有明显阻隔作用的是</a:t>
            </a:r>
            <a:r>
              <a:rPr lang="zh-CN" altLang="en-US" sz="1200" b="1" i="0" u="none" strike="noStrike" kern="1200" dirty="0" smtClean="0">
                <a:solidFill>
                  <a:schemeClr val="tx1"/>
                </a:solidFill>
                <a:effectLst/>
                <a:latin typeface="+mn-lt"/>
                <a:ea typeface="+mn-ea"/>
                <a:cs typeface="+mn-cs"/>
              </a:rPr>
              <a:t>医用外科口罩</a:t>
            </a:r>
            <a:r>
              <a:rPr lang="zh-CN" altLang="en-US" sz="1200" b="0" i="0" u="none" strike="noStrike" kern="1200" dirty="0" smtClean="0">
                <a:solidFill>
                  <a:schemeClr val="tx1"/>
                </a:solidFill>
                <a:effectLst/>
                <a:latin typeface="+mn-lt"/>
                <a:ea typeface="+mn-ea"/>
                <a:cs typeface="+mn-cs"/>
              </a:rPr>
              <a:t>和</a:t>
            </a:r>
            <a:r>
              <a:rPr lang="en-US" altLang="zh-CN" sz="1200" b="0" i="0" u="none" strike="noStrike" kern="1200" dirty="0" smtClean="0">
                <a:solidFill>
                  <a:schemeClr val="tx1"/>
                </a:solidFill>
                <a:effectLst/>
                <a:latin typeface="+mn-lt"/>
                <a:ea typeface="+mn-ea"/>
                <a:cs typeface="+mn-cs"/>
              </a:rPr>
              <a:t>N95</a:t>
            </a:r>
            <a:r>
              <a:rPr lang="zh-CN" altLang="en-US" sz="1200" b="0" i="0" u="none" strike="noStrike" kern="1200" dirty="0" smtClean="0">
                <a:solidFill>
                  <a:schemeClr val="tx1"/>
                </a:solidFill>
                <a:effectLst/>
                <a:latin typeface="+mn-lt"/>
                <a:ea typeface="+mn-ea"/>
                <a:cs typeface="+mn-cs"/>
              </a:rPr>
              <a:t>、</a:t>
            </a:r>
            <a:r>
              <a:rPr lang="en-US" altLang="zh-CN" sz="1200" b="0" i="0" u="none" strike="noStrike" kern="1200" dirty="0" smtClean="0">
                <a:solidFill>
                  <a:schemeClr val="tx1"/>
                </a:solidFill>
                <a:effectLst/>
                <a:latin typeface="+mn-lt"/>
                <a:ea typeface="+mn-ea"/>
                <a:cs typeface="+mn-cs"/>
              </a:rPr>
              <a:t>KN95</a:t>
            </a:r>
            <a:r>
              <a:rPr lang="zh-CN" altLang="en-US" sz="1200" b="0" i="0" u="none" strike="noStrike" kern="1200" dirty="0" smtClean="0">
                <a:solidFill>
                  <a:schemeClr val="tx1"/>
                </a:solidFill>
                <a:effectLst/>
                <a:latin typeface="+mn-lt"/>
                <a:ea typeface="+mn-ea"/>
                <a:cs typeface="+mn-cs"/>
              </a:rPr>
              <a:t>等</a:t>
            </a:r>
            <a:r>
              <a:rPr lang="zh-CN" altLang="en-US" sz="1200" b="1" i="0" u="none" strike="noStrike" kern="1200" dirty="0" smtClean="0">
                <a:solidFill>
                  <a:schemeClr val="tx1"/>
                </a:solidFill>
                <a:effectLst/>
                <a:latin typeface="+mn-lt"/>
                <a:ea typeface="+mn-ea"/>
                <a:cs typeface="+mn-cs"/>
              </a:rPr>
              <a:t>口罩</a:t>
            </a:r>
            <a:r>
              <a:rPr lang="zh-CN" altLang="en-US" sz="1200" b="0" i="0" u="none" strike="noStrike" kern="1200" dirty="0" smtClean="0">
                <a:solidFill>
                  <a:schemeClr val="tx1"/>
                </a:solidFill>
                <a:effectLst/>
                <a:latin typeface="+mn-lt"/>
                <a:ea typeface="+mn-ea"/>
                <a:cs typeface="+mn-cs"/>
              </a:rPr>
              <a:t>。</a:t>
            </a:r>
          </a:p>
          <a:p>
            <a:r>
              <a:rPr lang="zh-CN" altLang="en-US" b="1" dirty="0" smtClean="0"/>
              <a:t>Ｎ是指这种口罩适合在非油性场合中使用，</a:t>
            </a:r>
            <a:r>
              <a:rPr lang="en-US" altLang="zh-CN" b="1" dirty="0" smtClean="0"/>
              <a:t>95</a:t>
            </a:r>
            <a:r>
              <a:rPr lang="zh-CN" altLang="en-US" b="1" dirty="0" smtClean="0"/>
              <a:t>是指这种口罩在使用过程中能过滤掉体积≥</a:t>
            </a:r>
            <a:r>
              <a:rPr lang="en-US" altLang="zh-CN" b="1" dirty="0" smtClean="0"/>
              <a:t>0.3μ</a:t>
            </a:r>
            <a:r>
              <a:rPr lang="zh-CN" altLang="en-US" b="1" dirty="0" smtClean="0"/>
              <a:t>ｍ的微尘</a:t>
            </a:r>
            <a:r>
              <a:rPr lang="en-US" altLang="zh-CN" b="1" dirty="0" smtClean="0"/>
              <a:t>95%</a:t>
            </a:r>
            <a:r>
              <a:rPr lang="zh-CN" altLang="en-US" b="1" dirty="0" smtClean="0"/>
              <a:t>以上。</a:t>
            </a:r>
            <a:endParaRPr lang="en-US" altLang="zh-CN" b="1" dirty="0" smtClean="0"/>
          </a:p>
          <a:p>
            <a:r>
              <a:rPr lang="en-US" altLang="zh-CN" sz="1200" kern="1200" dirty="0" smtClean="0">
                <a:solidFill>
                  <a:schemeClr val="tx1"/>
                </a:solidFill>
                <a:latin typeface="+mn-lt"/>
                <a:ea typeface="+mn-ea"/>
                <a:cs typeface="+mn-cs"/>
              </a:rPr>
              <a:t>N95</a:t>
            </a:r>
            <a:r>
              <a:rPr lang="zh-CN" altLang="en-US" sz="1200" kern="1200" dirty="0" smtClean="0">
                <a:solidFill>
                  <a:schemeClr val="tx1"/>
                </a:solidFill>
                <a:latin typeface="+mn-lt"/>
                <a:ea typeface="+mn-ea"/>
                <a:cs typeface="+mn-cs"/>
              </a:rPr>
              <a:t>杯型口罩则由针刺棉、熔喷布、及无纺布组成，其熔喷布通常采用</a:t>
            </a:r>
            <a:r>
              <a:rPr lang="en-US" altLang="zh-CN" sz="1200" kern="1200" dirty="0" smtClean="0">
                <a:solidFill>
                  <a:schemeClr val="tx1"/>
                </a:solidFill>
                <a:latin typeface="+mn-lt"/>
                <a:ea typeface="+mn-ea"/>
                <a:cs typeface="+mn-cs"/>
              </a:rPr>
              <a:t>40</a:t>
            </a:r>
            <a:r>
              <a:rPr lang="zh-CN" altLang="en-US" sz="1200" kern="1200" dirty="0" smtClean="0">
                <a:solidFill>
                  <a:schemeClr val="tx1"/>
                </a:solidFill>
                <a:latin typeface="+mn-lt"/>
                <a:ea typeface="+mn-ea"/>
                <a:cs typeface="+mn-cs"/>
              </a:rPr>
              <a:t>克重甚至更高，再加上针刺棉的厚度，所以外观上看起来比平面口罩更厚一些，其防护效果也更好。</a:t>
            </a:r>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20</a:t>
            </a:fld>
            <a:endParaRPr lang="zh-CN" altLang="en-US"/>
          </a:p>
        </p:txBody>
      </p:sp>
    </p:spTree>
    <p:extLst>
      <p:ext uri="{BB962C8B-B14F-4D97-AF65-F5344CB8AC3E}">
        <p14:creationId xmlns:p14="http://schemas.microsoft.com/office/powerpoint/2010/main" val="422093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smtClean="0">
                <a:solidFill>
                  <a:schemeClr val="tx1"/>
                </a:solidFill>
                <a:effectLst/>
                <a:latin typeface="+mn-lt"/>
                <a:ea typeface="+mn-ea"/>
                <a:cs typeface="+mn-cs"/>
              </a:rPr>
              <a:t>由于疫情，人们囤积了许多口罩。小区的垃圾桶内堆满了使用过的口罩，那么这些口罩如何处理呢？可以回收利用吗？</a:t>
            </a:r>
            <a:endParaRPr lang="en-US" altLang="zh-CN" sz="1200" b="0" i="0" u="none" strike="noStrike" kern="1200" dirty="0" smtClean="0">
              <a:solidFill>
                <a:schemeClr val="tx1"/>
              </a:solidFill>
              <a:effectLst/>
              <a:latin typeface="+mn-lt"/>
              <a:ea typeface="+mn-ea"/>
              <a:cs typeface="+mn-cs"/>
            </a:endParaRPr>
          </a:p>
          <a:p>
            <a:r>
              <a:rPr lang="zh-CN" altLang="en-US" sz="1200" b="0" i="0" u="none" strike="noStrike" kern="1200" dirty="0" smtClean="0">
                <a:solidFill>
                  <a:schemeClr val="tx1"/>
                </a:solidFill>
                <a:effectLst/>
                <a:latin typeface="+mn-lt"/>
                <a:ea typeface="+mn-ea"/>
                <a:cs typeface="+mn-cs"/>
              </a:rPr>
              <a:t>小小口罩蕴含着大大学问。科学也是这样，着眼点或许很小，如果我们愿意去深入挖掘，愿意付出精力去探索去发现，也就可能成为这个领域的专家。</a:t>
            </a:r>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21</a:t>
            </a:fld>
            <a:endParaRPr lang="zh-CN" altLang="en-US"/>
          </a:p>
        </p:txBody>
      </p:sp>
    </p:spTree>
    <p:extLst>
      <p:ext uri="{BB962C8B-B14F-4D97-AF65-F5344CB8AC3E}">
        <p14:creationId xmlns:p14="http://schemas.microsoft.com/office/powerpoint/2010/main" val="738409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近日，中石化发表声明称其拥有口罩的核心成分熔喷布，将开始制造口罩。</a:t>
            </a:r>
            <a:endParaRPr kumimoji="1" lang="en-US" altLang="zh-CN" dirty="0" smtClean="0"/>
          </a:p>
          <a:p>
            <a:r>
              <a:rPr kumimoji="1" lang="zh-CN" altLang="en-US" dirty="0" smtClean="0"/>
              <a:t>石油和口罩有什么关系吗？为什么石油可以造口罩呢？</a:t>
            </a:r>
            <a:endParaRPr kumimoji="1" lang="en-US" altLang="zh-CN" dirty="0" smtClean="0"/>
          </a:p>
          <a:p>
            <a:r>
              <a:rPr kumimoji="1" lang="zh-CN" altLang="en-US" dirty="0" smtClean="0"/>
              <a:t>我们首先要了解口罩的结构。</a:t>
            </a:r>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2</a:t>
            </a:fld>
            <a:endParaRPr lang="zh-CN" altLang="en-US"/>
          </a:p>
        </p:txBody>
      </p:sp>
    </p:spTree>
    <p:extLst>
      <p:ext uri="{BB962C8B-B14F-4D97-AF65-F5344CB8AC3E}">
        <p14:creationId xmlns:p14="http://schemas.microsoft.com/office/powerpoint/2010/main" val="33156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3</a:t>
            </a:fld>
            <a:endParaRPr lang="zh-CN" altLang="en-US"/>
          </a:p>
        </p:txBody>
      </p:sp>
    </p:spTree>
    <p:extLst>
      <p:ext uri="{BB962C8B-B14F-4D97-AF65-F5344CB8AC3E}">
        <p14:creationId xmlns:p14="http://schemas.microsoft.com/office/powerpoint/2010/main" val="1460248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dirty="0" smtClean="0"/>
              <a:t>一般的医用外科口罩分为</a:t>
            </a:r>
            <a:r>
              <a:rPr kumimoji="1" lang="en-US" altLang="zh-CN" dirty="0" smtClean="0"/>
              <a:t>3</a:t>
            </a:r>
            <a:r>
              <a:rPr kumimoji="1" lang="zh-CN" altLang="en-US" dirty="0" smtClean="0"/>
              <a:t>层，外层呈蓝色质地较厚、里层即中间层</a:t>
            </a:r>
            <a:r>
              <a:rPr lang="zh-CN" altLang="en-US" dirty="0" smtClean="0">
                <a:solidFill>
                  <a:srgbClr val="333333"/>
                </a:solidFill>
                <a:latin typeface="微软雅黑" charset="-122"/>
              </a:rPr>
              <a:t>细密，摸起来像纸一样柔软，</a:t>
            </a:r>
            <a:r>
              <a:rPr kumimoji="1" lang="zh-CN" altLang="en-US" dirty="0" smtClean="0"/>
              <a:t>内层（靠近脸部一层）相对外层</a:t>
            </a:r>
            <a:r>
              <a:rPr lang="zh-CN" altLang="en-US" dirty="0" smtClean="0">
                <a:solidFill>
                  <a:srgbClr val="333333"/>
                </a:solidFill>
                <a:latin typeface="微软雅黑" charset="-122"/>
              </a:rPr>
              <a:t>柔软。</a:t>
            </a:r>
            <a:endParaRPr lang="en-US" altLang="zh-CN" dirty="0" smtClean="0">
              <a:solidFill>
                <a:srgbClr val="333333"/>
              </a:solidFill>
              <a:latin typeface="微软雅黑"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4</a:t>
            </a:fld>
            <a:endParaRPr lang="zh-CN" altLang="en-US"/>
          </a:p>
        </p:txBody>
      </p:sp>
    </p:spTree>
    <p:extLst>
      <p:ext uri="{BB962C8B-B14F-4D97-AF65-F5344CB8AC3E}">
        <p14:creationId xmlns:p14="http://schemas.microsoft.com/office/powerpoint/2010/main" val="439245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dirty="0" smtClean="0"/>
              <a:t>口罩的说明中提到外层和内层是无纺布，中间层为聚丙烯静电熔喷无纺布。</a:t>
            </a:r>
            <a:r>
              <a:rPr lang="zh-CN" altLang="en-US" dirty="0" smtClean="0">
                <a:solidFill>
                  <a:srgbClr val="333333"/>
                </a:solidFill>
                <a:latin typeface="微软雅黑" charset="-122"/>
              </a:rPr>
              <a:t>那么这三层的成分和作用又是什么呢？</a:t>
            </a:r>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5</a:t>
            </a:fld>
            <a:endParaRPr lang="zh-CN" altLang="en-US"/>
          </a:p>
        </p:txBody>
      </p:sp>
    </p:spTree>
    <p:extLst>
      <p:ext uri="{BB962C8B-B14F-4D97-AF65-F5344CB8AC3E}">
        <p14:creationId xmlns:p14="http://schemas.microsoft.com/office/powerpoint/2010/main" val="256843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smtClean="0">
                <a:solidFill>
                  <a:schemeClr val="tx1"/>
                </a:solidFill>
                <a:effectLst/>
                <a:latin typeface="+mn-lt"/>
                <a:ea typeface="+mn-ea"/>
                <a:cs typeface="+mn-cs"/>
              </a:rPr>
              <a:t>口罩的三层结构叫做</a:t>
            </a:r>
            <a:r>
              <a:rPr lang="en-US" altLang="zh-CN" sz="1200" b="0" i="0" u="none" strike="noStrike" kern="1200" dirty="0" smtClean="0">
                <a:solidFill>
                  <a:schemeClr val="tx1"/>
                </a:solidFill>
                <a:effectLst/>
                <a:latin typeface="+mn-lt"/>
                <a:ea typeface="+mn-ea"/>
                <a:cs typeface="+mn-cs"/>
              </a:rPr>
              <a:t>SMS</a:t>
            </a:r>
            <a:r>
              <a:rPr lang="zh-CN" altLang="en-US" sz="1200" b="0" i="0" u="none" strike="noStrike" kern="1200" dirty="0" smtClean="0">
                <a:solidFill>
                  <a:schemeClr val="tx1"/>
                </a:solidFill>
                <a:effectLst/>
                <a:latin typeface="+mn-lt"/>
                <a:ea typeface="+mn-ea"/>
                <a:cs typeface="+mn-cs"/>
              </a:rPr>
              <a:t>结构。内外两层使用的是防粘无纺布，其中的聚丙烯纤维直径在</a:t>
            </a:r>
            <a:r>
              <a:rPr lang="en-US" altLang="zh-CN" sz="1200" b="0" i="0" u="none" strike="noStrike" kern="1200" dirty="0" smtClean="0">
                <a:solidFill>
                  <a:schemeClr val="tx1"/>
                </a:solidFill>
                <a:effectLst/>
                <a:latin typeface="+mn-lt"/>
                <a:ea typeface="+mn-ea"/>
                <a:cs typeface="+mn-cs"/>
              </a:rPr>
              <a:t>20</a:t>
            </a:r>
            <a:r>
              <a:rPr lang="zh-CN" altLang="en-US" sz="1200" b="0" i="0" u="none" strike="noStrike" kern="1200" dirty="0" smtClean="0">
                <a:solidFill>
                  <a:schemeClr val="tx1"/>
                </a:solidFill>
                <a:effectLst/>
                <a:latin typeface="+mn-lt"/>
                <a:ea typeface="+mn-ea"/>
                <a:cs typeface="+mn-cs"/>
              </a:rPr>
              <a:t>微米左右，作为整个口罩的支架作用支撑起来，因此摸起来质地较厚，对阻隔病毒没有太大的作用。而在口罩的生产过程中，就医用外科口罩来说，会将这些防粘无纺布进行再处理，外层增加防水处理，隔绝飞沫和血液，靠近脸部那一层会使用一些吸水材料，来吸收呼出气体的一部分水分，增加口罩的舒适度。所以在长时间戴医用外科口罩后，会感到内层是湿润的。里层也就是摸起来像纸那一层，是口罩的‘心脏’，叫做熔喷层，使用的是熔喷无纺布。对阻隔病毒有至关重要的作用。请设计实验来证明</a:t>
            </a:r>
            <a:r>
              <a:rPr kumimoji="1" lang="zh-CN" altLang="en-US" dirty="0" smtClean="0"/>
              <a:t>验证口罩外层和内层的亲水性差异吧。</a:t>
            </a:r>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6</a:t>
            </a:fld>
            <a:endParaRPr lang="zh-CN" altLang="en-US"/>
          </a:p>
        </p:txBody>
      </p:sp>
    </p:spTree>
    <p:extLst>
      <p:ext uri="{BB962C8B-B14F-4D97-AF65-F5344CB8AC3E}">
        <p14:creationId xmlns:p14="http://schemas.microsoft.com/office/powerpoint/2010/main" val="93351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smtClean="0"/>
              <a:t>滴水的过程没有模拟呼吸过程，人呼吸过程中形成了水汽。</a:t>
            </a:r>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7</a:t>
            </a:fld>
            <a:endParaRPr lang="zh-CN" altLang="en-US"/>
          </a:p>
        </p:txBody>
      </p:sp>
    </p:spTree>
    <p:extLst>
      <p:ext uri="{BB962C8B-B14F-4D97-AF65-F5344CB8AC3E}">
        <p14:creationId xmlns:p14="http://schemas.microsoft.com/office/powerpoint/2010/main" val="1844984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0" i="0" u="none" strike="noStrike" kern="1200" dirty="0" smtClean="0">
                <a:solidFill>
                  <a:schemeClr val="tx1"/>
                </a:solidFill>
                <a:effectLst/>
                <a:latin typeface="+mn-lt"/>
                <a:ea typeface="+mn-ea"/>
                <a:cs typeface="+mn-cs"/>
              </a:rPr>
              <a:t>熔喷层的纤维直径就很细，大约</a:t>
            </a:r>
            <a:r>
              <a:rPr lang="en-US" altLang="zh-CN" sz="1200" b="0" i="0" u="none" strike="noStrike" kern="1200" dirty="0" smtClean="0">
                <a:solidFill>
                  <a:schemeClr val="tx1"/>
                </a:solidFill>
                <a:effectLst/>
                <a:latin typeface="+mn-lt"/>
                <a:ea typeface="+mn-ea"/>
                <a:cs typeface="+mn-cs"/>
              </a:rPr>
              <a:t>2</a:t>
            </a:r>
            <a:r>
              <a:rPr lang="zh-CN" altLang="en-US" sz="1200" b="0" i="0" u="none" strike="noStrike" kern="1200" dirty="0" smtClean="0">
                <a:solidFill>
                  <a:schemeClr val="tx1"/>
                </a:solidFill>
                <a:effectLst/>
                <a:latin typeface="+mn-lt"/>
                <a:ea typeface="+mn-ea"/>
                <a:cs typeface="+mn-cs"/>
              </a:rPr>
              <a:t>微米，这就像一张致密的网一样，将细菌，灰尘颗粒，液体，血液什么的全都阻隔在外面。其次在熔喷布生产过程中会通过一次驻级体极化作用，让熔喷布带上了静电，这样就使得口罩的过滤效率大大提升，带有病毒细菌的粉尘、飞沫等微小颗粒可以被静电吸附在熔喷层纤维上，使得其被阻隔。</a:t>
            </a:r>
            <a:endParaRPr kumimoji="1" lang="zh-CN" altLang="en-US" dirty="0" smtClean="0"/>
          </a:p>
          <a:p>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8</a:t>
            </a:fld>
            <a:endParaRPr lang="zh-CN" altLang="en-US"/>
          </a:p>
        </p:txBody>
      </p:sp>
    </p:spTree>
    <p:extLst>
      <p:ext uri="{BB962C8B-B14F-4D97-AF65-F5344CB8AC3E}">
        <p14:creationId xmlns:p14="http://schemas.microsoft.com/office/powerpoint/2010/main" val="901754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dirty="0" smtClean="0"/>
              <a:t>由于熔喷布带有静电，可以采用静电吸附实验来鉴别口罩真伪。有</a:t>
            </a:r>
            <a:r>
              <a:rPr lang="zh-CN" altLang="en-US" dirty="0" smtClean="0">
                <a:latin typeface="STKaiti" charset="-122"/>
                <a:ea typeface="STKaiti" charset="-122"/>
                <a:cs typeface="STKaiti" charset="-122"/>
              </a:rPr>
              <a:t>熔喷层结构致密其透光性较差。可以采用透光性实验来鉴别口罩真伪。</a:t>
            </a:r>
          </a:p>
          <a:p>
            <a:endParaRPr kumimoji="1" lang="zh-CN" altLang="en-US" dirty="0"/>
          </a:p>
        </p:txBody>
      </p:sp>
      <p:sp>
        <p:nvSpPr>
          <p:cNvPr id="4" name="幻灯片编号占位符 3"/>
          <p:cNvSpPr>
            <a:spLocks noGrp="1"/>
          </p:cNvSpPr>
          <p:nvPr>
            <p:ph type="sldNum" sz="quarter" idx="10"/>
          </p:nvPr>
        </p:nvSpPr>
        <p:spPr/>
        <p:txBody>
          <a:bodyPr/>
          <a:lstStyle/>
          <a:p>
            <a:fld id="{41F0C5C0-89DE-46ED-9750-16C7366B0D10}" type="slidenum">
              <a:rPr lang="zh-CN" altLang="en-US" smtClean="0"/>
              <a:pPr/>
              <a:t>9</a:t>
            </a:fld>
            <a:endParaRPr lang="zh-CN" altLang="en-US"/>
          </a:p>
        </p:txBody>
      </p:sp>
    </p:spTree>
    <p:extLst>
      <p:ext uri="{BB962C8B-B14F-4D97-AF65-F5344CB8AC3E}">
        <p14:creationId xmlns:p14="http://schemas.microsoft.com/office/powerpoint/2010/main" val="313965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9"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28.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image" Target="../media/image3.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25.xml"/><Relationship Id="rId10" Type="http://schemas.openxmlformats.org/officeDocument/2006/relationships/image" Target="../media/image2.png"/><Relationship Id="rId4" Type="http://schemas.openxmlformats.org/officeDocument/2006/relationships/tags" Target="../tags/tag24.xml"/><Relationship Id="rId9"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file:///C:\Users\1V994W2\PycharmProjects\PPT_Background_Generation/pic_temp/pic_half_top.png" TargetMode="External"/><Relationship Id="rId3" Type="http://schemas.openxmlformats.org/officeDocument/2006/relationships/tags" Target="../tags/tag31.xml"/><Relationship Id="rId7" Type="http://schemas.openxmlformats.org/officeDocument/2006/relationships/image" Target="../media/image4.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2.xml"/><Relationship Id="rId5" Type="http://schemas.openxmlformats.org/officeDocument/2006/relationships/tags" Target="../tags/tag33.xml"/><Relationship Id="rId4" Type="http://schemas.openxmlformats.org/officeDocument/2006/relationships/tags" Target="../tags/tag32.xml"/></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image" Target="../media/image3.png"/><Relationship Id="rId3" Type="http://schemas.openxmlformats.org/officeDocument/2006/relationships/tags" Target="../tags/tag36.xml"/><Relationship Id="rId7" Type="http://schemas.openxmlformats.org/officeDocument/2006/relationships/tags" Target="../tags/tag40.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2.png"/><Relationship Id="rId5" Type="http://schemas.openxmlformats.org/officeDocument/2006/relationships/tags" Target="../tags/tag38.xml"/><Relationship Id="rId10" Type="http://schemas.openxmlformats.org/officeDocument/2006/relationships/slideMaster" Target="../slideMasters/slideMaster2.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image" Target="file:///C:\Users\1V994W2\PycharmProjects\PPT_Background_Generation/pic_temp/1_pic_quater_right_up.png" TargetMode="Externa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image" Target="../media/image2.png"/><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slideMaster" Target="../slideMasters/slideMaster2.xml"/><Relationship Id="rId2" Type="http://schemas.openxmlformats.org/officeDocument/2006/relationships/tags" Target="../tags/tag44.xml"/><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image" Target="../media/image3.png"/><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image" Target="file:///C:\Users\1V994W2\PycharmProjects\PPT_Background_Generation/pic_temp/0_pic_quater_left_up.png" TargetMode="Externa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6.xml"/><Relationship Id="rId7"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58.xml"/><Relationship Id="rId10" Type="http://schemas.openxmlformats.org/officeDocument/2006/relationships/image" Target="../media/image3.png"/><Relationship Id="rId4" Type="http://schemas.openxmlformats.org/officeDocument/2006/relationships/tags" Target="../tags/tag57.xml"/><Relationship Id="rId9" Type="http://schemas.openxmlformats.org/officeDocument/2006/relationships/image" Target="file:///C:\Users\1V994W2\Documents\Tencent%20Files\574576071\FileRecv\&#25340;&#35013;&#32032;&#26448;\forright\\06\subject_holdleft_84,125,158_0_staid_full_0.png"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image" Target="../media/image3.png"/><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2.png"/><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image" Target="file:///C:\Users\1V994W2\PycharmProjects\PPT_Background_Generation/pic_temp/1_pic_quater_right_up.png" TargetMode="Externa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3.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76.xml"/><Relationship Id="rId10" Type="http://schemas.openxmlformats.org/officeDocument/2006/relationships/image" Target="../media/image2.png"/><Relationship Id="rId4" Type="http://schemas.openxmlformats.org/officeDocument/2006/relationships/tags" Target="../tags/tag75.xml"/><Relationship Id="rId9"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image" Target="../media/image3.png"/><Relationship Id="rId5" Type="http://schemas.openxmlformats.org/officeDocument/2006/relationships/tags" Target="../tags/tag84.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83.xml"/><Relationship Id="rId9"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89.xml"/><Relationship Id="rId7" Type="http://schemas.openxmlformats.org/officeDocument/2006/relationships/slideMaster" Target="../slideMasters/slideMaster2.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9" Type="http://schemas.openxmlformats.org/officeDocument/2006/relationships/image" Target="file:///C:\Users\1V994W2\PycharmProjects\PPT_Background_Generation/pic_temp/pic_sup.png" TargetMode="External"/></Relationships>
</file>

<file path=ppt/slideLayouts/_rels/slideLayout24.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95.xml"/><Relationship Id="rId7" Type="http://schemas.openxmlformats.org/officeDocument/2006/relationships/tags" Target="../tags/tag99.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image" Target="../media/image3.png"/><Relationship Id="rId5" Type="http://schemas.openxmlformats.org/officeDocument/2006/relationships/tags" Target="../tags/tag97.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96.xml"/><Relationship Id="rId9"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image" Target="../media/image3.png"/><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11" Type="http://schemas.openxmlformats.org/officeDocument/2006/relationships/image" Target="../media/image2.png"/><Relationship Id="rId5" Type="http://schemas.openxmlformats.org/officeDocument/2006/relationships/tags" Target="../tags/tag104.xml"/><Relationship Id="rId10" Type="http://schemas.openxmlformats.org/officeDocument/2006/relationships/slideMaster" Target="../slideMasters/slideMaster2.xml"/><Relationship Id="rId4" Type="http://schemas.openxmlformats.org/officeDocument/2006/relationships/tags" Target="../tags/tag103.xml"/><Relationship Id="rId9" Type="http://schemas.openxmlformats.org/officeDocument/2006/relationships/tags" Target="../tags/tag108.xml"/><Relationship Id="rId14" Type="http://schemas.openxmlformats.org/officeDocument/2006/relationships/image" Target="file:///C:\Users\1V994W2\PycharmProjects\PPT_Background_Generation/pic_temp/1_pic_quater_right_up.png" TargetMode="Externa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116.xml"/><Relationship Id="rId3" Type="http://schemas.openxmlformats.org/officeDocument/2006/relationships/tags" Target="../tags/tag111.xml"/><Relationship Id="rId7" Type="http://schemas.openxmlformats.org/officeDocument/2006/relationships/tags" Target="../tags/tag115.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13.xml"/><Relationship Id="rId10" Type="http://schemas.openxmlformats.org/officeDocument/2006/relationships/image" Target="../media/image2.png"/><Relationship Id="rId4" Type="http://schemas.openxmlformats.org/officeDocument/2006/relationships/tags" Target="../tags/tag112.xml"/><Relationship Id="rId9"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image" Target="../media/image2.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slideMaster" Target="../slideMasters/slideMaster2.xml"/><Relationship Id="rId5" Type="http://schemas.openxmlformats.org/officeDocument/2006/relationships/tags" Target="../tags/tag121.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26.xml"/><Relationship Id="rId4" Type="http://schemas.openxmlformats.org/officeDocument/2006/relationships/tags" Target="../tags/tag120.xml"/><Relationship Id="rId9" Type="http://schemas.openxmlformats.org/officeDocument/2006/relationships/tags" Target="../tags/tag125.xml"/><Relationship Id="rId1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134.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29.xml"/><Relationship Id="rId7" Type="http://schemas.openxmlformats.org/officeDocument/2006/relationships/tags" Target="../tags/tag133.xml"/><Relationship Id="rId12" Type="http://schemas.openxmlformats.org/officeDocument/2006/relationships/image" Target="../media/image2.png"/><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11" Type="http://schemas.openxmlformats.org/officeDocument/2006/relationships/slideMaster" Target="../slideMasters/slideMaster2.xml"/><Relationship Id="rId5" Type="http://schemas.openxmlformats.org/officeDocument/2006/relationships/tags" Target="../tags/tag131.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36.xml"/><Relationship Id="rId4" Type="http://schemas.openxmlformats.org/officeDocument/2006/relationships/tags" Target="../tags/tag130.xml"/><Relationship Id="rId9" Type="http://schemas.openxmlformats.org/officeDocument/2006/relationships/tags" Target="../tags/tag135.xml"/><Relationship Id="rId1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slideMaster" Target="../slideMasters/slideMaster2.xml"/><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tags" Target="../tags/tag148.xml"/><Relationship Id="rId17"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138.xml"/><Relationship Id="rId16" Type="http://schemas.openxmlformats.org/officeDocument/2006/relationships/image" Target="../media/image3.png"/><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tags" Target="../tags/tag147.xml"/><Relationship Id="rId5" Type="http://schemas.openxmlformats.org/officeDocument/2006/relationships/tags" Target="../tags/tag141.xml"/><Relationship Id="rId15" Type="http://schemas.openxmlformats.org/officeDocument/2006/relationships/image" Target="file:///C:\Users\1V994W2\PycharmProjects\PPT_Background_Generation/pic_temp/0_pic_quater_left_up.png" TargetMode="External"/><Relationship Id="rId10" Type="http://schemas.openxmlformats.org/officeDocument/2006/relationships/tags" Target="../tags/tag146.xml"/><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tags" Target="../tags/tag156.xml"/><Relationship Id="rId13" Type="http://schemas.openxmlformats.org/officeDocument/2006/relationships/image" Target="../media/image8.png"/><Relationship Id="rId3" Type="http://schemas.openxmlformats.org/officeDocument/2006/relationships/tags" Target="../tags/tag151.xml"/><Relationship Id="rId7" Type="http://schemas.openxmlformats.org/officeDocument/2006/relationships/tags" Target="../tags/tag155.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tags" Target="../tags/tag154.xml"/><Relationship Id="rId11" Type="http://schemas.openxmlformats.org/officeDocument/2006/relationships/image" Target="../media/image7.png"/><Relationship Id="rId5" Type="http://schemas.openxmlformats.org/officeDocument/2006/relationships/tags" Target="../tags/tag153.xml"/><Relationship Id="rId10" Type="http://schemas.openxmlformats.org/officeDocument/2006/relationships/slideMaster" Target="../slideMasters/slideMaster2.xml"/><Relationship Id="rId4" Type="http://schemas.openxmlformats.org/officeDocument/2006/relationships/tags" Target="../tags/tag152.xml"/><Relationship Id="rId9" Type="http://schemas.openxmlformats.org/officeDocument/2006/relationships/tags" Target="../tags/tag157.xml"/><Relationship Id="rId14" Type="http://schemas.openxmlformats.org/officeDocument/2006/relationships/image" Target="file:///C:\Users\1V994W2\PycharmProjects\PPT_Background_Generation/pic_temp/1_pic_quater_left_down.png"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bg>
      <p:bgPr>
        <a:blipFill rotWithShape="1">
          <a:blip r:embed="rId9"/>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17" name="页脚占位符 16"/>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6" name="文本占位符 5"/>
          <p:cNvSpPr>
            <a:spLocks noGrp="1"/>
          </p:cNvSpPr>
          <p:nvPr>
            <p:ph type="body" sz="quarter" idx="16" hasCustomPrompt="1"/>
            <p:custDataLst>
              <p:tags r:id="rId4"/>
            </p:custDataLst>
          </p:nvPr>
        </p:nvSpPr>
        <p:spPr>
          <a:xfrm>
            <a:off x="4824418" y="3497935"/>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4824418" y="3854214"/>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4824417" y="2391469"/>
            <a:ext cx="3619500" cy="833540"/>
          </a:xfrm>
        </p:spPr>
        <p:txBody>
          <a:bodyPr vert="horz" wrap="square" lIns="0" tIns="0" rIns="0" bIns="0" anchor="t" anchorCtr="0">
            <a:normAutofit/>
          </a:bodyPr>
          <a:lstStyle>
            <a:lvl1pPr marL="0" marR="0" indent="0" algn="l" defTabSz="914400" rtl="0" eaLnBrk="1" fontAlgn="auto" latinLnBrk="0" hangingPunct="1">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4824418" y="1509822"/>
            <a:ext cx="3619024" cy="728276"/>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4050" b="0" spc="6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rotWithShape="1">
          <a:blip r:embed="rId9"/>
          <a:stretch>
            <a:fillRect l="-11000" t="-21000"/>
          </a:stretch>
        </a:blipFill>
        <a:effectLst/>
      </p:bgPr>
    </p:bg>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17" name="页脚占位符 16"/>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18" name="灯片编号占位符 17"/>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6" name="文本占位符 5"/>
          <p:cNvSpPr>
            <a:spLocks noGrp="1"/>
          </p:cNvSpPr>
          <p:nvPr>
            <p:ph type="body" sz="quarter" idx="16" hasCustomPrompt="1"/>
            <p:custDataLst>
              <p:tags r:id="rId4"/>
            </p:custDataLst>
          </p:nvPr>
        </p:nvSpPr>
        <p:spPr>
          <a:xfrm>
            <a:off x="4824418" y="3497935"/>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5"/>
            </p:custDataLst>
          </p:nvPr>
        </p:nvSpPr>
        <p:spPr>
          <a:xfrm>
            <a:off x="4824418" y="3854214"/>
            <a:ext cx="1433036" cy="306743"/>
          </a:xfrm>
          <a:prstGeom prst="rect">
            <a:avLst/>
          </a:prstGeom>
        </p:spPr>
        <p:txBody>
          <a:bodyPr vert="horz" wrap="square" lIns="0" tIns="0" rIns="0" bIns="0" anchor="t" anchorCtr="0">
            <a:normAutofit/>
          </a:bodyPr>
          <a:lstStyle>
            <a:lvl1pPr marL="257175" marR="0" indent="-257175" algn="l" rtl="0" eaLnBrk="1" fontAlgn="auto">
              <a:lnSpc>
                <a:spcPct val="130000"/>
              </a:lnSpc>
              <a:spcBef>
                <a:spcPts val="0"/>
              </a:spcBef>
              <a:spcAft>
                <a:spcPts val="1000"/>
              </a:spcAft>
              <a:buClrTx/>
              <a:buSzPts val="1600"/>
              <a:buFont typeface="Arial" panose="020B0604020202020204" pitchFamily="34" charset="0"/>
              <a:buNone/>
              <a:defRPr sz="1200" b="0" spc="15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6"/>
            </p:custDataLst>
          </p:nvPr>
        </p:nvSpPr>
        <p:spPr>
          <a:xfrm>
            <a:off x="4824417" y="2391469"/>
            <a:ext cx="3619500" cy="833540"/>
          </a:xfrm>
        </p:spPr>
        <p:txBody>
          <a:bodyPr vert="horz" wrap="square" lIns="0" tIns="0" rIns="0" bIns="0" anchor="t" anchorCtr="0">
            <a:normAutofit/>
          </a:bodyPr>
          <a:lstStyle>
            <a:lvl1pPr marL="0" marR="0" indent="0" algn="l" defTabSz="914400" rtl="0" eaLnBrk="1" fontAlgn="auto" latinLnBrk="0" hangingPunct="1">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zh-CN" altLang="en-US"/>
              <a:t>单击此处编辑副标题</a:t>
            </a:r>
          </a:p>
        </p:txBody>
      </p:sp>
      <p:sp>
        <p:nvSpPr>
          <p:cNvPr id="2" name="标题 1"/>
          <p:cNvSpPr>
            <a:spLocks noGrp="1"/>
          </p:cNvSpPr>
          <p:nvPr>
            <p:ph type="ctrTitle" idx="13" hasCustomPrompt="1"/>
            <p:custDataLst>
              <p:tags r:id="rId7"/>
            </p:custDataLst>
          </p:nvPr>
        </p:nvSpPr>
        <p:spPr>
          <a:xfrm>
            <a:off x="4824418" y="1509822"/>
            <a:ext cx="3619024" cy="728276"/>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4050" b="0" spc="6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63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502412" y="714469"/>
            <a:ext cx="8139178"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5" name="页脚占位符 4"/>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7" r:link="rId8" cstate="screen"/>
          <a:stretch>
            <a:fillRect/>
          </a:stretch>
        </p:blipFill>
        <p:spPr>
          <a:xfrm>
            <a:off x="3048000" y="4287541"/>
            <a:ext cx="3048000" cy="856594"/>
          </a:xfrm>
          <a:prstGeom prst="rect">
            <a:avLst/>
          </a:prstGeom>
        </p:spPr>
      </p:pic>
      <p:sp>
        <p:nvSpPr>
          <p:cNvPr id="4" name="日期占位符 3"/>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5" name="页脚占位符 4"/>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
        <p:nvSpPr>
          <p:cNvPr id="2" name="标题 1"/>
          <p:cNvSpPr>
            <a:spLocks noGrp="1"/>
          </p:cNvSpPr>
          <p:nvPr>
            <p:ph type="ctrTitle" idx="13" hasCustomPrompt="1"/>
            <p:custDataLst>
              <p:tags r:id="rId5"/>
            </p:custDataLst>
          </p:nvPr>
        </p:nvSpPr>
        <p:spPr>
          <a:xfrm>
            <a:off x="3569970" y="2185543"/>
            <a:ext cx="3660458" cy="811154"/>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4800"/>
              <a:buFont typeface="Arial" panose="020B0604020202020204" pitchFamily="34" charset="0"/>
              <a:buNone/>
              <a:defRPr sz="3600" b="0" spc="5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502448"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4679158" y="714469"/>
            <a:ext cx="3962432" cy="4042179"/>
          </a:xfrm>
        </p:spPr>
        <p:txBody>
          <a:bodyPr wrap="square" lIns="90170" tIns="46990" rIns="90170" bIns="46990">
            <a:normAutofit/>
          </a:bodyPr>
          <a:lstStyle>
            <a:lvl1pPr eaLnBrk="1" fontAlgn="auto" latinLnBrk="0" hangingPunct="1">
              <a:defRPr sz="1200">
                <a:solidFill>
                  <a:schemeClr val="tx1"/>
                </a:solidFill>
                <a:latin typeface="Arial" panose="020B0604020202020204" pitchFamily="34" charset="0"/>
                <a:ea typeface="微软雅黑" panose="020B0503020204020204" charset="-122"/>
              </a:defRPr>
            </a:lvl1pPr>
            <a:lvl2pPr eaLnBrk="1" fontAlgn="auto" latinLnBrk="0" hangingPunct="1">
              <a:defRPr sz="1200">
                <a:solidFill>
                  <a:schemeClr val="tx1"/>
                </a:solidFill>
                <a:latin typeface="Arial" panose="020B0604020202020204" pitchFamily="34" charset="0"/>
                <a:ea typeface="微软雅黑" panose="020B0503020204020204" charset="-122"/>
              </a:defRPr>
            </a:lvl2pPr>
            <a:lvl3pPr eaLnBrk="1" fontAlgn="auto" latinLnBrk="0" hangingPunct="1">
              <a:defRPr sz="1200">
                <a:solidFill>
                  <a:schemeClr val="tx1"/>
                </a:solidFill>
                <a:latin typeface="Arial" panose="020B0604020202020204" pitchFamily="34" charset="0"/>
                <a:ea typeface="微软雅黑" panose="020B0503020204020204" charset="-122"/>
              </a:defRPr>
            </a:lvl3pPr>
            <a:lvl4pPr eaLnBrk="1" fontAlgn="auto" latinLnBrk="0" hangingPunct="1">
              <a:defRPr sz="1200">
                <a:solidFill>
                  <a:schemeClr val="tx1"/>
                </a:solidFill>
                <a:latin typeface="Arial" panose="020B0604020202020204" pitchFamily="34" charset="0"/>
                <a:ea typeface="微软雅黑" panose="020B0503020204020204" charset="-122"/>
              </a:defRPr>
            </a:lvl4pPr>
            <a:lvl5pPr eaLnBrk="1" fontAlgn="auto" latinLnBrk="0" hangingPunct="1">
              <a:defRPr sz="120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6" name="页脚占位符 5"/>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7" name="灯片编号占位符 6"/>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0" y="0"/>
            <a:ext cx="9144000" cy="441630"/>
            <a:chOff x="0" y="0"/>
            <a:chExt cx="12192000" cy="588767"/>
          </a:xfrm>
        </p:grpSpPr>
        <p:pic>
          <p:nvPicPr>
            <p:cNvPr id="11" name="图片 10"/>
            <p:cNvPicPr/>
            <p:nvPr userDrawn="1">
              <p:custDataLst>
                <p:tags r:id="rId10"/>
              </p:custDataLst>
            </p:nvPr>
          </p:nvPicPr>
          <p:blipFill>
            <a:blip r:embed="rId13" r:link="rId14" cstate="screen"/>
            <a:stretch>
              <a:fillRect/>
            </a:stretch>
          </p:blipFill>
          <p:spPr>
            <a:xfrm>
              <a:off x="0" y="0"/>
              <a:ext cx="720090" cy="588767"/>
            </a:xfrm>
            <a:prstGeom prst="rect">
              <a:avLst/>
            </a:prstGeom>
          </p:spPr>
        </p:pic>
        <p:pic>
          <p:nvPicPr>
            <p:cNvPr id="10" name="图片 9"/>
            <p:cNvPicPr/>
            <p:nvPr userDrawn="1">
              <p:custDataLst>
                <p:tags r:id="rId11"/>
              </p:custDataLst>
            </p:nvPr>
          </p:nvPicPr>
          <p:blipFill>
            <a:blip r:embed="rId15" r:link="rId16"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502448" y="714469"/>
            <a:ext cx="3962432" cy="285788"/>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1500" b="0" u="none" strike="noStrike" kern="1200" cap="none" spc="200" normalizeH="0" baseline="0">
                <a:solidFill>
                  <a:schemeClr val="tx1"/>
                </a:solidFill>
                <a:uFillTx/>
                <a:latin typeface="Arial" panose="020B0604020202020204" pitchFamily="34" charset="0"/>
                <a:ea typeface="微软雅黑" panose="020B050302020402020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502444" y="1055024"/>
            <a:ext cx="3962400"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4676813" y="714469"/>
            <a:ext cx="3962432" cy="285788"/>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0"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4676813" y="1055024"/>
            <a:ext cx="3962432" cy="3701521"/>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8" name="页脚占位符 7"/>
          <p:cNvSpPr>
            <a:spLocks noGrp="1"/>
          </p:cNvSpPr>
          <p:nvPr>
            <p:ph type="ftr" sz="quarter" idx="11"/>
            <p:custDataLst>
              <p:tags r:id="rId8"/>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8" r:link="rId9" cstate="screen"/>
          <a:stretch>
            <a:fillRect/>
          </a:stretch>
        </p:blipFill>
        <p:spPr>
          <a:xfrm>
            <a:off x="5623560" y="1646123"/>
            <a:ext cx="3291840" cy="1851889"/>
          </a:xfrm>
          <a:prstGeom prst="rect">
            <a:avLst/>
          </a:prstGeom>
        </p:spPr>
      </p:pic>
      <p:pic>
        <p:nvPicPr>
          <p:cNvPr id="6" name="图片 5"/>
          <p:cNvPicPr/>
          <p:nvPr>
            <p:custDataLst>
              <p:tags r:id="rId2"/>
            </p:custDataLst>
          </p:nvPr>
        </p:nvPicPr>
        <p:blipFill>
          <a:blip r:embed="rId10" r:link="rId11" cstate="screen"/>
          <a:stretch>
            <a:fillRect/>
          </a:stretch>
        </p:blipFill>
        <p:spPr>
          <a:xfrm>
            <a:off x="0" y="4702505"/>
            <a:ext cx="540068" cy="441630"/>
          </a:xfrm>
          <a:prstGeom prst="rect">
            <a:avLst/>
          </a:prstGeom>
        </p:spPr>
      </p:pic>
      <p:sp>
        <p:nvSpPr>
          <p:cNvPr id="2" name="标题 1"/>
          <p:cNvSpPr>
            <a:spLocks noGrp="1"/>
          </p:cNvSpPr>
          <p:nvPr>
            <p:ph type="title"/>
            <p:custDataLst>
              <p:tags r:id="rId3"/>
            </p:custDataLst>
          </p:nvPr>
        </p:nvSpPr>
        <p:spPr>
          <a:xfrm>
            <a:off x="502412" y="332464"/>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3" name="页脚占位符 2"/>
          <p:cNvSpPr>
            <a:spLocks noGrp="1"/>
          </p:cNvSpPr>
          <p:nvPr>
            <p:ph type="ftr" sz="quarter" idx="11"/>
            <p:custDataLst>
              <p:tags r:id="rId2"/>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3"/>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48" y="332467"/>
            <a:ext cx="8139178" cy="33151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502448" y="714469"/>
            <a:ext cx="3962432" cy="4042179"/>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4679194" y="714469"/>
            <a:ext cx="3962432" cy="4042179"/>
          </a:xfrm>
        </p:spPr>
        <p:txBody>
          <a:bodyPr vert="horz" wrap="square" lIns="90170" tIns="46990" rIns="90170" bIns="4699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9EFD9D74-47D9-4702-A33C-335B63B48DBF}" type="datetimeFigureOut">
              <a:rPr lang="zh-CN" altLang="en-US" smtClean="0"/>
              <a:pPr/>
              <a:t>2020/3/24</a:t>
            </a:fld>
            <a:endParaRPr lang="zh-CN" altLang="en-US" dirty="0"/>
          </a:p>
        </p:txBody>
      </p:sp>
      <p:sp>
        <p:nvSpPr>
          <p:cNvPr id="6" name="页脚占位符 5"/>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FABC47A4-756D-490B-A52F-7D9E2C9FC05F}" type="slidenum">
              <a:rPr lang="zh-CN" altLang="en-US" smtClean="0"/>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9144000" cy="441630"/>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竖排标题 1"/>
          <p:cNvSpPr>
            <a:spLocks noGrp="1"/>
          </p:cNvSpPr>
          <p:nvPr>
            <p:ph type="title" orient="vert"/>
            <p:custDataLst>
              <p:tags r:id="rId2"/>
            </p:custDataLst>
          </p:nvPr>
        </p:nvSpPr>
        <p:spPr>
          <a:xfrm>
            <a:off x="7928351" y="714469"/>
            <a:ext cx="713238" cy="4042179"/>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1800" b="1" i="0" u="none" strike="noStrike" kern="1200" cap="none" spc="2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502444" y="714463"/>
            <a:ext cx="7371076" cy="4042179"/>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charset="-122"/>
              </a:defRPr>
            </a:lvl1pPr>
            <a:lvl2pPr indent="0" eaLnBrk="1" fontAlgn="auto" latinLnBrk="0" hangingPunct="1">
              <a:defRPr>
                <a:solidFill>
                  <a:schemeClr val="tx1"/>
                </a:solidFill>
                <a:latin typeface="Arial" panose="020B0604020202020204" pitchFamily="34" charset="0"/>
                <a:ea typeface="微软雅黑" panose="020B0503020204020204" charset="-122"/>
              </a:defRPr>
            </a:lvl2pPr>
            <a:lvl3pPr indent="0" eaLnBrk="1" fontAlgn="auto" latinLnBrk="0" hangingPunct="1">
              <a:defRPr>
                <a:solidFill>
                  <a:schemeClr val="tx1"/>
                </a:solidFill>
                <a:latin typeface="Arial" panose="020B0604020202020204" pitchFamily="34" charset="0"/>
                <a:ea typeface="微软雅黑" panose="020B0503020204020204" charset="-122"/>
              </a:defRPr>
            </a:lvl3pPr>
            <a:lvl4pPr indent="0" eaLnBrk="1" fontAlgn="auto" latinLnBrk="0" hangingPunct="1">
              <a:defRPr>
                <a:solidFill>
                  <a:schemeClr val="tx1"/>
                </a:solidFill>
                <a:latin typeface="Arial" panose="020B0604020202020204" pitchFamily="34" charset="0"/>
                <a:ea typeface="微软雅黑" panose="020B0503020204020204" charset="-122"/>
              </a:defRPr>
            </a:lvl4pPr>
            <a:lvl5pPr indent="0" eaLnBrk="1" fontAlgn="auto" latinLnBrk="0" hangingPunct="1">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5" name="页脚占位符 4"/>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0" y="0"/>
            <a:ext cx="9144000" cy="441630"/>
            <a:chOff x="0" y="0"/>
            <a:chExt cx="12192000" cy="588767"/>
          </a:xfrm>
        </p:grpSpPr>
        <p:pic>
          <p:nvPicPr>
            <p:cNvPr id="8" name="图片 7"/>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3" name="日期占位符 2"/>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4" name="页脚占位符 3"/>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5"/>
            </p:custDataLst>
          </p:nvPr>
        </p:nvSpPr>
        <p:spPr>
          <a:xfrm>
            <a:off x="502448" y="714469"/>
            <a:ext cx="8139178" cy="4042179"/>
          </a:xfrm>
        </p:spPr>
        <p:txBody>
          <a:bodyPr wrap="square">
            <a:normAutofit/>
          </a:bodyPr>
          <a:lstStyle>
            <a:lvl1pPr>
              <a:defRPr>
                <a:solidFill>
                  <a:schemeClr val="tx1"/>
                </a:solidFill>
                <a:latin typeface="Arial" panose="020B0604020202020204" pitchFamily="34" charset="0"/>
                <a:ea typeface="微软雅黑" panose="020B0503020204020204" charset="-122"/>
              </a:defRPr>
            </a:lvl1pPr>
            <a:lvl2pPr>
              <a:defRPr>
                <a:solidFill>
                  <a:schemeClr val="tx1"/>
                </a:solidFill>
                <a:latin typeface="Arial" panose="020B0604020202020204" pitchFamily="34" charset="0"/>
                <a:ea typeface="微软雅黑" panose="020B0503020204020204" charset="-122"/>
              </a:defRPr>
            </a:lvl2pPr>
            <a:lvl3pPr>
              <a:defRPr>
                <a:solidFill>
                  <a:schemeClr val="tx1"/>
                </a:solidFill>
                <a:latin typeface="Arial" panose="020B0604020202020204" pitchFamily="34" charset="0"/>
                <a:ea typeface="微软雅黑" panose="020B0503020204020204" charset="-122"/>
              </a:defRPr>
            </a:lvl3pPr>
            <a:lvl4pPr>
              <a:defRPr>
                <a:solidFill>
                  <a:schemeClr val="tx1"/>
                </a:solidFill>
                <a:latin typeface="Arial" panose="020B0604020202020204" pitchFamily="34" charset="0"/>
                <a:ea typeface="微软雅黑" panose="020B0503020204020204" charset="-122"/>
              </a:defRPr>
            </a:lvl4pPr>
            <a:lvl5pPr>
              <a:defRPr>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p:custDataLst>
              <p:tags r:id="rId1"/>
            </p:custDataLst>
          </p:nvPr>
        </p:nvPicPr>
        <p:blipFill>
          <a:blip r:embed="rId8" r:link="rId9"/>
          <a:stretch>
            <a:fillRect/>
          </a:stretch>
        </p:blipFill>
        <p:spPr>
          <a:xfrm>
            <a:off x="0" y="0"/>
            <a:ext cx="9144000" cy="5144135"/>
          </a:xfrm>
          <a:prstGeom prst="rect">
            <a:avLst/>
          </a:prstGeom>
        </p:spPr>
      </p:pic>
      <p:sp>
        <p:nvSpPr>
          <p:cNvPr id="3" name="日期占位符 2"/>
          <p:cNvSpPr>
            <a:spLocks noGrp="1"/>
          </p:cNvSpPr>
          <p:nvPr>
            <p:ph type="dt" sz="half" idx="10"/>
            <p:custDataLst>
              <p:tags r:id="rId2"/>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4" name="页脚占位符 3"/>
          <p:cNvSpPr>
            <a:spLocks noGrp="1"/>
          </p:cNvSpPr>
          <p:nvPr>
            <p:ph type="ftr" sz="quarter" idx="11"/>
            <p:custDataLst>
              <p:tags r:id="rId3"/>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a:p>
        </p:txBody>
      </p:sp>
      <p:sp>
        <p:nvSpPr>
          <p:cNvPr id="7" name="文本占位符 6"/>
          <p:cNvSpPr>
            <a:spLocks noGrp="1"/>
          </p:cNvSpPr>
          <p:nvPr>
            <p:ph type="body" idx="14" hasCustomPrompt="1"/>
            <p:custDataLst>
              <p:tags r:id="rId5"/>
            </p:custDataLst>
          </p:nvPr>
        </p:nvSpPr>
        <p:spPr>
          <a:xfrm>
            <a:off x="4953000" y="2739014"/>
            <a:ext cx="3619500" cy="833540"/>
          </a:xfrm>
        </p:spPr>
        <p:txBody>
          <a:bodyPr vert="horz" wrap="square" lIns="0" tIns="0" rIns="0" bIns="0" anchor="t" anchorCtr="0">
            <a:normAutofit/>
          </a:bodyPr>
          <a:lstStyle>
            <a:lvl1pPr marL="257175" marR="0" indent="-257175" algn="l" rtl="0" eaLnBrk="1" fontAlgn="auto">
              <a:lnSpc>
                <a:spcPct val="120000"/>
              </a:lnSpc>
              <a:spcBef>
                <a:spcPts val="0"/>
              </a:spcBef>
              <a:spcAft>
                <a:spcPts val="0"/>
              </a:spcAft>
              <a:buClrTx/>
              <a:buSzPts val="1800"/>
              <a:buFont typeface="Arial" panose="020B0604020202020204" pitchFamily="34" charset="0"/>
              <a:buNone/>
              <a:defRPr sz="1350" b="0" spc="200">
                <a:solidFill>
                  <a:schemeClr val="tx1"/>
                </a:solidFill>
                <a:latin typeface="Arial" panose="020B0604020202020204" pitchFamily="34" charset="0"/>
                <a:ea typeface="微软雅黑" panose="020B0503020204020204" charset="-122"/>
              </a:defRPr>
            </a:lvl1pPr>
          </a:lstStyle>
          <a:p>
            <a:pPr marL="0" marR="0" lvl="0" indent="0" algn="l" defTabSz="914400" rtl="0" eaLnBrk="1" fontAlgn="auto" latinLnBrk="0" hangingPunct="1">
              <a:lnSpc>
                <a:spcPct val="120000"/>
              </a:lnSpc>
              <a:spcBef>
                <a:spcPts val="0"/>
              </a:spcBef>
              <a:spcAft>
                <a:spcPts val="0"/>
              </a:spcAft>
              <a:buClr>
                <a:schemeClr val="tx1">
                  <a:lumMod val="65000"/>
                  <a:lumOff val="35000"/>
                </a:schemeClr>
              </a:buClr>
              <a:buSzPts val="1800"/>
              <a:buFont typeface="Arial" panose="020B0604020202020204" pitchFamily="34" charset="0"/>
              <a:buNone/>
            </a:pPr>
            <a:r>
              <a:rPr lang="zh-CN" altLang="en-US"/>
              <a:t>单击此处编辑副标题</a:t>
            </a:r>
          </a:p>
        </p:txBody>
      </p:sp>
      <p:sp>
        <p:nvSpPr>
          <p:cNvPr id="2" name="标题 1"/>
          <p:cNvSpPr>
            <a:spLocks noGrp="1"/>
          </p:cNvSpPr>
          <p:nvPr>
            <p:ph type="title" idx="13" hasCustomPrompt="1"/>
            <p:custDataLst>
              <p:tags r:id="rId6"/>
            </p:custDataLst>
          </p:nvPr>
        </p:nvSpPr>
        <p:spPr>
          <a:xfrm>
            <a:off x="4953000" y="1571581"/>
            <a:ext cx="3619024" cy="1014061"/>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4950" b="0" spc="700">
                <a:solidFill>
                  <a:schemeClr val="tx1"/>
                </a:solidFill>
                <a:latin typeface="Arial" panose="020B0604020202020204" pitchFamily="34" charset="0"/>
                <a:ea typeface="汉仪旗黑-85S" panose="00020600040101010101" pitchFamily="18" charset="-122"/>
              </a:defRPr>
            </a:lvl1pPr>
          </a:lstStyle>
          <a:p>
            <a:r>
              <a:rPr lang="zh-CN" altLang="en-US"/>
              <a:t>编辑标题</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0" y="0"/>
            <a:ext cx="9144000" cy="441630"/>
            <a:chOff x="0" y="0"/>
            <a:chExt cx="12192000" cy="588767"/>
          </a:xfrm>
        </p:grpSpPr>
        <p:pic>
          <p:nvPicPr>
            <p:cNvPr id="7" name="图片 6"/>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502412" y="332464"/>
            <a:ext cx="8139178" cy="33151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4" name="页脚占位符 3"/>
          <p:cNvSpPr>
            <a:spLocks noGrp="1"/>
          </p:cNvSpPr>
          <p:nvPr>
            <p:ph type="ftr" sz="quarter" idx="11"/>
            <p:custDataLst>
              <p:tags r:id="rId4"/>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219056" y="227885"/>
            <a:ext cx="8705888" cy="468836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hasCustomPrompt="1"/>
            <p:custDataLst>
              <p:tags r:id="rId3"/>
            </p:custDataLst>
          </p:nvPr>
        </p:nvSpPr>
        <p:spPr>
          <a:xfrm>
            <a:off x="961200" y="937016"/>
            <a:ext cx="7219800" cy="542767"/>
          </a:xfrm>
        </p:spPr>
        <p:txBody>
          <a:bodyPr wrap="square" anchor="ctr">
            <a:normAutofit/>
          </a:bodyPr>
          <a:lstStyle>
            <a:lvl1pP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960835" y="1622900"/>
            <a:ext cx="7219950" cy="2584219"/>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4" name="页脚占位符 3"/>
          <p:cNvSpPr>
            <a:spLocks noGrp="1"/>
          </p:cNvSpPr>
          <p:nvPr>
            <p:ph type="ftr" sz="quarter" idx="11"/>
            <p:custDataLst>
              <p:tags r:id="rId6"/>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3618452" cy="514413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pic>
        <p:nvPicPr>
          <p:cNvPr id="8" name="图片 7"/>
          <p:cNvPicPr/>
          <p:nvPr>
            <p:custDataLst>
              <p:tags r:id="rId2"/>
            </p:custDataLst>
          </p:nvPr>
        </p:nvPicPr>
        <p:blipFill>
          <a:blip r:embed="rId10" r:link="rId11" cstate="screen"/>
          <a:stretch>
            <a:fillRect/>
          </a:stretch>
        </p:blipFill>
        <p:spPr>
          <a:xfrm>
            <a:off x="8603933" y="0"/>
            <a:ext cx="540068" cy="441630"/>
          </a:xfrm>
          <a:prstGeom prst="rect">
            <a:avLst/>
          </a:prstGeom>
        </p:spPr>
      </p:pic>
      <p:sp>
        <p:nvSpPr>
          <p:cNvPr id="2" name="标题 1"/>
          <p:cNvSpPr>
            <a:spLocks noGrp="1"/>
          </p:cNvSpPr>
          <p:nvPr>
            <p:ph type="title" hasCustomPrompt="1"/>
            <p:custDataLst>
              <p:tags r:id="rId3"/>
            </p:custDataLst>
          </p:nvPr>
        </p:nvSpPr>
        <p:spPr>
          <a:xfrm>
            <a:off x="437400" y="577871"/>
            <a:ext cx="2970000" cy="661582"/>
          </a:xfrm>
        </p:spPr>
        <p:txBody>
          <a:bodyPr wrap="square" anchor="ctr" anchorCtr="0">
            <a:normAutofit/>
          </a:bodyPr>
          <a:lstStyle>
            <a:lvl1pPr>
              <a:defRPr sz="27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440100" y="1323163"/>
            <a:ext cx="2967300" cy="3070279"/>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3825900" y="577525"/>
            <a:ext cx="4860000" cy="381642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0"/>
            <a:ext cx="9144000" cy="1998496"/>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9000" y="585972"/>
            <a:ext cx="8232300" cy="469858"/>
          </a:xfrm>
        </p:spPr>
        <p:txBody>
          <a:bodyPr wrap="square" anchor="ctr">
            <a:normAutofit/>
          </a:bodyPr>
          <a:lstStyle>
            <a:lvl1pPr algn="ctr">
              <a:defRPr sz="27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459000" y="1244854"/>
            <a:ext cx="8231981" cy="621077"/>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459581" y="2106260"/>
            <a:ext cx="8224200" cy="257341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3772194"/>
            <a:ext cx="9144000" cy="1371941"/>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0"/>
            <a:ext cx="9144000" cy="441630"/>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453600" y="502262"/>
            <a:ext cx="8232300" cy="423952"/>
          </a:xfrm>
        </p:spPr>
        <p:txBody>
          <a:bodyPr wrap="square" anchor="ctr" anchorCtr="0">
            <a:normAutofit/>
          </a:bodyPr>
          <a:lstStyle>
            <a:lvl1pPr algn="ctr">
              <a:defRPr sz="24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7"/>
            </p:custDataLst>
          </p:nvPr>
        </p:nvSpPr>
        <p:spPr>
          <a:xfrm>
            <a:off x="453628" y="1261056"/>
            <a:ext cx="8243100" cy="2408697"/>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445500" y="3885780"/>
            <a:ext cx="8251200" cy="75879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p:custDataLst>
              <p:tags r:id="rId1"/>
            </p:custDataLst>
          </p:nvPr>
        </p:nvSpPr>
        <p:spPr>
          <a:xfrm>
            <a:off x="0" y="0"/>
            <a:ext cx="9144000" cy="685885"/>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4702505"/>
            <a:ext cx="9144000" cy="441630"/>
            <a:chOff x="0" y="6269233"/>
            <a:chExt cx="12192000" cy="588767"/>
          </a:xfrm>
        </p:grpSpPr>
        <p:pic>
          <p:nvPicPr>
            <p:cNvPr id="12" name="图片 11"/>
            <p:cNvPicPr/>
            <p:nvPr userDrawn="1">
              <p:custDataLst>
                <p:tags r:id="rId11"/>
              </p:custDataLst>
            </p:nvPr>
          </p:nvPicPr>
          <p:blipFill>
            <a:blip r:embed="rId14" r:link="rId15" cstate="screen"/>
            <a:stretch>
              <a:fillRect/>
            </a:stretch>
          </p:blipFill>
          <p:spPr>
            <a:xfrm>
              <a:off x="11471910" y="6269233"/>
              <a:ext cx="720090" cy="588767"/>
            </a:xfrm>
            <a:prstGeom prst="rect">
              <a:avLst/>
            </a:prstGeom>
          </p:spPr>
        </p:pic>
        <p:pic>
          <p:nvPicPr>
            <p:cNvPr id="10" name="图片 9"/>
            <p:cNvPicPr/>
            <p:nvPr userDrawn="1">
              <p:custDataLst>
                <p:tags r:id="rId12"/>
              </p:custDataLst>
            </p:nvPr>
          </p:nvPicPr>
          <p:blipFill>
            <a:blip r:embed="rId16" r:link="rId17" cstate="screen"/>
            <a:stretch>
              <a:fillRect/>
            </a:stretch>
          </p:blipFill>
          <p:spPr>
            <a:xfrm>
              <a:off x="0" y="6269233"/>
              <a:ext cx="720090" cy="588767"/>
            </a:xfrm>
            <a:prstGeom prst="rect">
              <a:avLst/>
            </a:prstGeom>
          </p:spPr>
        </p:pic>
      </p:grpSp>
      <p:sp>
        <p:nvSpPr>
          <p:cNvPr id="2" name="标题 1"/>
          <p:cNvSpPr>
            <a:spLocks noGrp="1"/>
          </p:cNvSpPr>
          <p:nvPr>
            <p:ph type="title"/>
            <p:custDataLst>
              <p:tags r:id="rId3"/>
            </p:custDataLst>
          </p:nvPr>
        </p:nvSpPr>
        <p:spPr>
          <a:xfrm>
            <a:off x="434700" y="178222"/>
            <a:ext cx="8278200" cy="331514"/>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内容占位符 6"/>
          <p:cNvSpPr>
            <a:spLocks noGrp="1"/>
          </p:cNvSpPr>
          <p:nvPr>
            <p:ph sz="quarter" idx="13"/>
            <p:custDataLst>
              <p:tags r:id="rId7"/>
            </p:custDataLst>
          </p:nvPr>
        </p:nvSpPr>
        <p:spPr>
          <a:xfrm>
            <a:off x="434700" y="1247554"/>
            <a:ext cx="4006800" cy="217106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4681800" y="1247554"/>
            <a:ext cx="4025700" cy="2171068"/>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429300" y="3613046"/>
            <a:ext cx="4006800" cy="58597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4689900" y="3610346"/>
            <a:ext cx="4025700" cy="585972"/>
          </a:xfrm>
        </p:spPr>
        <p:txBody>
          <a:bodyPr wrap="square">
            <a:normAutofit/>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2020/3/24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715357"/>
            <a:ext cx="9144000" cy="371342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sz="1350"/>
          </a:p>
        </p:txBody>
      </p:sp>
      <p:grpSp>
        <p:nvGrpSpPr>
          <p:cNvPr id="6" name="组合 5"/>
          <p:cNvGrpSpPr/>
          <p:nvPr>
            <p:custDataLst>
              <p:tags r:id="rId2"/>
            </p:custDataLst>
          </p:nvPr>
        </p:nvGrpSpPr>
        <p:grpSpPr>
          <a:xfrm>
            <a:off x="0" y="4150469"/>
            <a:ext cx="9143999" cy="993666"/>
            <a:chOff x="0" y="5533275"/>
            <a:chExt cx="12191999" cy="1324725"/>
          </a:xfrm>
        </p:grpSpPr>
        <p:pic>
          <p:nvPicPr>
            <p:cNvPr id="9" name="图片 8"/>
            <p:cNvPicPr/>
            <p:nvPr userDrawn="1">
              <p:custDataLst>
                <p:tags r:id="rId8"/>
              </p:custDataLst>
            </p:nvPr>
          </p:nvPicPr>
          <p:blipFill>
            <a:blip r:embed="rId11" r:link="rId12" cstate="screen"/>
            <a:stretch>
              <a:fillRect/>
            </a:stretch>
          </p:blipFill>
          <p:spPr>
            <a:xfrm>
              <a:off x="10571797" y="5533275"/>
              <a:ext cx="1620202" cy="1324725"/>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0" y="5533275"/>
              <a:ext cx="1620202" cy="1324725"/>
            </a:xfrm>
            <a:prstGeom prst="rect">
              <a:avLst/>
            </a:prstGeom>
          </p:spPr>
        </p:pic>
      </p:grpSp>
      <p:sp>
        <p:nvSpPr>
          <p:cNvPr id="2" name="标题 1"/>
          <p:cNvSpPr>
            <a:spLocks noGrp="1"/>
          </p:cNvSpPr>
          <p:nvPr>
            <p:ph type="title" hasCustomPrompt="1"/>
            <p:custDataLst>
              <p:tags r:id="rId3"/>
            </p:custDataLst>
          </p:nvPr>
        </p:nvSpPr>
        <p:spPr>
          <a:xfrm>
            <a:off x="1142100" y="1004524"/>
            <a:ext cx="6858000" cy="1790321"/>
          </a:xfrm>
        </p:spPr>
        <p:txBody>
          <a:bodyPr wrap="square" anchor="b">
            <a:normAutofit/>
          </a:bodyPr>
          <a:lstStyle>
            <a:lvl1pPr algn="ctr">
              <a:defRPr sz="45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a:xfrm>
            <a:off x="659807"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4" name="页脚占位符 3"/>
          <p:cNvSpPr>
            <a:spLocks noGrp="1"/>
          </p:cNvSpPr>
          <p:nvPr>
            <p:ph type="ftr" sz="quarter" idx="11"/>
            <p:custDataLst>
              <p:tags r:id="rId5"/>
            </p:custDataLst>
          </p:nvPr>
        </p:nvSpPr>
        <p:spPr>
          <a:xfrm>
            <a:off x="3087000" y="4762963"/>
            <a:ext cx="2970000" cy="237629"/>
          </a:xfrm>
        </p:spPr>
        <p:txBody>
          <a:bodyPr wrap="square">
            <a:normAutofit/>
          </a:bodyPr>
          <a:lstStyle>
            <a:lvl1pPr>
              <a:defRPr>
                <a:latin typeface="Arial" panose="020B0604020202020204" pitchFamily="34" charset="0"/>
                <a:ea typeface="微软雅黑" panose="020B050302020402020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6457950" y="4762963"/>
            <a:ext cx="2025000" cy="237629"/>
          </a:xfrm>
        </p:spPr>
        <p:txBody>
          <a:bodyPr wrap="square">
            <a:normAutofit/>
          </a:bodyPr>
          <a:lstStyle>
            <a:lvl1pPr>
              <a:defRPr>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文本占位符 6"/>
          <p:cNvSpPr>
            <a:spLocks noGrp="1"/>
          </p:cNvSpPr>
          <p:nvPr>
            <p:ph type="body" sz="quarter" idx="13"/>
            <p:custDataLst>
              <p:tags r:id="rId7"/>
            </p:custDataLst>
          </p:nvPr>
        </p:nvSpPr>
        <p:spPr>
          <a:xfrm>
            <a:off x="1141810" y="2897458"/>
            <a:ext cx="6858000" cy="1242153"/>
          </a:xfrm>
        </p:spPr>
        <p:txBody>
          <a:bodyPr wrap="square">
            <a:normAutofit/>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pPr/>
              <a:t>2020/3/24</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pPr/>
              <a:t>‹#›</a:t>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2020/3/24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2020/3/24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2020/3/24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2020/3/24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2020/3/24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2020/3/24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ags" Target="../tags/tag13.xml"/><Relationship Id="rId3" Type="http://schemas.openxmlformats.org/officeDocument/2006/relationships/slideLayout" Target="../slideLayouts/slideLayout15.xml"/><Relationship Id="rId21" Type="http://schemas.openxmlformats.org/officeDocument/2006/relationships/tags" Target="../tags/tag8.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ags" Target="../tags/tag1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ags" Target="../tags/tag11.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ags" Target="../tags/tag1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ags" Target="../tags/tag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2020/3/24</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502412" y="332464"/>
            <a:ext cx="8139178" cy="33151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2"/>
            </p:custDataLst>
          </p:nvPr>
        </p:nvSpPr>
        <p:spPr>
          <a:xfrm>
            <a:off x="502412" y="721138"/>
            <a:ext cx="8139178" cy="4042179"/>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3"/>
            </p:custDataLst>
          </p:nvPr>
        </p:nvSpPr>
        <p:spPr>
          <a:xfrm>
            <a:off x="659807" y="4762963"/>
            <a:ext cx="2025000" cy="237629"/>
          </a:xfrm>
          <a:prstGeom prst="rect">
            <a:avLst/>
          </a:prstGeom>
        </p:spPr>
        <p:txBody>
          <a:bodyPr vert="horz" wrap="square" lIns="91440" tIns="45720" rIns="91440" bIns="45720" rtlCol="0" anchor="ctr">
            <a:normAutofit/>
          </a:bodyPr>
          <a:lstStyle>
            <a:lvl1pPr algn="l">
              <a:defRPr sz="900">
                <a:solidFill>
                  <a:schemeClr val="tx1">
                    <a:tint val="75000"/>
                  </a:schemeClr>
                </a:solidFill>
                <a:latin typeface="Arial" panose="020B0604020202020204" pitchFamily="34" charset="0"/>
                <a:ea typeface="微软雅黑" panose="020B0503020204020204" charset="-122"/>
              </a:defRPr>
            </a:lvl1pPr>
          </a:lstStyle>
          <a:p>
            <a:fld id="{760FBDFE-C587-4B4C-A407-44438C67B59E}" type="datetimeFigureOut">
              <a:rPr lang="zh-CN" altLang="en-US" smtClean="0"/>
              <a:pPr/>
              <a:t>2020/3/24</a:t>
            </a:fld>
            <a:endParaRPr lang="zh-CN" altLang="en-US"/>
          </a:p>
        </p:txBody>
      </p:sp>
      <p:sp>
        <p:nvSpPr>
          <p:cNvPr id="5" name="页脚占位符 4"/>
          <p:cNvSpPr>
            <a:spLocks noGrp="1"/>
          </p:cNvSpPr>
          <p:nvPr>
            <p:ph type="ftr" sz="quarter" idx="3"/>
            <p:custDataLst>
              <p:tags r:id="rId24"/>
            </p:custDataLst>
          </p:nvPr>
        </p:nvSpPr>
        <p:spPr>
          <a:xfrm>
            <a:off x="3087000" y="4762963"/>
            <a:ext cx="2970000" cy="237629"/>
          </a:xfrm>
          <a:prstGeom prst="rect">
            <a:avLst/>
          </a:prstGeom>
        </p:spPr>
        <p:txBody>
          <a:bodyPr vert="horz" wrap="square" lIns="91440" tIns="45720" rIns="91440" bIns="45720" rtlCol="0" anchor="ctr">
            <a:normAutofit/>
          </a:bodyPr>
          <a:lstStyle>
            <a:lvl1pPr algn="ctr">
              <a:defRPr sz="900">
                <a:solidFill>
                  <a:schemeClr val="tx1">
                    <a:tint val="75000"/>
                  </a:schemeClr>
                </a:solidFill>
                <a:latin typeface="Arial" panose="020B0604020202020204" pitchFamily="34" charset="0"/>
                <a:ea typeface="微软雅黑" panose="020B0503020204020204" charset="-122"/>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6457950" y="4762963"/>
            <a:ext cx="2025000" cy="237629"/>
          </a:xfrm>
          <a:prstGeom prst="rect">
            <a:avLst/>
          </a:prstGeom>
        </p:spPr>
        <p:txBody>
          <a:bodyPr vert="horz" wrap="square" lIns="91440" tIns="45720" rIns="91440" bIns="45720" rtlCol="0" anchor="ctr">
            <a:normAutofit/>
          </a:bodyPr>
          <a:lstStyle>
            <a:lvl1pPr algn="r">
              <a:defRPr sz="900">
                <a:solidFill>
                  <a:schemeClr val="tx1">
                    <a:tint val="75000"/>
                  </a:schemeClr>
                </a:solidFill>
                <a:latin typeface="Arial" panose="020B0604020202020204" pitchFamily="34" charset="0"/>
                <a:ea typeface="微软雅黑" panose="020B0503020204020204" charset="-122"/>
              </a:defRPr>
            </a:lvl1pPr>
          </a:lstStyle>
          <a:p>
            <a:fld id="{49AE70B2-8BF9-45C0-BB95-33D1B9D3A854}" type="slidenum">
              <a:rPr lang="zh-CN" altLang="en-US" smtClean="0"/>
              <a:pPr/>
              <a:t>‹#›</a:t>
            </a:fld>
            <a:endParaRPr lang="zh-CN" altLang="en-US" dirty="0"/>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Lst>
  <p:txStyles>
    <p:titleStyle>
      <a:lvl1pPr algn="l" defTabSz="685800" rtl="0" eaLnBrk="1" fontAlgn="auto" latinLnBrk="0" hangingPunct="1">
        <a:lnSpc>
          <a:spcPct val="100000"/>
        </a:lnSpc>
        <a:spcBef>
          <a:spcPct val="0"/>
        </a:spcBef>
        <a:buNone/>
        <a:defRPr sz="1800" b="1" u="none" strike="noStrike" kern="1200" cap="none" spc="200" normalizeH="0">
          <a:solidFill>
            <a:schemeClr val="tx1"/>
          </a:solidFill>
          <a:uFillTx/>
          <a:latin typeface="Arial" panose="020B0604020202020204" pitchFamily="34" charset="0"/>
          <a:ea typeface="微软雅黑" panose="020B050302020402020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1pPr>
      <a:lvl2pPr marL="514350" indent="-171450" algn="l" defTabSz="685800" rtl="0" eaLnBrk="1" fontAlgn="auto" latinLnBrk="0" hangingPunct="1">
        <a:lnSpc>
          <a:spcPct val="130000"/>
        </a:lnSpc>
        <a:spcBef>
          <a:spcPts val="0"/>
        </a:spcBef>
        <a:spcAft>
          <a:spcPts val="1000"/>
        </a:spcAft>
        <a:buFont typeface="Arial" panose="020B0604020202020204" pitchFamily="34" charset="0"/>
        <a:buChar char="•"/>
        <a:tabLst>
          <a:tab pos="1207135" algn="l"/>
        </a:tabLst>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2pPr>
      <a:lvl3pPr marL="8572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3pPr>
      <a:lvl4pPr marL="12001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4pPr>
      <a:lvl5pPr marL="1543050" indent="-171450" algn="l" defTabSz="685800" rtl="0" eaLnBrk="1" fontAlgn="auto" latinLnBrk="0" hangingPunct="1">
        <a:lnSpc>
          <a:spcPct val="130000"/>
        </a:lnSpc>
        <a:spcBef>
          <a:spcPts val="0"/>
        </a:spcBef>
        <a:spcAft>
          <a:spcPts val="1000"/>
        </a:spcAft>
        <a:buFont typeface="Arial" panose="020B0604020202020204" pitchFamily="34" charset="0"/>
        <a:buChar char="•"/>
        <a:defRPr sz="1200" u="none" strike="noStrike" kern="1200" cap="none" spc="150" normalizeH="0" baseline="0">
          <a:solidFill>
            <a:schemeClr val="tx1"/>
          </a:solidFill>
          <a:uFillTx/>
          <a:latin typeface="Arial" panose="020B0604020202020204" pitchFamily="34" charset="0"/>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58.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ideo" Target="file:///K:\&#21475;&#32617;\&#38745;&#30005;&#21560;&#38468;.mp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40.tiff"/><Relationship Id="rId3" Type="http://schemas.openxmlformats.org/officeDocument/2006/relationships/image" Target="../media/image35.png"/><Relationship Id="rId7" Type="http://schemas.openxmlformats.org/officeDocument/2006/relationships/image" Target="../media/image39.tif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8.tiff"/><Relationship Id="rId5" Type="http://schemas.openxmlformats.org/officeDocument/2006/relationships/image" Target="../media/image37.tiff"/><Relationship Id="rId4" Type="http://schemas.openxmlformats.org/officeDocument/2006/relationships/image" Target="../media/image36.tiff"/></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2.tiff"/><Relationship Id="rId5" Type="http://schemas.openxmlformats.org/officeDocument/2006/relationships/image" Target="../media/image35.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7.tif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160.xml"/><Relationship Id="rId1" Type="http://schemas.openxmlformats.org/officeDocument/2006/relationships/tags" Target="../tags/tag159.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file:///K:\&#21475;&#32617;\&#21098;&#21475;&#32617;.mp4" TargetMode="External"/><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A2141037-D0A4-4E21-8F8B-B1408E39520C}"/>
              </a:ext>
            </a:extLst>
          </p:cNvPr>
          <p:cNvPicPr>
            <a:picLocks noChangeAspect="1"/>
          </p:cNvPicPr>
          <p:nvPr/>
        </p:nvPicPr>
        <p:blipFill rotWithShape="1">
          <a:blip r:embed="rId4"/>
          <a:srcRect r="531"/>
          <a:stretch/>
        </p:blipFill>
        <p:spPr>
          <a:xfrm>
            <a:off x="0" y="0"/>
            <a:ext cx="9144000" cy="5143500"/>
          </a:xfrm>
          <a:prstGeom prst="rect">
            <a:avLst/>
          </a:prstGeom>
        </p:spPr>
      </p:pic>
      <p:sp>
        <p:nvSpPr>
          <p:cNvPr id="15" name="标题 14"/>
          <p:cNvSpPr>
            <a:spLocks noGrp="1"/>
          </p:cNvSpPr>
          <p:nvPr>
            <p:ph type="ctrTitle" idx="13"/>
          </p:nvPr>
        </p:nvSpPr>
        <p:spPr>
          <a:xfrm>
            <a:off x="3480375" y="2131437"/>
            <a:ext cx="5412105" cy="728345"/>
          </a:xfrm>
        </p:spPr>
        <p:txBody>
          <a:bodyPr>
            <a:normAutofit/>
          </a:bodyPr>
          <a:lstStyle/>
          <a:p>
            <a:pPr algn="ctr"/>
            <a:r>
              <a:rPr lang="zh-CN" altLang="en-US" b="1" spc="300" dirty="0" smtClean="0">
                <a:solidFill>
                  <a:srgbClr val="FF0000"/>
                </a:solidFill>
                <a:latin typeface="微软雅黑" panose="020B0503020204020204" charset="-122"/>
                <a:ea typeface="微软雅黑" panose="020B0503020204020204" charset="-122"/>
                <a:sym typeface="+mn-ea"/>
              </a:rPr>
              <a:t>小小口罩 大大学问 </a:t>
            </a:r>
            <a:endParaRPr lang="zh-CN" altLang="en-US" dirty="0">
              <a:solidFill>
                <a:srgbClr val="FF0000"/>
              </a:solidFill>
            </a:endParaRPr>
          </a:p>
        </p:txBody>
      </p:sp>
      <p:sp>
        <p:nvSpPr>
          <p:cNvPr id="10" name="矩形 9"/>
          <p:cNvSpPr/>
          <p:nvPr/>
        </p:nvSpPr>
        <p:spPr>
          <a:xfrm>
            <a:off x="4871085" y="3635375"/>
            <a:ext cx="3601720" cy="553085"/>
          </a:xfrm>
          <a:prstGeom prst="rect">
            <a:avLst/>
          </a:prstGeom>
        </p:spPr>
        <p:txBody>
          <a:bodyPr wrap="square">
            <a:spAutoFit/>
          </a:bodyPr>
          <a:lstStyle/>
          <a:p>
            <a:pPr algn="l">
              <a:lnSpc>
                <a:spcPct val="150000"/>
              </a:lnSpc>
            </a:pPr>
            <a:r>
              <a:rPr lang="en-US" altLang="zh-CN" b="1" spc="226" dirty="0">
                <a:solidFill>
                  <a:schemeClr val="tx1"/>
                </a:solidFill>
                <a:latin typeface="楷体" panose="02010609060101010101" charset="-122"/>
                <a:ea typeface="楷体" panose="02010609060101010101" charset="-122"/>
                <a:cs typeface="楷体" panose="02010609060101010101" charset="-122"/>
              </a:rPr>
              <a:t>  </a:t>
            </a:r>
            <a:r>
              <a:rPr lang="en-US" altLang="zh-CN" sz="2000" spc="226" dirty="0">
                <a:solidFill>
                  <a:schemeClr val="tx1"/>
                </a:solidFill>
                <a:latin typeface="微软雅黑" panose="020B0503020204020204" charset="-122"/>
                <a:ea typeface="微软雅黑" panose="020B0503020204020204" charset="-122"/>
              </a:rPr>
              <a:t> </a:t>
            </a:r>
          </a:p>
        </p:txBody>
      </p:sp>
      <p:sp>
        <p:nvSpPr>
          <p:cNvPr id="11" name="文本框 10"/>
          <p:cNvSpPr txBox="1"/>
          <p:nvPr/>
        </p:nvSpPr>
        <p:spPr>
          <a:xfrm>
            <a:off x="4066619" y="1194123"/>
            <a:ext cx="4093845" cy="461665"/>
          </a:xfrm>
          <a:prstGeom prst="rect">
            <a:avLst/>
          </a:prstGeom>
          <a:noFill/>
        </p:spPr>
        <p:txBody>
          <a:bodyPr wrap="square" rtlCol="0">
            <a:spAutoFit/>
          </a:bodyPr>
          <a:lstStyle/>
          <a:p>
            <a:pPr algn="ctr"/>
            <a:r>
              <a:rPr lang="zh-CN" altLang="en-US" sz="2000" b="1" spc="226"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朝阳区线上课堂</a:t>
            </a:r>
            <a:r>
              <a:rPr lang="en-US" altLang="zh-CN" sz="2000" b="1" spc="226" dirty="0" smtClean="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a:t>
            </a:r>
            <a:r>
              <a:rPr lang="zh-CN" altLang="en-US" sz="2000" b="1" spc="226" dirty="0" smtClean="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高</a:t>
            </a:r>
            <a:r>
              <a:rPr lang="zh-CN" altLang="en-US" sz="2000" b="1" spc="226"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一</a:t>
            </a:r>
            <a:r>
              <a:rPr lang="zh-CN" altLang="en-US" sz="2000" b="1" spc="226" dirty="0" smtClean="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年级化学</a:t>
            </a:r>
            <a:r>
              <a:rPr lang="zh-CN" altLang="en-US" sz="2400" b="1" spc="226" dirty="0" smtClean="0">
                <a:solidFill>
                  <a:srgbClr val="002060"/>
                </a:solidFill>
                <a:latin typeface="微软雅黑" panose="020B0503020204020204" pitchFamily="34" charset="-122"/>
                <a:ea typeface="微软雅黑" panose="020B0503020204020204" pitchFamily="34" charset="-122"/>
                <a:cs typeface="楷体" panose="02010609060101010101" charset="-122"/>
                <a:sym typeface="+mn-ea"/>
              </a:rPr>
              <a:t> </a:t>
            </a:r>
            <a:endParaRPr lang="zh-CN" altLang="en-US" sz="2400" b="1" spc="226" dirty="0">
              <a:solidFill>
                <a:srgbClr val="002060"/>
              </a:solidFill>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9" name="文本框 8"/>
          <p:cNvSpPr txBox="1"/>
          <p:nvPr/>
        </p:nvSpPr>
        <p:spPr>
          <a:xfrm>
            <a:off x="3549692" y="3699565"/>
            <a:ext cx="4836240" cy="499624"/>
          </a:xfrm>
          <a:prstGeom prst="rect">
            <a:avLst/>
          </a:prstGeom>
          <a:noFill/>
        </p:spPr>
        <p:txBody>
          <a:bodyPr wrap="square" rtlCol="0">
            <a:spAutoFit/>
          </a:bodyPr>
          <a:lstStyle/>
          <a:p>
            <a:pPr algn="ctr">
              <a:lnSpc>
                <a:spcPct val="150000"/>
              </a:lnSpc>
            </a:pPr>
            <a:r>
              <a:rPr lang="zh-CN" altLang="en-US" sz="2000" spc="226" dirty="0" smtClean="0">
                <a:solidFill>
                  <a:schemeClr val="bg2">
                    <a:lumMod val="10000"/>
                  </a:schemeClr>
                </a:solidFill>
                <a:latin typeface="微软雅黑" panose="020B0503020204020204" charset="-122"/>
                <a:ea typeface="微软雅黑" panose="020B0503020204020204" charset="-122"/>
              </a:rPr>
              <a:t>北京中学    杨  鹏</a:t>
            </a:r>
            <a:endParaRPr lang="zh-CN" altLang="en-US" sz="2000" spc="226" dirty="0">
              <a:solidFill>
                <a:schemeClr val="bg2">
                  <a:lumMod val="10000"/>
                </a:schemeClr>
              </a:solidFill>
              <a:latin typeface="微软雅黑" panose="020B0503020204020204" charset="-122"/>
              <a:ea typeface="微软雅黑" panose="020B0503020204020204"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15616" y="339502"/>
            <a:ext cx="2379177"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kumimoji="1" lang="zh-CN" altLang="en-US" dirty="0" smtClean="0"/>
              <a:t>实验</a:t>
            </a:r>
            <a:r>
              <a:rPr kumimoji="1" lang="en-US" altLang="zh-CN" dirty="0" smtClean="0"/>
              <a:t>2</a:t>
            </a:r>
            <a:r>
              <a:rPr kumimoji="1" lang="zh-CN" altLang="en-US" dirty="0" smtClean="0"/>
              <a:t>：静电吸附实验</a:t>
            </a:r>
            <a:endParaRPr kumimoji="1" lang="zh-CN" altLang="en-US" dirty="0"/>
          </a:p>
        </p:txBody>
      </p:sp>
      <p:graphicFrame>
        <p:nvGraphicFramePr>
          <p:cNvPr id="5" name="表格 4"/>
          <p:cNvGraphicFramePr>
            <a:graphicFrameLocks noGrp="1"/>
          </p:cNvGraphicFramePr>
          <p:nvPr>
            <p:extLst>
              <p:ext uri="{D42A27DB-BD31-4B8C-83A1-F6EECF244321}">
                <p14:modId xmlns:p14="http://schemas.microsoft.com/office/powerpoint/2010/main" val="245810638"/>
              </p:ext>
            </p:extLst>
          </p:nvPr>
        </p:nvGraphicFramePr>
        <p:xfrm>
          <a:off x="395536" y="1059582"/>
          <a:ext cx="4760898" cy="1934924"/>
        </p:xfrm>
        <a:graphic>
          <a:graphicData uri="http://schemas.openxmlformats.org/drawingml/2006/table">
            <a:tbl>
              <a:tblPr firstRow="1" bandRow="1">
                <a:tableStyleId>{5C22544A-7EE6-4342-B048-85BDC9FD1C3A}</a:tableStyleId>
              </a:tblPr>
              <a:tblGrid>
                <a:gridCol w="1528888"/>
                <a:gridCol w="3232010"/>
              </a:tblGrid>
              <a:tr h="298832">
                <a:tc>
                  <a:txBody>
                    <a:bodyPr/>
                    <a:lstStyle/>
                    <a:p>
                      <a:endParaRPr lang="zh-CN" altLang="en-US" dirty="0"/>
                    </a:p>
                  </a:txBody>
                  <a:tcPr/>
                </a:tc>
                <a:tc>
                  <a:txBody>
                    <a:bodyPr/>
                    <a:lstStyle/>
                    <a:p>
                      <a:pPr algn="ctr"/>
                      <a:r>
                        <a:rPr lang="zh-CN" altLang="en-US" dirty="0" smtClean="0"/>
                        <a:t>静电吸附实验</a:t>
                      </a:r>
                      <a:endParaRPr lang="zh-CN" altLang="en-US" dirty="0"/>
                    </a:p>
                  </a:txBody>
                  <a:tcPr/>
                </a:tc>
              </a:tr>
              <a:tr h="77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实验步骤：</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dirty="0" smtClean="0">
                          <a:latin typeface="STKaiti" charset="-122"/>
                          <a:ea typeface="STKaiti" charset="-122"/>
                          <a:cs typeface="STKaiti" charset="-122"/>
                        </a:rPr>
                        <a:t>撕一些碎纸屑，用口罩外层表面贴近纸屑，观察现象。</a:t>
                      </a:r>
                    </a:p>
                  </a:txBody>
                  <a:tcPr/>
                </a:tc>
              </a:tr>
              <a:tr h="792088">
                <a:tc>
                  <a:txBody>
                    <a:bodyPr/>
                    <a:lstStyle/>
                    <a:p>
                      <a:r>
                        <a:rPr lang="zh-CN" altLang="en-US" dirty="0" smtClean="0"/>
                        <a:t>预期实验现象：</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真口罩可以吸附纸屑，假口罩不能吸附。</a:t>
                      </a:r>
                    </a:p>
                  </a:txBody>
                  <a:tcPr/>
                </a:tc>
              </a:tr>
            </a:tbl>
          </a:graphicData>
        </a:graphic>
      </p:graphicFrame>
      <p:pic>
        <p:nvPicPr>
          <p:cNvPr id="6" name="静电吸附.mp4">
            <a:hlinkClick r:id="" action="ppaction://media"/>
          </p:cNvPr>
          <p:cNvPicPr>
            <a:picLocks noRot="1" noChangeAspect="1"/>
          </p:cNvPicPr>
          <p:nvPr>
            <a:videoFile r:link="rId1"/>
          </p:nvPr>
        </p:nvPicPr>
        <p:blipFill>
          <a:blip r:embed="rId3"/>
          <a:stretch>
            <a:fillRect/>
          </a:stretch>
        </p:blipFill>
        <p:spPr>
          <a:xfrm>
            <a:off x="5715008" y="0"/>
            <a:ext cx="2857520" cy="5042681"/>
          </a:xfrm>
          <a:prstGeom prst="rect">
            <a:avLst/>
          </a:prstGeom>
        </p:spPr>
      </p:pic>
    </p:spTree>
    <p:extLst>
      <p:ext uri="{BB962C8B-B14F-4D97-AF65-F5344CB8AC3E}">
        <p14:creationId xmlns:p14="http://schemas.microsoft.com/office/powerpoint/2010/main" val="95693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89888" y="257414"/>
            <a:ext cx="2379177"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kumimoji="1" lang="zh-CN" altLang="en-US" dirty="0" smtClean="0"/>
              <a:t>实验</a:t>
            </a:r>
            <a:r>
              <a:rPr kumimoji="1" lang="en-US" altLang="zh-CN" dirty="0"/>
              <a:t>2</a:t>
            </a:r>
            <a:r>
              <a:rPr kumimoji="1" lang="zh-CN" altLang="en-US" dirty="0" smtClean="0"/>
              <a:t>：静电吸附实验</a:t>
            </a:r>
            <a:endParaRPr kumimoji="1" lang="zh-CN" altLang="en-US" dirty="0"/>
          </a:p>
        </p:txBody>
      </p:sp>
      <p:graphicFrame>
        <p:nvGraphicFramePr>
          <p:cNvPr id="4" name="表格 3"/>
          <p:cNvGraphicFramePr>
            <a:graphicFrameLocks noGrp="1"/>
          </p:cNvGraphicFramePr>
          <p:nvPr>
            <p:extLst>
              <p:ext uri="{D42A27DB-BD31-4B8C-83A1-F6EECF244321}">
                <p14:modId xmlns:p14="http://schemas.microsoft.com/office/powerpoint/2010/main" val="1043380276"/>
              </p:ext>
            </p:extLst>
          </p:nvPr>
        </p:nvGraphicFramePr>
        <p:xfrm>
          <a:off x="827584" y="699542"/>
          <a:ext cx="4760898" cy="1934924"/>
        </p:xfrm>
        <a:graphic>
          <a:graphicData uri="http://schemas.openxmlformats.org/drawingml/2006/table">
            <a:tbl>
              <a:tblPr firstRow="1" bandRow="1">
                <a:tableStyleId>{5C22544A-7EE6-4342-B048-85BDC9FD1C3A}</a:tableStyleId>
              </a:tblPr>
              <a:tblGrid>
                <a:gridCol w="1528888"/>
                <a:gridCol w="3232010"/>
              </a:tblGrid>
              <a:tr h="298832">
                <a:tc>
                  <a:txBody>
                    <a:bodyPr/>
                    <a:lstStyle/>
                    <a:p>
                      <a:endParaRPr lang="zh-CN" altLang="en-US" dirty="0"/>
                    </a:p>
                  </a:txBody>
                  <a:tcPr/>
                </a:tc>
                <a:tc>
                  <a:txBody>
                    <a:bodyPr/>
                    <a:lstStyle/>
                    <a:p>
                      <a:pPr algn="ctr"/>
                      <a:r>
                        <a:rPr lang="zh-CN" altLang="en-US" dirty="0" smtClean="0"/>
                        <a:t>静电吸附实验</a:t>
                      </a:r>
                      <a:endParaRPr lang="zh-CN" altLang="en-US" dirty="0"/>
                    </a:p>
                  </a:txBody>
                  <a:tcPr/>
                </a:tc>
              </a:tr>
              <a:tr h="777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实验步骤：</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dirty="0" smtClean="0">
                          <a:latin typeface="STKaiti" charset="-122"/>
                          <a:ea typeface="STKaiti" charset="-122"/>
                          <a:cs typeface="STKaiti" charset="-122"/>
                        </a:rPr>
                        <a:t>撕一些碎纸屑，用口罩外层表面贴近纸屑，观察现象。</a:t>
                      </a:r>
                    </a:p>
                  </a:txBody>
                  <a:tcPr/>
                </a:tc>
              </a:tr>
              <a:tr h="792088">
                <a:tc>
                  <a:txBody>
                    <a:bodyPr/>
                    <a:lstStyle/>
                    <a:p>
                      <a:r>
                        <a:rPr lang="zh-CN" altLang="en-US" dirty="0" smtClean="0"/>
                        <a:t>预期实验现象：</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真口罩可以吸附纸屑，假口罩不能吸附。</a:t>
                      </a:r>
                    </a:p>
                  </a:txBody>
                  <a:tcP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1766449433"/>
              </p:ext>
            </p:extLst>
          </p:nvPr>
        </p:nvGraphicFramePr>
        <p:xfrm>
          <a:off x="827584" y="2691364"/>
          <a:ext cx="4760898" cy="780161"/>
        </p:xfrm>
        <a:graphic>
          <a:graphicData uri="http://schemas.openxmlformats.org/drawingml/2006/table">
            <a:tbl>
              <a:tblPr firstRow="1" bandRow="1">
                <a:tableStyleId>{5C22544A-7EE6-4342-B048-85BDC9FD1C3A}</a:tableStyleId>
              </a:tblPr>
              <a:tblGrid>
                <a:gridCol w="1520538"/>
                <a:gridCol w="3240360"/>
              </a:tblGrid>
              <a:tr h="780161">
                <a:tc>
                  <a:txBody>
                    <a:bodyPr/>
                    <a:lstStyle/>
                    <a:p>
                      <a:r>
                        <a:rPr lang="zh-CN" altLang="en-US" dirty="0" smtClean="0"/>
                        <a:t>实验现象：</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真口罩可以吸附纸屑，假口罩少量吸附纸屑。</a:t>
                      </a:r>
                    </a:p>
                  </a:txBody>
                  <a:tcPr/>
                </a:tc>
              </a:tr>
            </a:tbl>
          </a:graphicData>
        </a:graphic>
      </p:graphicFrame>
      <p:graphicFrame>
        <p:nvGraphicFramePr>
          <p:cNvPr id="7" name="表格 6"/>
          <p:cNvGraphicFramePr>
            <a:graphicFrameLocks noGrp="1"/>
          </p:cNvGraphicFramePr>
          <p:nvPr>
            <p:extLst>
              <p:ext uri="{D42A27DB-BD31-4B8C-83A1-F6EECF244321}">
                <p14:modId xmlns:p14="http://schemas.microsoft.com/office/powerpoint/2010/main" val="1497325073"/>
              </p:ext>
            </p:extLst>
          </p:nvPr>
        </p:nvGraphicFramePr>
        <p:xfrm>
          <a:off x="827584" y="3472846"/>
          <a:ext cx="4760898" cy="1463040"/>
        </p:xfrm>
        <a:graphic>
          <a:graphicData uri="http://schemas.openxmlformats.org/drawingml/2006/table">
            <a:tbl>
              <a:tblPr firstRow="1" bandRow="1">
                <a:tableStyleId>{5C22544A-7EE6-4342-B048-85BDC9FD1C3A}</a:tableStyleId>
              </a:tblPr>
              <a:tblGrid>
                <a:gridCol w="1528888"/>
                <a:gridCol w="3232010"/>
              </a:tblGrid>
              <a:tr h="792088">
                <a:tc>
                  <a:txBody>
                    <a:bodyPr/>
                    <a:lstStyle/>
                    <a:p>
                      <a:r>
                        <a:rPr lang="zh-CN" altLang="en-US" dirty="0" smtClean="0"/>
                        <a:t>实验结论：</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b="0" i="0" u="none" strike="noStrike" kern="1200" dirty="0" smtClean="0">
                          <a:solidFill>
                            <a:schemeClr val="lt1"/>
                          </a:solidFill>
                          <a:effectLst/>
                          <a:latin typeface="+mn-lt"/>
                          <a:ea typeface="+mn-ea"/>
                          <a:cs typeface="+mn-cs"/>
                        </a:rPr>
                        <a:t>熔喷布生产过程中会通过一次驻级体极化作用，让熔喷布带上了静电。真口罩可以通过静电作用吸附纸屑。可以通过静电吸附实验检验口罩真伪。</a:t>
                      </a:r>
                      <a:endParaRPr lang="zh-CN" altLang="en-US" dirty="0" smtClean="0"/>
                    </a:p>
                  </a:txBody>
                  <a:tcPr/>
                </a:tc>
              </a:tr>
            </a:tbl>
          </a:graphicData>
        </a:graphic>
      </p:graphicFrame>
      <p:pic>
        <p:nvPicPr>
          <p:cNvPr id="8" name="图片 7"/>
          <p:cNvPicPr>
            <a:picLocks noChangeAspect="1"/>
          </p:cNvPicPr>
          <p:nvPr/>
        </p:nvPicPr>
        <p:blipFill>
          <a:blip r:embed="rId2" cstate="print"/>
          <a:stretch>
            <a:fillRect/>
          </a:stretch>
        </p:blipFill>
        <p:spPr>
          <a:xfrm>
            <a:off x="6302866" y="168448"/>
            <a:ext cx="1926139" cy="2568185"/>
          </a:xfrm>
          <a:prstGeom prst="rect">
            <a:avLst/>
          </a:prstGeom>
        </p:spPr>
      </p:pic>
      <p:pic>
        <p:nvPicPr>
          <p:cNvPr id="9" name="图片 8"/>
          <p:cNvPicPr>
            <a:picLocks noChangeAspect="1"/>
          </p:cNvPicPr>
          <p:nvPr/>
        </p:nvPicPr>
        <p:blipFill>
          <a:blip r:embed="rId3"/>
          <a:stretch>
            <a:fillRect/>
          </a:stretch>
        </p:blipFill>
        <p:spPr>
          <a:xfrm>
            <a:off x="6302866" y="2355726"/>
            <a:ext cx="1898367" cy="2531156"/>
          </a:xfrm>
          <a:prstGeom prst="rect">
            <a:avLst/>
          </a:prstGeom>
        </p:spPr>
      </p:pic>
      <p:sp>
        <p:nvSpPr>
          <p:cNvPr id="10" name="文本框 9"/>
          <p:cNvSpPr txBox="1"/>
          <p:nvPr/>
        </p:nvSpPr>
        <p:spPr>
          <a:xfrm>
            <a:off x="8191291" y="629075"/>
            <a:ext cx="877163" cy="369332"/>
          </a:xfrm>
          <a:prstGeom prst="rect">
            <a:avLst/>
          </a:prstGeom>
          <a:noFill/>
        </p:spPr>
        <p:txBody>
          <a:bodyPr wrap="none" rtlCol="0">
            <a:spAutoFit/>
          </a:bodyPr>
          <a:lstStyle/>
          <a:p>
            <a:r>
              <a:rPr kumimoji="1" lang="zh-CN" altLang="en-US" smtClean="0"/>
              <a:t>真口罩</a:t>
            </a:r>
            <a:endParaRPr kumimoji="1" lang="zh-CN" altLang="en-US"/>
          </a:p>
        </p:txBody>
      </p:sp>
      <p:sp>
        <p:nvSpPr>
          <p:cNvPr id="11" name="文本框 10"/>
          <p:cNvSpPr txBox="1"/>
          <p:nvPr/>
        </p:nvSpPr>
        <p:spPr>
          <a:xfrm>
            <a:off x="8191290" y="3419940"/>
            <a:ext cx="877163" cy="369332"/>
          </a:xfrm>
          <a:prstGeom prst="rect">
            <a:avLst/>
          </a:prstGeom>
          <a:noFill/>
        </p:spPr>
        <p:txBody>
          <a:bodyPr wrap="none" rtlCol="0">
            <a:spAutoFit/>
          </a:bodyPr>
          <a:lstStyle/>
          <a:p>
            <a:r>
              <a:rPr kumimoji="1" lang="zh-CN" altLang="en-US" smtClean="0"/>
              <a:t>假口罩</a:t>
            </a:r>
            <a:endParaRPr kumimoji="1" lang="zh-CN" altLang="en-US"/>
          </a:p>
        </p:txBody>
      </p:sp>
    </p:spTree>
    <p:extLst>
      <p:ext uri="{BB962C8B-B14F-4D97-AF65-F5344CB8AC3E}">
        <p14:creationId xmlns:p14="http://schemas.microsoft.com/office/powerpoint/2010/main" val="11278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15616" y="483518"/>
            <a:ext cx="2148345"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kumimoji="1" lang="zh-CN" altLang="en-US" dirty="0" smtClean="0"/>
              <a:t>实验</a:t>
            </a:r>
            <a:r>
              <a:rPr kumimoji="1" lang="en-US" altLang="zh-CN" dirty="0" smtClean="0"/>
              <a:t>3</a:t>
            </a:r>
            <a:r>
              <a:rPr kumimoji="1" lang="zh-CN" altLang="en-US" dirty="0" smtClean="0"/>
              <a:t>：透光性实验</a:t>
            </a:r>
            <a:endParaRPr kumimoji="1" lang="zh-CN" altLang="en-US" dirty="0"/>
          </a:p>
        </p:txBody>
      </p:sp>
      <p:graphicFrame>
        <p:nvGraphicFramePr>
          <p:cNvPr id="4" name="表格 3"/>
          <p:cNvGraphicFramePr>
            <a:graphicFrameLocks noGrp="1"/>
          </p:cNvGraphicFramePr>
          <p:nvPr>
            <p:extLst>
              <p:ext uri="{D42A27DB-BD31-4B8C-83A1-F6EECF244321}">
                <p14:modId xmlns:p14="http://schemas.microsoft.com/office/powerpoint/2010/main" val="369320476"/>
              </p:ext>
            </p:extLst>
          </p:nvPr>
        </p:nvGraphicFramePr>
        <p:xfrm>
          <a:off x="971600" y="1164393"/>
          <a:ext cx="3672408" cy="1983421"/>
        </p:xfrm>
        <a:graphic>
          <a:graphicData uri="http://schemas.openxmlformats.org/drawingml/2006/table">
            <a:tbl>
              <a:tblPr firstRow="1" bandRow="1">
                <a:tableStyleId>{5C22544A-7EE6-4342-B048-85BDC9FD1C3A}</a:tableStyleId>
              </a:tblPr>
              <a:tblGrid>
                <a:gridCol w="936103"/>
                <a:gridCol w="2736305"/>
              </a:tblGrid>
              <a:tr h="370840">
                <a:tc>
                  <a:txBody>
                    <a:bodyPr/>
                    <a:lstStyle/>
                    <a:p>
                      <a:endParaRPr lang="zh-CN" altLang="en-US" dirty="0"/>
                    </a:p>
                  </a:txBody>
                  <a:tcPr/>
                </a:tc>
                <a:tc>
                  <a:txBody>
                    <a:bodyPr/>
                    <a:lstStyle/>
                    <a:p>
                      <a:pPr algn="ctr"/>
                      <a:r>
                        <a:rPr lang="zh-CN" altLang="en-US" dirty="0" smtClean="0"/>
                        <a:t>透光性实验</a:t>
                      </a:r>
                      <a:endParaRPr lang="zh-CN" altLang="en-US" dirty="0"/>
                    </a:p>
                  </a:txBody>
                  <a:tcPr/>
                </a:tc>
              </a:tr>
              <a:tr h="8204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smtClean="0"/>
                        <a:t>实验步骤：</a:t>
                      </a:r>
                      <a:endParaRPr lang="zh-CN" altLang="en-US" dirty="0"/>
                    </a:p>
                  </a:txBody>
                  <a:tcPr/>
                </a:tc>
                <a:tc>
                  <a:txBody>
                    <a:bodyPr/>
                    <a:lstStyle/>
                    <a:p>
                      <a:r>
                        <a:rPr lang="zh-CN" altLang="en-US" dirty="0" smtClean="0"/>
                        <a:t>室内关灯，将光源透过口罩，观察口罩的透光性。</a:t>
                      </a:r>
                      <a:endParaRPr lang="zh-CN" altLang="en-US" dirty="0"/>
                    </a:p>
                  </a:txBody>
                  <a:tcPr/>
                </a:tc>
              </a:tr>
              <a:tr h="792088">
                <a:tc>
                  <a:txBody>
                    <a:bodyPr/>
                    <a:lstStyle/>
                    <a:p>
                      <a:pPr algn="ctr"/>
                      <a:r>
                        <a:rPr lang="zh-CN" altLang="en-US" dirty="0" smtClean="0"/>
                        <a:t>预期实验现象：</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真口罩透光性较差，假口罩透光性较好。</a:t>
                      </a:r>
                    </a:p>
                  </a:txBody>
                  <a:tcPr/>
                </a:tc>
              </a:tr>
            </a:tbl>
          </a:graphicData>
        </a:graphic>
      </p:graphicFrame>
      <p:grpSp>
        <p:nvGrpSpPr>
          <p:cNvPr id="10" name="组 9"/>
          <p:cNvGrpSpPr/>
          <p:nvPr/>
        </p:nvGrpSpPr>
        <p:grpSpPr>
          <a:xfrm>
            <a:off x="5076056" y="668184"/>
            <a:ext cx="3884229" cy="3644023"/>
            <a:chOff x="5076056" y="668184"/>
            <a:chExt cx="3884229" cy="3644023"/>
          </a:xfrm>
        </p:grpSpPr>
        <p:pic>
          <p:nvPicPr>
            <p:cNvPr id="5" name="图片 4"/>
            <p:cNvPicPr>
              <a:picLocks noChangeAspect="1"/>
            </p:cNvPicPr>
            <p:nvPr/>
          </p:nvPicPr>
          <p:blipFill>
            <a:blip r:embed="rId3" cstate="print"/>
            <a:stretch>
              <a:fillRect/>
            </a:stretch>
          </p:blipFill>
          <p:spPr>
            <a:xfrm>
              <a:off x="5076056" y="1164393"/>
              <a:ext cx="3884229" cy="3147814"/>
            </a:xfrm>
            <a:prstGeom prst="rect">
              <a:avLst/>
            </a:prstGeom>
          </p:spPr>
        </p:pic>
        <p:sp>
          <p:nvSpPr>
            <p:cNvPr id="6" name="文本框 5"/>
            <p:cNvSpPr txBox="1"/>
            <p:nvPr/>
          </p:nvSpPr>
          <p:spPr>
            <a:xfrm>
              <a:off x="7452320" y="668184"/>
              <a:ext cx="877163" cy="369332"/>
            </a:xfrm>
            <a:prstGeom prst="rect">
              <a:avLst/>
            </a:prstGeom>
            <a:noFill/>
          </p:spPr>
          <p:txBody>
            <a:bodyPr wrap="none" rtlCol="0">
              <a:spAutoFit/>
            </a:bodyPr>
            <a:lstStyle/>
            <a:p>
              <a:r>
                <a:rPr kumimoji="1" lang="zh-CN" altLang="en-US" smtClean="0"/>
                <a:t>真口罩</a:t>
              </a:r>
              <a:endParaRPr kumimoji="1" lang="zh-CN" altLang="en-US"/>
            </a:p>
          </p:txBody>
        </p:sp>
        <p:sp>
          <p:nvSpPr>
            <p:cNvPr id="7" name="文本框 6"/>
            <p:cNvSpPr txBox="1"/>
            <p:nvPr/>
          </p:nvSpPr>
          <p:spPr>
            <a:xfrm>
              <a:off x="5508104" y="668184"/>
              <a:ext cx="877163" cy="369332"/>
            </a:xfrm>
            <a:prstGeom prst="rect">
              <a:avLst/>
            </a:prstGeom>
            <a:noFill/>
          </p:spPr>
          <p:txBody>
            <a:bodyPr wrap="none" rtlCol="0">
              <a:spAutoFit/>
            </a:bodyPr>
            <a:lstStyle/>
            <a:p>
              <a:r>
                <a:rPr kumimoji="1" lang="zh-CN" altLang="en-US" smtClean="0"/>
                <a:t>假口罩</a:t>
              </a:r>
              <a:endParaRPr kumimoji="1" lang="zh-CN" altLang="en-US"/>
            </a:p>
          </p:txBody>
        </p:sp>
      </p:grpSp>
      <p:graphicFrame>
        <p:nvGraphicFramePr>
          <p:cNvPr id="8" name="表格 7"/>
          <p:cNvGraphicFramePr>
            <a:graphicFrameLocks noGrp="1"/>
          </p:cNvGraphicFramePr>
          <p:nvPr>
            <p:extLst>
              <p:ext uri="{D42A27DB-BD31-4B8C-83A1-F6EECF244321}">
                <p14:modId xmlns:p14="http://schemas.microsoft.com/office/powerpoint/2010/main" val="684127674"/>
              </p:ext>
            </p:extLst>
          </p:nvPr>
        </p:nvGraphicFramePr>
        <p:xfrm>
          <a:off x="971600" y="3219822"/>
          <a:ext cx="3672408" cy="640080"/>
        </p:xfrm>
        <a:graphic>
          <a:graphicData uri="http://schemas.openxmlformats.org/drawingml/2006/table">
            <a:tbl>
              <a:tblPr firstRow="1" bandRow="1">
                <a:tableStyleId>{5C22544A-7EE6-4342-B048-85BDC9FD1C3A}</a:tableStyleId>
              </a:tblPr>
              <a:tblGrid>
                <a:gridCol w="936103"/>
                <a:gridCol w="2736305"/>
              </a:tblGrid>
              <a:tr h="370840">
                <a:tc>
                  <a:txBody>
                    <a:bodyPr/>
                    <a:lstStyle/>
                    <a:p>
                      <a:pPr algn="ctr"/>
                      <a:r>
                        <a:rPr lang="zh-CN" altLang="en-US" dirty="0" smtClean="0"/>
                        <a:t>实验现象：</a:t>
                      </a:r>
                      <a:endParaRPr lang="zh-CN" altLang="en-US" dirty="0"/>
                    </a:p>
                  </a:txBody>
                  <a:tcPr/>
                </a:tc>
                <a:tc>
                  <a:txBody>
                    <a:bodyPr/>
                    <a:lstStyle/>
                    <a:p>
                      <a:r>
                        <a:rPr lang="zh-CN" altLang="en-US" dirty="0" smtClean="0"/>
                        <a:t>真口罩相对假口罩的透光性较差。</a:t>
                      </a:r>
                      <a:endParaRPr lang="zh-CN" altLang="en-US" dirty="0"/>
                    </a:p>
                  </a:txBody>
                  <a:tcPr/>
                </a:tc>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1357549005"/>
              </p:ext>
            </p:extLst>
          </p:nvPr>
        </p:nvGraphicFramePr>
        <p:xfrm>
          <a:off x="971600" y="3867894"/>
          <a:ext cx="3672408" cy="914400"/>
        </p:xfrm>
        <a:graphic>
          <a:graphicData uri="http://schemas.openxmlformats.org/drawingml/2006/table">
            <a:tbl>
              <a:tblPr firstRow="1" bandRow="1">
                <a:tableStyleId>{5C22544A-7EE6-4342-B048-85BDC9FD1C3A}</a:tableStyleId>
              </a:tblPr>
              <a:tblGrid>
                <a:gridCol w="936103"/>
                <a:gridCol w="2736305"/>
              </a:tblGrid>
              <a:tr h="370840">
                <a:tc>
                  <a:txBody>
                    <a:bodyPr/>
                    <a:lstStyle/>
                    <a:p>
                      <a:pPr algn="ctr"/>
                      <a:r>
                        <a:rPr lang="zh-CN" altLang="en-US" dirty="0" smtClean="0"/>
                        <a:t>实验结论：</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b="0" i="0" u="none" strike="noStrike" kern="1200" dirty="0" smtClean="0">
                          <a:solidFill>
                            <a:schemeClr val="lt1"/>
                          </a:solidFill>
                          <a:effectLst/>
                          <a:latin typeface="+mn-lt"/>
                          <a:ea typeface="+mn-ea"/>
                          <a:cs typeface="+mn-cs"/>
                        </a:rPr>
                        <a:t>熔喷布结构致密</a:t>
                      </a:r>
                      <a:r>
                        <a:rPr lang="en-US" altLang="zh-CN" sz="1800" b="0" i="0" u="none" strike="noStrike" kern="1200" dirty="0" smtClean="0">
                          <a:solidFill>
                            <a:schemeClr val="lt1"/>
                          </a:solidFill>
                          <a:effectLst/>
                          <a:latin typeface="+mn-lt"/>
                          <a:ea typeface="+mn-ea"/>
                          <a:cs typeface="+mn-cs"/>
                        </a:rPr>
                        <a:t>,</a:t>
                      </a:r>
                      <a:r>
                        <a:rPr lang="zh-CN" altLang="en-US" sz="1800" b="0" i="0" u="none" strike="noStrike" kern="1200" dirty="0" smtClean="0">
                          <a:solidFill>
                            <a:schemeClr val="lt1"/>
                          </a:solidFill>
                          <a:effectLst/>
                          <a:latin typeface="+mn-lt"/>
                          <a:ea typeface="+mn-ea"/>
                          <a:cs typeface="+mn-cs"/>
                        </a:rPr>
                        <a:t> 透光性差。可以通过透光性实验检验口罩真伪。</a:t>
                      </a:r>
                      <a:endParaRPr lang="zh-CN" altLang="en-US" dirty="0" smtClean="0"/>
                    </a:p>
                  </a:txBody>
                  <a:tcPr/>
                </a:tc>
              </a:tr>
            </a:tbl>
          </a:graphicData>
        </a:graphic>
      </p:graphicFrame>
    </p:spTree>
    <p:extLst>
      <p:ext uri="{BB962C8B-B14F-4D97-AF65-F5344CB8AC3E}">
        <p14:creationId xmlns:p14="http://schemas.microsoft.com/office/powerpoint/2010/main" val="15599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525070" y="555526"/>
            <a:ext cx="2975624"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zh-CN" altLang="en-US" dirty="0" smtClean="0">
                <a:latin typeface="STKaiti" charset="-122"/>
                <a:ea typeface="STKaiti" charset="-122"/>
                <a:cs typeface="STKaiti" charset="-122"/>
              </a:rPr>
              <a:t>真假口罩的 “</a:t>
            </a:r>
            <a:r>
              <a:rPr kumimoji="1" lang="zh-CN" altLang="en-US">
                <a:latin typeface="STKaiti" charset="-122"/>
                <a:ea typeface="STKaiti" charset="-122"/>
                <a:cs typeface="STKaiti" charset="-122"/>
              </a:rPr>
              <a:t>解剖</a:t>
            </a:r>
            <a:r>
              <a:rPr kumimoji="1" lang="zh-CN" altLang="en-US" smtClean="0">
                <a:latin typeface="STKaiti" charset="-122"/>
                <a:ea typeface="STKaiti" charset="-122"/>
                <a:cs typeface="STKaiti" charset="-122"/>
              </a:rPr>
              <a:t>”对比。</a:t>
            </a:r>
            <a:endParaRPr kumimoji="1" lang="zh-CN" altLang="en-US" dirty="0">
              <a:latin typeface="STKaiti" charset="-122"/>
              <a:ea typeface="STKaiti" charset="-122"/>
              <a:cs typeface="STKaiti" charset="-122"/>
            </a:endParaRPr>
          </a:p>
        </p:txBody>
      </p:sp>
      <p:grpSp>
        <p:nvGrpSpPr>
          <p:cNvPr id="10" name="组 9"/>
          <p:cNvGrpSpPr/>
          <p:nvPr/>
        </p:nvGrpSpPr>
        <p:grpSpPr>
          <a:xfrm>
            <a:off x="175245" y="1923678"/>
            <a:ext cx="4178452" cy="2787774"/>
            <a:chOff x="175245" y="1923678"/>
            <a:chExt cx="4178452" cy="2787774"/>
          </a:xfrm>
        </p:grpSpPr>
        <p:pic>
          <p:nvPicPr>
            <p:cNvPr id="4" name="图片 3"/>
            <p:cNvPicPr>
              <a:picLocks noChangeAspect="1"/>
            </p:cNvPicPr>
            <p:nvPr/>
          </p:nvPicPr>
          <p:blipFill>
            <a:blip r:embed="rId3" cstate="print"/>
            <a:stretch>
              <a:fillRect/>
            </a:stretch>
          </p:blipFill>
          <p:spPr>
            <a:xfrm>
              <a:off x="636665" y="1923678"/>
              <a:ext cx="3717032" cy="2787774"/>
            </a:xfrm>
            <a:prstGeom prst="rect">
              <a:avLst/>
            </a:prstGeom>
          </p:spPr>
        </p:pic>
        <p:sp>
          <p:nvSpPr>
            <p:cNvPr id="5" name="文本框 4"/>
            <p:cNvSpPr txBox="1"/>
            <p:nvPr/>
          </p:nvSpPr>
          <p:spPr>
            <a:xfrm>
              <a:off x="175245" y="2139702"/>
              <a:ext cx="323528" cy="923330"/>
            </a:xfrm>
            <a:prstGeom prst="rect">
              <a:avLst/>
            </a:prstGeom>
            <a:noFill/>
          </p:spPr>
          <p:txBody>
            <a:bodyPr wrap="square" rtlCol="0">
              <a:spAutoFit/>
            </a:bodyPr>
            <a:lstStyle/>
            <a:p>
              <a:r>
                <a:rPr kumimoji="1" lang="zh-CN" altLang="en-US" dirty="0" smtClean="0"/>
                <a:t>真口罩</a:t>
              </a:r>
              <a:endParaRPr kumimoji="1" lang="zh-CN" altLang="en-US" dirty="0"/>
            </a:p>
          </p:txBody>
        </p:sp>
        <p:sp>
          <p:nvSpPr>
            <p:cNvPr id="6" name="文本框 5"/>
            <p:cNvSpPr txBox="1"/>
            <p:nvPr/>
          </p:nvSpPr>
          <p:spPr>
            <a:xfrm>
              <a:off x="175245" y="3600187"/>
              <a:ext cx="490660" cy="923330"/>
            </a:xfrm>
            <a:prstGeom prst="rect">
              <a:avLst/>
            </a:prstGeom>
            <a:noFill/>
          </p:spPr>
          <p:txBody>
            <a:bodyPr wrap="square" rtlCol="0">
              <a:spAutoFit/>
            </a:bodyPr>
            <a:lstStyle/>
            <a:p>
              <a:r>
                <a:rPr kumimoji="1" lang="zh-CN" altLang="en-US" smtClean="0"/>
                <a:t>假口罩</a:t>
              </a:r>
              <a:endParaRPr kumimoji="1" lang="zh-CN" altLang="en-US"/>
            </a:p>
          </p:txBody>
        </p:sp>
      </p:grpSp>
      <p:grpSp>
        <p:nvGrpSpPr>
          <p:cNvPr id="11" name="组 10"/>
          <p:cNvGrpSpPr/>
          <p:nvPr/>
        </p:nvGrpSpPr>
        <p:grpSpPr>
          <a:xfrm>
            <a:off x="5076057" y="1419622"/>
            <a:ext cx="3645595" cy="3549013"/>
            <a:chOff x="5076057" y="1419622"/>
            <a:chExt cx="3645595" cy="3549013"/>
          </a:xfrm>
        </p:grpSpPr>
        <p:pic>
          <p:nvPicPr>
            <p:cNvPr id="3" name="图片 2"/>
            <p:cNvPicPr>
              <a:picLocks noChangeAspect="1"/>
            </p:cNvPicPr>
            <p:nvPr/>
          </p:nvPicPr>
          <p:blipFill>
            <a:blip r:embed="rId4" cstate="print"/>
            <a:stretch>
              <a:fillRect/>
            </a:stretch>
          </p:blipFill>
          <p:spPr>
            <a:xfrm rot="16200000">
              <a:off x="4632430" y="1863249"/>
              <a:ext cx="3549013" cy="2661760"/>
            </a:xfrm>
            <a:prstGeom prst="rect">
              <a:avLst/>
            </a:prstGeom>
          </p:spPr>
        </p:pic>
        <p:sp>
          <p:nvSpPr>
            <p:cNvPr id="7" name="文本框 6"/>
            <p:cNvSpPr txBox="1"/>
            <p:nvPr/>
          </p:nvSpPr>
          <p:spPr>
            <a:xfrm>
              <a:off x="7713540" y="2547798"/>
              <a:ext cx="1008112" cy="646331"/>
            </a:xfrm>
            <a:prstGeom prst="rect">
              <a:avLst/>
            </a:prstGeom>
            <a:noFill/>
          </p:spPr>
          <p:txBody>
            <a:bodyPr wrap="square" rtlCol="0">
              <a:spAutoFit/>
            </a:bodyPr>
            <a:lstStyle/>
            <a:p>
              <a:pPr algn="ctr"/>
              <a:r>
                <a:rPr kumimoji="1" lang="zh-CN" altLang="en-US" smtClean="0"/>
                <a:t>熔喷层对比</a:t>
              </a:r>
              <a:endParaRPr kumimoji="1" lang="zh-CN" altLang="en-US"/>
            </a:p>
          </p:txBody>
        </p:sp>
        <p:sp>
          <p:nvSpPr>
            <p:cNvPr id="8" name="文本框 7"/>
            <p:cNvSpPr txBox="1"/>
            <p:nvPr/>
          </p:nvSpPr>
          <p:spPr>
            <a:xfrm>
              <a:off x="6643702" y="1551662"/>
              <a:ext cx="877163" cy="369332"/>
            </a:xfrm>
            <a:prstGeom prst="rect">
              <a:avLst/>
            </a:prstGeom>
            <a:noFill/>
          </p:spPr>
          <p:txBody>
            <a:bodyPr wrap="none" rtlCol="0">
              <a:spAutoFit/>
            </a:bodyPr>
            <a:lstStyle/>
            <a:p>
              <a:r>
                <a:rPr kumimoji="1" lang="zh-CN" altLang="en-US" b="1" smtClean="0">
                  <a:solidFill>
                    <a:srgbClr val="FFFF00"/>
                  </a:solidFill>
                  <a:latin typeface="SimHei" charset="-122"/>
                  <a:ea typeface="SimHei" charset="-122"/>
                  <a:cs typeface="SimHei" charset="-122"/>
                </a:rPr>
                <a:t>真口罩</a:t>
              </a:r>
              <a:endParaRPr kumimoji="1" lang="zh-CN" altLang="en-US" b="1">
                <a:solidFill>
                  <a:srgbClr val="FFFF00"/>
                </a:solidFill>
                <a:latin typeface="SimHei" charset="-122"/>
                <a:ea typeface="SimHei" charset="-122"/>
                <a:cs typeface="SimHei" charset="-122"/>
              </a:endParaRPr>
            </a:p>
          </p:txBody>
        </p:sp>
        <p:sp>
          <p:nvSpPr>
            <p:cNvPr id="9" name="文本框 8"/>
            <p:cNvSpPr txBox="1"/>
            <p:nvPr/>
          </p:nvSpPr>
          <p:spPr>
            <a:xfrm>
              <a:off x="5214942" y="1549131"/>
              <a:ext cx="877163" cy="369332"/>
            </a:xfrm>
            <a:prstGeom prst="rect">
              <a:avLst/>
            </a:prstGeom>
            <a:noFill/>
          </p:spPr>
          <p:txBody>
            <a:bodyPr wrap="none" rtlCol="0">
              <a:spAutoFit/>
            </a:bodyPr>
            <a:lstStyle/>
            <a:p>
              <a:r>
                <a:rPr kumimoji="1" lang="zh-CN" altLang="en-US" b="1" dirty="0" smtClean="0">
                  <a:solidFill>
                    <a:srgbClr val="FFFF00"/>
                  </a:solidFill>
                  <a:latin typeface="SimHei" charset="-122"/>
                  <a:ea typeface="SimHei" charset="-122"/>
                  <a:cs typeface="SimHei" charset="-122"/>
                </a:rPr>
                <a:t>假口罩</a:t>
              </a:r>
              <a:endParaRPr kumimoji="1" lang="zh-CN" altLang="en-US" b="1" dirty="0">
                <a:solidFill>
                  <a:srgbClr val="FFFF00"/>
                </a:solidFill>
                <a:latin typeface="SimHei" charset="-122"/>
                <a:ea typeface="SimHei" charset="-122"/>
                <a:cs typeface="SimHei" charset="-122"/>
              </a:endParaRPr>
            </a:p>
          </p:txBody>
        </p:sp>
      </p:grpSp>
    </p:spTree>
    <p:extLst>
      <p:ext uri="{BB962C8B-B14F-4D97-AF65-F5344CB8AC3E}">
        <p14:creationId xmlns:p14="http://schemas.microsoft.com/office/powerpoint/2010/main" val="50637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87624" y="413973"/>
            <a:ext cx="5929828" cy="523220"/>
          </a:xfrm>
          <a:prstGeom prst="rect">
            <a:avLst/>
          </a:prstGeom>
          <a:noFill/>
        </p:spPr>
        <p:txBody>
          <a:bodyPr wrap="none" rtlCol="0">
            <a:spAutoFit/>
          </a:bodyPr>
          <a:lstStyle/>
          <a:p>
            <a:r>
              <a:rPr kumimoji="1" lang="zh-CN" altLang="en-US" sz="2800" dirty="0" smtClean="0">
                <a:latin typeface="SimHei" charset="-122"/>
                <a:ea typeface="SimHei" charset="-122"/>
                <a:cs typeface="SimHei" charset="-122"/>
              </a:rPr>
              <a:t>任务二：探究无纺布和熔喷</a:t>
            </a:r>
            <a:r>
              <a:rPr kumimoji="1" lang="zh-CN" altLang="en-US" sz="2800" smtClean="0">
                <a:latin typeface="SimHei" charset="-122"/>
                <a:ea typeface="SimHei" charset="-122"/>
                <a:cs typeface="SimHei" charset="-122"/>
              </a:rPr>
              <a:t>布的结构</a:t>
            </a:r>
            <a:endParaRPr kumimoji="1" lang="zh-CN" altLang="en-US" sz="2800" dirty="0">
              <a:latin typeface="SimHei" charset="-122"/>
              <a:ea typeface="SimHei" charset="-122"/>
              <a:cs typeface="SimHei" charset="-122"/>
            </a:endParaRPr>
          </a:p>
        </p:txBody>
      </p:sp>
      <p:sp>
        <p:nvSpPr>
          <p:cNvPr id="3" name="文本框 2"/>
          <p:cNvSpPr txBox="1"/>
          <p:nvPr/>
        </p:nvSpPr>
        <p:spPr>
          <a:xfrm>
            <a:off x="1682962" y="1179755"/>
            <a:ext cx="5616624"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zh-CN" altLang="en-US" dirty="0" smtClean="0">
                <a:latin typeface="STKaiti" charset="-122"/>
                <a:ea typeface="STKaiti" charset="-122"/>
                <a:cs typeface="STKaiti" charset="-122"/>
              </a:rPr>
              <a:t>活动</a:t>
            </a:r>
            <a:r>
              <a:rPr kumimoji="1" lang="en-US" altLang="zh-CN" dirty="0" smtClean="0">
                <a:latin typeface="STKaiti" charset="-122"/>
                <a:ea typeface="STKaiti" charset="-122"/>
                <a:cs typeface="STKaiti" charset="-122"/>
              </a:rPr>
              <a:t>1</a:t>
            </a:r>
            <a:r>
              <a:rPr kumimoji="1" lang="zh-CN" altLang="en-US" dirty="0" smtClean="0">
                <a:latin typeface="STKaiti" charset="-122"/>
                <a:ea typeface="STKaiti" charset="-122"/>
                <a:cs typeface="STKaiti" charset="-122"/>
              </a:rPr>
              <a:t>：请查阅资料，了解无纺布和熔喷布的化学组成。</a:t>
            </a:r>
            <a:endParaRPr kumimoji="1" lang="zh-CN" altLang="en-US" dirty="0">
              <a:latin typeface="STKaiti" charset="-122"/>
              <a:ea typeface="STKaiti" charset="-122"/>
              <a:cs typeface="STKaiti" charset="-122"/>
            </a:endParaRPr>
          </a:p>
        </p:txBody>
      </p:sp>
      <p:pic>
        <p:nvPicPr>
          <p:cNvPr id="4" name="图片 6">
            <a:extLst>
              <a:ext uri="{FF2B5EF4-FFF2-40B4-BE49-F238E27FC236}">
                <a16:creationId xmlns:a16="http://schemas.microsoft.com/office/drawing/2014/main" xmlns="" id="{EB435A67-6A20-024E-BB66-37EDDA3D366F}"/>
              </a:ext>
            </a:extLst>
          </p:cNvPr>
          <p:cNvPicPr>
            <a:picLocks noChangeAspect="1"/>
          </p:cNvPicPr>
          <p:nvPr/>
        </p:nvPicPr>
        <p:blipFill>
          <a:blip r:embed="rId3"/>
          <a:stretch>
            <a:fillRect/>
          </a:stretch>
        </p:blipFill>
        <p:spPr>
          <a:xfrm>
            <a:off x="369280" y="2201838"/>
            <a:ext cx="4949055" cy="1880754"/>
          </a:xfrm>
          <a:prstGeom prst="rect">
            <a:avLst/>
          </a:prstGeom>
        </p:spPr>
      </p:pic>
      <p:sp>
        <p:nvSpPr>
          <p:cNvPr id="5" name="圆角矩形 4"/>
          <p:cNvSpPr/>
          <p:nvPr/>
        </p:nvSpPr>
        <p:spPr>
          <a:xfrm>
            <a:off x="2123729" y="2686962"/>
            <a:ext cx="648072" cy="2970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圆角矩形 5"/>
          <p:cNvSpPr/>
          <p:nvPr/>
        </p:nvSpPr>
        <p:spPr>
          <a:xfrm>
            <a:off x="2146441" y="3138009"/>
            <a:ext cx="648072" cy="2970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圆角矩形 6"/>
          <p:cNvSpPr/>
          <p:nvPr/>
        </p:nvSpPr>
        <p:spPr>
          <a:xfrm>
            <a:off x="2123728" y="3579862"/>
            <a:ext cx="648072" cy="2970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2" name="组 11"/>
          <p:cNvGrpSpPr/>
          <p:nvPr/>
        </p:nvGrpSpPr>
        <p:grpSpPr>
          <a:xfrm>
            <a:off x="5480002" y="2737107"/>
            <a:ext cx="3639169" cy="1173218"/>
            <a:chOff x="5480002" y="2737107"/>
            <a:chExt cx="3639169" cy="1173218"/>
          </a:xfrm>
        </p:grpSpPr>
        <p:pic>
          <p:nvPicPr>
            <p:cNvPr id="9" name="图片 8"/>
            <p:cNvPicPr>
              <a:picLocks noChangeAspect="1"/>
            </p:cNvPicPr>
            <p:nvPr/>
          </p:nvPicPr>
          <p:blipFill>
            <a:blip r:embed="rId4" cstate="print"/>
            <a:stretch>
              <a:fillRect/>
            </a:stretch>
          </p:blipFill>
          <p:spPr>
            <a:xfrm>
              <a:off x="5480002" y="2737107"/>
              <a:ext cx="3639169" cy="842755"/>
            </a:xfrm>
            <a:prstGeom prst="rect">
              <a:avLst/>
            </a:prstGeom>
          </p:spPr>
        </p:pic>
        <p:sp>
          <p:nvSpPr>
            <p:cNvPr id="10" name="文本框 9"/>
            <p:cNvSpPr txBox="1"/>
            <p:nvPr/>
          </p:nvSpPr>
          <p:spPr>
            <a:xfrm>
              <a:off x="5909267" y="3502124"/>
              <a:ext cx="646331" cy="369332"/>
            </a:xfrm>
            <a:prstGeom prst="rect">
              <a:avLst/>
            </a:prstGeom>
            <a:noFill/>
          </p:spPr>
          <p:txBody>
            <a:bodyPr wrap="none" rtlCol="0">
              <a:spAutoFit/>
            </a:bodyPr>
            <a:lstStyle/>
            <a:p>
              <a:r>
                <a:rPr kumimoji="1" lang="zh-CN" altLang="en-US" smtClean="0"/>
                <a:t>丙烯</a:t>
              </a:r>
              <a:endParaRPr kumimoji="1" lang="zh-CN" altLang="en-US"/>
            </a:p>
          </p:txBody>
        </p:sp>
        <p:sp>
          <p:nvSpPr>
            <p:cNvPr id="11" name="文本框 10"/>
            <p:cNvSpPr txBox="1"/>
            <p:nvPr/>
          </p:nvSpPr>
          <p:spPr>
            <a:xfrm>
              <a:off x="7740352" y="3540993"/>
              <a:ext cx="877163" cy="369332"/>
            </a:xfrm>
            <a:prstGeom prst="rect">
              <a:avLst/>
            </a:prstGeom>
            <a:noFill/>
          </p:spPr>
          <p:txBody>
            <a:bodyPr wrap="none" rtlCol="0">
              <a:spAutoFit/>
            </a:bodyPr>
            <a:lstStyle/>
            <a:p>
              <a:r>
                <a:rPr kumimoji="1" lang="zh-CN" altLang="en-US" smtClean="0"/>
                <a:t>聚丙烯</a:t>
              </a:r>
              <a:endParaRPr kumimoji="1" lang="zh-CN" altLang="en-US"/>
            </a:p>
          </p:txBody>
        </p:sp>
      </p:grpSp>
    </p:spTree>
    <p:extLst>
      <p:ext uri="{BB962C8B-B14F-4D97-AF65-F5344CB8AC3E}">
        <p14:creationId xmlns:p14="http://schemas.microsoft.com/office/powerpoint/2010/main" val="122598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86753" y="181702"/>
            <a:ext cx="5319863"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zh-CN" altLang="en-US" dirty="0" smtClean="0">
                <a:latin typeface="STKaiti" charset="-122"/>
                <a:ea typeface="STKaiti" charset="-122"/>
                <a:cs typeface="STKaiti" charset="-122"/>
              </a:rPr>
              <a:t>活动</a:t>
            </a:r>
            <a:r>
              <a:rPr kumimoji="1" lang="en-US" altLang="zh-CN" dirty="0" smtClean="0">
                <a:latin typeface="STKaiti" charset="-122"/>
                <a:ea typeface="STKaiti" charset="-122"/>
                <a:cs typeface="STKaiti" charset="-122"/>
              </a:rPr>
              <a:t>2</a:t>
            </a:r>
            <a:r>
              <a:rPr kumimoji="1" lang="zh-CN" altLang="en-US" dirty="0" smtClean="0">
                <a:latin typeface="STKaiti" charset="-122"/>
                <a:ea typeface="STKaiti" charset="-122"/>
                <a:cs typeface="STKaiti" charset="-122"/>
              </a:rPr>
              <a:t>：请查阅资料，了解聚丙烯在生活中的应用。</a:t>
            </a:r>
            <a:endParaRPr kumimoji="1" lang="zh-CN" altLang="en-US" dirty="0">
              <a:latin typeface="STKaiti" charset="-122"/>
              <a:ea typeface="STKaiti" charset="-122"/>
              <a:cs typeface="STKaiti" charset="-122"/>
            </a:endParaRPr>
          </a:p>
        </p:txBody>
      </p:sp>
      <p:grpSp>
        <p:nvGrpSpPr>
          <p:cNvPr id="3" name="组 2"/>
          <p:cNvGrpSpPr/>
          <p:nvPr/>
        </p:nvGrpSpPr>
        <p:grpSpPr>
          <a:xfrm>
            <a:off x="2967363" y="1136812"/>
            <a:ext cx="2906484" cy="2050689"/>
            <a:chOff x="5148063" y="173858"/>
            <a:chExt cx="2906484" cy="2050689"/>
          </a:xfrm>
        </p:grpSpPr>
        <p:pic>
          <p:nvPicPr>
            <p:cNvPr id="4" name="图片 4">
              <a:extLst>
                <a:ext uri="{FF2B5EF4-FFF2-40B4-BE49-F238E27FC236}">
                  <a16:creationId xmlns:a16="http://schemas.microsoft.com/office/drawing/2014/main" xmlns="" id="{535C29A4-A202-C74E-9147-6B45AE2F3F99}"/>
                </a:ext>
              </a:extLst>
            </p:cNvPr>
            <p:cNvPicPr>
              <a:picLocks noChangeAspect="1"/>
            </p:cNvPicPr>
            <p:nvPr/>
          </p:nvPicPr>
          <p:blipFill>
            <a:blip r:embed="rId3"/>
            <a:stretch>
              <a:fillRect/>
            </a:stretch>
          </p:blipFill>
          <p:spPr>
            <a:xfrm>
              <a:off x="5148063" y="173858"/>
              <a:ext cx="2880181" cy="2050689"/>
            </a:xfrm>
            <a:prstGeom prst="rect">
              <a:avLst/>
            </a:prstGeom>
          </p:spPr>
        </p:pic>
        <p:sp>
          <p:nvSpPr>
            <p:cNvPr id="5" name="文本框 4"/>
            <p:cNvSpPr txBox="1"/>
            <p:nvPr/>
          </p:nvSpPr>
          <p:spPr>
            <a:xfrm>
              <a:off x="6946551" y="1689645"/>
              <a:ext cx="1107996" cy="461665"/>
            </a:xfrm>
            <a:prstGeom prst="rect">
              <a:avLst/>
            </a:prstGeom>
            <a:noFill/>
          </p:spPr>
          <p:txBody>
            <a:bodyPr wrap="none" rtlCol="0">
              <a:spAutoFit/>
            </a:bodyPr>
            <a:lstStyle/>
            <a:p>
              <a:r>
                <a:rPr kumimoji="1" lang="zh-CN" altLang="en-US" sz="2400" b="1" dirty="0" smtClean="0">
                  <a:solidFill>
                    <a:srgbClr val="FFFF00"/>
                  </a:solidFill>
                  <a:latin typeface="SimHei" charset="-122"/>
                  <a:ea typeface="SimHei" charset="-122"/>
                  <a:cs typeface="SimHei" charset="-122"/>
                </a:rPr>
                <a:t>聚丙烯</a:t>
              </a:r>
              <a:endParaRPr kumimoji="1" lang="zh-CN" altLang="en-US" sz="2400" b="1" dirty="0">
                <a:solidFill>
                  <a:srgbClr val="FFFF00"/>
                </a:solidFill>
                <a:latin typeface="SimHei" charset="-122"/>
                <a:ea typeface="SimHei" charset="-122"/>
                <a:cs typeface="SimHei" charset="-122"/>
              </a:endParaRPr>
            </a:p>
          </p:txBody>
        </p:sp>
      </p:grpSp>
      <p:grpSp>
        <p:nvGrpSpPr>
          <p:cNvPr id="13" name="组 12"/>
          <p:cNvGrpSpPr/>
          <p:nvPr/>
        </p:nvGrpSpPr>
        <p:grpSpPr>
          <a:xfrm>
            <a:off x="467544" y="965919"/>
            <a:ext cx="1797288" cy="1765669"/>
            <a:chOff x="467544" y="965919"/>
            <a:chExt cx="1797288" cy="1765669"/>
          </a:xfrm>
        </p:grpSpPr>
        <p:pic>
          <p:nvPicPr>
            <p:cNvPr id="6" name="图片 5"/>
            <p:cNvPicPr>
              <a:picLocks noChangeAspect="1"/>
            </p:cNvPicPr>
            <p:nvPr/>
          </p:nvPicPr>
          <p:blipFill>
            <a:blip r:embed="rId4"/>
            <a:stretch>
              <a:fillRect/>
            </a:stretch>
          </p:blipFill>
          <p:spPr>
            <a:xfrm>
              <a:off x="467544" y="965919"/>
              <a:ext cx="1782068" cy="1765669"/>
            </a:xfrm>
            <a:prstGeom prst="rect">
              <a:avLst/>
            </a:prstGeom>
          </p:spPr>
        </p:pic>
        <p:sp>
          <p:nvSpPr>
            <p:cNvPr id="7" name="文本框 6"/>
            <p:cNvSpPr txBox="1"/>
            <p:nvPr/>
          </p:nvSpPr>
          <p:spPr>
            <a:xfrm>
              <a:off x="926004" y="2350053"/>
              <a:ext cx="1338828" cy="369332"/>
            </a:xfrm>
            <a:prstGeom prst="rect">
              <a:avLst/>
            </a:prstGeom>
            <a:noFill/>
          </p:spPr>
          <p:txBody>
            <a:bodyPr wrap="none" rtlCol="0">
              <a:spAutoFit/>
            </a:bodyPr>
            <a:lstStyle/>
            <a:p>
              <a:r>
                <a:rPr kumimoji="1" lang="zh-CN" altLang="en-US" b="1" dirty="0" smtClean="0"/>
                <a:t>医用防护服</a:t>
              </a:r>
              <a:endParaRPr kumimoji="1" lang="zh-CN" altLang="en-US" b="1" dirty="0"/>
            </a:p>
          </p:txBody>
        </p:sp>
      </p:grpSp>
      <p:grpSp>
        <p:nvGrpSpPr>
          <p:cNvPr id="16" name="组 15"/>
          <p:cNvGrpSpPr/>
          <p:nvPr/>
        </p:nvGrpSpPr>
        <p:grpSpPr>
          <a:xfrm>
            <a:off x="756620" y="3282914"/>
            <a:ext cx="1898799" cy="1781374"/>
            <a:chOff x="296937" y="3247443"/>
            <a:chExt cx="1898799" cy="1781374"/>
          </a:xfrm>
        </p:grpSpPr>
        <p:pic>
          <p:nvPicPr>
            <p:cNvPr id="8" name="图片 7"/>
            <p:cNvPicPr>
              <a:picLocks noChangeAspect="1"/>
            </p:cNvPicPr>
            <p:nvPr/>
          </p:nvPicPr>
          <p:blipFill>
            <a:blip r:embed="rId5" cstate="print"/>
            <a:stretch>
              <a:fillRect/>
            </a:stretch>
          </p:blipFill>
          <p:spPr>
            <a:xfrm>
              <a:off x="296937" y="3247443"/>
              <a:ext cx="1781374" cy="1781374"/>
            </a:xfrm>
            <a:prstGeom prst="rect">
              <a:avLst/>
            </a:prstGeom>
          </p:spPr>
        </p:pic>
        <p:sp>
          <p:nvSpPr>
            <p:cNvPr id="9" name="文本框 8"/>
            <p:cNvSpPr txBox="1"/>
            <p:nvPr/>
          </p:nvSpPr>
          <p:spPr>
            <a:xfrm>
              <a:off x="1318573" y="4515966"/>
              <a:ext cx="877163" cy="369332"/>
            </a:xfrm>
            <a:prstGeom prst="rect">
              <a:avLst/>
            </a:prstGeom>
            <a:noFill/>
          </p:spPr>
          <p:txBody>
            <a:bodyPr wrap="none" rtlCol="0">
              <a:spAutoFit/>
            </a:bodyPr>
            <a:lstStyle/>
            <a:p>
              <a:r>
                <a:rPr kumimoji="1" lang="zh-CN" altLang="en-US" b="1" dirty="0" smtClean="0"/>
                <a:t>注射器</a:t>
              </a:r>
              <a:endParaRPr kumimoji="1" lang="zh-CN" altLang="en-US" b="1" dirty="0"/>
            </a:p>
          </p:txBody>
        </p:sp>
      </p:grpSp>
      <p:grpSp>
        <p:nvGrpSpPr>
          <p:cNvPr id="18" name="组 17"/>
          <p:cNvGrpSpPr/>
          <p:nvPr/>
        </p:nvGrpSpPr>
        <p:grpSpPr>
          <a:xfrm>
            <a:off x="3491055" y="3512643"/>
            <a:ext cx="1779687" cy="1560182"/>
            <a:chOff x="3691450" y="3543472"/>
            <a:chExt cx="1779687" cy="1560182"/>
          </a:xfrm>
        </p:grpSpPr>
        <p:pic>
          <p:nvPicPr>
            <p:cNvPr id="11" name="图片 10"/>
            <p:cNvPicPr>
              <a:picLocks noChangeAspect="1"/>
            </p:cNvPicPr>
            <p:nvPr/>
          </p:nvPicPr>
          <p:blipFill>
            <a:blip r:embed="rId6" cstate="print"/>
            <a:stretch>
              <a:fillRect/>
            </a:stretch>
          </p:blipFill>
          <p:spPr>
            <a:xfrm>
              <a:off x="3691450" y="3543472"/>
              <a:ext cx="1776972" cy="1560182"/>
            </a:xfrm>
            <a:prstGeom prst="rect">
              <a:avLst/>
            </a:prstGeom>
          </p:spPr>
        </p:pic>
        <p:sp>
          <p:nvSpPr>
            <p:cNvPr id="17" name="文本框 16"/>
            <p:cNvSpPr txBox="1"/>
            <p:nvPr/>
          </p:nvSpPr>
          <p:spPr>
            <a:xfrm>
              <a:off x="4363141" y="4715029"/>
              <a:ext cx="1107996" cy="369332"/>
            </a:xfrm>
            <a:prstGeom prst="rect">
              <a:avLst/>
            </a:prstGeom>
            <a:noFill/>
          </p:spPr>
          <p:txBody>
            <a:bodyPr wrap="none" rtlCol="0">
              <a:spAutoFit/>
            </a:bodyPr>
            <a:lstStyle/>
            <a:p>
              <a:r>
                <a:rPr kumimoji="1" lang="zh-CN" altLang="en-US" b="1" smtClean="0"/>
                <a:t>乐扣水杯</a:t>
              </a:r>
              <a:endParaRPr kumimoji="1" lang="zh-CN" altLang="en-US" b="1"/>
            </a:p>
          </p:txBody>
        </p:sp>
      </p:grpSp>
      <p:grpSp>
        <p:nvGrpSpPr>
          <p:cNvPr id="20" name="组 19"/>
          <p:cNvGrpSpPr/>
          <p:nvPr/>
        </p:nvGrpSpPr>
        <p:grpSpPr>
          <a:xfrm>
            <a:off x="6510018" y="2948340"/>
            <a:ext cx="2067694" cy="2067694"/>
            <a:chOff x="6895799" y="2961123"/>
            <a:chExt cx="2067694" cy="2067694"/>
          </a:xfrm>
        </p:grpSpPr>
        <p:pic>
          <p:nvPicPr>
            <p:cNvPr id="12" name="图片 11"/>
            <p:cNvPicPr>
              <a:picLocks noChangeAspect="1"/>
            </p:cNvPicPr>
            <p:nvPr/>
          </p:nvPicPr>
          <p:blipFill>
            <a:blip r:embed="rId7" cstate="print"/>
            <a:stretch>
              <a:fillRect/>
            </a:stretch>
          </p:blipFill>
          <p:spPr>
            <a:xfrm>
              <a:off x="6895799" y="2961123"/>
              <a:ext cx="2067694" cy="2067694"/>
            </a:xfrm>
            <a:prstGeom prst="rect">
              <a:avLst/>
            </a:prstGeom>
          </p:spPr>
        </p:pic>
        <p:sp>
          <p:nvSpPr>
            <p:cNvPr id="19" name="文本框 18"/>
            <p:cNvSpPr txBox="1"/>
            <p:nvPr/>
          </p:nvSpPr>
          <p:spPr>
            <a:xfrm>
              <a:off x="7987905" y="4565259"/>
              <a:ext cx="877163" cy="369332"/>
            </a:xfrm>
            <a:prstGeom prst="rect">
              <a:avLst/>
            </a:prstGeom>
            <a:noFill/>
          </p:spPr>
          <p:txBody>
            <a:bodyPr wrap="none" rtlCol="0">
              <a:spAutoFit/>
            </a:bodyPr>
            <a:lstStyle/>
            <a:p>
              <a:r>
                <a:rPr kumimoji="1" lang="zh-CN" altLang="en-US" b="1" smtClean="0"/>
                <a:t>手机壳</a:t>
              </a:r>
              <a:endParaRPr kumimoji="1" lang="zh-CN" altLang="en-US" b="1"/>
            </a:p>
          </p:txBody>
        </p:sp>
      </p:grpSp>
      <p:grpSp>
        <p:nvGrpSpPr>
          <p:cNvPr id="22" name="组 21"/>
          <p:cNvGrpSpPr/>
          <p:nvPr/>
        </p:nvGrpSpPr>
        <p:grpSpPr>
          <a:xfrm>
            <a:off x="5937619" y="781300"/>
            <a:ext cx="3306354" cy="2136838"/>
            <a:chOff x="5937619" y="781300"/>
            <a:chExt cx="3306354" cy="2136838"/>
          </a:xfrm>
        </p:grpSpPr>
        <p:pic>
          <p:nvPicPr>
            <p:cNvPr id="10" name="图片 9"/>
            <p:cNvPicPr>
              <a:picLocks noChangeAspect="1"/>
            </p:cNvPicPr>
            <p:nvPr/>
          </p:nvPicPr>
          <p:blipFill>
            <a:blip r:embed="rId8"/>
            <a:stretch>
              <a:fillRect/>
            </a:stretch>
          </p:blipFill>
          <p:spPr>
            <a:xfrm>
              <a:off x="6606818" y="781300"/>
              <a:ext cx="2356675" cy="1767506"/>
            </a:xfrm>
            <a:prstGeom prst="rect">
              <a:avLst/>
            </a:prstGeom>
          </p:spPr>
        </p:pic>
        <p:sp>
          <p:nvSpPr>
            <p:cNvPr id="21" name="文本框 20"/>
            <p:cNvSpPr txBox="1"/>
            <p:nvPr/>
          </p:nvSpPr>
          <p:spPr>
            <a:xfrm>
              <a:off x="5937619" y="2548806"/>
              <a:ext cx="3306354" cy="369332"/>
            </a:xfrm>
            <a:prstGeom prst="rect">
              <a:avLst/>
            </a:prstGeom>
            <a:noFill/>
          </p:spPr>
          <p:txBody>
            <a:bodyPr wrap="none" rtlCol="0">
              <a:spAutoFit/>
            </a:bodyPr>
            <a:lstStyle/>
            <a:p>
              <a:r>
                <a:rPr kumimoji="1" lang="zh-CN" altLang="en-US" b="1" dirty="0" smtClean="0"/>
                <a:t>人工肺</a:t>
              </a:r>
              <a:r>
                <a:rPr kumimoji="1" lang="en-US" altLang="zh-CN" b="1" dirty="0" smtClean="0"/>
                <a:t>ECMO</a:t>
              </a:r>
              <a:r>
                <a:rPr kumimoji="1" lang="zh-CN" altLang="en-US" b="1" dirty="0" smtClean="0"/>
                <a:t>的核心部件氧合器</a:t>
              </a:r>
              <a:endParaRPr kumimoji="1" lang="zh-CN" altLang="en-US" b="1" dirty="0"/>
            </a:p>
          </p:txBody>
        </p:sp>
      </p:grpSp>
      <p:sp>
        <p:nvSpPr>
          <p:cNvPr id="25" name="左箭头 24"/>
          <p:cNvSpPr/>
          <p:nvPr/>
        </p:nvSpPr>
        <p:spPr>
          <a:xfrm>
            <a:off x="2264832" y="1847003"/>
            <a:ext cx="634888" cy="2206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n w="22225">
                <a:solidFill>
                  <a:schemeClr val="accent2"/>
                </a:solidFill>
                <a:prstDash val="solid"/>
              </a:ln>
              <a:solidFill>
                <a:schemeClr val="accent2">
                  <a:lumMod val="40000"/>
                  <a:lumOff val="60000"/>
                </a:schemeClr>
              </a:solidFill>
            </a:endParaRPr>
          </a:p>
        </p:txBody>
      </p:sp>
      <p:sp>
        <p:nvSpPr>
          <p:cNvPr id="26" name="左箭头 25"/>
          <p:cNvSpPr/>
          <p:nvPr/>
        </p:nvSpPr>
        <p:spPr>
          <a:xfrm rot="18478383">
            <a:off x="2245269" y="3439906"/>
            <a:ext cx="844031" cy="2071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n w="22225">
                <a:solidFill>
                  <a:schemeClr val="accent2"/>
                </a:solidFill>
                <a:prstDash val="solid"/>
              </a:ln>
              <a:solidFill>
                <a:schemeClr val="accent2">
                  <a:lumMod val="40000"/>
                  <a:lumOff val="60000"/>
                </a:schemeClr>
              </a:solidFill>
            </a:endParaRPr>
          </a:p>
        </p:txBody>
      </p:sp>
      <p:sp>
        <p:nvSpPr>
          <p:cNvPr id="27" name="左箭头 26"/>
          <p:cNvSpPr/>
          <p:nvPr/>
        </p:nvSpPr>
        <p:spPr>
          <a:xfrm rot="16038492" flipV="1">
            <a:off x="4215316" y="3260111"/>
            <a:ext cx="256885" cy="17992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n w="22225">
                <a:solidFill>
                  <a:schemeClr val="accent2"/>
                </a:solidFill>
                <a:prstDash val="solid"/>
              </a:ln>
              <a:solidFill>
                <a:schemeClr val="accent2">
                  <a:lumMod val="40000"/>
                  <a:lumOff val="60000"/>
                </a:schemeClr>
              </a:solidFill>
            </a:endParaRPr>
          </a:p>
        </p:txBody>
      </p:sp>
      <p:sp>
        <p:nvSpPr>
          <p:cNvPr id="28" name="左箭头 27"/>
          <p:cNvSpPr/>
          <p:nvPr/>
        </p:nvSpPr>
        <p:spPr>
          <a:xfrm rot="13459164">
            <a:off x="5712475" y="3448268"/>
            <a:ext cx="734875" cy="18268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n w="22225">
                <a:solidFill>
                  <a:schemeClr val="accent2"/>
                </a:solidFill>
                <a:prstDash val="solid"/>
              </a:ln>
              <a:solidFill>
                <a:schemeClr val="accent2">
                  <a:lumMod val="40000"/>
                  <a:lumOff val="60000"/>
                </a:schemeClr>
              </a:solidFill>
            </a:endParaRPr>
          </a:p>
        </p:txBody>
      </p:sp>
      <p:sp>
        <p:nvSpPr>
          <p:cNvPr id="29" name="左箭头 28"/>
          <p:cNvSpPr/>
          <p:nvPr/>
        </p:nvSpPr>
        <p:spPr>
          <a:xfrm rot="10800000">
            <a:off x="5883195" y="1847002"/>
            <a:ext cx="634888" cy="2206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6038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7358" y="252769"/>
            <a:ext cx="1980029" cy="523220"/>
          </a:xfrm>
          <a:prstGeom prst="rect">
            <a:avLst/>
          </a:prstGeom>
          <a:noFill/>
        </p:spPr>
        <p:txBody>
          <a:bodyPr wrap="none" lIns="91440" tIns="45720" rIns="91440" bIns="45720">
            <a:spAutoFit/>
          </a:bodyPr>
          <a:lstStyle/>
          <a:p>
            <a:pPr algn="ctr"/>
            <a:r>
              <a:rPr lang="zh-CN" altLang="en-US" sz="2800" b="1" cap="none" spc="0" dirty="0" smtClean="0">
                <a:ln w="0"/>
                <a:solidFill>
                  <a:schemeClr val="accent1"/>
                </a:solidFill>
                <a:effectLst>
                  <a:outerShdw blurRad="38100" dist="25400" dir="5400000" algn="ctr" rotWithShape="0">
                    <a:srgbClr val="6E747A">
                      <a:alpha val="43000"/>
                    </a:srgbClr>
                  </a:outerShdw>
                </a:effectLst>
                <a:latin typeface="STKaiti" charset="-122"/>
                <a:ea typeface="STKaiti" charset="-122"/>
                <a:cs typeface="STKaiti" charset="-122"/>
              </a:rPr>
              <a:t>化学小知识</a:t>
            </a:r>
            <a:endParaRPr lang="zh-CN" altLang="en-US" sz="2800" b="1" cap="none" spc="0" dirty="0">
              <a:ln w="0"/>
              <a:solidFill>
                <a:schemeClr val="accent1"/>
              </a:solidFill>
              <a:effectLst>
                <a:outerShdw blurRad="38100" dist="25400" dir="5400000" algn="ctr" rotWithShape="0">
                  <a:srgbClr val="6E747A">
                    <a:alpha val="43000"/>
                  </a:srgbClr>
                </a:outerShdw>
              </a:effectLst>
              <a:latin typeface="STKaiti" charset="-122"/>
              <a:ea typeface="STKaiti" charset="-122"/>
              <a:cs typeface="STKaiti" charset="-122"/>
            </a:endParaRPr>
          </a:p>
        </p:txBody>
      </p:sp>
      <p:sp>
        <p:nvSpPr>
          <p:cNvPr id="3" name="矩形 2"/>
          <p:cNvSpPr/>
          <p:nvPr/>
        </p:nvSpPr>
        <p:spPr>
          <a:xfrm>
            <a:off x="4355976" y="617656"/>
            <a:ext cx="4572000" cy="3970318"/>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r>
              <a:rPr lang="zh-CN" altLang="en-US" dirty="0" smtClean="0">
                <a:solidFill>
                  <a:srgbClr val="000000"/>
                </a:solidFill>
                <a:latin typeface="HelveticaNeue" charset="0"/>
              </a:rPr>
              <a:t>     石油</a:t>
            </a:r>
            <a:r>
              <a:rPr lang="zh-CN" altLang="en-US" dirty="0">
                <a:solidFill>
                  <a:srgbClr val="000000"/>
                </a:solidFill>
                <a:latin typeface="HelveticaNeue" charset="0"/>
              </a:rPr>
              <a:t>是由多种碳氢化合物组成的混合物，由于原油成分复杂，需要先在炼油厂进行精炼，利用原油中各组分沸点的不同进行分离的过程</a:t>
            </a:r>
            <a:r>
              <a:rPr lang="zh-CN" altLang="en-US" dirty="0" smtClean="0">
                <a:solidFill>
                  <a:srgbClr val="000000"/>
                </a:solidFill>
                <a:latin typeface="HelveticaNeue" charset="0"/>
              </a:rPr>
              <a:t>叫做分馏。</a:t>
            </a:r>
            <a:endParaRPr lang="en-US" altLang="zh-CN" dirty="0" smtClean="0">
              <a:solidFill>
                <a:srgbClr val="000000"/>
              </a:solidFill>
              <a:latin typeface="HelveticaNeue" charset="0"/>
            </a:endParaRPr>
          </a:p>
          <a:p>
            <a:r>
              <a:rPr lang="zh-CN" altLang="en-US" dirty="0" smtClean="0">
                <a:solidFill>
                  <a:srgbClr val="000000"/>
                </a:solidFill>
                <a:latin typeface="HelveticaNeue" charset="0"/>
              </a:rPr>
              <a:t>    石油经过分馏后</a:t>
            </a:r>
            <a:r>
              <a:rPr lang="zh-CN" altLang="en-US" dirty="0">
                <a:solidFill>
                  <a:srgbClr val="000000"/>
                </a:solidFill>
                <a:latin typeface="HelveticaNeue" charset="0"/>
              </a:rPr>
              <a:t>可以获得</a:t>
            </a:r>
            <a:r>
              <a:rPr lang="zh-CN" altLang="en-US" dirty="0" smtClean="0">
                <a:solidFill>
                  <a:srgbClr val="000000"/>
                </a:solidFill>
                <a:latin typeface="HelveticaNeue" charset="0"/>
              </a:rPr>
              <a:t>汽油、煤油、柴油</a:t>
            </a:r>
            <a:r>
              <a:rPr lang="zh-CN" altLang="en-US" dirty="0">
                <a:solidFill>
                  <a:srgbClr val="000000"/>
                </a:solidFill>
                <a:latin typeface="HelveticaNeue" charset="0"/>
              </a:rPr>
              <a:t>等含碳原子小的轻质油，但其产量难以满足社会需求，而含碳原子多的重油却供大于求，因此需要通过催化裂化过程将重油裂化为汽油等，再进一步裂解，可以获得很多重要的化工原料，通过</a:t>
            </a:r>
            <a:r>
              <a:rPr lang="zh-CN" altLang="en-US" dirty="0">
                <a:solidFill>
                  <a:srgbClr val="FF0000"/>
                </a:solidFill>
                <a:latin typeface="HelveticaNeue" charset="0"/>
              </a:rPr>
              <a:t>石油裂化和裂解可以得到</a:t>
            </a:r>
            <a:r>
              <a:rPr lang="zh-CN" altLang="en-US" dirty="0" smtClean="0">
                <a:solidFill>
                  <a:srgbClr val="FF0000"/>
                </a:solidFill>
                <a:latin typeface="HelveticaNeue" charset="0"/>
              </a:rPr>
              <a:t>乙烯、丙烯、甲烷</a:t>
            </a:r>
            <a:r>
              <a:rPr lang="zh-CN" altLang="en-US" dirty="0">
                <a:solidFill>
                  <a:srgbClr val="FF0000"/>
                </a:solidFill>
                <a:latin typeface="HelveticaNeue" charset="0"/>
              </a:rPr>
              <a:t>等重要的化工基本</a:t>
            </a:r>
            <a:r>
              <a:rPr lang="zh-CN" altLang="en-US" dirty="0" smtClean="0">
                <a:solidFill>
                  <a:srgbClr val="FF0000"/>
                </a:solidFill>
                <a:latin typeface="HelveticaNeue" charset="0"/>
              </a:rPr>
              <a:t>原料</a:t>
            </a:r>
            <a:r>
              <a:rPr lang="zh-CN" altLang="en-US" dirty="0" smtClean="0">
                <a:solidFill>
                  <a:srgbClr val="000000"/>
                </a:solidFill>
                <a:latin typeface="HelveticaNeue" charset="0"/>
              </a:rPr>
              <a:t>。</a:t>
            </a:r>
            <a:endParaRPr lang="en-US" altLang="zh-CN" dirty="0" smtClean="0">
              <a:solidFill>
                <a:srgbClr val="000000"/>
              </a:solidFill>
              <a:latin typeface="HelveticaNeue" charset="0"/>
            </a:endParaRPr>
          </a:p>
          <a:p>
            <a:r>
              <a:rPr lang="zh-CN" altLang="en-US" dirty="0" smtClean="0">
                <a:solidFill>
                  <a:srgbClr val="000000"/>
                </a:solidFill>
                <a:latin typeface="HelveticaNeue" charset="0"/>
              </a:rPr>
              <a:t>    另外</a:t>
            </a:r>
            <a:r>
              <a:rPr lang="zh-CN" altLang="en-US" dirty="0">
                <a:solidFill>
                  <a:srgbClr val="000000"/>
                </a:solidFill>
                <a:latin typeface="HelveticaNeue" charset="0"/>
              </a:rPr>
              <a:t>石油在加热和催化剂的作用下，通过结构的重新调整，使链状烃转化为环状烃，如苯或甲苯等。</a:t>
            </a:r>
            <a:endParaRPr lang="zh-CN" altLang="en-US" dirty="0"/>
          </a:p>
        </p:txBody>
      </p:sp>
      <p:pic>
        <p:nvPicPr>
          <p:cNvPr id="4" name="图片 3"/>
          <p:cNvPicPr>
            <a:picLocks noChangeAspect="1"/>
          </p:cNvPicPr>
          <p:nvPr/>
        </p:nvPicPr>
        <p:blipFill>
          <a:blip r:embed="rId2" cstate="print"/>
          <a:stretch>
            <a:fillRect/>
          </a:stretch>
        </p:blipFill>
        <p:spPr>
          <a:xfrm rot="16200000">
            <a:off x="353586" y="877550"/>
            <a:ext cx="3555163" cy="4047327"/>
          </a:xfrm>
          <a:prstGeom prst="rect">
            <a:avLst/>
          </a:prstGeom>
        </p:spPr>
      </p:pic>
    </p:spTree>
    <p:extLst>
      <p:ext uri="{BB962C8B-B14F-4D97-AF65-F5344CB8AC3E}">
        <p14:creationId xmlns:p14="http://schemas.microsoft.com/office/powerpoint/2010/main" val="43225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661068" y="199177"/>
            <a:ext cx="3165290" cy="1978306"/>
            <a:chOff x="376290" y="169197"/>
            <a:chExt cx="3165290" cy="1978306"/>
          </a:xfrm>
        </p:grpSpPr>
        <p:pic>
          <p:nvPicPr>
            <p:cNvPr id="3" name="图片 2"/>
            <p:cNvPicPr>
              <a:picLocks noChangeAspect="1"/>
            </p:cNvPicPr>
            <p:nvPr/>
          </p:nvPicPr>
          <p:blipFill>
            <a:blip r:embed="rId3"/>
            <a:stretch>
              <a:fillRect/>
            </a:stretch>
          </p:blipFill>
          <p:spPr>
            <a:xfrm>
              <a:off x="376290" y="169197"/>
              <a:ext cx="3165290" cy="1978306"/>
            </a:xfrm>
            <a:prstGeom prst="rect">
              <a:avLst/>
            </a:prstGeom>
          </p:spPr>
        </p:pic>
        <p:sp>
          <p:nvSpPr>
            <p:cNvPr id="4" name="文本框 3"/>
            <p:cNvSpPr txBox="1"/>
            <p:nvPr/>
          </p:nvSpPr>
          <p:spPr>
            <a:xfrm>
              <a:off x="2726371" y="1659665"/>
              <a:ext cx="800219" cy="461665"/>
            </a:xfrm>
            <a:prstGeom prst="rect">
              <a:avLst/>
            </a:prstGeom>
            <a:noFill/>
          </p:spPr>
          <p:txBody>
            <a:bodyPr wrap="none" rtlCol="0">
              <a:spAutoFit/>
            </a:bodyPr>
            <a:lstStyle/>
            <a:p>
              <a:r>
                <a:rPr kumimoji="1" lang="zh-CN" altLang="en-US" sz="2400" dirty="0" smtClean="0">
                  <a:solidFill>
                    <a:srgbClr val="FFFF00"/>
                  </a:solidFill>
                  <a:latin typeface="SimHei" charset="-122"/>
                  <a:ea typeface="SimHei" charset="-122"/>
                  <a:cs typeface="SimHei" charset="-122"/>
                </a:rPr>
                <a:t>石油</a:t>
              </a:r>
              <a:endParaRPr kumimoji="1" lang="zh-CN" altLang="en-US" sz="2400" dirty="0">
                <a:solidFill>
                  <a:srgbClr val="FFFF00"/>
                </a:solidFill>
                <a:latin typeface="SimHei" charset="-122"/>
                <a:ea typeface="SimHei" charset="-122"/>
                <a:cs typeface="SimHei" charset="-122"/>
              </a:endParaRPr>
            </a:p>
          </p:txBody>
        </p:sp>
      </p:grpSp>
      <p:grpSp>
        <p:nvGrpSpPr>
          <p:cNvPr id="5" name="组 4"/>
          <p:cNvGrpSpPr/>
          <p:nvPr/>
        </p:nvGrpSpPr>
        <p:grpSpPr>
          <a:xfrm>
            <a:off x="762200" y="2717343"/>
            <a:ext cx="3049168" cy="2178334"/>
            <a:chOff x="480823" y="2962103"/>
            <a:chExt cx="3049168" cy="2178334"/>
          </a:xfrm>
        </p:grpSpPr>
        <p:pic>
          <p:nvPicPr>
            <p:cNvPr id="6" name="图片 2">
              <a:extLst>
                <a:ext uri="{FF2B5EF4-FFF2-40B4-BE49-F238E27FC236}">
                  <a16:creationId xmlns:a16="http://schemas.microsoft.com/office/drawing/2014/main" xmlns="" id="{5F29C27E-CA6B-4343-932F-6BFF5F557B1D}"/>
                </a:ext>
              </a:extLst>
            </p:cNvPr>
            <p:cNvPicPr>
              <a:picLocks noChangeAspect="1"/>
            </p:cNvPicPr>
            <p:nvPr/>
          </p:nvPicPr>
          <p:blipFill>
            <a:blip r:embed="rId4"/>
            <a:stretch>
              <a:fillRect/>
            </a:stretch>
          </p:blipFill>
          <p:spPr>
            <a:xfrm>
              <a:off x="480823" y="2962103"/>
              <a:ext cx="3049168" cy="2178334"/>
            </a:xfrm>
            <a:prstGeom prst="rect">
              <a:avLst/>
            </a:prstGeom>
          </p:spPr>
        </p:pic>
        <p:sp>
          <p:nvSpPr>
            <p:cNvPr id="7" name="文本框 6"/>
            <p:cNvSpPr txBox="1"/>
            <p:nvPr/>
          </p:nvSpPr>
          <p:spPr>
            <a:xfrm>
              <a:off x="2654797" y="4620280"/>
              <a:ext cx="800219" cy="461665"/>
            </a:xfrm>
            <a:prstGeom prst="rect">
              <a:avLst/>
            </a:prstGeom>
            <a:noFill/>
          </p:spPr>
          <p:txBody>
            <a:bodyPr wrap="none" rtlCol="0">
              <a:spAutoFit/>
            </a:bodyPr>
            <a:lstStyle/>
            <a:p>
              <a:r>
                <a:rPr kumimoji="1" lang="zh-CN" altLang="en-US" sz="2400" b="1" dirty="0" smtClean="0">
                  <a:solidFill>
                    <a:srgbClr val="FFFF00"/>
                  </a:solidFill>
                  <a:latin typeface="SimHei" charset="-122"/>
                  <a:ea typeface="SimHei" charset="-122"/>
                  <a:cs typeface="SimHei" charset="-122"/>
                </a:rPr>
                <a:t>口罩</a:t>
              </a:r>
              <a:endParaRPr kumimoji="1" lang="zh-CN" altLang="en-US" sz="2400" b="1" dirty="0">
                <a:solidFill>
                  <a:srgbClr val="FFFF00"/>
                </a:solidFill>
                <a:latin typeface="SimHei" charset="-122"/>
                <a:ea typeface="SimHei" charset="-122"/>
                <a:cs typeface="SimHei" charset="-122"/>
              </a:endParaRPr>
            </a:p>
          </p:txBody>
        </p:sp>
      </p:grpSp>
      <p:grpSp>
        <p:nvGrpSpPr>
          <p:cNvPr id="19" name="组 18"/>
          <p:cNvGrpSpPr/>
          <p:nvPr/>
        </p:nvGrpSpPr>
        <p:grpSpPr>
          <a:xfrm>
            <a:off x="5148063" y="173858"/>
            <a:ext cx="2906484" cy="2050689"/>
            <a:chOff x="5148063" y="173858"/>
            <a:chExt cx="2906484" cy="2050689"/>
          </a:xfrm>
        </p:grpSpPr>
        <p:pic>
          <p:nvPicPr>
            <p:cNvPr id="8" name="图片 4">
              <a:extLst>
                <a:ext uri="{FF2B5EF4-FFF2-40B4-BE49-F238E27FC236}">
                  <a16:creationId xmlns:a16="http://schemas.microsoft.com/office/drawing/2014/main" xmlns="" id="{535C29A4-A202-C74E-9147-6B45AE2F3F99}"/>
                </a:ext>
              </a:extLst>
            </p:cNvPr>
            <p:cNvPicPr>
              <a:picLocks noChangeAspect="1"/>
            </p:cNvPicPr>
            <p:nvPr/>
          </p:nvPicPr>
          <p:blipFill>
            <a:blip r:embed="rId5"/>
            <a:stretch>
              <a:fillRect/>
            </a:stretch>
          </p:blipFill>
          <p:spPr>
            <a:xfrm>
              <a:off x="5148063" y="173858"/>
              <a:ext cx="2880181" cy="2050689"/>
            </a:xfrm>
            <a:prstGeom prst="rect">
              <a:avLst/>
            </a:prstGeom>
          </p:spPr>
        </p:pic>
        <p:sp>
          <p:nvSpPr>
            <p:cNvPr id="11" name="文本框 10"/>
            <p:cNvSpPr txBox="1"/>
            <p:nvPr/>
          </p:nvSpPr>
          <p:spPr>
            <a:xfrm>
              <a:off x="6946551" y="1689645"/>
              <a:ext cx="1107996" cy="461665"/>
            </a:xfrm>
            <a:prstGeom prst="rect">
              <a:avLst/>
            </a:prstGeom>
            <a:noFill/>
          </p:spPr>
          <p:txBody>
            <a:bodyPr wrap="none" rtlCol="0">
              <a:spAutoFit/>
            </a:bodyPr>
            <a:lstStyle/>
            <a:p>
              <a:r>
                <a:rPr kumimoji="1" lang="zh-CN" altLang="en-US" sz="2400" b="1" dirty="0" smtClean="0">
                  <a:solidFill>
                    <a:srgbClr val="FFFF00"/>
                  </a:solidFill>
                  <a:latin typeface="SimHei" charset="-122"/>
                  <a:ea typeface="SimHei" charset="-122"/>
                  <a:cs typeface="SimHei" charset="-122"/>
                </a:rPr>
                <a:t>聚丙烯</a:t>
              </a:r>
              <a:endParaRPr kumimoji="1" lang="zh-CN" altLang="en-US" sz="2400" b="1" dirty="0">
                <a:solidFill>
                  <a:srgbClr val="FFFF00"/>
                </a:solidFill>
                <a:latin typeface="SimHei" charset="-122"/>
                <a:ea typeface="SimHei" charset="-122"/>
                <a:cs typeface="SimHei" charset="-122"/>
              </a:endParaRPr>
            </a:p>
          </p:txBody>
        </p:sp>
      </p:grpSp>
      <p:grpSp>
        <p:nvGrpSpPr>
          <p:cNvPr id="21" name="组 20"/>
          <p:cNvGrpSpPr/>
          <p:nvPr/>
        </p:nvGrpSpPr>
        <p:grpSpPr>
          <a:xfrm>
            <a:off x="5148063" y="2484631"/>
            <a:ext cx="2906484" cy="2643758"/>
            <a:chOff x="5148063" y="2484631"/>
            <a:chExt cx="2906484" cy="2643758"/>
          </a:xfrm>
        </p:grpSpPr>
        <p:pic>
          <p:nvPicPr>
            <p:cNvPr id="10" name="图片 9"/>
            <p:cNvPicPr>
              <a:picLocks noChangeAspect="1"/>
            </p:cNvPicPr>
            <p:nvPr/>
          </p:nvPicPr>
          <p:blipFill>
            <a:blip r:embed="rId6"/>
            <a:stretch>
              <a:fillRect/>
            </a:stretch>
          </p:blipFill>
          <p:spPr>
            <a:xfrm>
              <a:off x="5148063" y="2484631"/>
              <a:ext cx="2880181" cy="2643758"/>
            </a:xfrm>
            <a:prstGeom prst="rect">
              <a:avLst/>
            </a:prstGeom>
          </p:spPr>
        </p:pic>
        <p:sp>
          <p:nvSpPr>
            <p:cNvPr id="12" name="文本框 11"/>
            <p:cNvSpPr txBox="1"/>
            <p:nvPr/>
          </p:nvSpPr>
          <p:spPr>
            <a:xfrm>
              <a:off x="6946551" y="4623589"/>
              <a:ext cx="1107996" cy="461665"/>
            </a:xfrm>
            <a:prstGeom prst="rect">
              <a:avLst/>
            </a:prstGeom>
            <a:noFill/>
          </p:spPr>
          <p:txBody>
            <a:bodyPr wrap="none" rtlCol="0">
              <a:spAutoFit/>
            </a:bodyPr>
            <a:lstStyle/>
            <a:p>
              <a:r>
                <a:rPr kumimoji="1" lang="zh-CN" altLang="en-US" sz="2400" b="1" smtClean="0">
                  <a:solidFill>
                    <a:srgbClr val="FFFF00"/>
                  </a:solidFill>
                  <a:latin typeface="SimHei" charset="-122"/>
                  <a:ea typeface="SimHei" charset="-122"/>
                  <a:cs typeface="SimHei" charset="-122"/>
                </a:rPr>
                <a:t>熔喷布</a:t>
              </a:r>
              <a:endParaRPr kumimoji="1" lang="zh-CN" altLang="en-US" sz="2400" b="1">
                <a:solidFill>
                  <a:srgbClr val="FFFF00"/>
                </a:solidFill>
                <a:latin typeface="SimHei" charset="-122"/>
                <a:ea typeface="SimHei" charset="-122"/>
                <a:cs typeface="SimHei" charset="-122"/>
              </a:endParaRPr>
            </a:p>
          </p:txBody>
        </p:sp>
      </p:grpSp>
      <p:sp>
        <p:nvSpPr>
          <p:cNvPr id="15" name="右箭头 14"/>
          <p:cNvSpPr/>
          <p:nvPr/>
        </p:nvSpPr>
        <p:spPr>
          <a:xfrm>
            <a:off x="3878963" y="1152138"/>
            <a:ext cx="936104" cy="2674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左箭头 15"/>
          <p:cNvSpPr/>
          <p:nvPr/>
        </p:nvSpPr>
        <p:spPr>
          <a:xfrm>
            <a:off x="4067944" y="3667951"/>
            <a:ext cx="864096" cy="3439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左弧形箭头 16"/>
          <p:cNvSpPr/>
          <p:nvPr/>
        </p:nvSpPr>
        <p:spPr>
          <a:xfrm>
            <a:off x="8172400" y="1563638"/>
            <a:ext cx="504056" cy="172819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0" name="矩形 19"/>
          <p:cNvSpPr/>
          <p:nvPr/>
        </p:nvSpPr>
        <p:spPr>
          <a:xfrm>
            <a:off x="2192949" y="2068753"/>
            <a:ext cx="877163" cy="923330"/>
          </a:xfrm>
          <a:prstGeom prst="rect">
            <a:avLst/>
          </a:prstGeom>
          <a:noFill/>
        </p:spPr>
        <p:txBody>
          <a:bodyPr wrap="none" lIns="91440" tIns="45720" rIns="91440" bIns="45720">
            <a:spAutoFit/>
          </a:bodyPr>
          <a:lstStyle/>
          <a:p>
            <a:pPr algn="ctr"/>
            <a:r>
              <a:rPr kumimoji="1" lang="zh-CN" altLang="en-US" sz="5400" b="1" cap="none" spc="0" dirty="0" smtClean="0">
                <a:ln w="22225">
                  <a:solidFill>
                    <a:schemeClr val="accent2"/>
                  </a:solidFill>
                  <a:prstDash val="solid"/>
                </a:ln>
                <a:solidFill>
                  <a:schemeClr val="accent2">
                    <a:lumMod val="40000"/>
                    <a:lumOff val="60000"/>
                  </a:schemeClr>
                </a:solidFill>
                <a:effectLst/>
              </a:rPr>
              <a:t>？</a:t>
            </a:r>
            <a:endParaRPr lang="zh-CN" alt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7941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0" grpId="0"/>
      <p:bldP spid="2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0" y="-12444"/>
            <a:ext cx="5159624" cy="5143500"/>
          </a:xfrm>
          <a:prstGeom prst="rect">
            <a:avLst/>
          </a:prstGeom>
        </p:spPr>
      </p:pic>
      <p:sp>
        <p:nvSpPr>
          <p:cNvPr id="3" name="圆角矩形 2"/>
          <p:cNvSpPr/>
          <p:nvPr/>
        </p:nvSpPr>
        <p:spPr>
          <a:xfrm>
            <a:off x="2771800" y="3507854"/>
            <a:ext cx="2232248" cy="720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a:blip r:embed="rId4"/>
          <a:stretch>
            <a:fillRect/>
          </a:stretch>
        </p:blipFill>
        <p:spPr>
          <a:xfrm>
            <a:off x="5292080" y="317616"/>
            <a:ext cx="3590170" cy="4126342"/>
          </a:xfrm>
          <a:prstGeom prst="rect">
            <a:avLst/>
          </a:prstGeom>
        </p:spPr>
      </p:pic>
      <p:sp>
        <p:nvSpPr>
          <p:cNvPr id="5" name="圆角矩形 4"/>
          <p:cNvSpPr/>
          <p:nvPr/>
        </p:nvSpPr>
        <p:spPr>
          <a:xfrm>
            <a:off x="8028384" y="2110336"/>
            <a:ext cx="648072" cy="29709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22988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427984" y="193427"/>
            <a:ext cx="4572000" cy="4950073"/>
          </a:xfrm>
          <a:prstGeom prst="rect">
            <a:avLst/>
          </a:prstGeom>
          <a:ln/>
        </p:spPr>
        <p:style>
          <a:lnRef idx="2">
            <a:schemeClr val="accent3"/>
          </a:lnRef>
          <a:fillRef idx="1">
            <a:schemeClr val="lt1"/>
          </a:fillRef>
          <a:effectRef idx="0">
            <a:schemeClr val="accent3"/>
          </a:effectRef>
          <a:fontRef idx="minor">
            <a:schemeClr val="dk1"/>
          </a:fontRef>
        </p:style>
        <p:txBody>
          <a:bodyPr>
            <a:spAutoFit/>
          </a:bodyPr>
          <a:lstStyle/>
          <a:p>
            <a:r>
              <a:rPr lang="zh-CN" altLang="en-US" sz="2400" b="1" dirty="0">
                <a:solidFill>
                  <a:srgbClr val="7B0C00"/>
                </a:solidFill>
                <a:latin typeface="微软雅黑" charset="-122"/>
              </a:rPr>
              <a:t>环氧</a:t>
            </a:r>
            <a:r>
              <a:rPr lang="zh-CN" altLang="en-US" sz="2400" b="1" dirty="0" smtClean="0">
                <a:solidFill>
                  <a:srgbClr val="7B0C00"/>
                </a:solidFill>
                <a:latin typeface="微软雅黑" charset="-122"/>
              </a:rPr>
              <a:t>乙烷</a:t>
            </a:r>
            <a:r>
              <a:rPr lang="zh-CN" altLang="en-US" sz="2400" dirty="0" smtClean="0">
                <a:solidFill>
                  <a:srgbClr val="000000"/>
                </a:solidFill>
                <a:latin typeface="微软雅黑" charset="-122"/>
              </a:rPr>
              <a:t>：</a:t>
            </a:r>
            <a:endParaRPr lang="en-US" altLang="zh-CN" sz="2400" dirty="0" smtClean="0">
              <a:solidFill>
                <a:srgbClr val="000000"/>
              </a:solidFill>
              <a:latin typeface="微软雅黑" charset="-122"/>
            </a:endParaRPr>
          </a:p>
          <a:p>
            <a:pPr>
              <a:lnSpc>
                <a:spcPts val="2460"/>
              </a:lnSpc>
            </a:pPr>
            <a:r>
              <a:rPr lang="zh-CN" altLang="en-US" dirty="0" smtClean="0">
                <a:solidFill>
                  <a:srgbClr val="000000"/>
                </a:solidFill>
                <a:latin typeface="微软雅黑" charset="-122"/>
              </a:rPr>
              <a:t>     </a:t>
            </a:r>
            <a:r>
              <a:rPr lang="zh-CN" altLang="en-US" dirty="0" smtClean="0">
                <a:solidFill>
                  <a:schemeClr val="tx1"/>
                </a:solidFill>
                <a:latin typeface="微软雅黑" charset="-122"/>
              </a:rPr>
              <a:t>是</a:t>
            </a:r>
            <a:r>
              <a:rPr lang="zh-CN" altLang="en-US" dirty="0">
                <a:solidFill>
                  <a:schemeClr val="tx1"/>
                </a:solidFill>
                <a:latin typeface="微软雅黑" charset="-122"/>
              </a:rPr>
              <a:t>一种有毒的致癌物质</a:t>
            </a:r>
            <a:r>
              <a:rPr lang="zh-CN" altLang="en-US" dirty="0">
                <a:solidFill>
                  <a:srgbClr val="000000"/>
                </a:solidFill>
                <a:latin typeface="微软雅黑" charset="-122"/>
              </a:rPr>
              <a:t>，化学式是</a:t>
            </a:r>
            <a:r>
              <a:rPr lang="en-US" altLang="zh-CN" dirty="0">
                <a:solidFill>
                  <a:srgbClr val="000000"/>
                </a:solidFill>
                <a:latin typeface="微软雅黑" charset="-122"/>
              </a:rPr>
              <a:t>C</a:t>
            </a:r>
            <a:r>
              <a:rPr lang="en-US" altLang="zh-CN" baseline="-25000" dirty="0">
                <a:solidFill>
                  <a:srgbClr val="000000"/>
                </a:solidFill>
                <a:latin typeface="微软雅黑" charset="-122"/>
              </a:rPr>
              <a:t>2</a:t>
            </a:r>
            <a:r>
              <a:rPr lang="en-US" altLang="zh-CN" dirty="0">
                <a:solidFill>
                  <a:srgbClr val="000000"/>
                </a:solidFill>
                <a:latin typeface="微软雅黑" charset="-122"/>
              </a:rPr>
              <a:t>H</a:t>
            </a:r>
            <a:r>
              <a:rPr lang="en-US" altLang="zh-CN" baseline="-25000" dirty="0">
                <a:solidFill>
                  <a:srgbClr val="000000"/>
                </a:solidFill>
                <a:latin typeface="微软雅黑" charset="-122"/>
              </a:rPr>
              <a:t>4</a:t>
            </a:r>
            <a:r>
              <a:rPr lang="en-US" altLang="zh-CN" dirty="0">
                <a:solidFill>
                  <a:srgbClr val="000000"/>
                </a:solidFill>
                <a:latin typeface="微软雅黑" charset="-122"/>
              </a:rPr>
              <a:t>O</a:t>
            </a:r>
            <a:r>
              <a:rPr lang="zh-CN" altLang="en-US" dirty="0" smtClean="0">
                <a:solidFill>
                  <a:srgbClr val="000000"/>
                </a:solidFill>
                <a:latin typeface="微软雅黑" charset="-122"/>
              </a:rPr>
              <a:t>。</a:t>
            </a:r>
            <a:r>
              <a:rPr lang="zh-CN" altLang="en-US" dirty="0" smtClean="0">
                <a:solidFill>
                  <a:srgbClr val="000000"/>
                </a:solidFill>
                <a:latin typeface="Microsoft Yahei" charset="-122"/>
              </a:rPr>
              <a:t>是</a:t>
            </a:r>
            <a:r>
              <a:rPr lang="zh-CN" altLang="en-US" dirty="0">
                <a:solidFill>
                  <a:srgbClr val="000000"/>
                </a:solidFill>
                <a:latin typeface="Microsoft Yahei" charset="-122"/>
              </a:rPr>
              <a:t>乙烯工业衍生物中的重要有机化工产品，通常由乙烯和纯氧在纯银催化下反应生成，被广泛应用于洗涤、制药和印染等行业，</a:t>
            </a:r>
            <a:r>
              <a:rPr lang="zh-CN" altLang="en-US" dirty="0">
                <a:solidFill>
                  <a:srgbClr val="FF0000"/>
                </a:solidFill>
                <a:latin typeface="Microsoft Yahei" charset="-122"/>
              </a:rPr>
              <a:t>是目前最好的冷消毒剂之一</a:t>
            </a:r>
            <a:r>
              <a:rPr lang="zh-CN" altLang="en-US" dirty="0" smtClean="0">
                <a:solidFill>
                  <a:srgbClr val="000000"/>
                </a:solidFill>
                <a:latin typeface="Microsoft Yahei" charset="-122"/>
              </a:rPr>
              <a:t>。</a:t>
            </a:r>
            <a:endParaRPr lang="en-US" altLang="zh-CN" dirty="0" smtClean="0">
              <a:solidFill>
                <a:srgbClr val="000000"/>
              </a:solidFill>
              <a:latin typeface="Microsoft Yahei" charset="-122"/>
            </a:endParaRPr>
          </a:p>
          <a:p>
            <a:pPr>
              <a:lnSpc>
                <a:spcPts val="2460"/>
              </a:lnSpc>
            </a:pPr>
            <a:r>
              <a:rPr lang="zh-CN" altLang="en-US" dirty="0" smtClean="0">
                <a:solidFill>
                  <a:srgbClr val="000000"/>
                </a:solidFill>
                <a:latin typeface="微软雅黑" charset="-122"/>
              </a:rPr>
              <a:t>     环氧</a:t>
            </a:r>
            <a:r>
              <a:rPr lang="zh-CN" altLang="en-US" dirty="0">
                <a:solidFill>
                  <a:srgbClr val="000000"/>
                </a:solidFill>
                <a:latin typeface="微软雅黑" charset="-122"/>
              </a:rPr>
              <a:t>乙烷可用于消毒一些不能耐受高温消毒的物品以及材料的气体杀菌剂。也被广泛</a:t>
            </a:r>
            <a:r>
              <a:rPr lang="zh-CN" altLang="en-US" dirty="0">
                <a:solidFill>
                  <a:srgbClr val="FF0000"/>
                </a:solidFill>
                <a:latin typeface="微软雅黑" charset="-122"/>
              </a:rPr>
              <a:t>用于消毒医疗用品诸如口罩、绷带、缝线及手术器具</a:t>
            </a:r>
            <a:r>
              <a:rPr lang="zh-CN" altLang="en-US" dirty="0" smtClean="0">
                <a:solidFill>
                  <a:srgbClr val="000000"/>
                </a:solidFill>
                <a:latin typeface="微软雅黑" charset="-122"/>
              </a:rPr>
              <a:t>。</a:t>
            </a:r>
            <a:endParaRPr lang="en-US" altLang="zh-CN" dirty="0" smtClean="0">
              <a:solidFill>
                <a:srgbClr val="000000"/>
              </a:solidFill>
              <a:latin typeface="微软雅黑" charset="-122"/>
            </a:endParaRPr>
          </a:p>
          <a:p>
            <a:pPr>
              <a:lnSpc>
                <a:spcPts val="2460"/>
              </a:lnSpc>
            </a:pPr>
            <a:r>
              <a:rPr lang="zh-CN" altLang="en-US" dirty="0">
                <a:solidFill>
                  <a:srgbClr val="000000"/>
                </a:solidFill>
                <a:latin typeface="微软雅黑" charset="-122"/>
              </a:rPr>
              <a:t> </a:t>
            </a:r>
            <a:r>
              <a:rPr lang="zh-CN" altLang="en-US" dirty="0" smtClean="0">
                <a:solidFill>
                  <a:srgbClr val="000000"/>
                </a:solidFill>
                <a:latin typeface="微软雅黑" charset="-122"/>
              </a:rPr>
              <a:t>    </a:t>
            </a:r>
            <a:r>
              <a:rPr lang="zh-CN" altLang="en-US" dirty="0" smtClean="0">
                <a:solidFill>
                  <a:srgbClr val="000000"/>
                </a:solidFill>
                <a:latin typeface="Microsoft Yahei" charset="-122"/>
              </a:rPr>
              <a:t>由于</a:t>
            </a:r>
            <a:r>
              <a:rPr lang="zh-CN" altLang="en-US" dirty="0">
                <a:solidFill>
                  <a:srgbClr val="FF0000"/>
                </a:solidFill>
                <a:latin typeface="Microsoft Yahei" charset="-122"/>
              </a:rPr>
              <a:t>环氧乙烷是一种有毒致癌物质</a:t>
            </a:r>
            <a:r>
              <a:rPr lang="zh-CN" altLang="en-US" dirty="0">
                <a:solidFill>
                  <a:srgbClr val="000000"/>
                </a:solidFill>
                <a:latin typeface="Microsoft Yahei" charset="-122"/>
              </a:rPr>
              <a:t>。口罩灭菌后，表面残留的环氧乙烷，必须通过解析的方式释放，达到安全含量的标准并质检合格后，才能出厂上市，这就拉长了口罩进入市场的时间</a:t>
            </a:r>
            <a:r>
              <a:rPr lang="zh-CN" altLang="en-US" dirty="0" smtClean="0">
                <a:solidFill>
                  <a:srgbClr val="000000"/>
                </a:solidFill>
                <a:latin typeface="Microsoft Yahei" charset="-122"/>
              </a:rPr>
              <a:t>。</a:t>
            </a:r>
            <a:endParaRPr lang="zh-CN" altLang="en-US" dirty="0"/>
          </a:p>
        </p:txBody>
      </p:sp>
      <p:sp>
        <p:nvSpPr>
          <p:cNvPr id="9" name="矩形 8"/>
          <p:cNvSpPr/>
          <p:nvPr/>
        </p:nvSpPr>
        <p:spPr>
          <a:xfrm>
            <a:off x="657358" y="252769"/>
            <a:ext cx="1980029" cy="523220"/>
          </a:xfrm>
          <a:prstGeom prst="rect">
            <a:avLst/>
          </a:prstGeom>
          <a:noFill/>
        </p:spPr>
        <p:txBody>
          <a:bodyPr wrap="none" lIns="91440" tIns="45720" rIns="91440" bIns="45720">
            <a:spAutoFit/>
          </a:bodyPr>
          <a:lstStyle/>
          <a:p>
            <a:pPr algn="ctr"/>
            <a:r>
              <a:rPr lang="zh-CN" altLang="en-US" sz="2800" b="1" cap="none" spc="0" dirty="0" smtClean="0">
                <a:ln w="0"/>
                <a:solidFill>
                  <a:schemeClr val="accent1"/>
                </a:solidFill>
                <a:effectLst>
                  <a:outerShdw blurRad="38100" dist="25400" dir="5400000" algn="ctr" rotWithShape="0">
                    <a:srgbClr val="6E747A">
                      <a:alpha val="43000"/>
                    </a:srgbClr>
                  </a:outerShdw>
                </a:effectLst>
                <a:latin typeface="STKaiti" charset="-122"/>
                <a:ea typeface="STKaiti" charset="-122"/>
                <a:cs typeface="STKaiti" charset="-122"/>
              </a:rPr>
              <a:t>化学小知识</a:t>
            </a:r>
            <a:endParaRPr lang="zh-CN" altLang="en-US" sz="2800" b="1" cap="none" spc="0" dirty="0">
              <a:ln w="0"/>
              <a:solidFill>
                <a:schemeClr val="accent1"/>
              </a:solidFill>
              <a:effectLst>
                <a:outerShdw blurRad="38100" dist="25400" dir="5400000" algn="ctr" rotWithShape="0">
                  <a:srgbClr val="6E747A">
                    <a:alpha val="43000"/>
                  </a:srgbClr>
                </a:outerShdw>
              </a:effectLst>
              <a:latin typeface="STKaiti" charset="-122"/>
              <a:ea typeface="STKaiti" charset="-122"/>
              <a:cs typeface="STKaiti" charset="-122"/>
            </a:endParaRPr>
          </a:p>
        </p:txBody>
      </p:sp>
      <p:pic>
        <p:nvPicPr>
          <p:cNvPr id="10" name="图片 9"/>
          <p:cNvPicPr>
            <a:picLocks noChangeAspect="1"/>
          </p:cNvPicPr>
          <p:nvPr/>
        </p:nvPicPr>
        <p:blipFill>
          <a:blip r:embed="rId3"/>
          <a:stretch>
            <a:fillRect/>
          </a:stretch>
        </p:blipFill>
        <p:spPr>
          <a:xfrm>
            <a:off x="971600" y="1131590"/>
            <a:ext cx="2249447" cy="1750070"/>
          </a:xfrm>
          <a:prstGeom prst="rect">
            <a:avLst/>
          </a:prstGeom>
        </p:spPr>
      </p:pic>
      <p:grpSp>
        <p:nvGrpSpPr>
          <p:cNvPr id="13" name="组 12"/>
          <p:cNvGrpSpPr/>
          <p:nvPr/>
        </p:nvGrpSpPr>
        <p:grpSpPr>
          <a:xfrm>
            <a:off x="288423" y="3435846"/>
            <a:ext cx="3851529" cy="823950"/>
            <a:chOff x="288423" y="3435846"/>
            <a:chExt cx="3851529" cy="823950"/>
          </a:xfrm>
        </p:grpSpPr>
        <p:pic>
          <p:nvPicPr>
            <p:cNvPr id="11" name="图片 10"/>
            <p:cNvPicPr>
              <a:picLocks noChangeAspect="1"/>
            </p:cNvPicPr>
            <p:nvPr/>
          </p:nvPicPr>
          <p:blipFill>
            <a:blip r:embed="rId4"/>
            <a:stretch>
              <a:fillRect/>
            </a:stretch>
          </p:blipFill>
          <p:spPr>
            <a:xfrm>
              <a:off x="288423" y="3565058"/>
              <a:ext cx="3851529" cy="694738"/>
            </a:xfrm>
            <a:prstGeom prst="rect">
              <a:avLst/>
            </a:prstGeom>
          </p:spPr>
        </p:pic>
        <p:sp>
          <p:nvSpPr>
            <p:cNvPr id="12" name="文本框 11"/>
            <p:cNvSpPr txBox="1"/>
            <p:nvPr/>
          </p:nvSpPr>
          <p:spPr>
            <a:xfrm>
              <a:off x="2068733" y="3435846"/>
              <a:ext cx="877163" cy="369332"/>
            </a:xfrm>
            <a:prstGeom prst="rect">
              <a:avLst/>
            </a:prstGeom>
            <a:noFill/>
          </p:spPr>
          <p:txBody>
            <a:bodyPr wrap="none" rtlCol="0">
              <a:spAutoFit/>
            </a:bodyPr>
            <a:lstStyle/>
            <a:p>
              <a:r>
                <a:rPr kumimoji="1" lang="zh-CN" altLang="en-US" smtClean="0"/>
                <a:t>催化剂</a:t>
              </a:r>
              <a:endParaRPr kumimoji="1" lang="zh-CN" altLang="en-US"/>
            </a:p>
          </p:txBody>
        </p:sp>
      </p:grpSp>
    </p:spTree>
    <p:extLst>
      <p:ext uri="{BB962C8B-B14F-4D97-AF65-F5344CB8AC3E}">
        <p14:creationId xmlns:p14="http://schemas.microsoft.com/office/powerpoint/2010/main" val="40056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 16"/>
          <p:cNvGrpSpPr/>
          <p:nvPr/>
        </p:nvGrpSpPr>
        <p:grpSpPr>
          <a:xfrm>
            <a:off x="301441" y="50072"/>
            <a:ext cx="3165290" cy="1978306"/>
            <a:chOff x="376290" y="169197"/>
            <a:chExt cx="3165290" cy="1978306"/>
          </a:xfrm>
        </p:grpSpPr>
        <p:pic>
          <p:nvPicPr>
            <p:cNvPr id="3" name="图片 2"/>
            <p:cNvPicPr>
              <a:picLocks noChangeAspect="1"/>
            </p:cNvPicPr>
            <p:nvPr/>
          </p:nvPicPr>
          <p:blipFill>
            <a:blip r:embed="rId3"/>
            <a:stretch>
              <a:fillRect/>
            </a:stretch>
          </p:blipFill>
          <p:spPr>
            <a:xfrm>
              <a:off x="376290" y="169197"/>
              <a:ext cx="3165290" cy="1978306"/>
            </a:xfrm>
            <a:prstGeom prst="rect">
              <a:avLst/>
            </a:prstGeom>
          </p:spPr>
        </p:pic>
        <p:sp>
          <p:nvSpPr>
            <p:cNvPr id="5" name="文本框 4"/>
            <p:cNvSpPr txBox="1"/>
            <p:nvPr/>
          </p:nvSpPr>
          <p:spPr>
            <a:xfrm>
              <a:off x="2398854" y="1513344"/>
              <a:ext cx="902811" cy="523220"/>
            </a:xfrm>
            <a:prstGeom prst="rect">
              <a:avLst/>
            </a:prstGeom>
            <a:noFill/>
          </p:spPr>
          <p:txBody>
            <a:bodyPr wrap="none" rtlCol="0">
              <a:spAutoFit/>
            </a:bodyPr>
            <a:lstStyle/>
            <a:p>
              <a:r>
                <a:rPr kumimoji="1" lang="zh-CN" altLang="en-US" sz="2800" dirty="0" smtClean="0">
                  <a:solidFill>
                    <a:srgbClr val="FFFF00"/>
                  </a:solidFill>
                  <a:latin typeface="SimHei" charset="-122"/>
                  <a:ea typeface="SimHei" charset="-122"/>
                  <a:cs typeface="SimHei" charset="-122"/>
                </a:rPr>
                <a:t>石油</a:t>
              </a:r>
              <a:endParaRPr kumimoji="1" lang="zh-CN" altLang="en-US" sz="2800" dirty="0">
                <a:solidFill>
                  <a:srgbClr val="FFFF00"/>
                </a:solidFill>
                <a:latin typeface="SimHei" charset="-122"/>
                <a:ea typeface="SimHei" charset="-122"/>
                <a:cs typeface="SimHei" charset="-122"/>
              </a:endParaRPr>
            </a:p>
          </p:txBody>
        </p:sp>
      </p:grpSp>
      <p:cxnSp>
        <p:nvCxnSpPr>
          <p:cNvPr id="7" name="直线箭头连接符 6"/>
          <p:cNvCxnSpPr/>
          <p:nvPr/>
        </p:nvCxnSpPr>
        <p:spPr>
          <a:xfrm>
            <a:off x="1884086" y="2068753"/>
            <a:ext cx="0" cy="9233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2192949" y="2068753"/>
            <a:ext cx="877163" cy="923330"/>
          </a:xfrm>
          <a:prstGeom prst="rect">
            <a:avLst/>
          </a:prstGeom>
          <a:noFill/>
        </p:spPr>
        <p:txBody>
          <a:bodyPr wrap="none" lIns="91440" tIns="45720" rIns="91440" bIns="45720">
            <a:spAutoFit/>
          </a:bodyPr>
          <a:lstStyle/>
          <a:p>
            <a:pPr algn="ctr"/>
            <a:r>
              <a:rPr kumimoji="1" lang="zh-CN" altLang="en-US" sz="5400" b="1" cap="none" spc="0" dirty="0" smtClean="0">
                <a:ln w="22225">
                  <a:solidFill>
                    <a:schemeClr val="accent2"/>
                  </a:solidFill>
                  <a:prstDash val="solid"/>
                </a:ln>
                <a:solidFill>
                  <a:schemeClr val="accent2">
                    <a:lumMod val="40000"/>
                    <a:lumOff val="60000"/>
                  </a:schemeClr>
                </a:solidFill>
                <a:effectLst/>
              </a:rPr>
              <a:t>？</a:t>
            </a:r>
            <a:endParaRPr lang="zh-CN" altLang="en-US" sz="5400" b="1" cap="none" spc="0" dirty="0">
              <a:ln w="22225">
                <a:solidFill>
                  <a:schemeClr val="accent2"/>
                </a:solidFill>
                <a:prstDash val="solid"/>
              </a:ln>
              <a:solidFill>
                <a:schemeClr val="accent2">
                  <a:lumMod val="40000"/>
                  <a:lumOff val="60000"/>
                </a:schemeClr>
              </a:solidFill>
              <a:effectLst/>
            </a:endParaRPr>
          </a:p>
        </p:txBody>
      </p:sp>
      <p:pic>
        <p:nvPicPr>
          <p:cNvPr id="12" name="图片 11"/>
          <p:cNvPicPr>
            <a:picLocks noChangeAspect="1"/>
          </p:cNvPicPr>
          <p:nvPr/>
        </p:nvPicPr>
        <p:blipFill>
          <a:blip r:embed="rId4"/>
          <a:stretch>
            <a:fillRect/>
          </a:stretch>
        </p:blipFill>
        <p:spPr>
          <a:xfrm>
            <a:off x="4716016" y="843558"/>
            <a:ext cx="4222167" cy="3369421"/>
          </a:xfrm>
          <a:prstGeom prst="rect">
            <a:avLst/>
          </a:prstGeom>
        </p:spPr>
      </p:pic>
      <p:grpSp>
        <p:nvGrpSpPr>
          <p:cNvPr id="18" name="组 17"/>
          <p:cNvGrpSpPr/>
          <p:nvPr/>
        </p:nvGrpSpPr>
        <p:grpSpPr>
          <a:xfrm>
            <a:off x="480823" y="2992083"/>
            <a:ext cx="3076785" cy="2181397"/>
            <a:chOff x="480823" y="2962103"/>
            <a:chExt cx="3076785" cy="2181397"/>
          </a:xfrm>
        </p:grpSpPr>
        <p:pic>
          <p:nvPicPr>
            <p:cNvPr id="13" name="图片 2">
              <a:extLst>
                <a:ext uri="{FF2B5EF4-FFF2-40B4-BE49-F238E27FC236}">
                  <a16:creationId xmlns:a16="http://schemas.microsoft.com/office/drawing/2014/main" xmlns="" id="{5F29C27E-CA6B-4343-932F-6BFF5F557B1D}"/>
                </a:ext>
              </a:extLst>
            </p:cNvPr>
            <p:cNvPicPr>
              <a:picLocks noChangeAspect="1"/>
            </p:cNvPicPr>
            <p:nvPr/>
          </p:nvPicPr>
          <p:blipFill>
            <a:blip r:embed="rId5"/>
            <a:stretch>
              <a:fillRect/>
            </a:stretch>
          </p:blipFill>
          <p:spPr>
            <a:xfrm>
              <a:off x="480823" y="2962103"/>
              <a:ext cx="3049168" cy="2178334"/>
            </a:xfrm>
            <a:prstGeom prst="rect">
              <a:avLst/>
            </a:prstGeom>
          </p:spPr>
        </p:pic>
        <p:sp>
          <p:nvSpPr>
            <p:cNvPr id="8" name="文本框 7"/>
            <p:cNvSpPr txBox="1"/>
            <p:nvPr/>
          </p:nvSpPr>
          <p:spPr>
            <a:xfrm>
              <a:off x="2654797" y="4620280"/>
              <a:ext cx="902811" cy="523220"/>
            </a:xfrm>
            <a:prstGeom prst="rect">
              <a:avLst/>
            </a:prstGeom>
            <a:noFill/>
          </p:spPr>
          <p:txBody>
            <a:bodyPr wrap="none" rtlCol="0">
              <a:spAutoFit/>
            </a:bodyPr>
            <a:lstStyle/>
            <a:p>
              <a:r>
                <a:rPr kumimoji="1" lang="zh-CN" altLang="en-US" sz="2800" b="1" dirty="0" smtClean="0">
                  <a:solidFill>
                    <a:srgbClr val="FFFF00"/>
                  </a:solidFill>
                  <a:latin typeface="SimHei" charset="-122"/>
                  <a:ea typeface="SimHei" charset="-122"/>
                  <a:cs typeface="SimHei" charset="-122"/>
                </a:rPr>
                <a:t>口罩</a:t>
              </a:r>
              <a:endParaRPr kumimoji="1" lang="zh-CN" altLang="en-US" sz="2800" b="1" dirty="0">
                <a:solidFill>
                  <a:srgbClr val="FFFF00"/>
                </a:solidFill>
                <a:latin typeface="SimHei" charset="-122"/>
                <a:ea typeface="SimHei" charset="-122"/>
                <a:cs typeface="SimHei" charset="-122"/>
              </a:endParaRPr>
            </a:p>
          </p:txBody>
        </p:sp>
      </p:grpSp>
    </p:spTree>
    <p:extLst>
      <p:ext uri="{BB962C8B-B14F-4D97-AF65-F5344CB8AC3E}">
        <p14:creationId xmlns:p14="http://schemas.microsoft.com/office/powerpoint/2010/main" val="196157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87624" y="483518"/>
            <a:ext cx="4852610" cy="523220"/>
          </a:xfrm>
          <a:prstGeom prst="rect">
            <a:avLst/>
          </a:prstGeom>
          <a:noFill/>
        </p:spPr>
        <p:txBody>
          <a:bodyPr wrap="none" rtlCol="0">
            <a:spAutoFit/>
          </a:bodyPr>
          <a:lstStyle/>
          <a:p>
            <a:r>
              <a:rPr kumimoji="1" lang="zh-CN" altLang="en-US" sz="2800" dirty="0" smtClean="0">
                <a:latin typeface="SimHei" charset="-122"/>
                <a:ea typeface="SimHei" charset="-122"/>
                <a:cs typeface="SimHei" charset="-122"/>
              </a:rPr>
              <a:t>任务三</a:t>
            </a:r>
            <a:r>
              <a:rPr kumimoji="1" lang="zh-CN" altLang="en-US" sz="2800" smtClean="0">
                <a:latin typeface="SimHei" charset="-122"/>
                <a:ea typeface="SimHei" charset="-122"/>
                <a:cs typeface="SimHei" charset="-122"/>
              </a:rPr>
              <a:t>：了解多种多样的口罩</a:t>
            </a:r>
            <a:endParaRPr kumimoji="1" lang="zh-CN" altLang="en-US" sz="2800" dirty="0">
              <a:latin typeface="SimHei" charset="-122"/>
              <a:ea typeface="SimHei" charset="-122"/>
              <a:cs typeface="SimHei" charset="-122"/>
            </a:endParaRPr>
          </a:p>
        </p:txBody>
      </p:sp>
      <p:sp>
        <p:nvSpPr>
          <p:cNvPr id="3" name="文本框 2"/>
          <p:cNvSpPr txBox="1"/>
          <p:nvPr/>
        </p:nvSpPr>
        <p:spPr>
          <a:xfrm>
            <a:off x="1691680" y="1203598"/>
            <a:ext cx="5724644"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kumimoji="1" lang="zh-CN" altLang="en-US" dirty="0" smtClean="0">
                <a:latin typeface="STKaiti" charset="-122"/>
                <a:ea typeface="STKaiti" charset="-122"/>
                <a:cs typeface="STKaiti" charset="-122"/>
              </a:rPr>
              <a:t>活动：查阅资料，了解市面上多种口罩的材质和用途。</a:t>
            </a:r>
            <a:endParaRPr kumimoji="1" lang="zh-CN" altLang="en-US" dirty="0">
              <a:latin typeface="STKaiti" charset="-122"/>
              <a:ea typeface="STKaiti" charset="-122"/>
              <a:cs typeface="STKaiti" charset="-122"/>
            </a:endParaRPr>
          </a:p>
        </p:txBody>
      </p:sp>
      <p:pic>
        <p:nvPicPr>
          <p:cNvPr id="5" name="图片 4"/>
          <p:cNvPicPr>
            <a:picLocks noChangeAspect="1"/>
          </p:cNvPicPr>
          <p:nvPr/>
        </p:nvPicPr>
        <p:blipFill>
          <a:blip r:embed="rId3"/>
          <a:stretch>
            <a:fillRect/>
          </a:stretch>
        </p:blipFill>
        <p:spPr>
          <a:xfrm>
            <a:off x="323527" y="1923678"/>
            <a:ext cx="5191275" cy="1800200"/>
          </a:xfrm>
          <a:prstGeom prst="rect">
            <a:avLst/>
          </a:prstGeom>
        </p:spPr>
      </p:pic>
      <p:pic>
        <p:nvPicPr>
          <p:cNvPr id="6" name="图片 5"/>
          <p:cNvPicPr>
            <a:picLocks noChangeAspect="1"/>
          </p:cNvPicPr>
          <p:nvPr/>
        </p:nvPicPr>
        <p:blipFill>
          <a:blip r:embed="rId4"/>
          <a:stretch>
            <a:fillRect/>
          </a:stretch>
        </p:blipFill>
        <p:spPr>
          <a:xfrm>
            <a:off x="5364088" y="1769790"/>
            <a:ext cx="3366067" cy="2156548"/>
          </a:xfrm>
          <a:prstGeom prst="rect">
            <a:avLst/>
          </a:prstGeom>
        </p:spPr>
      </p:pic>
      <p:sp>
        <p:nvSpPr>
          <p:cNvPr id="7" name="文本框 6"/>
          <p:cNvSpPr txBox="1"/>
          <p:nvPr/>
        </p:nvSpPr>
        <p:spPr>
          <a:xfrm>
            <a:off x="899592" y="4155926"/>
            <a:ext cx="6192688"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kumimoji="1" lang="en-US" altLang="zh-CN" b="1" dirty="0" smtClean="0"/>
              <a:t>N95</a:t>
            </a:r>
            <a:r>
              <a:rPr kumimoji="1" lang="zh-CN" altLang="en-US" b="1" dirty="0" smtClean="0"/>
              <a:t>：</a:t>
            </a:r>
            <a:r>
              <a:rPr lang="zh-CN" altLang="en-US" b="1" dirty="0"/>
              <a:t>Ｎ是指这种口罩适合在非油性场合中使用，</a:t>
            </a:r>
            <a:r>
              <a:rPr lang="en-US" altLang="zh-CN" b="1" dirty="0"/>
              <a:t>95</a:t>
            </a:r>
            <a:r>
              <a:rPr lang="zh-CN" altLang="en-US" b="1" dirty="0"/>
              <a:t>是指这种口罩在使用过程中能过滤掉体积≥</a:t>
            </a:r>
            <a:r>
              <a:rPr lang="en-US" altLang="zh-CN" b="1" dirty="0"/>
              <a:t>0.3μ</a:t>
            </a:r>
            <a:r>
              <a:rPr lang="zh-CN" altLang="en-US" b="1" dirty="0"/>
              <a:t>ｍ的微尘</a:t>
            </a:r>
            <a:r>
              <a:rPr lang="en-US" altLang="zh-CN" b="1" dirty="0"/>
              <a:t>95%</a:t>
            </a:r>
            <a:r>
              <a:rPr lang="zh-CN" altLang="en-US" b="1" dirty="0" smtClean="0"/>
              <a:t>以上。</a:t>
            </a:r>
            <a:endParaRPr kumimoji="1" lang="zh-CN" altLang="en-US" b="1" dirty="0"/>
          </a:p>
        </p:txBody>
      </p:sp>
    </p:spTree>
    <p:extLst>
      <p:ext uri="{BB962C8B-B14F-4D97-AF65-F5344CB8AC3E}">
        <p14:creationId xmlns:p14="http://schemas.microsoft.com/office/powerpoint/2010/main" val="56165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87624" y="483518"/>
            <a:ext cx="5929828" cy="523220"/>
          </a:xfrm>
          <a:prstGeom prst="rect">
            <a:avLst/>
          </a:prstGeom>
          <a:noFill/>
        </p:spPr>
        <p:txBody>
          <a:bodyPr wrap="none" rtlCol="0">
            <a:spAutoFit/>
          </a:bodyPr>
          <a:lstStyle/>
          <a:p>
            <a:r>
              <a:rPr kumimoji="1" lang="zh-CN" altLang="en-US" sz="2800" dirty="0" smtClean="0">
                <a:latin typeface="SimHei" charset="-122"/>
                <a:ea typeface="SimHei" charset="-122"/>
                <a:cs typeface="SimHei" charset="-122"/>
              </a:rPr>
              <a:t>任务四：了解口罩回收和利用的方法</a:t>
            </a:r>
            <a:endParaRPr kumimoji="1" lang="zh-CN" altLang="en-US" sz="2800" dirty="0">
              <a:latin typeface="SimHei" charset="-122"/>
              <a:ea typeface="SimHei" charset="-122"/>
              <a:cs typeface="SimHei" charset="-122"/>
            </a:endParaRPr>
          </a:p>
        </p:txBody>
      </p:sp>
      <p:sp>
        <p:nvSpPr>
          <p:cNvPr id="3" name="文本框 2"/>
          <p:cNvSpPr txBox="1"/>
          <p:nvPr/>
        </p:nvSpPr>
        <p:spPr>
          <a:xfrm>
            <a:off x="1475656" y="1419622"/>
            <a:ext cx="7052828"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kumimoji="1" lang="zh-CN" altLang="en-US" dirty="0" smtClean="0">
                <a:latin typeface="STKaiti" charset="-122"/>
                <a:ea typeface="STKaiti" charset="-122"/>
                <a:cs typeface="STKaiti" charset="-122"/>
              </a:rPr>
              <a:t>活动：查阅资料了解聚丙烯是否可以回收再利用？回收利用的方法。</a:t>
            </a:r>
            <a:endParaRPr kumimoji="1" lang="zh-CN" altLang="en-US" dirty="0">
              <a:latin typeface="STKaiti" charset="-122"/>
              <a:ea typeface="STKaiti" charset="-122"/>
              <a:cs typeface="STKaiti" charset="-122"/>
            </a:endParaRPr>
          </a:p>
        </p:txBody>
      </p:sp>
      <p:sp>
        <p:nvSpPr>
          <p:cNvPr id="4" name="矩形 3"/>
          <p:cNvSpPr/>
          <p:nvPr/>
        </p:nvSpPr>
        <p:spPr>
          <a:xfrm>
            <a:off x="485641" y="1940228"/>
            <a:ext cx="1980029" cy="523220"/>
          </a:xfrm>
          <a:prstGeom prst="rect">
            <a:avLst/>
          </a:prstGeom>
          <a:noFill/>
        </p:spPr>
        <p:txBody>
          <a:bodyPr wrap="none" lIns="91440" tIns="45720" rIns="91440" bIns="45720">
            <a:spAutoFit/>
          </a:bodyPr>
          <a:lstStyle/>
          <a:p>
            <a:pPr algn="ctr"/>
            <a:r>
              <a:rPr lang="zh-CN" altLang="en-US" sz="2800" b="1" cap="none" spc="0" dirty="0" smtClean="0">
                <a:ln w="0"/>
                <a:solidFill>
                  <a:schemeClr val="accent1"/>
                </a:solidFill>
                <a:effectLst>
                  <a:outerShdw blurRad="38100" dist="25400" dir="5400000" algn="ctr" rotWithShape="0">
                    <a:srgbClr val="6E747A">
                      <a:alpha val="43000"/>
                    </a:srgbClr>
                  </a:outerShdw>
                </a:effectLst>
                <a:latin typeface="STKaiti" charset="-122"/>
                <a:ea typeface="STKaiti" charset="-122"/>
                <a:cs typeface="STKaiti" charset="-122"/>
              </a:rPr>
              <a:t>化学小知识</a:t>
            </a:r>
            <a:endParaRPr lang="zh-CN" altLang="en-US" sz="2800" b="1" cap="none" spc="0" dirty="0">
              <a:ln w="0"/>
              <a:solidFill>
                <a:schemeClr val="accent1"/>
              </a:solidFill>
              <a:effectLst>
                <a:outerShdw blurRad="38100" dist="25400" dir="5400000" algn="ctr" rotWithShape="0">
                  <a:srgbClr val="6E747A">
                    <a:alpha val="43000"/>
                  </a:srgbClr>
                </a:outerShdw>
              </a:effectLst>
              <a:latin typeface="STKaiti" charset="-122"/>
              <a:ea typeface="STKaiti" charset="-122"/>
              <a:cs typeface="STKaiti" charset="-122"/>
            </a:endParaRPr>
          </a:p>
        </p:txBody>
      </p:sp>
      <p:sp>
        <p:nvSpPr>
          <p:cNvPr id="5" name="文本框 4"/>
          <p:cNvSpPr txBox="1"/>
          <p:nvPr/>
        </p:nvSpPr>
        <p:spPr>
          <a:xfrm>
            <a:off x="971600" y="2463448"/>
            <a:ext cx="7758766" cy="230832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dirty="0" smtClean="0"/>
              <a:t>     </a:t>
            </a:r>
            <a:r>
              <a:rPr lang="zh-CN" altLang="en-US" dirty="0" smtClean="0">
                <a:solidFill>
                  <a:srgbClr val="FF0000"/>
                </a:solidFill>
              </a:rPr>
              <a:t>口罩</a:t>
            </a:r>
            <a:r>
              <a:rPr lang="zh-CN" altLang="en-US" dirty="0">
                <a:solidFill>
                  <a:srgbClr val="FF0000"/>
                </a:solidFill>
              </a:rPr>
              <a:t>的材料聚丙烯</a:t>
            </a:r>
            <a:r>
              <a:rPr lang="zh-CN" altLang="en-US" dirty="0" smtClean="0">
                <a:solidFill>
                  <a:srgbClr val="FF0000"/>
                </a:solidFill>
              </a:rPr>
              <a:t>，是</a:t>
            </a:r>
            <a:r>
              <a:rPr lang="zh-CN" altLang="en-US" dirty="0">
                <a:solidFill>
                  <a:srgbClr val="FF0000"/>
                </a:solidFill>
              </a:rPr>
              <a:t>可以回收再生的</a:t>
            </a:r>
            <a:r>
              <a:rPr lang="zh-CN" altLang="en-US" dirty="0"/>
              <a:t>。聚丙烯的回收的，目前主要存在两种处理方法。</a:t>
            </a:r>
            <a:r>
              <a:rPr lang="zh-CN" altLang="en-US" dirty="0">
                <a:solidFill>
                  <a:srgbClr val="FF0000"/>
                </a:solidFill>
              </a:rPr>
              <a:t>一</a:t>
            </a:r>
            <a:r>
              <a:rPr lang="zh-CN" altLang="en-US" dirty="0" smtClean="0">
                <a:solidFill>
                  <a:srgbClr val="FF0000"/>
                </a:solidFill>
              </a:rPr>
              <a:t>种是直接</a:t>
            </a:r>
            <a:r>
              <a:rPr lang="zh-CN" altLang="en-US" dirty="0">
                <a:solidFill>
                  <a:srgbClr val="FF0000"/>
                </a:solidFill>
              </a:rPr>
              <a:t>再生</a:t>
            </a:r>
            <a:r>
              <a:rPr lang="zh-CN" altLang="en-US" dirty="0" smtClean="0">
                <a:solidFill>
                  <a:srgbClr val="FF0000"/>
                </a:solidFill>
              </a:rPr>
              <a:t>利用</a:t>
            </a:r>
            <a:r>
              <a:rPr lang="zh-CN" altLang="en-US" dirty="0" smtClean="0"/>
              <a:t>。将</a:t>
            </a:r>
            <a:r>
              <a:rPr lang="zh-CN" altLang="en-US" dirty="0"/>
              <a:t>聚丙烯经过清洗、破碎、高温熔化后塑化加工成成型的塑品，这种技术显而易见十分简单，成本低廉。</a:t>
            </a:r>
            <a:r>
              <a:rPr lang="zh-CN" altLang="en-US" dirty="0" smtClean="0"/>
              <a:t>缺点就</a:t>
            </a:r>
            <a:r>
              <a:rPr lang="zh-CN" altLang="en-US" dirty="0"/>
              <a:t>是材料再生的</a:t>
            </a:r>
            <a:r>
              <a:rPr lang="zh-CN" altLang="en-US" dirty="0" smtClean="0"/>
              <a:t>性能和物理</a:t>
            </a:r>
            <a:r>
              <a:rPr lang="zh-CN" altLang="en-US" dirty="0"/>
              <a:t>性能较差容易破损</a:t>
            </a:r>
            <a:r>
              <a:rPr lang="zh-CN" altLang="en-US" dirty="0" smtClean="0"/>
              <a:t>。</a:t>
            </a:r>
            <a:endParaRPr lang="en-US" altLang="zh-CN" dirty="0" smtClean="0"/>
          </a:p>
          <a:p>
            <a:r>
              <a:rPr lang="zh-CN" altLang="en-US" dirty="0" smtClean="0"/>
              <a:t>       </a:t>
            </a:r>
            <a:r>
              <a:rPr lang="zh-CN" altLang="en-US" dirty="0" smtClean="0">
                <a:solidFill>
                  <a:srgbClr val="FF0000"/>
                </a:solidFill>
              </a:rPr>
              <a:t>二是化学改性。</a:t>
            </a:r>
            <a:r>
              <a:rPr lang="zh-CN" altLang="en-US" dirty="0" smtClean="0"/>
              <a:t>聚丙烯</a:t>
            </a:r>
            <a:r>
              <a:rPr lang="zh-CN" altLang="en-US" dirty="0"/>
              <a:t>是一种非极性的聚合物，缺乏一些活性的</a:t>
            </a:r>
            <a:r>
              <a:rPr lang="zh-CN" altLang="en-US" dirty="0" smtClean="0"/>
              <a:t>反应基团，</a:t>
            </a:r>
            <a:r>
              <a:rPr lang="zh-CN" altLang="en-US" dirty="0"/>
              <a:t>其化学性质较为稳定，因此处理聚丙烯的废旧产品的时候需要经过化学改性作用，让他变为强度更</a:t>
            </a:r>
            <a:r>
              <a:rPr lang="zh-CN" altLang="en-US" dirty="0" smtClean="0"/>
              <a:t>好、高</a:t>
            </a:r>
            <a:r>
              <a:rPr lang="zh-CN" altLang="en-US" dirty="0"/>
              <a:t>附加值的其他产品塑料，是当前聚丙烯回收技术研究的主要</a:t>
            </a:r>
            <a:r>
              <a:rPr lang="zh-CN" altLang="en-US" dirty="0" smtClean="0"/>
              <a:t>领域。</a:t>
            </a:r>
            <a:endParaRPr kumimoji="1" lang="zh-CN" altLang="en-US" dirty="0"/>
          </a:p>
        </p:txBody>
      </p:sp>
    </p:spTree>
    <p:extLst>
      <p:ext uri="{BB962C8B-B14F-4D97-AF65-F5344CB8AC3E}">
        <p14:creationId xmlns:p14="http://schemas.microsoft.com/office/powerpoint/2010/main" val="146362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00201171503"/>
          <p:cNvPicPr>
            <a:picLocks noChangeAspect="1"/>
          </p:cNvPicPr>
          <p:nvPr>
            <p:custDataLst>
              <p:tags r:id="rId2"/>
            </p:custDataLst>
          </p:nvPr>
        </p:nvPicPr>
        <p:blipFill>
          <a:blip r:embed="rId4" cstate="print">
            <a:clrChange>
              <a:clrFrom>
                <a:srgbClr val="FFFFFF">
                  <a:alpha val="100000"/>
                </a:srgbClr>
              </a:clrFrom>
              <a:clrTo>
                <a:srgbClr val="FFFFFF">
                  <a:alpha val="100000"/>
                  <a:alpha val="0"/>
                </a:srgbClr>
              </a:clrTo>
            </a:clrChange>
          </a:blip>
          <a:stretch>
            <a:fillRect/>
          </a:stretch>
        </p:blipFill>
        <p:spPr>
          <a:xfrm>
            <a:off x="3954780" y="793833"/>
            <a:ext cx="1234440" cy="1223010"/>
          </a:xfrm>
          <a:prstGeom prst="rect">
            <a:avLst/>
          </a:prstGeom>
        </p:spPr>
      </p:pic>
      <p:sp>
        <p:nvSpPr>
          <p:cNvPr id="19" name="矩形 18"/>
          <p:cNvSpPr/>
          <p:nvPr/>
        </p:nvSpPr>
        <p:spPr>
          <a:xfrm>
            <a:off x="2376805" y="2360295"/>
            <a:ext cx="4658995" cy="922020"/>
          </a:xfrm>
          <a:prstGeom prst="rect">
            <a:avLst/>
          </a:prstGeom>
        </p:spPr>
        <p:txBody>
          <a:bodyPr wrap="square">
            <a:spAutoFit/>
          </a:bodyPr>
          <a:lstStyle/>
          <a:p>
            <a:pPr algn="r"/>
            <a:r>
              <a:rPr lang="zh-CN" altLang="en-US" sz="5400" b="1" spc="300" dirty="0">
                <a:solidFill>
                  <a:srgbClr val="002060"/>
                </a:solidFill>
                <a:latin typeface="微软雅黑" panose="020B0503020204020204" charset="-122"/>
                <a:ea typeface="微软雅黑" panose="020B0503020204020204" charset="-122"/>
              </a:rPr>
              <a:t>谢谢您的观看</a:t>
            </a:r>
          </a:p>
        </p:txBody>
      </p:sp>
      <p:sp>
        <p:nvSpPr>
          <p:cNvPr id="7" name="矩形 6"/>
          <p:cNvSpPr/>
          <p:nvPr/>
        </p:nvSpPr>
        <p:spPr>
          <a:xfrm>
            <a:off x="2632710" y="3507740"/>
            <a:ext cx="4205412" cy="442878"/>
          </a:xfrm>
          <a:prstGeom prst="rect">
            <a:avLst/>
          </a:prstGeom>
        </p:spPr>
        <p:txBody>
          <a:bodyPr wrap="square">
            <a:spAutoFit/>
          </a:bodyPr>
          <a:lstStyle/>
          <a:p>
            <a:pPr algn="l">
              <a:lnSpc>
                <a:spcPct val="150000"/>
              </a:lnSpc>
            </a:pPr>
            <a:r>
              <a:rPr lang="zh-CN" altLang="en-US" spc="226" dirty="0">
                <a:solidFill>
                  <a:srgbClr val="002060"/>
                </a:solidFill>
                <a:latin typeface="楷体" panose="02010609060101010101" charset="-122"/>
                <a:ea typeface="楷体" panose="02010609060101010101" charset="-122"/>
              </a:rPr>
              <a:t>北京市朝阳区教育研究中心  制作</a:t>
            </a: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71600" y="189787"/>
            <a:ext cx="4134465" cy="523220"/>
          </a:xfrm>
          <a:prstGeom prst="rect">
            <a:avLst/>
          </a:prstGeom>
          <a:noFill/>
        </p:spPr>
        <p:txBody>
          <a:bodyPr wrap="none" rtlCol="0">
            <a:spAutoFit/>
          </a:bodyPr>
          <a:lstStyle/>
          <a:p>
            <a:r>
              <a:rPr kumimoji="1" lang="zh-CN" altLang="en-US" sz="2800" dirty="0" smtClean="0">
                <a:latin typeface="SimHei" charset="-122"/>
                <a:ea typeface="SimHei" charset="-122"/>
                <a:cs typeface="SimHei" charset="-122"/>
              </a:rPr>
              <a:t>任务一：探究口罩的结构</a:t>
            </a:r>
            <a:endParaRPr kumimoji="1" lang="zh-CN" altLang="en-US" sz="2800" dirty="0">
              <a:latin typeface="SimHei" charset="-122"/>
              <a:ea typeface="SimHei" charset="-122"/>
              <a:cs typeface="SimHei" charset="-122"/>
            </a:endParaRPr>
          </a:p>
        </p:txBody>
      </p:sp>
      <p:sp>
        <p:nvSpPr>
          <p:cNvPr id="3" name="文本框 2"/>
          <p:cNvSpPr txBox="1"/>
          <p:nvPr/>
        </p:nvSpPr>
        <p:spPr>
          <a:xfrm>
            <a:off x="539552" y="883025"/>
            <a:ext cx="8316416"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zh-CN" altLang="en-US" dirty="0" smtClean="0">
                <a:latin typeface="STKaiti" charset="-122"/>
                <a:ea typeface="STKaiti" charset="-122"/>
                <a:cs typeface="STKaiti" charset="-122"/>
              </a:rPr>
              <a:t>活动</a:t>
            </a:r>
            <a:r>
              <a:rPr kumimoji="1" lang="en-US" altLang="zh-CN" dirty="0" smtClean="0">
                <a:latin typeface="STKaiti" charset="-122"/>
                <a:ea typeface="STKaiti" charset="-122"/>
                <a:cs typeface="STKaiti" charset="-122"/>
              </a:rPr>
              <a:t>1</a:t>
            </a:r>
            <a:r>
              <a:rPr kumimoji="1" lang="zh-CN" altLang="en-US" dirty="0" smtClean="0">
                <a:latin typeface="STKaiti" charset="-122"/>
                <a:ea typeface="STKaiti" charset="-122"/>
                <a:cs typeface="STKaiti" charset="-122"/>
              </a:rPr>
              <a:t>：拿出家里的口罩，将其“解剖”，看看口罩有几层？观察每层有什么特点？</a:t>
            </a:r>
            <a:endParaRPr kumimoji="1" lang="zh-CN" altLang="en-US" dirty="0">
              <a:latin typeface="STKaiti" charset="-122"/>
              <a:ea typeface="STKaiti" charset="-122"/>
              <a:cs typeface="STKaiti" charset="-122"/>
            </a:endParaRPr>
          </a:p>
        </p:txBody>
      </p:sp>
      <p:pic>
        <p:nvPicPr>
          <p:cNvPr id="11" name="图片 10"/>
          <p:cNvPicPr>
            <a:picLocks noChangeAspect="1"/>
          </p:cNvPicPr>
          <p:nvPr/>
        </p:nvPicPr>
        <p:blipFill>
          <a:blip r:embed="rId4" cstate="print"/>
          <a:stretch>
            <a:fillRect/>
          </a:stretch>
        </p:blipFill>
        <p:spPr>
          <a:xfrm rot="5400000">
            <a:off x="1112969" y="2315121"/>
            <a:ext cx="3411442" cy="1965988"/>
          </a:xfrm>
          <a:prstGeom prst="rect">
            <a:avLst/>
          </a:prstGeom>
        </p:spPr>
      </p:pic>
      <p:pic>
        <p:nvPicPr>
          <p:cNvPr id="6" name="剪口罩.mp4">
            <a:hlinkClick r:id="" action="ppaction://media"/>
          </p:cNvPr>
          <p:cNvPicPr>
            <a:picLocks noRot="1" noChangeAspect="1"/>
          </p:cNvPicPr>
          <p:nvPr>
            <a:videoFile r:link="rId1"/>
          </p:nvPr>
        </p:nvPicPr>
        <p:blipFill>
          <a:blip r:embed="rId5"/>
          <a:stretch>
            <a:fillRect/>
          </a:stretch>
        </p:blipFill>
        <p:spPr>
          <a:xfrm>
            <a:off x="5429256" y="1476410"/>
            <a:ext cx="2026433" cy="3524232"/>
          </a:xfrm>
          <a:prstGeom prst="rect">
            <a:avLst/>
          </a:prstGeom>
        </p:spPr>
      </p:pic>
    </p:spTree>
    <p:extLst>
      <p:ext uri="{BB962C8B-B14F-4D97-AF65-F5344CB8AC3E}">
        <p14:creationId xmlns:p14="http://schemas.microsoft.com/office/powerpoint/2010/main" val="1192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259632" y="21779"/>
            <a:ext cx="6768752" cy="2322058"/>
          </a:xfrm>
          <a:prstGeom prst="rect">
            <a:avLst/>
          </a:prstGeom>
        </p:spPr>
      </p:pic>
      <p:pic>
        <p:nvPicPr>
          <p:cNvPr id="6" name="图片 5"/>
          <p:cNvPicPr>
            <a:picLocks noChangeAspect="1"/>
          </p:cNvPicPr>
          <p:nvPr/>
        </p:nvPicPr>
        <p:blipFill>
          <a:blip r:embed="rId4" cstate="print"/>
          <a:stretch>
            <a:fillRect/>
          </a:stretch>
        </p:blipFill>
        <p:spPr>
          <a:xfrm>
            <a:off x="3767108" y="2707688"/>
            <a:ext cx="2304256" cy="2193900"/>
          </a:xfrm>
          <a:prstGeom prst="rect">
            <a:avLst/>
          </a:prstGeom>
        </p:spPr>
      </p:pic>
      <p:pic>
        <p:nvPicPr>
          <p:cNvPr id="7" name="图片 6"/>
          <p:cNvPicPr>
            <a:picLocks noChangeAspect="1"/>
          </p:cNvPicPr>
          <p:nvPr/>
        </p:nvPicPr>
        <p:blipFill>
          <a:blip r:embed="rId5" cstate="print"/>
          <a:stretch>
            <a:fillRect/>
          </a:stretch>
        </p:blipFill>
        <p:spPr>
          <a:xfrm>
            <a:off x="736884" y="2731875"/>
            <a:ext cx="2238528" cy="2169713"/>
          </a:xfrm>
          <a:prstGeom prst="rect">
            <a:avLst/>
          </a:prstGeom>
        </p:spPr>
      </p:pic>
      <p:pic>
        <p:nvPicPr>
          <p:cNvPr id="8" name="图片 7"/>
          <p:cNvPicPr>
            <a:picLocks noChangeAspect="1"/>
          </p:cNvPicPr>
          <p:nvPr/>
        </p:nvPicPr>
        <p:blipFill>
          <a:blip r:embed="rId6" cstate="print"/>
          <a:stretch>
            <a:fillRect/>
          </a:stretch>
        </p:blipFill>
        <p:spPr>
          <a:xfrm>
            <a:off x="6312023" y="2707688"/>
            <a:ext cx="2478106" cy="2193900"/>
          </a:xfrm>
          <a:prstGeom prst="rect">
            <a:avLst/>
          </a:prstGeom>
        </p:spPr>
      </p:pic>
      <p:sp>
        <p:nvSpPr>
          <p:cNvPr id="10" name="文本框 9"/>
          <p:cNvSpPr txBox="1"/>
          <p:nvPr/>
        </p:nvSpPr>
        <p:spPr>
          <a:xfrm>
            <a:off x="7139635" y="2326007"/>
            <a:ext cx="646331" cy="369332"/>
          </a:xfrm>
          <a:prstGeom prst="rect">
            <a:avLst/>
          </a:prstGeom>
          <a:noFill/>
        </p:spPr>
        <p:txBody>
          <a:bodyPr wrap="none" rtlCol="0">
            <a:spAutoFit/>
          </a:bodyPr>
          <a:lstStyle/>
          <a:p>
            <a:r>
              <a:rPr kumimoji="1" lang="zh-CN" altLang="en-US" smtClean="0"/>
              <a:t>外层</a:t>
            </a:r>
            <a:endParaRPr kumimoji="1" lang="zh-CN" altLang="en-US"/>
          </a:p>
        </p:txBody>
      </p:sp>
      <p:sp>
        <p:nvSpPr>
          <p:cNvPr id="11" name="文本框 10"/>
          <p:cNvSpPr txBox="1"/>
          <p:nvPr/>
        </p:nvSpPr>
        <p:spPr>
          <a:xfrm>
            <a:off x="4509705" y="2346434"/>
            <a:ext cx="646331" cy="369332"/>
          </a:xfrm>
          <a:prstGeom prst="rect">
            <a:avLst/>
          </a:prstGeom>
          <a:noFill/>
        </p:spPr>
        <p:txBody>
          <a:bodyPr wrap="none" rtlCol="0">
            <a:spAutoFit/>
          </a:bodyPr>
          <a:lstStyle/>
          <a:p>
            <a:r>
              <a:rPr kumimoji="1" lang="zh-CN" altLang="en-US" smtClean="0"/>
              <a:t>里层</a:t>
            </a:r>
            <a:endParaRPr kumimoji="1" lang="zh-CN" altLang="en-US"/>
          </a:p>
        </p:txBody>
      </p:sp>
      <p:sp>
        <p:nvSpPr>
          <p:cNvPr id="12" name="文本框 11"/>
          <p:cNvSpPr txBox="1"/>
          <p:nvPr/>
        </p:nvSpPr>
        <p:spPr>
          <a:xfrm>
            <a:off x="679448" y="2353190"/>
            <a:ext cx="2492990" cy="369332"/>
          </a:xfrm>
          <a:prstGeom prst="rect">
            <a:avLst/>
          </a:prstGeom>
          <a:noFill/>
        </p:spPr>
        <p:txBody>
          <a:bodyPr wrap="none" rtlCol="0">
            <a:spAutoFit/>
          </a:bodyPr>
          <a:lstStyle/>
          <a:p>
            <a:r>
              <a:rPr kumimoji="1" lang="zh-CN" altLang="en-US" dirty="0" smtClean="0"/>
              <a:t>内层（靠近脸部一层）</a:t>
            </a:r>
            <a:endParaRPr kumimoji="1" lang="zh-CN" altLang="en-US" dirty="0"/>
          </a:p>
        </p:txBody>
      </p:sp>
      <p:sp>
        <p:nvSpPr>
          <p:cNvPr id="14" name="矩形 13"/>
          <p:cNvSpPr/>
          <p:nvPr/>
        </p:nvSpPr>
        <p:spPr>
          <a:xfrm>
            <a:off x="8737094" y="3075806"/>
            <a:ext cx="406906" cy="923330"/>
          </a:xfrm>
          <a:prstGeom prst="rect">
            <a:avLst/>
          </a:prstGeom>
        </p:spPr>
        <p:txBody>
          <a:bodyPr wrap="square">
            <a:spAutoFit/>
          </a:bodyPr>
          <a:lstStyle/>
          <a:p>
            <a:r>
              <a:rPr lang="zh-CN" altLang="en-US" dirty="0">
                <a:solidFill>
                  <a:srgbClr val="333333"/>
                </a:solidFill>
                <a:latin typeface="微软雅黑" charset="-122"/>
              </a:rPr>
              <a:t>质地厚</a:t>
            </a:r>
            <a:endParaRPr lang="zh-CN" altLang="en-US" dirty="0"/>
          </a:p>
        </p:txBody>
      </p:sp>
      <p:sp>
        <p:nvSpPr>
          <p:cNvPr id="15" name="矩形 14"/>
          <p:cNvSpPr/>
          <p:nvPr/>
        </p:nvSpPr>
        <p:spPr>
          <a:xfrm>
            <a:off x="3104478" y="2812194"/>
            <a:ext cx="772869" cy="1754326"/>
          </a:xfrm>
          <a:prstGeom prst="rect">
            <a:avLst/>
          </a:prstGeom>
        </p:spPr>
        <p:txBody>
          <a:bodyPr wrap="square">
            <a:spAutoFit/>
          </a:bodyPr>
          <a:lstStyle/>
          <a:p>
            <a:r>
              <a:rPr lang="zh-CN" altLang="en-US" dirty="0">
                <a:solidFill>
                  <a:srgbClr val="333333"/>
                </a:solidFill>
                <a:latin typeface="微软雅黑" charset="-122"/>
              </a:rPr>
              <a:t>细密，摸起来像纸一样柔软</a:t>
            </a:r>
            <a:endParaRPr lang="zh-CN" altLang="en-US" dirty="0"/>
          </a:p>
        </p:txBody>
      </p:sp>
      <p:sp>
        <p:nvSpPr>
          <p:cNvPr id="16" name="矩形 15"/>
          <p:cNvSpPr/>
          <p:nvPr/>
        </p:nvSpPr>
        <p:spPr>
          <a:xfrm>
            <a:off x="305733" y="2812194"/>
            <a:ext cx="395026" cy="1754326"/>
          </a:xfrm>
          <a:prstGeom prst="rect">
            <a:avLst/>
          </a:prstGeom>
        </p:spPr>
        <p:txBody>
          <a:bodyPr wrap="square">
            <a:spAutoFit/>
          </a:bodyPr>
          <a:lstStyle/>
          <a:p>
            <a:r>
              <a:rPr kumimoji="1" lang="zh-CN" altLang="en-US" dirty="0" smtClean="0"/>
              <a:t>相对</a:t>
            </a:r>
            <a:r>
              <a:rPr kumimoji="1" lang="zh-CN" altLang="en-US" dirty="0"/>
              <a:t>外层</a:t>
            </a:r>
            <a:r>
              <a:rPr lang="zh-CN" altLang="en-US" dirty="0">
                <a:solidFill>
                  <a:srgbClr val="333333"/>
                </a:solidFill>
                <a:latin typeface="微软雅黑" charset="-122"/>
              </a:rPr>
              <a:t>柔软</a:t>
            </a:r>
            <a:endParaRPr kumimoji="1" lang="zh-CN" altLang="en-US" dirty="0"/>
          </a:p>
        </p:txBody>
      </p:sp>
    </p:spTree>
    <p:extLst>
      <p:ext uri="{BB962C8B-B14F-4D97-AF65-F5344CB8AC3E}">
        <p14:creationId xmlns:p14="http://schemas.microsoft.com/office/powerpoint/2010/main" val="107182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139952" y="267494"/>
            <a:ext cx="4009687" cy="4608512"/>
          </a:xfrm>
          <a:prstGeom prst="rect">
            <a:avLst/>
          </a:prstGeom>
        </p:spPr>
      </p:pic>
      <p:sp>
        <p:nvSpPr>
          <p:cNvPr id="6" name="圆角矩形 5"/>
          <p:cNvSpPr/>
          <p:nvPr/>
        </p:nvSpPr>
        <p:spPr>
          <a:xfrm>
            <a:off x="4788024" y="627395"/>
            <a:ext cx="3240360" cy="4978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a:blip r:embed="rId4" cstate="print"/>
          <a:stretch>
            <a:fillRect/>
          </a:stretch>
        </p:blipFill>
        <p:spPr>
          <a:xfrm rot="5400000">
            <a:off x="-343579" y="1292679"/>
            <a:ext cx="4848374" cy="2794081"/>
          </a:xfrm>
          <a:prstGeom prst="rect">
            <a:avLst/>
          </a:prstGeom>
        </p:spPr>
      </p:pic>
    </p:spTree>
    <p:extLst>
      <p:ext uri="{BB962C8B-B14F-4D97-AF65-F5344CB8AC3E}">
        <p14:creationId xmlns:p14="http://schemas.microsoft.com/office/powerpoint/2010/main" val="124311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35711" y="604592"/>
            <a:ext cx="5031709"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zh-CN" altLang="en-US" dirty="0" smtClean="0">
                <a:latin typeface="STKaiti" charset="-122"/>
                <a:ea typeface="STKaiti" charset="-122"/>
                <a:cs typeface="STKaiti" charset="-122"/>
              </a:rPr>
              <a:t>活动</a:t>
            </a:r>
            <a:r>
              <a:rPr kumimoji="1" lang="en-US" altLang="zh-CN" dirty="0" smtClean="0">
                <a:latin typeface="STKaiti" charset="-122"/>
                <a:ea typeface="STKaiti" charset="-122"/>
                <a:cs typeface="STKaiti" charset="-122"/>
              </a:rPr>
              <a:t>2</a:t>
            </a:r>
            <a:r>
              <a:rPr kumimoji="1" lang="zh-CN" altLang="en-US" dirty="0" smtClean="0">
                <a:latin typeface="STKaiti" charset="-122"/>
                <a:ea typeface="STKaiti" charset="-122"/>
                <a:cs typeface="STKaiti" charset="-122"/>
              </a:rPr>
              <a:t>：查阅资料说明口罩中每层的成分和作用。</a:t>
            </a:r>
            <a:endParaRPr kumimoji="1" lang="zh-CN" altLang="en-US" dirty="0">
              <a:latin typeface="STKaiti" charset="-122"/>
              <a:ea typeface="STKaiti" charset="-122"/>
              <a:cs typeface="STKaiti" charset="-122"/>
            </a:endParaRPr>
          </a:p>
        </p:txBody>
      </p:sp>
      <p:pic>
        <p:nvPicPr>
          <p:cNvPr id="4" name="图片 6">
            <a:extLst>
              <a:ext uri="{FF2B5EF4-FFF2-40B4-BE49-F238E27FC236}">
                <a16:creationId xmlns:a16="http://schemas.microsoft.com/office/drawing/2014/main" xmlns="" id="{EB435A67-6A20-024E-BB66-37EDDA3D366F}"/>
              </a:ext>
            </a:extLst>
          </p:cNvPr>
          <p:cNvPicPr>
            <a:picLocks noChangeAspect="1"/>
          </p:cNvPicPr>
          <p:nvPr/>
        </p:nvPicPr>
        <p:blipFill>
          <a:blip r:embed="rId3"/>
          <a:stretch>
            <a:fillRect/>
          </a:stretch>
        </p:blipFill>
        <p:spPr>
          <a:xfrm>
            <a:off x="2719289" y="1820832"/>
            <a:ext cx="4949055" cy="1880754"/>
          </a:xfrm>
          <a:prstGeom prst="rect">
            <a:avLst/>
          </a:prstGeom>
        </p:spPr>
      </p:pic>
      <p:sp>
        <p:nvSpPr>
          <p:cNvPr id="9" name="圆角矩形 8"/>
          <p:cNvSpPr/>
          <p:nvPr/>
        </p:nvSpPr>
        <p:spPr>
          <a:xfrm>
            <a:off x="2732486" y="2562690"/>
            <a:ext cx="2461330" cy="4978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3" name="组 12"/>
          <p:cNvGrpSpPr/>
          <p:nvPr/>
        </p:nvGrpSpPr>
        <p:grpSpPr>
          <a:xfrm>
            <a:off x="1181433" y="2562690"/>
            <a:ext cx="1391241" cy="1161188"/>
            <a:chOff x="5763306" y="3651870"/>
            <a:chExt cx="2294217" cy="1161188"/>
          </a:xfrm>
        </p:grpSpPr>
        <p:sp>
          <p:nvSpPr>
            <p:cNvPr id="11" name="圆角矩形标注 10"/>
            <p:cNvSpPr/>
            <p:nvPr/>
          </p:nvSpPr>
          <p:spPr>
            <a:xfrm>
              <a:off x="5763306" y="3651870"/>
              <a:ext cx="2049054" cy="1161188"/>
            </a:xfrm>
            <a:prstGeom prst="wedgeRoundRectCallout">
              <a:avLst>
                <a:gd name="adj1" fmla="val 62043"/>
                <a:gd name="adj2" fmla="val -30266"/>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p:cNvSpPr txBox="1"/>
            <p:nvPr/>
          </p:nvSpPr>
          <p:spPr>
            <a:xfrm>
              <a:off x="5763306" y="3693971"/>
              <a:ext cx="2294217" cy="1015663"/>
            </a:xfrm>
            <a:prstGeom prst="rect">
              <a:avLst/>
            </a:prstGeom>
            <a:noFill/>
          </p:spPr>
          <p:txBody>
            <a:bodyPr wrap="square" rtlCol="0">
              <a:spAutoFit/>
            </a:bodyPr>
            <a:lstStyle/>
            <a:p>
              <a:pPr algn="ctr"/>
              <a:r>
                <a:rPr kumimoji="1" lang="zh-CN" altLang="en-US" sz="2000" dirty="0" smtClean="0"/>
                <a:t>口罩的 “</a:t>
              </a:r>
              <a:r>
                <a:rPr kumimoji="1" lang="zh-CN" altLang="en-US" sz="2000" dirty="0"/>
                <a:t>心脏</a:t>
              </a:r>
              <a:r>
                <a:rPr kumimoji="1" lang="zh-CN" altLang="en-US" sz="2000" dirty="0" smtClean="0"/>
                <a:t>”：</a:t>
              </a:r>
              <a:endParaRPr kumimoji="1" lang="en-US" altLang="zh-CN" sz="2000" dirty="0" smtClean="0"/>
            </a:p>
            <a:p>
              <a:pPr algn="ctr"/>
              <a:r>
                <a:rPr kumimoji="1" lang="zh-CN" altLang="en-US" sz="2000" dirty="0" smtClean="0"/>
                <a:t>阻隔病毒</a:t>
              </a:r>
              <a:endParaRPr kumimoji="1" lang="zh-CN" altLang="en-US" sz="2000" dirty="0"/>
            </a:p>
          </p:txBody>
        </p:sp>
      </p:grpSp>
      <p:grpSp>
        <p:nvGrpSpPr>
          <p:cNvPr id="26" name="组 25"/>
          <p:cNvGrpSpPr/>
          <p:nvPr/>
        </p:nvGrpSpPr>
        <p:grpSpPr>
          <a:xfrm>
            <a:off x="1411192" y="2038662"/>
            <a:ext cx="1740145" cy="2181741"/>
            <a:chOff x="599607" y="2038662"/>
            <a:chExt cx="1740145" cy="2181741"/>
          </a:xfrm>
        </p:grpSpPr>
        <p:cxnSp>
          <p:nvCxnSpPr>
            <p:cNvPr id="16" name="直线连接符 15"/>
            <p:cNvCxnSpPr/>
            <p:nvPr/>
          </p:nvCxnSpPr>
          <p:spPr>
            <a:xfrm flipH="1" flipV="1">
              <a:off x="1259632" y="2283718"/>
              <a:ext cx="661269" cy="329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599607" y="2038662"/>
              <a:ext cx="646331" cy="369332"/>
            </a:xfrm>
            <a:prstGeom prst="rect">
              <a:avLst/>
            </a:prstGeom>
            <a:noFill/>
          </p:spPr>
          <p:txBody>
            <a:bodyPr wrap="none" rtlCol="0">
              <a:spAutoFit/>
            </a:bodyPr>
            <a:lstStyle/>
            <a:p>
              <a:r>
                <a:rPr kumimoji="1" lang="zh-CN" altLang="en-US" dirty="0" smtClean="0"/>
                <a:t>支撑</a:t>
              </a:r>
              <a:endParaRPr kumimoji="1" lang="zh-CN" altLang="en-US" dirty="0"/>
            </a:p>
          </p:txBody>
        </p:sp>
        <p:cxnSp>
          <p:nvCxnSpPr>
            <p:cNvPr id="20" name="直线连接符 19"/>
            <p:cNvCxnSpPr/>
            <p:nvPr/>
          </p:nvCxnSpPr>
          <p:spPr>
            <a:xfrm flipH="1">
              <a:off x="1484773" y="3345042"/>
              <a:ext cx="854979" cy="563508"/>
            </a:xfrm>
            <a:prstGeom prst="line">
              <a:avLst/>
            </a:prstGeom>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838442" y="3851071"/>
              <a:ext cx="646331" cy="369332"/>
            </a:xfrm>
            <a:prstGeom prst="rect">
              <a:avLst/>
            </a:prstGeom>
            <a:noFill/>
          </p:spPr>
          <p:txBody>
            <a:bodyPr wrap="none" rtlCol="0">
              <a:spAutoFit/>
            </a:bodyPr>
            <a:lstStyle/>
            <a:p>
              <a:r>
                <a:rPr kumimoji="1" lang="zh-CN" altLang="en-US" smtClean="0"/>
                <a:t>支撑</a:t>
              </a:r>
              <a:endParaRPr kumimoji="1" lang="zh-CN" altLang="en-US"/>
            </a:p>
          </p:txBody>
        </p:sp>
      </p:grpSp>
      <p:sp>
        <p:nvSpPr>
          <p:cNvPr id="2" name="文本框 1"/>
          <p:cNvSpPr txBox="1"/>
          <p:nvPr/>
        </p:nvSpPr>
        <p:spPr>
          <a:xfrm>
            <a:off x="542031" y="1992421"/>
            <a:ext cx="1107996" cy="369332"/>
          </a:xfrm>
          <a:prstGeom prst="rect">
            <a:avLst/>
          </a:prstGeom>
          <a:noFill/>
        </p:spPr>
        <p:txBody>
          <a:bodyPr wrap="none" rtlCol="0">
            <a:spAutoFit/>
          </a:bodyPr>
          <a:lstStyle/>
          <a:p>
            <a:r>
              <a:rPr kumimoji="1" lang="zh-CN" altLang="en-US" dirty="0" smtClean="0"/>
              <a:t>（防水）</a:t>
            </a:r>
            <a:endParaRPr kumimoji="1" lang="zh-CN" altLang="en-US" dirty="0"/>
          </a:p>
        </p:txBody>
      </p:sp>
      <p:sp>
        <p:nvSpPr>
          <p:cNvPr id="5" name="文本框 4"/>
          <p:cNvSpPr txBox="1"/>
          <p:nvPr/>
        </p:nvSpPr>
        <p:spPr>
          <a:xfrm>
            <a:off x="675030" y="3951816"/>
            <a:ext cx="1107996" cy="369332"/>
          </a:xfrm>
          <a:prstGeom prst="rect">
            <a:avLst/>
          </a:prstGeom>
          <a:noFill/>
        </p:spPr>
        <p:txBody>
          <a:bodyPr wrap="none" rtlCol="0">
            <a:spAutoFit/>
          </a:bodyPr>
          <a:lstStyle/>
          <a:p>
            <a:r>
              <a:rPr kumimoji="1" lang="zh-CN" altLang="en-US" smtClean="0"/>
              <a:t>（吸水）</a:t>
            </a:r>
            <a:endParaRPr kumimoji="1" lang="zh-CN" altLang="en-US" dirty="0"/>
          </a:p>
        </p:txBody>
      </p:sp>
    </p:spTree>
    <p:extLst>
      <p:ext uri="{BB962C8B-B14F-4D97-AF65-F5344CB8AC3E}">
        <p14:creationId xmlns:p14="http://schemas.microsoft.com/office/powerpoint/2010/main" val="108031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 14"/>
          <p:cNvGrpSpPr/>
          <p:nvPr/>
        </p:nvGrpSpPr>
        <p:grpSpPr>
          <a:xfrm>
            <a:off x="35496" y="26323"/>
            <a:ext cx="3508807" cy="2470941"/>
            <a:chOff x="642356" y="2592584"/>
            <a:chExt cx="3508807" cy="2470941"/>
          </a:xfrm>
        </p:grpSpPr>
        <p:grpSp>
          <p:nvGrpSpPr>
            <p:cNvPr id="6" name="组 5"/>
            <p:cNvGrpSpPr/>
            <p:nvPr/>
          </p:nvGrpSpPr>
          <p:grpSpPr>
            <a:xfrm>
              <a:off x="642356" y="2592584"/>
              <a:ext cx="3508807" cy="2470941"/>
              <a:chOff x="642356" y="2592584"/>
              <a:chExt cx="3508807" cy="2470941"/>
            </a:xfrm>
          </p:grpSpPr>
          <p:pic>
            <p:nvPicPr>
              <p:cNvPr id="4" name="图片 3"/>
              <p:cNvPicPr>
                <a:picLocks noChangeAspect="1"/>
              </p:cNvPicPr>
              <p:nvPr/>
            </p:nvPicPr>
            <p:blipFill>
              <a:blip r:embed="rId3"/>
              <a:stretch>
                <a:fillRect/>
              </a:stretch>
            </p:blipFill>
            <p:spPr>
              <a:xfrm>
                <a:off x="642356" y="2592584"/>
                <a:ext cx="1769404" cy="2470941"/>
              </a:xfrm>
              <a:prstGeom prst="rect">
                <a:avLst/>
              </a:prstGeom>
            </p:spPr>
          </p:pic>
          <p:pic>
            <p:nvPicPr>
              <p:cNvPr id="5" name="图片 4"/>
              <p:cNvPicPr>
                <a:picLocks noChangeAspect="1"/>
              </p:cNvPicPr>
              <p:nvPr/>
            </p:nvPicPr>
            <p:blipFill>
              <a:blip r:embed="rId4"/>
              <a:stretch>
                <a:fillRect/>
              </a:stretch>
            </p:blipFill>
            <p:spPr>
              <a:xfrm>
                <a:off x="2411760" y="2592584"/>
                <a:ext cx="1739403" cy="2470941"/>
              </a:xfrm>
              <a:prstGeom prst="rect">
                <a:avLst/>
              </a:prstGeom>
            </p:spPr>
          </p:pic>
        </p:grpSp>
        <p:sp>
          <p:nvSpPr>
            <p:cNvPr id="7" name="文本框 6"/>
            <p:cNvSpPr txBox="1"/>
            <p:nvPr/>
          </p:nvSpPr>
          <p:spPr>
            <a:xfrm>
              <a:off x="1751954" y="4515966"/>
              <a:ext cx="1225015" cy="369332"/>
            </a:xfrm>
            <a:prstGeom prst="rect">
              <a:avLst/>
            </a:prstGeom>
            <a:noFill/>
          </p:spPr>
          <p:txBody>
            <a:bodyPr wrap="none" rtlCol="0">
              <a:spAutoFit/>
            </a:bodyPr>
            <a:lstStyle/>
            <a:p>
              <a:r>
                <a:rPr kumimoji="1" lang="zh-CN" altLang="en-US" b="1" dirty="0" smtClean="0">
                  <a:solidFill>
                    <a:srgbClr val="FFFF00"/>
                  </a:solidFill>
                </a:rPr>
                <a:t>滴</a:t>
              </a:r>
              <a:r>
                <a:rPr kumimoji="1" lang="en-US" altLang="zh-CN" b="1" dirty="0" smtClean="0">
                  <a:solidFill>
                    <a:srgbClr val="FFFF00"/>
                  </a:solidFill>
                </a:rPr>
                <a:t>3</a:t>
              </a:r>
              <a:r>
                <a:rPr kumimoji="1" lang="zh-CN" altLang="en-US" b="1" dirty="0" smtClean="0">
                  <a:solidFill>
                    <a:srgbClr val="FFFF00"/>
                  </a:solidFill>
                </a:rPr>
                <a:t>滴水滴</a:t>
              </a:r>
              <a:endParaRPr kumimoji="1" lang="zh-CN" altLang="en-US" b="1" dirty="0">
                <a:solidFill>
                  <a:srgbClr val="FFFF00"/>
                </a:solidFill>
              </a:endParaRPr>
            </a:p>
          </p:txBody>
        </p:sp>
      </p:grpSp>
      <p:sp>
        <p:nvSpPr>
          <p:cNvPr id="9" name="文本框 8"/>
          <p:cNvSpPr txBox="1"/>
          <p:nvPr/>
        </p:nvSpPr>
        <p:spPr>
          <a:xfrm>
            <a:off x="346670" y="2483465"/>
            <a:ext cx="646331" cy="369332"/>
          </a:xfrm>
          <a:prstGeom prst="rect">
            <a:avLst/>
          </a:prstGeom>
          <a:noFill/>
        </p:spPr>
        <p:txBody>
          <a:bodyPr wrap="none" rtlCol="0">
            <a:spAutoFit/>
          </a:bodyPr>
          <a:lstStyle/>
          <a:p>
            <a:r>
              <a:rPr kumimoji="1" lang="zh-CN" altLang="en-US" b="1" smtClean="0"/>
              <a:t>外层</a:t>
            </a:r>
            <a:endParaRPr kumimoji="1" lang="zh-CN" altLang="en-US" b="1"/>
          </a:p>
        </p:txBody>
      </p:sp>
      <p:sp>
        <p:nvSpPr>
          <p:cNvPr id="10" name="文本框 9"/>
          <p:cNvSpPr txBox="1"/>
          <p:nvPr/>
        </p:nvSpPr>
        <p:spPr>
          <a:xfrm>
            <a:off x="2214050" y="2483465"/>
            <a:ext cx="646331" cy="369332"/>
          </a:xfrm>
          <a:prstGeom prst="rect">
            <a:avLst/>
          </a:prstGeom>
          <a:noFill/>
        </p:spPr>
        <p:txBody>
          <a:bodyPr wrap="none" rtlCol="0">
            <a:spAutoFit/>
          </a:bodyPr>
          <a:lstStyle/>
          <a:p>
            <a:r>
              <a:rPr kumimoji="1" lang="zh-CN" altLang="en-US" b="1" dirty="0" smtClean="0"/>
              <a:t>内层</a:t>
            </a:r>
            <a:endParaRPr kumimoji="1" lang="zh-CN" altLang="en-US" b="1" dirty="0"/>
          </a:p>
        </p:txBody>
      </p:sp>
      <p:grpSp>
        <p:nvGrpSpPr>
          <p:cNvPr id="16" name="组 15"/>
          <p:cNvGrpSpPr/>
          <p:nvPr/>
        </p:nvGrpSpPr>
        <p:grpSpPr>
          <a:xfrm>
            <a:off x="16526" y="2840611"/>
            <a:ext cx="3505804" cy="2308091"/>
            <a:chOff x="611561" y="34496"/>
            <a:chExt cx="3505804" cy="2308091"/>
          </a:xfrm>
        </p:grpSpPr>
        <p:pic>
          <p:nvPicPr>
            <p:cNvPr id="2" name="图片 1"/>
            <p:cNvPicPr>
              <a:picLocks noChangeAspect="1"/>
            </p:cNvPicPr>
            <p:nvPr/>
          </p:nvPicPr>
          <p:blipFill>
            <a:blip r:embed="rId5" cstate="print"/>
            <a:stretch>
              <a:fillRect/>
            </a:stretch>
          </p:blipFill>
          <p:spPr>
            <a:xfrm rot="16200000">
              <a:off x="1210417" y="-564360"/>
              <a:ext cx="2308091" cy="3505804"/>
            </a:xfrm>
            <a:prstGeom prst="rect">
              <a:avLst/>
            </a:prstGeom>
          </p:spPr>
        </p:pic>
        <p:sp>
          <p:nvSpPr>
            <p:cNvPr id="11" name="文本框 10"/>
            <p:cNvSpPr txBox="1"/>
            <p:nvPr/>
          </p:nvSpPr>
          <p:spPr>
            <a:xfrm>
              <a:off x="1805260" y="1910453"/>
              <a:ext cx="1225015" cy="369332"/>
            </a:xfrm>
            <a:prstGeom prst="rect">
              <a:avLst/>
            </a:prstGeom>
            <a:noFill/>
          </p:spPr>
          <p:txBody>
            <a:bodyPr wrap="none" rtlCol="0">
              <a:spAutoFit/>
            </a:bodyPr>
            <a:lstStyle/>
            <a:p>
              <a:r>
                <a:rPr kumimoji="1" lang="zh-CN" altLang="en-US" b="1" dirty="0" smtClean="0">
                  <a:solidFill>
                    <a:srgbClr val="FFFF00"/>
                  </a:solidFill>
                </a:rPr>
                <a:t>喷</a:t>
              </a:r>
              <a:r>
                <a:rPr kumimoji="1" lang="en-US" altLang="zh-CN" b="1" dirty="0" smtClean="0">
                  <a:solidFill>
                    <a:srgbClr val="FFFF00"/>
                  </a:solidFill>
                </a:rPr>
                <a:t>3</a:t>
              </a:r>
              <a:r>
                <a:rPr kumimoji="1" lang="zh-CN" altLang="en-US" b="1" dirty="0" smtClean="0">
                  <a:solidFill>
                    <a:srgbClr val="FFFF00"/>
                  </a:solidFill>
                </a:rPr>
                <a:t>嵌水雾</a:t>
              </a:r>
              <a:endParaRPr kumimoji="1" lang="zh-CN" altLang="en-US" b="1" dirty="0">
                <a:solidFill>
                  <a:srgbClr val="FFFF00"/>
                </a:solidFill>
              </a:endParaRPr>
            </a:p>
          </p:txBody>
        </p:sp>
      </p:grpSp>
      <p:sp>
        <p:nvSpPr>
          <p:cNvPr id="12" name="文本框 11"/>
          <p:cNvSpPr txBox="1"/>
          <p:nvPr/>
        </p:nvSpPr>
        <p:spPr>
          <a:xfrm>
            <a:off x="4283968" y="34496"/>
            <a:ext cx="4734172"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zh-CN" altLang="en-US" dirty="0" smtClean="0"/>
              <a:t>实验</a:t>
            </a:r>
            <a:r>
              <a:rPr kumimoji="1" lang="en-US" altLang="zh-CN" dirty="0" smtClean="0"/>
              <a:t>1</a:t>
            </a:r>
            <a:r>
              <a:rPr kumimoji="1" lang="zh-CN" altLang="en-US" dirty="0" smtClean="0"/>
              <a:t>：</a:t>
            </a:r>
            <a:endParaRPr kumimoji="1" lang="en-US" altLang="zh-CN" dirty="0" smtClean="0"/>
          </a:p>
          <a:p>
            <a:r>
              <a:rPr kumimoji="1" lang="zh-CN" altLang="en-US" dirty="0"/>
              <a:t> </a:t>
            </a:r>
            <a:r>
              <a:rPr kumimoji="1" lang="zh-CN" altLang="en-US" dirty="0" smtClean="0"/>
              <a:t> 设计实验验证口罩外层和</a:t>
            </a:r>
            <a:r>
              <a:rPr kumimoji="1" lang="zh-CN" altLang="en-US" smtClean="0"/>
              <a:t>内层的吸水性</a:t>
            </a:r>
            <a:r>
              <a:rPr kumimoji="1" lang="zh-CN" altLang="en-US" dirty="0" smtClean="0"/>
              <a:t>差异。</a:t>
            </a:r>
            <a:endParaRPr kumimoji="1" lang="zh-CN" altLang="en-US" dirty="0"/>
          </a:p>
        </p:txBody>
      </p:sp>
      <p:graphicFrame>
        <p:nvGraphicFramePr>
          <p:cNvPr id="13" name="表格 12"/>
          <p:cNvGraphicFramePr>
            <a:graphicFrameLocks noGrp="1"/>
          </p:cNvGraphicFramePr>
          <p:nvPr>
            <p:extLst>
              <p:ext uri="{D42A27DB-BD31-4B8C-83A1-F6EECF244321}">
                <p14:modId xmlns:p14="http://schemas.microsoft.com/office/powerpoint/2010/main" val="1374357402"/>
              </p:ext>
            </p:extLst>
          </p:nvPr>
        </p:nvGraphicFramePr>
        <p:xfrm>
          <a:off x="3916528" y="771550"/>
          <a:ext cx="5004048" cy="1645920"/>
        </p:xfrm>
        <a:graphic>
          <a:graphicData uri="http://schemas.openxmlformats.org/drawingml/2006/table">
            <a:tbl>
              <a:tblPr firstRow="1" bandRow="1">
                <a:tableStyleId>{5C22544A-7EE6-4342-B048-85BDC9FD1C3A}</a:tableStyleId>
              </a:tblPr>
              <a:tblGrid>
                <a:gridCol w="1080120"/>
                <a:gridCol w="3923928"/>
              </a:tblGrid>
              <a:tr h="288032">
                <a:tc>
                  <a:txBody>
                    <a:bodyPr/>
                    <a:lstStyle/>
                    <a:p>
                      <a:pPr algn="ctr"/>
                      <a:endParaRPr lang="zh-CN" altLang="en-US" dirty="0"/>
                    </a:p>
                  </a:txBody>
                  <a:tcPr/>
                </a:tc>
                <a:tc>
                  <a:txBody>
                    <a:bodyPr/>
                    <a:lstStyle/>
                    <a:p>
                      <a:pPr algn="ctr"/>
                      <a:r>
                        <a:rPr lang="zh-CN" altLang="en-US" dirty="0" smtClean="0"/>
                        <a:t>亲水性差异实验</a:t>
                      </a:r>
                      <a:endParaRPr lang="zh-CN" altLang="en-US" dirty="0"/>
                    </a:p>
                  </a:txBody>
                  <a:tcPr/>
                </a:tc>
              </a:tr>
              <a:tr h="370840">
                <a:tc>
                  <a:txBody>
                    <a:bodyPr/>
                    <a:lstStyle/>
                    <a:p>
                      <a:pPr algn="ctr"/>
                      <a:r>
                        <a:rPr lang="zh-CN" altLang="en-US" dirty="0" smtClean="0"/>
                        <a:t>实验步骤</a:t>
                      </a:r>
                      <a:endParaRPr lang="zh-CN" altLang="en-US" dirty="0"/>
                    </a:p>
                  </a:txBody>
                  <a:tcPr/>
                </a:tc>
                <a:tc>
                  <a:txBody>
                    <a:bodyPr/>
                    <a:lstStyle/>
                    <a:p>
                      <a:pPr algn="ctr"/>
                      <a:r>
                        <a:rPr lang="zh-CN" altLang="en-US" dirty="0" smtClean="0"/>
                        <a:t>分别向口罩外层和内层滴加</a:t>
                      </a:r>
                      <a:r>
                        <a:rPr lang="en-US" altLang="zh-CN" dirty="0" smtClean="0"/>
                        <a:t>3</a:t>
                      </a:r>
                      <a:r>
                        <a:rPr lang="zh-CN" altLang="en-US" dirty="0" smtClean="0"/>
                        <a:t>滴水</a:t>
                      </a:r>
                      <a:endParaRPr lang="zh-CN" altLang="en-US" dirty="0"/>
                    </a:p>
                  </a:txBody>
                  <a:tcPr/>
                </a:tc>
              </a:tr>
              <a:tr h="370840">
                <a:tc>
                  <a:txBody>
                    <a:bodyPr/>
                    <a:lstStyle/>
                    <a:p>
                      <a:pPr algn="ctr"/>
                      <a:r>
                        <a:rPr lang="zh-CN" altLang="en-US" dirty="0" smtClean="0"/>
                        <a:t>预期试验现象</a:t>
                      </a:r>
                      <a:endParaRPr lang="zh-CN" altLang="en-US" dirty="0"/>
                    </a:p>
                  </a:txBody>
                  <a:tcPr/>
                </a:tc>
                <a:tc>
                  <a:txBody>
                    <a:bodyPr/>
                    <a:lstStyle/>
                    <a:p>
                      <a:pPr algn="ctr"/>
                      <a:r>
                        <a:rPr lang="zh-CN" altLang="en-US" dirty="0" smtClean="0"/>
                        <a:t>外层水不能透过、内层水可以透过</a:t>
                      </a:r>
                      <a:endParaRPr lang="zh-CN" altLang="en-US" dirty="0"/>
                    </a:p>
                  </a:txBody>
                  <a:tcPr/>
                </a:tc>
              </a:tr>
            </a:tbl>
          </a:graphicData>
        </a:graphic>
      </p:graphicFrame>
      <p:graphicFrame>
        <p:nvGraphicFramePr>
          <p:cNvPr id="14" name="表格 13"/>
          <p:cNvGraphicFramePr>
            <a:graphicFrameLocks noGrp="1"/>
          </p:cNvGraphicFramePr>
          <p:nvPr>
            <p:extLst>
              <p:ext uri="{D42A27DB-BD31-4B8C-83A1-F6EECF244321}">
                <p14:modId xmlns:p14="http://schemas.microsoft.com/office/powerpoint/2010/main" val="689793390"/>
              </p:ext>
            </p:extLst>
          </p:nvPr>
        </p:nvGraphicFramePr>
        <p:xfrm>
          <a:off x="3903681" y="4659982"/>
          <a:ext cx="5060807" cy="369332"/>
        </p:xfrm>
        <a:graphic>
          <a:graphicData uri="http://schemas.openxmlformats.org/drawingml/2006/table">
            <a:tbl>
              <a:tblPr firstRow="1" bandRow="1">
                <a:tableStyleId>{5C22544A-7EE6-4342-B048-85BDC9FD1C3A}</a:tableStyleId>
              </a:tblPr>
              <a:tblGrid>
                <a:gridCol w="1132431"/>
                <a:gridCol w="3928376"/>
              </a:tblGrid>
              <a:tr h="369332">
                <a:tc>
                  <a:txBody>
                    <a:bodyPr/>
                    <a:lstStyle/>
                    <a:p>
                      <a:pPr algn="ctr"/>
                      <a:r>
                        <a:rPr lang="zh-CN" altLang="en-US" dirty="0" smtClean="0"/>
                        <a:t>实验结论</a:t>
                      </a:r>
                      <a:endParaRPr lang="zh-CN" altLang="en-US" dirty="0"/>
                    </a:p>
                  </a:txBody>
                  <a:tcPr/>
                </a:tc>
                <a:tc>
                  <a:txBody>
                    <a:bodyPr/>
                    <a:lstStyle/>
                    <a:p>
                      <a:pPr algn="ctr"/>
                      <a:r>
                        <a:rPr lang="zh-CN" altLang="en-US" dirty="0" smtClean="0"/>
                        <a:t>口罩外层防水、内层亲肤透水</a:t>
                      </a:r>
                      <a:endParaRPr lang="zh-CN" altLang="en-US" dirty="0"/>
                    </a:p>
                  </a:txBody>
                  <a:tcPr/>
                </a:tc>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val="1936684617"/>
              </p:ext>
            </p:extLst>
          </p:nvPr>
        </p:nvGraphicFramePr>
        <p:xfrm>
          <a:off x="3930051" y="2446879"/>
          <a:ext cx="5004048" cy="640080"/>
        </p:xfrm>
        <a:graphic>
          <a:graphicData uri="http://schemas.openxmlformats.org/drawingml/2006/table">
            <a:tbl>
              <a:tblPr firstRow="1" bandRow="1">
                <a:tableStyleId>{5C22544A-7EE6-4342-B048-85BDC9FD1C3A}</a:tableStyleId>
              </a:tblPr>
              <a:tblGrid>
                <a:gridCol w="1080120"/>
                <a:gridCol w="3923928"/>
              </a:tblGrid>
              <a:tr h="370840">
                <a:tc>
                  <a:txBody>
                    <a:bodyPr/>
                    <a:lstStyle/>
                    <a:p>
                      <a:pPr algn="ctr"/>
                      <a:r>
                        <a:rPr lang="zh-CN" altLang="en-US" dirty="0" smtClean="0"/>
                        <a:t>实验现象</a:t>
                      </a:r>
                      <a:endParaRPr lang="zh-CN" altLang="en-US" dirty="0"/>
                    </a:p>
                  </a:txBody>
                  <a:tcPr/>
                </a:tc>
                <a:tc>
                  <a:txBody>
                    <a:bodyPr/>
                    <a:lstStyle/>
                    <a:p>
                      <a:pPr algn="ctr"/>
                      <a:r>
                        <a:rPr lang="zh-CN" altLang="en-US" dirty="0" smtClean="0">
                          <a:solidFill>
                            <a:schemeClr val="bg1"/>
                          </a:solidFill>
                          <a:latin typeface="SimHei" charset="-122"/>
                          <a:ea typeface="SimHei" charset="-122"/>
                          <a:cs typeface="SimHei" charset="-122"/>
                        </a:rPr>
                        <a:t>外层和内层均不能透水</a:t>
                      </a:r>
                      <a:endParaRPr lang="zh-CN" altLang="en-US" dirty="0">
                        <a:solidFill>
                          <a:schemeClr val="bg1"/>
                        </a:solidFill>
                        <a:latin typeface="SimHei" charset="-122"/>
                        <a:ea typeface="SimHei" charset="-122"/>
                        <a:cs typeface="SimHei" charset="-122"/>
                      </a:endParaRPr>
                    </a:p>
                  </a:txBody>
                  <a:tcPr/>
                </a:tc>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162992023"/>
              </p:ext>
            </p:extLst>
          </p:nvPr>
        </p:nvGraphicFramePr>
        <p:xfrm>
          <a:off x="3923928" y="3003798"/>
          <a:ext cx="5004048" cy="370840"/>
        </p:xfrm>
        <a:graphic>
          <a:graphicData uri="http://schemas.openxmlformats.org/drawingml/2006/table">
            <a:tbl>
              <a:tblPr firstRow="1" bandRow="1">
                <a:tableStyleId>{5C22544A-7EE6-4342-B048-85BDC9FD1C3A}</a:tableStyleId>
              </a:tblPr>
              <a:tblGrid>
                <a:gridCol w="1080120"/>
                <a:gridCol w="3923928"/>
              </a:tblGrid>
              <a:tr h="370840">
                <a:tc>
                  <a:txBody>
                    <a:bodyPr/>
                    <a:lstStyle/>
                    <a:p>
                      <a:pPr algn="ctr"/>
                      <a:r>
                        <a:rPr lang="zh-CN" altLang="en-US" dirty="0" smtClean="0"/>
                        <a:t>反思</a:t>
                      </a:r>
                      <a:endParaRPr lang="zh-CN" altLang="en-US" dirty="0"/>
                    </a:p>
                  </a:txBody>
                  <a:tcPr/>
                </a:tc>
                <a:tc>
                  <a:txBody>
                    <a:bodyPr/>
                    <a:lstStyle/>
                    <a:p>
                      <a:pPr algn="ctr"/>
                      <a:r>
                        <a:rPr lang="zh-CN" altLang="en-US" dirty="0" smtClean="0"/>
                        <a:t>没有模拟呼吸过程</a:t>
                      </a:r>
                      <a:endParaRPr lang="zh-CN" altLang="en-US" dirty="0"/>
                    </a:p>
                  </a:txBody>
                  <a:tcPr/>
                </a:tc>
              </a:tr>
            </a:tbl>
          </a:graphicData>
        </a:graphic>
      </p:graphicFrame>
      <p:sp>
        <p:nvSpPr>
          <p:cNvPr id="19" name="矩形 18"/>
          <p:cNvSpPr/>
          <p:nvPr/>
        </p:nvSpPr>
        <p:spPr>
          <a:xfrm>
            <a:off x="8140977" y="2178334"/>
            <a:ext cx="877163" cy="923330"/>
          </a:xfrm>
          <a:prstGeom prst="rect">
            <a:avLst/>
          </a:prstGeom>
          <a:noFill/>
        </p:spPr>
        <p:txBody>
          <a:bodyPr wrap="none" lIns="91440" tIns="45720" rIns="91440" bIns="45720">
            <a:spAutoFit/>
          </a:bodyPr>
          <a:lstStyle/>
          <a:p>
            <a:pPr algn="ctr"/>
            <a:r>
              <a:rPr kumimoji="1" lang="zh-CN" altLang="en-US" sz="5400" b="1" cap="none" spc="0" dirty="0" smtClean="0">
                <a:ln w="22225">
                  <a:solidFill>
                    <a:schemeClr val="accent2"/>
                  </a:solidFill>
                  <a:prstDash val="solid"/>
                </a:ln>
                <a:solidFill>
                  <a:schemeClr val="accent2">
                    <a:lumMod val="40000"/>
                    <a:lumOff val="60000"/>
                  </a:schemeClr>
                </a:solidFill>
                <a:effectLst/>
              </a:rPr>
              <a:t>？</a:t>
            </a:r>
            <a:endParaRPr lang="zh-CN" altLang="en-US" sz="5400" b="1" cap="none" spc="0" dirty="0">
              <a:ln w="22225">
                <a:solidFill>
                  <a:schemeClr val="accent2"/>
                </a:solidFill>
                <a:prstDash val="solid"/>
              </a:ln>
              <a:solidFill>
                <a:schemeClr val="accent2">
                  <a:lumMod val="40000"/>
                  <a:lumOff val="60000"/>
                </a:schemeClr>
              </a:solidFill>
              <a:effectLst/>
            </a:endParaRPr>
          </a:p>
        </p:txBody>
      </p:sp>
      <p:graphicFrame>
        <p:nvGraphicFramePr>
          <p:cNvPr id="20" name="表格 19"/>
          <p:cNvGraphicFramePr>
            <a:graphicFrameLocks noGrp="1"/>
          </p:cNvGraphicFramePr>
          <p:nvPr>
            <p:extLst>
              <p:ext uri="{D42A27DB-BD31-4B8C-83A1-F6EECF244321}">
                <p14:modId xmlns:p14="http://schemas.microsoft.com/office/powerpoint/2010/main" val="204417387"/>
              </p:ext>
            </p:extLst>
          </p:nvPr>
        </p:nvGraphicFramePr>
        <p:xfrm>
          <a:off x="3923928" y="3371830"/>
          <a:ext cx="5004048" cy="640080"/>
        </p:xfrm>
        <a:graphic>
          <a:graphicData uri="http://schemas.openxmlformats.org/drawingml/2006/table">
            <a:tbl>
              <a:tblPr firstRow="1" bandRow="1">
                <a:tableStyleId>{5C22544A-7EE6-4342-B048-85BDC9FD1C3A}</a:tableStyleId>
              </a:tblPr>
              <a:tblGrid>
                <a:gridCol w="1080120"/>
                <a:gridCol w="3923928"/>
              </a:tblGrid>
              <a:tr h="370840">
                <a:tc>
                  <a:txBody>
                    <a:bodyPr/>
                    <a:lstStyle/>
                    <a:p>
                      <a:pPr algn="ctr"/>
                      <a:r>
                        <a:rPr lang="zh-CN" altLang="en-US" dirty="0" smtClean="0"/>
                        <a:t>重新设计实验</a:t>
                      </a:r>
                      <a:endParaRPr lang="zh-CN" altLang="en-US" dirty="0"/>
                    </a:p>
                  </a:txBody>
                  <a:tcPr/>
                </a:tc>
                <a:tc>
                  <a:txBody>
                    <a:bodyPr/>
                    <a:lstStyle/>
                    <a:p>
                      <a:pPr algn="ctr"/>
                      <a:r>
                        <a:rPr lang="zh-CN" altLang="en-US" dirty="0" smtClean="0"/>
                        <a:t>分别向口罩外层和内层喷</a:t>
                      </a:r>
                      <a:r>
                        <a:rPr lang="en-US" altLang="zh-CN" dirty="0" smtClean="0"/>
                        <a:t>3</a:t>
                      </a:r>
                      <a:r>
                        <a:rPr lang="zh-CN" altLang="en-US" dirty="0" smtClean="0"/>
                        <a:t>嵌</a:t>
                      </a:r>
                      <a:r>
                        <a:rPr lang="zh-CN" altLang="en-US" dirty="0" smtClean="0">
                          <a:latin typeface="SimHei" charset="-122"/>
                          <a:ea typeface="SimHei" charset="-122"/>
                          <a:cs typeface="SimHei" charset="-122"/>
                        </a:rPr>
                        <a:t>水雾</a:t>
                      </a:r>
                      <a:endParaRPr lang="zh-CN" altLang="en-US" dirty="0">
                        <a:latin typeface="SimHei" charset="-122"/>
                        <a:ea typeface="SimHei" charset="-122"/>
                        <a:cs typeface="SimHei" charset="-122"/>
                      </a:endParaRPr>
                    </a:p>
                  </a:txBody>
                  <a:tcPr/>
                </a:tc>
              </a:tr>
            </a:tbl>
          </a:graphicData>
        </a:graphic>
      </p:graphicFrame>
      <p:graphicFrame>
        <p:nvGraphicFramePr>
          <p:cNvPr id="21" name="表格 20"/>
          <p:cNvGraphicFramePr>
            <a:graphicFrameLocks noGrp="1"/>
          </p:cNvGraphicFramePr>
          <p:nvPr>
            <p:extLst>
              <p:ext uri="{D42A27DB-BD31-4B8C-83A1-F6EECF244321}">
                <p14:modId xmlns:p14="http://schemas.microsoft.com/office/powerpoint/2010/main" val="935630470"/>
              </p:ext>
            </p:extLst>
          </p:nvPr>
        </p:nvGraphicFramePr>
        <p:xfrm>
          <a:off x="3916528" y="4019902"/>
          <a:ext cx="5004048" cy="640080"/>
        </p:xfrm>
        <a:graphic>
          <a:graphicData uri="http://schemas.openxmlformats.org/drawingml/2006/table">
            <a:tbl>
              <a:tblPr firstRow="1" bandRow="1">
                <a:tableStyleId>{5C22544A-7EE6-4342-B048-85BDC9FD1C3A}</a:tableStyleId>
              </a:tblPr>
              <a:tblGrid>
                <a:gridCol w="1080120"/>
                <a:gridCol w="3923928"/>
              </a:tblGrid>
              <a:tr h="601292">
                <a:tc>
                  <a:txBody>
                    <a:bodyPr/>
                    <a:lstStyle/>
                    <a:p>
                      <a:pPr algn="ctr"/>
                      <a:r>
                        <a:rPr lang="zh-CN" altLang="en-US" dirty="0" smtClean="0"/>
                        <a:t>实验现象</a:t>
                      </a:r>
                      <a:endParaRPr lang="zh-CN" alt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dirty="0" smtClean="0"/>
                        <a:t>外层水不能透过、内层水可以透过</a:t>
                      </a:r>
                    </a:p>
                    <a:p>
                      <a:pPr algn="ctr"/>
                      <a:endParaRPr lang="zh-CN" altLang="en-US" dirty="0"/>
                    </a:p>
                  </a:txBody>
                  <a:tcPr/>
                </a:tc>
              </a:tr>
            </a:tbl>
          </a:graphicData>
        </a:graphic>
      </p:graphicFrame>
    </p:spTree>
    <p:extLst>
      <p:ext uri="{BB962C8B-B14F-4D97-AF65-F5344CB8AC3E}">
        <p14:creationId xmlns:p14="http://schemas.microsoft.com/office/powerpoint/2010/main" val="37691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365744" y="915380"/>
            <a:ext cx="3240360" cy="175432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zh-CN" altLang="en-US" dirty="0" smtClean="0">
                <a:solidFill>
                  <a:srgbClr val="FF0000"/>
                </a:solidFill>
                <a:latin typeface="STKaiti" charset="-122"/>
                <a:ea typeface="STKaiti" charset="-122"/>
                <a:cs typeface="STKaiti" charset="-122"/>
              </a:rPr>
              <a:t>熔</a:t>
            </a:r>
            <a:r>
              <a:rPr lang="zh-CN" altLang="en-US" dirty="0">
                <a:solidFill>
                  <a:srgbClr val="FF0000"/>
                </a:solidFill>
                <a:latin typeface="STKaiti" charset="-122"/>
                <a:ea typeface="STKaiti" charset="-122"/>
                <a:cs typeface="STKaiti" charset="-122"/>
              </a:rPr>
              <a:t>喷层的纤维</a:t>
            </a:r>
            <a:r>
              <a:rPr lang="zh-CN" altLang="en-US" dirty="0" smtClean="0">
                <a:solidFill>
                  <a:srgbClr val="FF0000"/>
                </a:solidFill>
                <a:latin typeface="STKaiti" charset="-122"/>
                <a:ea typeface="STKaiti" charset="-122"/>
                <a:cs typeface="STKaiti" charset="-122"/>
              </a:rPr>
              <a:t>直径很小大约</a:t>
            </a:r>
            <a:r>
              <a:rPr lang="en-US" altLang="zh-CN" dirty="0">
                <a:solidFill>
                  <a:srgbClr val="FF0000"/>
                </a:solidFill>
                <a:latin typeface="STKaiti" charset="-122"/>
                <a:ea typeface="STKaiti" charset="-122"/>
                <a:cs typeface="STKaiti" charset="-122"/>
              </a:rPr>
              <a:t>2</a:t>
            </a:r>
            <a:r>
              <a:rPr lang="zh-CN" altLang="en-US" dirty="0" smtClean="0">
                <a:solidFill>
                  <a:srgbClr val="FF0000"/>
                </a:solidFill>
                <a:latin typeface="STKaiti" charset="-122"/>
                <a:ea typeface="STKaiti" charset="-122"/>
                <a:cs typeface="STKaiti" charset="-122"/>
              </a:rPr>
              <a:t>微米</a:t>
            </a:r>
            <a:r>
              <a:rPr lang="zh-CN" altLang="en-US" dirty="0" smtClean="0">
                <a:latin typeface="STKaiti" charset="-122"/>
                <a:ea typeface="STKaiti" charset="-122"/>
                <a:cs typeface="STKaiti" charset="-122"/>
              </a:rPr>
              <a:t>、就</a:t>
            </a:r>
            <a:r>
              <a:rPr lang="zh-CN" altLang="en-US" dirty="0">
                <a:latin typeface="STKaiti" charset="-122"/>
                <a:ea typeface="STKaiti" charset="-122"/>
                <a:cs typeface="STKaiti" charset="-122"/>
              </a:rPr>
              <a:t>像一张致密的网一样，将</a:t>
            </a:r>
            <a:r>
              <a:rPr lang="zh-CN" altLang="en-US" dirty="0" smtClean="0">
                <a:latin typeface="STKaiti" charset="-122"/>
                <a:ea typeface="STKaiti" charset="-122"/>
                <a:cs typeface="STKaiti" charset="-122"/>
              </a:rPr>
              <a:t>细菌、灰尘颗粒、飞沫（直径大于</a:t>
            </a:r>
            <a:r>
              <a:rPr lang="en-US" altLang="zh-CN" dirty="0" smtClean="0">
                <a:latin typeface="STKaiti" charset="-122"/>
                <a:ea typeface="STKaiti" charset="-122"/>
                <a:cs typeface="STKaiti" charset="-122"/>
              </a:rPr>
              <a:t>5</a:t>
            </a:r>
            <a:r>
              <a:rPr lang="zh-CN" altLang="en-US" dirty="0" smtClean="0">
                <a:latin typeface="STKaiti" charset="-122"/>
                <a:ea typeface="STKaiti" charset="-122"/>
                <a:cs typeface="STKaiti" charset="-122"/>
              </a:rPr>
              <a:t>微米），血液都</a:t>
            </a:r>
            <a:r>
              <a:rPr lang="zh-CN" altLang="en-US" dirty="0">
                <a:latin typeface="STKaiti" charset="-122"/>
                <a:ea typeface="STKaiti" charset="-122"/>
                <a:cs typeface="STKaiti" charset="-122"/>
              </a:rPr>
              <a:t>阻隔在</a:t>
            </a:r>
            <a:r>
              <a:rPr lang="zh-CN" altLang="en-US" dirty="0" smtClean="0">
                <a:latin typeface="STKaiti" charset="-122"/>
                <a:ea typeface="STKaiti" charset="-122"/>
                <a:cs typeface="STKaiti" charset="-122"/>
              </a:rPr>
              <a:t>外面。熔</a:t>
            </a:r>
            <a:r>
              <a:rPr lang="zh-CN" altLang="en-US" dirty="0">
                <a:latin typeface="STKaiti" charset="-122"/>
                <a:ea typeface="STKaiti" charset="-122"/>
                <a:cs typeface="STKaiti" charset="-122"/>
              </a:rPr>
              <a:t>喷</a:t>
            </a:r>
            <a:r>
              <a:rPr lang="zh-CN" altLang="en-US" dirty="0" smtClean="0">
                <a:latin typeface="STKaiti" charset="-122"/>
                <a:ea typeface="STKaiti" charset="-122"/>
                <a:cs typeface="STKaiti" charset="-122"/>
              </a:rPr>
              <a:t>层结构致密其透光性较差。</a:t>
            </a:r>
            <a:endParaRPr lang="zh-CN" altLang="en-US" dirty="0">
              <a:latin typeface="STKaiti" charset="-122"/>
              <a:ea typeface="STKaiti" charset="-122"/>
              <a:cs typeface="STKaiti" charset="-122"/>
            </a:endParaRPr>
          </a:p>
        </p:txBody>
      </p:sp>
      <p:sp>
        <p:nvSpPr>
          <p:cNvPr id="9" name="矩形 8"/>
          <p:cNvSpPr/>
          <p:nvPr/>
        </p:nvSpPr>
        <p:spPr>
          <a:xfrm>
            <a:off x="5364088" y="2772673"/>
            <a:ext cx="3240360" cy="203132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zh-CN" altLang="en-US" dirty="0">
                <a:latin typeface="STKaiti" charset="-122"/>
                <a:ea typeface="STKaiti" charset="-122"/>
                <a:cs typeface="STKaiti" charset="-122"/>
              </a:rPr>
              <a:t>熔喷布生产过程中会通过一次驻级体极化作用，让</a:t>
            </a:r>
            <a:r>
              <a:rPr lang="zh-CN" altLang="en-US" dirty="0">
                <a:solidFill>
                  <a:srgbClr val="FF0000"/>
                </a:solidFill>
                <a:latin typeface="STKaiti" charset="-122"/>
                <a:ea typeface="STKaiti" charset="-122"/>
                <a:cs typeface="STKaiti" charset="-122"/>
              </a:rPr>
              <a:t>熔喷布带上了静电</a:t>
            </a:r>
            <a:r>
              <a:rPr lang="zh-CN" altLang="en-US" dirty="0">
                <a:latin typeface="STKaiti" charset="-122"/>
                <a:ea typeface="STKaiti" charset="-122"/>
                <a:cs typeface="STKaiti" charset="-122"/>
              </a:rPr>
              <a:t>，这样就使得口罩的过滤效率大大提升，带有病毒细菌的粉尘、飞沫等微小颗粒可以被静电吸附在熔喷层纤维上，使得其被</a:t>
            </a:r>
            <a:r>
              <a:rPr lang="zh-CN" altLang="en-US" dirty="0" smtClean="0">
                <a:latin typeface="STKaiti" charset="-122"/>
                <a:ea typeface="STKaiti" charset="-122"/>
                <a:cs typeface="STKaiti" charset="-122"/>
              </a:rPr>
              <a:t>阻隔。</a:t>
            </a:r>
            <a:endParaRPr lang="zh-CN" altLang="en-US" dirty="0">
              <a:latin typeface="STKaiti" charset="-122"/>
              <a:ea typeface="STKaiti" charset="-122"/>
              <a:cs typeface="STKaiti" charset="-122"/>
            </a:endParaRPr>
          </a:p>
        </p:txBody>
      </p:sp>
      <p:sp>
        <p:nvSpPr>
          <p:cNvPr id="10" name="文本框 9"/>
          <p:cNvSpPr txBox="1"/>
          <p:nvPr/>
        </p:nvSpPr>
        <p:spPr>
          <a:xfrm>
            <a:off x="5364088" y="346464"/>
            <a:ext cx="3185487" cy="369332"/>
          </a:xfrm>
          <a:prstGeom prst="rect">
            <a:avLst/>
          </a:prstGeom>
          <a:noFill/>
        </p:spPr>
        <p:txBody>
          <a:bodyPr wrap="none" rtlCol="0">
            <a:spAutoFit/>
          </a:bodyPr>
          <a:lstStyle/>
          <a:p>
            <a:r>
              <a:rPr kumimoji="1" lang="zh-CN" altLang="en-US" dirty="0" smtClean="0">
                <a:solidFill>
                  <a:srgbClr val="FF0000"/>
                </a:solidFill>
                <a:latin typeface="SimHei" charset="-122"/>
                <a:ea typeface="SimHei" charset="-122"/>
                <a:cs typeface="SimHei" charset="-122"/>
              </a:rPr>
              <a:t>熔喷层可以阻隔病毒的原因？</a:t>
            </a:r>
            <a:endParaRPr kumimoji="1" lang="zh-CN" altLang="en-US" dirty="0">
              <a:solidFill>
                <a:srgbClr val="FF0000"/>
              </a:solidFill>
              <a:latin typeface="SimHei" charset="-122"/>
              <a:ea typeface="SimHei" charset="-122"/>
              <a:cs typeface="SimHei" charset="-122"/>
            </a:endParaRPr>
          </a:p>
        </p:txBody>
      </p:sp>
      <p:pic>
        <p:nvPicPr>
          <p:cNvPr id="11" name="图片 10"/>
          <p:cNvPicPr>
            <a:picLocks noChangeAspect="1"/>
          </p:cNvPicPr>
          <p:nvPr/>
        </p:nvPicPr>
        <p:blipFill>
          <a:blip r:embed="rId3"/>
          <a:stretch>
            <a:fillRect/>
          </a:stretch>
        </p:blipFill>
        <p:spPr>
          <a:xfrm>
            <a:off x="2627784" y="2723316"/>
            <a:ext cx="2400227" cy="1728192"/>
          </a:xfrm>
          <a:prstGeom prst="rect">
            <a:avLst/>
          </a:prstGeom>
        </p:spPr>
      </p:pic>
      <p:pic>
        <p:nvPicPr>
          <p:cNvPr id="12" name="图片 11"/>
          <p:cNvPicPr>
            <a:picLocks noChangeAspect="1"/>
          </p:cNvPicPr>
          <p:nvPr/>
        </p:nvPicPr>
        <p:blipFill>
          <a:blip r:embed="rId4" cstate="print"/>
          <a:stretch>
            <a:fillRect/>
          </a:stretch>
        </p:blipFill>
        <p:spPr>
          <a:xfrm>
            <a:off x="197592" y="2902923"/>
            <a:ext cx="2262154" cy="1688330"/>
          </a:xfrm>
          <a:prstGeom prst="rect">
            <a:avLst/>
          </a:prstGeom>
        </p:spPr>
      </p:pic>
      <p:grpSp>
        <p:nvGrpSpPr>
          <p:cNvPr id="16" name="组 15"/>
          <p:cNvGrpSpPr/>
          <p:nvPr/>
        </p:nvGrpSpPr>
        <p:grpSpPr>
          <a:xfrm>
            <a:off x="310461" y="338860"/>
            <a:ext cx="4717550" cy="2110053"/>
            <a:chOff x="310461" y="338860"/>
            <a:chExt cx="4717550" cy="2110053"/>
          </a:xfrm>
        </p:grpSpPr>
        <p:pic>
          <p:nvPicPr>
            <p:cNvPr id="3" name="图片 2"/>
            <p:cNvPicPr>
              <a:picLocks noChangeAspect="1"/>
            </p:cNvPicPr>
            <p:nvPr/>
          </p:nvPicPr>
          <p:blipFill>
            <a:blip r:embed="rId5"/>
            <a:stretch>
              <a:fillRect/>
            </a:stretch>
          </p:blipFill>
          <p:spPr>
            <a:xfrm>
              <a:off x="395534" y="338860"/>
              <a:ext cx="4632477" cy="2110053"/>
            </a:xfrm>
            <a:prstGeom prst="rect">
              <a:avLst/>
            </a:prstGeom>
          </p:spPr>
        </p:pic>
        <p:sp>
          <p:nvSpPr>
            <p:cNvPr id="13" name="文本框 12"/>
            <p:cNvSpPr txBox="1"/>
            <p:nvPr/>
          </p:nvSpPr>
          <p:spPr>
            <a:xfrm>
              <a:off x="395534" y="1024554"/>
              <a:ext cx="646331" cy="369332"/>
            </a:xfrm>
            <a:prstGeom prst="rect">
              <a:avLst/>
            </a:prstGeom>
            <a:noFill/>
          </p:spPr>
          <p:txBody>
            <a:bodyPr wrap="none" rtlCol="0">
              <a:spAutoFit/>
            </a:bodyPr>
            <a:lstStyle/>
            <a:p>
              <a:r>
                <a:rPr kumimoji="1" lang="zh-CN" altLang="en-US" b="1" smtClean="0">
                  <a:latin typeface="SimHei" charset="-122"/>
                  <a:ea typeface="SimHei" charset="-122"/>
                  <a:cs typeface="SimHei" charset="-122"/>
                </a:rPr>
                <a:t>外层</a:t>
              </a:r>
              <a:endParaRPr kumimoji="1" lang="zh-CN" altLang="en-US" b="1">
                <a:latin typeface="SimHei" charset="-122"/>
                <a:ea typeface="SimHei" charset="-122"/>
                <a:cs typeface="SimHei" charset="-122"/>
              </a:endParaRPr>
            </a:p>
          </p:txBody>
        </p:sp>
        <p:sp>
          <p:nvSpPr>
            <p:cNvPr id="14" name="文本框 13"/>
            <p:cNvSpPr txBox="1"/>
            <p:nvPr/>
          </p:nvSpPr>
          <p:spPr>
            <a:xfrm>
              <a:off x="310461" y="1482338"/>
              <a:ext cx="877163" cy="369332"/>
            </a:xfrm>
            <a:prstGeom prst="rect">
              <a:avLst/>
            </a:prstGeom>
            <a:noFill/>
          </p:spPr>
          <p:txBody>
            <a:bodyPr wrap="none" rtlCol="0">
              <a:spAutoFit/>
            </a:bodyPr>
            <a:lstStyle/>
            <a:p>
              <a:r>
                <a:rPr kumimoji="1" lang="zh-CN" altLang="en-US" b="1" smtClean="0">
                  <a:latin typeface="SimHei" charset="-122"/>
                  <a:ea typeface="SimHei" charset="-122"/>
                  <a:cs typeface="SimHei" charset="-122"/>
                </a:rPr>
                <a:t>熔喷层</a:t>
              </a:r>
              <a:endParaRPr kumimoji="1" lang="zh-CN" altLang="en-US" b="1" dirty="0">
                <a:latin typeface="SimHei" charset="-122"/>
                <a:ea typeface="SimHei" charset="-122"/>
                <a:cs typeface="SimHei" charset="-122"/>
              </a:endParaRPr>
            </a:p>
          </p:txBody>
        </p:sp>
        <p:sp>
          <p:nvSpPr>
            <p:cNvPr id="15" name="文本框 14"/>
            <p:cNvSpPr txBox="1"/>
            <p:nvPr/>
          </p:nvSpPr>
          <p:spPr>
            <a:xfrm>
              <a:off x="395534" y="1847896"/>
              <a:ext cx="646331" cy="369332"/>
            </a:xfrm>
            <a:prstGeom prst="rect">
              <a:avLst/>
            </a:prstGeom>
            <a:noFill/>
          </p:spPr>
          <p:txBody>
            <a:bodyPr wrap="none" rtlCol="0">
              <a:spAutoFit/>
            </a:bodyPr>
            <a:lstStyle/>
            <a:p>
              <a:r>
                <a:rPr kumimoji="1" lang="zh-CN" altLang="en-US" b="1" smtClean="0">
                  <a:latin typeface="SimHei" charset="-122"/>
                  <a:ea typeface="SimHei" charset="-122"/>
                  <a:cs typeface="SimHei" charset="-122"/>
                </a:rPr>
                <a:t>内层</a:t>
              </a:r>
              <a:endParaRPr kumimoji="1" lang="zh-CN" altLang="en-US" b="1" dirty="0">
                <a:latin typeface="SimHei" charset="-122"/>
                <a:ea typeface="SimHei" charset="-122"/>
                <a:cs typeface="SimHei" charset="-122"/>
              </a:endParaRPr>
            </a:p>
          </p:txBody>
        </p:sp>
      </p:grpSp>
    </p:spTree>
    <p:extLst>
      <p:ext uri="{BB962C8B-B14F-4D97-AF65-F5344CB8AC3E}">
        <p14:creationId xmlns:p14="http://schemas.microsoft.com/office/powerpoint/2010/main" val="89308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87624" y="555526"/>
            <a:ext cx="6552728"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kumimoji="1" lang="zh-CN" altLang="en-US" dirty="0" smtClean="0">
                <a:latin typeface="STKaiti" charset="-122"/>
                <a:ea typeface="STKaiti" charset="-122"/>
                <a:cs typeface="STKaiti" charset="-122"/>
              </a:rPr>
              <a:t>活动</a:t>
            </a:r>
            <a:r>
              <a:rPr kumimoji="1" lang="en-US" altLang="zh-CN" dirty="0" smtClean="0">
                <a:latin typeface="STKaiti" charset="-122"/>
                <a:ea typeface="STKaiti" charset="-122"/>
                <a:cs typeface="STKaiti" charset="-122"/>
              </a:rPr>
              <a:t>3</a:t>
            </a:r>
            <a:r>
              <a:rPr kumimoji="1" lang="zh-CN" altLang="en-US" dirty="0" smtClean="0">
                <a:latin typeface="STKaiti" charset="-122"/>
                <a:ea typeface="STKaiti" charset="-122"/>
                <a:cs typeface="STKaiti" charset="-122"/>
              </a:rPr>
              <a:t>：通过以上知识的学习，你觉得可以如何鉴别口罩的真伪？</a:t>
            </a:r>
            <a:endParaRPr kumimoji="1" lang="zh-CN" altLang="en-US" dirty="0">
              <a:latin typeface="STKaiti" charset="-122"/>
              <a:ea typeface="STKaiti" charset="-122"/>
              <a:cs typeface="STKaiti"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1348805867"/>
              </p:ext>
            </p:extLst>
          </p:nvPr>
        </p:nvGraphicFramePr>
        <p:xfrm>
          <a:off x="1670136" y="1275606"/>
          <a:ext cx="3574705" cy="2952327"/>
        </p:xfrm>
        <a:graphic>
          <a:graphicData uri="http://schemas.openxmlformats.org/drawingml/2006/table">
            <a:tbl>
              <a:tblPr firstRow="1" bandRow="1">
                <a:tableStyleId>{5C22544A-7EE6-4342-B048-85BDC9FD1C3A}</a:tableStyleId>
              </a:tblPr>
              <a:tblGrid>
                <a:gridCol w="1147960"/>
                <a:gridCol w="2426745"/>
              </a:tblGrid>
              <a:tr h="398373">
                <a:tc>
                  <a:txBody>
                    <a:bodyPr/>
                    <a:lstStyle/>
                    <a:p>
                      <a:endParaRPr lang="zh-CN" altLang="en-US" dirty="0"/>
                    </a:p>
                  </a:txBody>
                  <a:tcPr/>
                </a:tc>
                <a:tc>
                  <a:txBody>
                    <a:bodyPr/>
                    <a:lstStyle/>
                    <a:p>
                      <a:pPr algn="ctr"/>
                      <a:r>
                        <a:rPr lang="zh-CN" altLang="en-US" dirty="0" smtClean="0"/>
                        <a:t>静电吸附实验</a:t>
                      </a:r>
                      <a:endParaRPr lang="zh-CN" altLang="en-US" dirty="0"/>
                    </a:p>
                  </a:txBody>
                  <a:tcPr/>
                </a:tc>
              </a:tr>
              <a:tr h="12769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实验步骤：</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zh-CN" altLang="en-US" dirty="0" smtClean="0">
                          <a:latin typeface="STKaiti" charset="-122"/>
                          <a:ea typeface="STKaiti" charset="-122"/>
                          <a:cs typeface="STKaiti" charset="-122"/>
                        </a:rPr>
                        <a:t>撕一些碎纸屑，用口罩外层表面贴近纸屑，观察现象。</a:t>
                      </a:r>
                    </a:p>
                  </a:txBody>
                  <a:tcPr/>
                </a:tc>
              </a:tr>
              <a:tr h="1276977">
                <a:tc>
                  <a:txBody>
                    <a:bodyPr/>
                    <a:lstStyle/>
                    <a:p>
                      <a:r>
                        <a:rPr lang="zh-CN" altLang="en-US" dirty="0" smtClean="0"/>
                        <a:t>预期实验现象：</a:t>
                      </a:r>
                      <a:endParaRPr lang="zh-CN" alt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latin typeface="STKaiti" charset="-122"/>
                          <a:ea typeface="STKaiti" charset="-122"/>
                          <a:cs typeface="STKaiti" charset="-122"/>
                        </a:rPr>
                        <a:t>真口罩可以吸附纸屑，假口罩不能吸附或少量吸附。</a:t>
                      </a:r>
                    </a:p>
                  </a:txBody>
                  <a:tcPr/>
                </a:tc>
              </a:tr>
            </a:tbl>
          </a:graphicData>
        </a:graphic>
      </p:graphicFrame>
      <p:graphicFrame>
        <p:nvGraphicFramePr>
          <p:cNvPr id="5" name="表格 4"/>
          <p:cNvGraphicFramePr>
            <a:graphicFrameLocks noGrp="1"/>
          </p:cNvGraphicFramePr>
          <p:nvPr>
            <p:extLst>
              <p:ext uri="{D42A27DB-BD31-4B8C-83A1-F6EECF244321}">
                <p14:modId xmlns:p14="http://schemas.microsoft.com/office/powerpoint/2010/main" val="163613312"/>
              </p:ext>
            </p:extLst>
          </p:nvPr>
        </p:nvGraphicFramePr>
        <p:xfrm>
          <a:off x="5248888" y="1275605"/>
          <a:ext cx="2351494" cy="2952327"/>
        </p:xfrm>
        <a:graphic>
          <a:graphicData uri="http://schemas.openxmlformats.org/drawingml/2006/table">
            <a:tbl>
              <a:tblPr firstRow="1" bandRow="1">
                <a:tableStyleId>{5C22544A-7EE6-4342-B048-85BDC9FD1C3A}</a:tableStyleId>
              </a:tblPr>
              <a:tblGrid>
                <a:gridCol w="2351494"/>
              </a:tblGrid>
              <a:tr h="398373">
                <a:tc>
                  <a:txBody>
                    <a:bodyPr/>
                    <a:lstStyle/>
                    <a:p>
                      <a:pPr algn="ctr"/>
                      <a:r>
                        <a:rPr lang="zh-CN" altLang="en-US" dirty="0" smtClean="0"/>
                        <a:t>透光性实验</a:t>
                      </a:r>
                      <a:endParaRPr lang="zh-CN" altLang="en-US" dirty="0"/>
                    </a:p>
                  </a:txBody>
                  <a:tcPr/>
                </a:tc>
              </a:tr>
              <a:tr h="1276977">
                <a:tc>
                  <a:txBody>
                    <a:bodyPr/>
                    <a:lstStyle/>
                    <a:p>
                      <a:r>
                        <a:rPr lang="zh-CN" altLang="en-US" dirty="0" smtClean="0">
                          <a:latin typeface="STKaiti" charset="-122"/>
                          <a:ea typeface="STKaiti" charset="-122"/>
                          <a:cs typeface="STKaiti" charset="-122"/>
                        </a:rPr>
                        <a:t>室内关灯，将光源透过口罩，观察口罩的透光性。</a:t>
                      </a:r>
                      <a:endParaRPr lang="zh-CN" altLang="en-US" dirty="0">
                        <a:latin typeface="STKaiti" charset="-122"/>
                        <a:ea typeface="STKaiti" charset="-122"/>
                        <a:cs typeface="STKaiti" charset="-122"/>
                      </a:endParaRPr>
                    </a:p>
                  </a:txBody>
                  <a:tcPr/>
                </a:tc>
              </a:tr>
              <a:tr h="12769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latin typeface="STKaiti" charset="-122"/>
                          <a:ea typeface="STKaiti" charset="-122"/>
                          <a:cs typeface="STKaiti" charset="-122"/>
                        </a:rPr>
                        <a:t>真口罩透光性较差，假口罩透光性较好。</a:t>
                      </a:r>
                    </a:p>
                    <a:p>
                      <a:endParaRPr lang="zh-CN" altLang="en-US" dirty="0">
                        <a:latin typeface="STKaiti" charset="-122"/>
                        <a:ea typeface="STKaiti" charset="-122"/>
                        <a:cs typeface="STKaiti" charset="-122"/>
                      </a:endParaRPr>
                    </a:p>
                  </a:txBody>
                  <a:tcPr/>
                </a:tc>
              </a:tr>
            </a:tbl>
          </a:graphicData>
        </a:graphic>
      </p:graphicFrame>
    </p:spTree>
    <p:extLst>
      <p:ext uri="{BB962C8B-B14F-4D97-AF65-F5344CB8AC3E}">
        <p14:creationId xmlns:p14="http://schemas.microsoft.com/office/powerpoint/2010/main" val="309090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4、7、9、11、16、19、20、21、22、23、26、29、34、38"/>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538"/>
</p:tagLst>
</file>

<file path=ppt/tags/tag13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204538"/>
  <p:tag name="KSO_WM_TAG_VERSION" val="1.0"/>
  <p:tag name="KSO_WM_SLIDE_ID" val="custom20186579_1"/>
  <p:tag name="KSO_WM_SLIDE_INDEX" val="1"/>
  <p:tag name="KSO_WM_SLIDE_ITEM_CNT" val="0"/>
  <p:tag name="KSO_WM_SLIDE_LAYOUT" val="a_b"/>
  <p:tag name="KSO_WM_SLIDE_LAYOUT_CNT" val="1_1"/>
  <p:tag name="KSO_WM_SLIDE_TYPE" val="title"/>
  <p:tag name="KSO_WM_SLIDE_SUBTYPE" val="pureTxt"/>
  <p:tag name="KSO_WM_TEMPLATE_THUMBS_INDEX" val="1、5、6、7、8、10、13、14、16、17、18、19"/>
  <p:tag name="KSO_WM_BEAUTIFY_FLAG" val="#wm#"/>
  <p:tag name="KSO_WM_TEMPLATE_TOPIC_ID" val="2869567"/>
  <p:tag name="KSO_WM_TEMPLATE_OUTLINE_ID" val="6"/>
  <p:tag name="KSO_WM_TEMPLATE_SCENE_ID" val="1"/>
  <p:tag name="KSO_WM_TEMPLATE_JOB_ID" val="6"/>
  <p:tag name="KSO_WM_TEMPLATE_TOPIC_DEFAULT" val="0"/>
  <p:tag name="KSO_WM_TEMPLATE_SUBCATEGORY" val="0"/>
  <p:tag name="KSO_WM_TEMPLATE_MASTER_TYPE" val="1"/>
  <p:tag name="KSO_WM_TEMPLATE_COLOR_TYPE" val="1"/>
  <p:tag name="KSO_WM_TEMPLATE_MASTER_THUMB_INDEX" val="12"/>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4538"/>
</p:tagLst>
</file>

<file path=ppt/tags/tag16.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926,&quot;width&quot;:1944}"/>
</p:tagLst>
</file>

<file path=ppt/tags/tag1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WPS主题色">
      <a:dk1>
        <a:srgbClr val="000000"/>
      </a:dk1>
      <a:lt1>
        <a:srgbClr val="FFFFFF"/>
      </a:lt1>
      <a:dk2>
        <a:srgbClr val="ECEEEF"/>
      </a:dk2>
      <a:lt2>
        <a:srgbClr val="FCFDFD"/>
      </a:lt2>
      <a:accent1>
        <a:srgbClr val="547D9D"/>
      </a:accent1>
      <a:accent2>
        <a:srgbClr val="437F81"/>
      </a:accent2>
      <a:accent3>
        <a:srgbClr val="4F7A5C"/>
      </a:accent3>
      <a:accent4>
        <a:srgbClr val="6E6D45"/>
      </a:accent4>
      <a:accent5>
        <a:srgbClr val="905E43"/>
      </a:accent5>
      <a:accent6>
        <a:srgbClr val="9D545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6300</TotalTime>
  <Words>2227</Words>
  <Application>Microsoft Office PowerPoint</Application>
  <PresentationFormat>全屏显示(16:9)</PresentationFormat>
  <Paragraphs>176</Paragraphs>
  <Slides>22</Slides>
  <Notes>18</Notes>
  <HiddenSlides>0</HiddenSlides>
  <MMClips>2</MMClips>
  <ScaleCrop>false</ScaleCrop>
  <HeadingPairs>
    <vt:vector size="4" baseType="variant">
      <vt:variant>
        <vt:lpstr>主题</vt:lpstr>
      </vt:variant>
      <vt:variant>
        <vt:i4>2</vt:i4>
      </vt:variant>
      <vt:variant>
        <vt:lpstr>幻灯片标题</vt:lpstr>
      </vt:variant>
      <vt:variant>
        <vt:i4>22</vt:i4>
      </vt:variant>
    </vt:vector>
  </HeadingPairs>
  <TitlesOfParts>
    <vt:vector size="24" baseType="lpstr">
      <vt:lpstr>Office 主题</vt:lpstr>
      <vt:lpstr>1_Office 主题​​</vt:lpstr>
      <vt:lpstr>小小口罩 大大学问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化学能与热能</dc:title>
  <dc:creator>Administrator</dc:creator>
  <cp:lastModifiedBy>user</cp:lastModifiedBy>
  <cp:revision>324</cp:revision>
  <dcterms:created xsi:type="dcterms:W3CDTF">2018-03-09T08:29:40Z</dcterms:created>
  <dcterms:modified xsi:type="dcterms:W3CDTF">2020-03-24T01:28:29Z</dcterms:modified>
</cp:coreProperties>
</file>