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4" r:id="rId2"/>
    <p:sldId id="297" r:id="rId3"/>
    <p:sldId id="302" r:id="rId4"/>
    <p:sldId id="326" r:id="rId5"/>
    <p:sldId id="325" r:id="rId6"/>
    <p:sldId id="329" r:id="rId7"/>
    <p:sldId id="328" r:id="rId8"/>
    <p:sldId id="327" r:id="rId9"/>
    <p:sldId id="316" r:id="rId1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45" y="-21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45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97515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57301"/>
            <a:ext cx="7772400" cy="1153715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1101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05978"/>
            <a:ext cx="1471594" cy="450891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686568" cy="450891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4800600"/>
            <a:ext cx="3200400" cy="21285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4800600"/>
            <a:ext cx="3733800" cy="2128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57436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357437"/>
            <a:ext cx="7772400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2322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790160"/>
            <a:ext cx="59040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171450"/>
            <a:ext cx="5900752" cy="632210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857238"/>
            <a:ext cx="5900750" cy="3857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857238"/>
            <a:ext cx="2257408" cy="385765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400800" cy="51435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857250"/>
            <a:ext cx="7223248" cy="298512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4057650"/>
            <a:ext cx="5657888" cy="603647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08500"/>
            <a:ext cx="9144000" cy="135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147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4800600"/>
            <a:ext cx="3200400" cy="21285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4800600"/>
            <a:ext cx="3733800" cy="2128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4800600"/>
            <a:ext cx="914400" cy="212598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1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42256" y="1995686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《</a:t>
            </a:r>
            <a:r>
              <a:rPr lang="zh-CN" altLang="en-US" b="1" dirty="0">
                <a:solidFill>
                  <a:srgbClr val="FF0000"/>
                </a:solidFill>
              </a:rPr>
              <a:t>论语</a:t>
            </a:r>
            <a:r>
              <a:rPr lang="zh-CN" altLang="en-US" b="1" dirty="0" smtClean="0">
                <a:solidFill>
                  <a:srgbClr val="FF0000"/>
                </a:solidFill>
              </a:rPr>
              <a:t>》</a:t>
            </a:r>
            <a:r>
              <a:rPr lang="zh-CN" altLang="en-US" b="1" dirty="0">
                <a:solidFill>
                  <a:srgbClr val="FF0000"/>
                </a:solidFill>
              </a:rPr>
              <a:t>中</a:t>
            </a:r>
            <a:r>
              <a:rPr lang="zh-CN" altLang="en-US" b="1" dirty="0" smtClean="0">
                <a:solidFill>
                  <a:srgbClr val="FF0000"/>
                </a:solidFill>
              </a:rPr>
              <a:t>的礼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1" y="1194124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高中名著阅读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6" y="3699510"/>
            <a:ext cx="5045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北京市陈经纶中学   宋嵩嵩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reeform 113"/>
          <p:cNvSpPr>
            <a:spLocks noEditPoints="1"/>
          </p:cNvSpPr>
          <p:nvPr/>
        </p:nvSpPr>
        <p:spPr bwMode="auto">
          <a:xfrm>
            <a:off x="7759416" y="3759882"/>
            <a:ext cx="1373105" cy="1245012"/>
          </a:xfrm>
          <a:custGeom>
            <a:avLst/>
            <a:gdLst>
              <a:gd name="T0" fmla="*/ 325 w 389"/>
              <a:gd name="T1" fmla="*/ 171 h 350"/>
              <a:gd name="T2" fmla="*/ 257 w 389"/>
              <a:gd name="T3" fmla="*/ 175 h 350"/>
              <a:gd name="T4" fmla="*/ 244 w 389"/>
              <a:gd name="T5" fmla="*/ 142 h 350"/>
              <a:gd name="T6" fmla="*/ 289 w 389"/>
              <a:gd name="T7" fmla="*/ 55 h 350"/>
              <a:gd name="T8" fmla="*/ 282 w 389"/>
              <a:gd name="T9" fmla="*/ 59 h 350"/>
              <a:gd name="T10" fmla="*/ 282 w 389"/>
              <a:gd name="T11" fmla="*/ 62 h 350"/>
              <a:gd name="T12" fmla="*/ 275 w 389"/>
              <a:gd name="T13" fmla="*/ 68 h 350"/>
              <a:gd name="T14" fmla="*/ 260 w 389"/>
              <a:gd name="T15" fmla="*/ 80 h 350"/>
              <a:gd name="T16" fmla="*/ 247 w 389"/>
              <a:gd name="T17" fmla="*/ 94 h 350"/>
              <a:gd name="T18" fmla="*/ 243 w 389"/>
              <a:gd name="T19" fmla="*/ 99 h 350"/>
              <a:gd name="T20" fmla="*/ 210 w 389"/>
              <a:gd name="T21" fmla="*/ 151 h 350"/>
              <a:gd name="T22" fmla="*/ 193 w 389"/>
              <a:gd name="T23" fmla="*/ 189 h 350"/>
              <a:gd name="T24" fmla="*/ 191 w 389"/>
              <a:gd name="T25" fmla="*/ 175 h 350"/>
              <a:gd name="T26" fmla="*/ 169 w 389"/>
              <a:gd name="T27" fmla="*/ 198 h 350"/>
              <a:gd name="T28" fmla="*/ 213 w 389"/>
              <a:gd name="T29" fmla="*/ 102 h 350"/>
              <a:gd name="T30" fmla="*/ 246 w 389"/>
              <a:gd name="T31" fmla="*/ 29 h 350"/>
              <a:gd name="T32" fmla="*/ 227 w 389"/>
              <a:gd name="T33" fmla="*/ 65 h 350"/>
              <a:gd name="T34" fmla="*/ 216 w 389"/>
              <a:gd name="T35" fmla="*/ 87 h 350"/>
              <a:gd name="T36" fmla="*/ 176 w 389"/>
              <a:gd name="T37" fmla="*/ 0 h 350"/>
              <a:gd name="T38" fmla="*/ 177 w 389"/>
              <a:gd name="T39" fmla="*/ 12 h 350"/>
              <a:gd name="T40" fmla="*/ 180 w 389"/>
              <a:gd name="T41" fmla="*/ 20 h 350"/>
              <a:gd name="T42" fmla="*/ 181 w 389"/>
              <a:gd name="T43" fmla="*/ 36 h 350"/>
              <a:gd name="T44" fmla="*/ 190 w 389"/>
              <a:gd name="T45" fmla="*/ 57 h 350"/>
              <a:gd name="T46" fmla="*/ 209 w 389"/>
              <a:gd name="T47" fmla="*/ 104 h 350"/>
              <a:gd name="T48" fmla="*/ 159 w 389"/>
              <a:gd name="T49" fmla="*/ 217 h 350"/>
              <a:gd name="T50" fmla="*/ 125 w 389"/>
              <a:gd name="T51" fmla="*/ 258 h 350"/>
              <a:gd name="T52" fmla="*/ 117 w 389"/>
              <a:gd name="T53" fmla="*/ 255 h 350"/>
              <a:gd name="T54" fmla="*/ 120 w 389"/>
              <a:gd name="T55" fmla="*/ 197 h 350"/>
              <a:gd name="T56" fmla="*/ 96 w 389"/>
              <a:gd name="T57" fmla="*/ 177 h 350"/>
              <a:gd name="T58" fmla="*/ 93 w 389"/>
              <a:gd name="T59" fmla="*/ 173 h 350"/>
              <a:gd name="T60" fmla="*/ 88 w 389"/>
              <a:gd name="T61" fmla="*/ 170 h 350"/>
              <a:gd name="T62" fmla="*/ 74 w 389"/>
              <a:gd name="T63" fmla="*/ 154 h 350"/>
              <a:gd name="T64" fmla="*/ 39 w 389"/>
              <a:gd name="T65" fmla="*/ 140 h 350"/>
              <a:gd name="T66" fmla="*/ 19 w 389"/>
              <a:gd name="T67" fmla="*/ 141 h 350"/>
              <a:gd name="T68" fmla="*/ 43 w 389"/>
              <a:gd name="T69" fmla="*/ 176 h 350"/>
              <a:gd name="T70" fmla="*/ 54 w 389"/>
              <a:gd name="T71" fmla="*/ 259 h 350"/>
              <a:gd name="T72" fmla="*/ 83 w 389"/>
              <a:gd name="T73" fmla="*/ 172 h 350"/>
              <a:gd name="T74" fmla="*/ 108 w 389"/>
              <a:gd name="T75" fmla="*/ 235 h 350"/>
              <a:gd name="T76" fmla="*/ 104 w 389"/>
              <a:gd name="T77" fmla="*/ 280 h 350"/>
              <a:gd name="T78" fmla="*/ 99 w 389"/>
              <a:gd name="T79" fmla="*/ 285 h 350"/>
              <a:gd name="T80" fmla="*/ 96 w 389"/>
              <a:gd name="T81" fmla="*/ 289 h 350"/>
              <a:gd name="T82" fmla="*/ 92 w 389"/>
              <a:gd name="T83" fmla="*/ 293 h 350"/>
              <a:gd name="T84" fmla="*/ 82 w 389"/>
              <a:gd name="T85" fmla="*/ 305 h 350"/>
              <a:gd name="T86" fmla="*/ 60 w 389"/>
              <a:gd name="T87" fmla="*/ 350 h 350"/>
              <a:gd name="T88" fmla="*/ 129 w 389"/>
              <a:gd name="T89" fmla="*/ 263 h 350"/>
              <a:gd name="T90" fmla="*/ 196 w 389"/>
              <a:gd name="T91" fmla="*/ 227 h 350"/>
              <a:gd name="T92" fmla="*/ 325 w 389"/>
              <a:gd name="T93" fmla="*/ 244 h 350"/>
              <a:gd name="T94" fmla="*/ 351 w 389"/>
              <a:gd name="T95" fmla="*/ 244 h 350"/>
              <a:gd name="T96" fmla="*/ 344 w 389"/>
              <a:gd name="T97" fmla="*/ 241 h 350"/>
              <a:gd name="T98" fmla="*/ 282 w 389"/>
              <a:gd name="T99" fmla="*/ 214 h 350"/>
              <a:gd name="T100" fmla="*/ 228 w 389"/>
              <a:gd name="T101" fmla="*/ 201 h 350"/>
              <a:gd name="T102" fmla="*/ 380 w 389"/>
              <a:gd name="T103" fmla="*/ 167 h 350"/>
              <a:gd name="T104" fmla="*/ 52 w 389"/>
              <a:gd name="T105" fmla="*/ 187 h 350"/>
              <a:gd name="T106" fmla="*/ 83 w 389"/>
              <a:gd name="T107" fmla="*/ 165 h 350"/>
              <a:gd name="T108" fmla="*/ 176 w 389"/>
              <a:gd name="T109" fmla="*/ 219 h 350"/>
              <a:gd name="T110" fmla="*/ 219 w 389"/>
              <a:gd name="T111" fmla="*/ 2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Picture 3" descr="E:\PPT\PPT中国风元素\梅花PNG免抠图素材\3299168202027027296.png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13" y="-547632"/>
            <a:ext cx="6311204" cy="306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2627784" y="843558"/>
            <a:ext cx="332143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“礼”</a:t>
            </a:r>
            <a:r>
              <a:rPr lang="zh-CN" altLang="en-US" sz="3300" b="1" dirty="0">
                <a:latin typeface="隶书" panose="02010509060101010101" pitchFamily="49" charset="-122"/>
                <a:ea typeface="隶书" panose="02010509060101010101" pitchFamily="49" charset="-122"/>
              </a:rPr>
              <a:t>字的演变</a:t>
            </a:r>
            <a:endParaRPr lang="zh-CN" altLang="zh-CN" sz="33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030" name="Picture 6" descr="https://dss3.bdstatic.com/70cFv8Sh_Q1YnxGkpoWK1HF6hhy/it/u=2249285599,3319441242&amp;fm=26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81" y="1565320"/>
            <a:ext cx="8077702" cy="19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375988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许慎</a:t>
            </a:r>
            <a:r>
              <a:rPr lang="zh-CN" altLang="zh-CN" dirty="0" smtClean="0"/>
              <a:t>《说文解字》</a:t>
            </a:r>
            <a:r>
              <a:rPr lang="zh-CN" altLang="en-US" dirty="0" smtClean="0"/>
              <a:t>：礼</a:t>
            </a:r>
            <a:r>
              <a:rPr lang="zh-CN" altLang="en-US" dirty="0"/>
              <a:t>，</a:t>
            </a:r>
            <a:r>
              <a:rPr lang="zh-CN" altLang="en-US" dirty="0" smtClean="0"/>
              <a:t>履</a:t>
            </a:r>
            <a:r>
              <a:rPr lang="zh-CN" altLang="en-US" dirty="0"/>
              <a:t>也。所以事神致福也。</a:t>
            </a:r>
          </a:p>
        </p:txBody>
      </p:sp>
    </p:spTree>
    <p:extLst>
      <p:ext uri="{BB962C8B-B14F-4D97-AF65-F5344CB8AC3E}">
        <p14:creationId xmlns:p14="http://schemas.microsoft.com/office/powerpoint/2010/main" val="36634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54" y="0"/>
            <a:ext cx="9144000" cy="5143500"/>
          </a:xfrm>
          <a:prstGeom prst="rect">
            <a:avLst/>
          </a:prstGeom>
        </p:spPr>
      </p:pic>
      <p:sp>
        <p:nvSpPr>
          <p:cNvPr id="3" name="Freeform 113"/>
          <p:cNvSpPr>
            <a:spLocks noEditPoints="1"/>
          </p:cNvSpPr>
          <p:nvPr/>
        </p:nvSpPr>
        <p:spPr bwMode="auto">
          <a:xfrm>
            <a:off x="7759416" y="3759882"/>
            <a:ext cx="1373105" cy="1245012"/>
          </a:xfrm>
          <a:custGeom>
            <a:avLst/>
            <a:gdLst>
              <a:gd name="T0" fmla="*/ 325 w 389"/>
              <a:gd name="T1" fmla="*/ 171 h 350"/>
              <a:gd name="T2" fmla="*/ 257 w 389"/>
              <a:gd name="T3" fmla="*/ 175 h 350"/>
              <a:gd name="T4" fmla="*/ 244 w 389"/>
              <a:gd name="T5" fmla="*/ 142 h 350"/>
              <a:gd name="T6" fmla="*/ 289 w 389"/>
              <a:gd name="T7" fmla="*/ 55 h 350"/>
              <a:gd name="T8" fmla="*/ 282 w 389"/>
              <a:gd name="T9" fmla="*/ 59 h 350"/>
              <a:gd name="T10" fmla="*/ 282 w 389"/>
              <a:gd name="T11" fmla="*/ 62 h 350"/>
              <a:gd name="T12" fmla="*/ 275 w 389"/>
              <a:gd name="T13" fmla="*/ 68 h 350"/>
              <a:gd name="T14" fmla="*/ 260 w 389"/>
              <a:gd name="T15" fmla="*/ 80 h 350"/>
              <a:gd name="T16" fmla="*/ 247 w 389"/>
              <a:gd name="T17" fmla="*/ 94 h 350"/>
              <a:gd name="T18" fmla="*/ 243 w 389"/>
              <a:gd name="T19" fmla="*/ 99 h 350"/>
              <a:gd name="T20" fmla="*/ 210 w 389"/>
              <a:gd name="T21" fmla="*/ 151 h 350"/>
              <a:gd name="T22" fmla="*/ 193 w 389"/>
              <a:gd name="T23" fmla="*/ 189 h 350"/>
              <a:gd name="T24" fmla="*/ 191 w 389"/>
              <a:gd name="T25" fmla="*/ 175 h 350"/>
              <a:gd name="T26" fmla="*/ 169 w 389"/>
              <a:gd name="T27" fmla="*/ 198 h 350"/>
              <a:gd name="T28" fmla="*/ 213 w 389"/>
              <a:gd name="T29" fmla="*/ 102 h 350"/>
              <a:gd name="T30" fmla="*/ 246 w 389"/>
              <a:gd name="T31" fmla="*/ 29 h 350"/>
              <a:gd name="T32" fmla="*/ 227 w 389"/>
              <a:gd name="T33" fmla="*/ 65 h 350"/>
              <a:gd name="T34" fmla="*/ 216 w 389"/>
              <a:gd name="T35" fmla="*/ 87 h 350"/>
              <a:gd name="T36" fmla="*/ 176 w 389"/>
              <a:gd name="T37" fmla="*/ 0 h 350"/>
              <a:gd name="T38" fmla="*/ 177 w 389"/>
              <a:gd name="T39" fmla="*/ 12 h 350"/>
              <a:gd name="T40" fmla="*/ 180 w 389"/>
              <a:gd name="T41" fmla="*/ 20 h 350"/>
              <a:gd name="T42" fmla="*/ 181 w 389"/>
              <a:gd name="T43" fmla="*/ 36 h 350"/>
              <a:gd name="T44" fmla="*/ 190 w 389"/>
              <a:gd name="T45" fmla="*/ 57 h 350"/>
              <a:gd name="T46" fmla="*/ 209 w 389"/>
              <a:gd name="T47" fmla="*/ 104 h 350"/>
              <a:gd name="T48" fmla="*/ 159 w 389"/>
              <a:gd name="T49" fmla="*/ 217 h 350"/>
              <a:gd name="T50" fmla="*/ 125 w 389"/>
              <a:gd name="T51" fmla="*/ 258 h 350"/>
              <a:gd name="T52" fmla="*/ 117 w 389"/>
              <a:gd name="T53" fmla="*/ 255 h 350"/>
              <a:gd name="T54" fmla="*/ 120 w 389"/>
              <a:gd name="T55" fmla="*/ 197 h 350"/>
              <a:gd name="T56" fmla="*/ 96 w 389"/>
              <a:gd name="T57" fmla="*/ 177 h 350"/>
              <a:gd name="T58" fmla="*/ 93 w 389"/>
              <a:gd name="T59" fmla="*/ 173 h 350"/>
              <a:gd name="T60" fmla="*/ 88 w 389"/>
              <a:gd name="T61" fmla="*/ 170 h 350"/>
              <a:gd name="T62" fmla="*/ 74 w 389"/>
              <a:gd name="T63" fmla="*/ 154 h 350"/>
              <a:gd name="T64" fmla="*/ 39 w 389"/>
              <a:gd name="T65" fmla="*/ 140 h 350"/>
              <a:gd name="T66" fmla="*/ 19 w 389"/>
              <a:gd name="T67" fmla="*/ 141 h 350"/>
              <a:gd name="T68" fmla="*/ 43 w 389"/>
              <a:gd name="T69" fmla="*/ 176 h 350"/>
              <a:gd name="T70" fmla="*/ 54 w 389"/>
              <a:gd name="T71" fmla="*/ 259 h 350"/>
              <a:gd name="T72" fmla="*/ 83 w 389"/>
              <a:gd name="T73" fmla="*/ 172 h 350"/>
              <a:gd name="T74" fmla="*/ 108 w 389"/>
              <a:gd name="T75" fmla="*/ 235 h 350"/>
              <a:gd name="T76" fmla="*/ 104 w 389"/>
              <a:gd name="T77" fmla="*/ 280 h 350"/>
              <a:gd name="T78" fmla="*/ 99 w 389"/>
              <a:gd name="T79" fmla="*/ 285 h 350"/>
              <a:gd name="T80" fmla="*/ 96 w 389"/>
              <a:gd name="T81" fmla="*/ 289 h 350"/>
              <a:gd name="T82" fmla="*/ 92 w 389"/>
              <a:gd name="T83" fmla="*/ 293 h 350"/>
              <a:gd name="T84" fmla="*/ 82 w 389"/>
              <a:gd name="T85" fmla="*/ 305 h 350"/>
              <a:gd name="T86" fmla="*/ 60 w 389"/>
              <a:gd name="T87" fmla="*/ 350 h 350"/>
              <a:gd name="T88" fmla="*/ 129 w 389"/>
              <a:gd name="T89" fmla="*/ 263 h 350"/>
              <a:gd name="T90" fmla="*/ 196 w 389"/>
              <a:gd name="T91" fmla="*/ 227 h 350"/>
              <a:gd name="T92" fmla="*/ 325 w 389"/>
              <a:gd name="T93" fmla="*/ 244 h 350"/>
              <a:gd name="T94" fmla="*/ 351 w 389"/>
              <a:gd name="T95" fmla="*/ 244 h 350"/>
              <a:gd name="T96" fmla="*/ 344 w 389"/>
              <a:gd name="T97" fmla="*/ 241 h 350"/>
              <a:gd name="T98" fmla="*/ 282 w 389"/>
              <a:gd name="T99" fmla="*/ 214 h 350"/>
              <a:gd name="T100" fmla="*/ 228 w 389"/>
              <a:gd name="T101" fmla="*/ 201 h 350"/>
              <a:gd name="T102" fmla="*/ 380 w 389"/>
              <a:gd name="T103" fmla="*/ 167 h 350"/>
              <a:gd name="T104" fmla="*/ 52 w 389"/>
              <a:gd name="T105" fmla="*/ 187 h 350"/>
              <a:gd name="T106" fmla="*/ 83 w 389"/>
              <a:gd name="T107" fmla="*/ 165 h 350"/>
              <a:gd name="T108" fmla="*/ 176 w 389"/>
              <a:gd name="T109" fmla="*/ 219 h 350"/>
              <a:gd name="T110" fmla="*/ 219 w 389"/>
              <a:gd name="T111" fmla="*/ 2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Picture 3" descr="E:\PPT\PPT中国风元素\梅花PNG免抠图素材\3299168202027027296.png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991"/>
            <a:ext cx="6311204" cy="306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594810" y="1301146"/>
            <a:ext cx="79928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 smtClean="0"/>
              <a:t> 一、诵读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论语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中有关“礼”的章句，思考：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《</a:t>
            </a:r>
            <a:r>
              <a:rPr lang="zh-CN" altLang="en-US" sz="2800" b="1" dirty="0"/>
              <a:t>论语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中的“礼” 的含义是什么？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3065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reeform 113"/>
          <p:cNvSpPr>
            <a:spLocks noEditPoints="1"/>
          </p:cNvSpPr>
          <p:nvPr/>
        </p:nvSpPr>
        <p:spPr bwMode="auto">
          <a:xfrm>
            <a:off x="7759416" y="3759882"/>
            <a:ext cx="1373105" cy="1245012"/>
          </a:xfrm>
          <a:custGeom>
            <a:avLst/>
            <a:gdLst>
              <a:gd name="T0" fmla="*/ 325 w 389"/>
              <a:gd name="T1" fmla="*/ 171 h 350"/>
              <a:gd name="T2" fmla="*/ 257 w 389"/>
              <a:gd name="T3" fmla="*/ 175 h 350"/>
              <a:gd name="T4" fmla="*/ 244 w 389"/>
              <a:gd name="T5" fmla="*/ 142 h 350"/>
              <a:gd name="T6" fmla="*/ 289 w 389"/>
              <a:gd name="T7" fmla="*/ 55 h 350"/>
              <a:gd name="T8" fmla="*/ 282 w 389"/>
              <a:gd name="T9" fmla="*/ 59 h 350"/>
              <a:gd name="T10" fmla="*/ 282 w 389"/>
              <a:gd name="T11" fmla="*/ 62 h 350"/>
              <a:gd name="T12" fmla="*/ 275 w 389"/>
              <a:gd name="T13" fmla="*/ 68 h 350"/>
              <a:gd name="T14" fmla="*/ 260 w 389"/>
              <a:gd name="T15" fmla="*/ 80 h 350"/>
              <a:gd name="T16" fmla="*/ 247 w 389"/>
              <a:gd name="T17" fmla="*/ 94 h 350"/>
              <a:gd name="T18" fmla="*/ 243 w 389"/>
              <a:gd name="T19" fmla="*/ 99 h 350"/>
              <a:gd name="T20" fmla="*/ 210 w 389"/>
              <a:gd name="T21" fmla="*/ 151 h 350"/>
              <a:gd name="T22" fmla="*/ 193 w 389"/>
              <a:gd name="T23" fmla="*/ 189 h 350"/>
              <a:gd name="T24" fmla="*/ 191 w 389"/>
              <a:gd name="T25" fmla="*/ 175 h 350"/>
              <a:gd name="T26" fmla="*/ 169 w 389"/>
              <a:gd name="T27" fmla="*/ 198 h 350"/>
              <a:gd name="T28" fmla="*/ 213 w 389"/>
              <a:gd name="T29" fmla="*/ 102 h 350"/>
              <a:gd name="T30" fmla="*/ 246 w 389"/>
              <a:gd name="T31" fmla="*/ 29 h 350"/>
              <a:gd name="T32" fmla="*/ 227 w 389"/>
              <a:gd name="T33" fmla="*/ 65 h 350"/>
              <a:gd name="T34" fmla="*/ 216 w 389"/>
              <a:gd name="T35" fmla="*/ 87 h 350"/>
              <a:gd name="T36" fmla="*/ 176 w 389"/>
              <a:gd name="T37" fmla="*/ 0 h 350"/>
              <a:gd name="T38" fmla="*/ 177 w 389"/>
              <a:gd name="T39" fmla="*/ 12 h 350"/>
              <a:gd name="T40" fmla="*/ 180 w 389"/>
              <a:gd name="T41" fmla="*/ 20 h 350"/>
              <a:gd name="T42" fmla="*/ 181 w 389"/>
              <a:gd name="T43" fmla="*/ 36 h 350"/>
              <a:gd name="T44" fmla="*/ 190 w 389"/>
              <a:gd name="T45" fmla="*/ 57 h 350"/>
              <a:gd name="T46" fmla="*/ 209 w 389"/>
              <a:gd name="T47" fmla="*/ 104 h 350"/>
              <a:gd name="T48" fmla="*/ 159 w 389"/>
              <a:gd name="T49" fmla="*/ 217 h 350"/>
              <a:gd name="T50" fmla="*/ 125 w 389"/>
              <a:gd name="T51" fmla="*/ 258 h 350"/>
              <a:gd name="T52" fmla="*/ 117 w 389"/>
              <a:gd name="T53" fmla="*/ 255 h 350"/>
              <a:gd name="T54" fmla="*/ 120 w 389"/>
              <a:gd name="T55" fmla="*/ 197 h 350"/>
              <a:gd name="T56" fmla="*/ 96 w 389"/>
              <a:gd name="T57" fmla="*/ 177 h 350"/>
              <a:gd name="T58" fmla="*/ 93 w 389"/>
              <a:gd name="T59" fmla="*/ 173 h 350"/>
              <a:gd name="T60" fmla="*/ 88 w 389"/>
              <a:gd name="T61" fmla="*/ 170 h 350"/>
              <a:gd name="T62" fmla="*/ 74 w 389"/>
              <a:gd name="T63" fmla="*/ 154 h 350"/>
              <a:gd name="T64" fmla="*/ 39 w 389"/>
              <a:gd name="T65" fmla="*/ 140 h 350"/>
              <a:gd name="T66" fmla="*/ 19 w 389"/>
              <a:gd name="T67" fmla="*/ 141 h 350"/>
              <a:gd name="T68" fmla="*/ 43 w 389"/>
              <a:gd name="T69" fmla="*/ 176 h 350"/>
              <a:gd name="T70" fmla="*/ 54 w 389"/>
              <a:gd name="T71" fmla="*/ 259 h 350"/>
              <a:gd name="T72" fmla="*/ 83 w 389"/>
              <a:gd name="T73" fmla="*/ 172 h 350"/>
              <a:gd name="T74" fmla="*/ 108 w 389"/>
              <a:gd name="T75" fmla="*/ 235 h 350"/>
              <a:gd name="T76" fmla="*/ 104 w 389"/>
              <a:gd name="T77" fmla="*/ 280 h 350"/>
              <a:gd name="T78" fmla="*/ 99 w 389"/>
              <a:gd name="T79" fmla="*/ 285 h 350"/>
              <a:gd name="T80" fmla="*/ 96 w 389"/>
              <a:gd name="T81" fmla="*/ 289 h 350"/>
              <a:gd name="T82" fmla="*/ 92 w 389"/>
              <a:gd name="T83" fmla="*/ 293 h 350"/>
              <a:gd name="T84" fmla="*/ 82 w 389"/>
              <a:gd name="T85" fmla="*/ 305 h 350"/>
              <a:gd name="T86" fmla="*/ 60 w 389"/>
              <a:gd name="T87" fmla="*/ 350 h 350"/>
              <a:gd name="T88" fmla="*/ 129 w 389"/>
              <a:gd name="T89" fmla="*/ 263 h 350"/>
              <a:gd name="T90" fmla="*/ 196 w 389"/>
              <a:gd name="T91" fmla="*/ 227 h 350"/>
              <a:gd name="T92" fmla="*/ 325 w 389"/>
              <a:gd name="T93" fmla="*/ 244 h 350"/>
              <a:gd name="T94" fmla="*/ 351 w 389"/>
              <a:gd name="T95" fmla="*/ 244 h 350"/>
              <a:gd name="T96" fmla="*/ 344 w 389"/>
              <a:gd name="T97" fmla="*/ 241 h 350"/>
              <a:gd name="T98" fmla="*/ 282 w 389"/>
              <a:gd name="T99" fmla="*/ 214 h 350"/>
              <a:gd name="T100" fmla="*/ 228 w 389"/>
              <a:gd name="T101" fmla="*/ 201 h 350"/>
              <a:gd name="T102" fmla="*/ 380 w 389"/>
              <a:gd name="T103" fmla="*/ 167 h 350"/>
              <a:gd name="T104" fmla="*/ 52 w 389"/>
              <a:gd name="T105" fmla="*/ 187 h 350"/>
              <a:gd name="T106" fmla="*/ 83 w 389"/>
              <a:gd name="T107" fmla="*/ 165 h 350"/>
              <a:gd name="T108" fmla="*/ 176 w 389"/>
              <a:gd name="T109" fmla="*/ 219 h 350"/>
              <a:gd name="T110" fmla="*/ 219 w 389"/>
              <a:gd name="T111" fmla="*/ 2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1635062" y="497721"/>
            <a:ext cx="61206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/>
              <a:t>（一）名物之礼</a:t>
            </a:r>
            <a:endParaRPr lang="zh-CN" altLang="en-US" sz="2800" b="1" dirty="0"/>
          </a:p>
        </p:txBody>
      </p:sp>
      <p:sp>
        <p:nvSpPr>
          <p:cNvPr id="17" name="文本框 26"/>
          <p:cNvSpPr txBox="1">
            <a:spLocks noChangeArrowheads="1"/>
          </p:cNvSpPr>
          <p:nvPr/>
        </p:nvSpPr>
        <p:spPr bwMode="auto">
          <a:xfrm>
            <a:off x="323528" y="988516"/>
            <a:ext cx="8496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/>
              <a:t> </a:t>
            </a:r>
            <a:endParaRPr lang="zh-CN" altLang="zh-C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95636" y="1155978"/>
            <a:ext cx="65527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9.3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子曰：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麻冕，礼也；今也纯，俭。吾从众。拜下，礼也；今拜乎上，泰也。虽违众，吾从下。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</a:p>
          <a:p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10.6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君子不以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绀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緅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饰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。红紫不以为亵服。当暑，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袗絺绤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，必表而出之。缁衣羔裘，素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衣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麂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裘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，黄衣狐裘。亵裘长。短右袂。必有寝衣，长一身有半。去丧，无所不佩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非帷裳，必杀之。羔裘玄冠不以吊。吉月，必朝服而朝。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10.7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齐，必有明衣，布。齐，必变食，居必迁坐。</a:t>
            </a:r>
          </a:p>
          <a:p>
            <a:endParaRPr lang="zh-CN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65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reeform 113"/>
          <p:cNvSpPr>
            <a:spLocks noEditPoints="1"/>
          </p:cNvSpPr>
          <p:nvPr/>
        </p:nvSpPr>
        <p:spPr bwMode="auto">
          <a:xfrm>
            <a:off x="7759416" y="3759882"/>
            <a:ext cx="1373105" cy="1245012"/>
          </a:xfrm>
          <a:custGeom>
            <a:avLst/>
            <a:gdLst>
              <a:gd name="T0" fmla="*/ 325 w 389"/>
              <a:gd name="T1" fmla="*/ 171 h 350"/>
              <a:gd name="T2" fmla="*/ 257 w 389"/>
              <a:gd name="T3" fmla="*/ 175 h 350"/>
              <a:gd name="T4" fmla="*/ 244 w 389"/>
              <a:gd name="T5" fmla="*/ 142 h 350"/>
              <a:gd name="T6" fmla="*/ 289 w 389"/>
              <a:gd name="T7" fmla="*/ 55 h 350"/>
              <a:gd name="T8" fmla="*/ 282 w 389"/>
              <a:gd name="T9" fmla="*/ 59 h 350"/>
              <a:gd name="T10" fmla="*/ 282 w 389"/>
              <a:gd name="T11" fmla="*/ 62 h 350"/>
              <a:gd name="T12" fmla="*/ 275 w 389"/>
              <a:gd name="T13" fmla="*/ 68 h 350"/>
              <a:gd name="T14" fmla="*/ 260 w 389"/>
              <a:gd name="T15" fmla="*/ 80 h 350"/>
              <a:gd name="T16" fmla="*/ 247 w 389"/>
              <a:gd name="T17" fmla="*/ 94 h 350"/>
              <a:gd name="T18" fmla="*/ 243 w 389"/>
              <a:gd name="T19" fmla="*/ 99 h 350"/>
              <a:gd name="T20" fmla="*/ 210 w 389"/>
              <a:gd name="T21" fmla="*/ 151 h 350"/>
              <a:gd name="T22" fmla="*/ 193 w 389"/>
              <a:gd name="T23" fmla="*/ 189 h 350"/>
              <a:gd name="T24" fmla="*/ 191 w 389"/>
              <a:gd name="T25" fmla="*/ 175 h 350"/>
              <a:gd name="T26" fmla="*/ 169 w 389"/>
              <a:gd name="T27" fmla="*/ 198 h 350"/>
              <a:gd name="T28" fmla="*/ 213 w 389"/>
              <a:gd name="T29" fmla="*/ 102 h 350"/>
              <a:gd name="T30" fmla="*/ 246 w 389"/>
              <a:gd name="T31" fmla="*/ 29 h 350"/>
              <a:gd name="T32" fmla="*/ 227 w 389"/>
              <a:gd name="T33" fmla="*/ 65 h 350"/>
              <a:gd name="T34" fmla="*/ 216 w 389"/>
              <a:gd name="T35" fmla="*/ 87 h 350"/>
              <a:gd name="T36" fmla="*/ 176 w 389"/>
              <a:gd name="T37" fmla="*/ 0 h 350"/>
              <a:gd name="T38" fmla="*/ 177 w 389"/>
              <a:gd name="T39" fmla="*/ 12 h 350"/>
              <a:gd name="T40" fmla="*/ 180 w 389"/>
              <a:gd name="T41" fmla="*/ 20 h 350"/>
              <a:gd name="T42" fmla="*/ 181 w 389"/>
              <a:gd name="T43" fmla="*/ 36 h 350"/>
              <a:gd name="T44" fmla="*/ 190 w 389"/>
              <a:gd name="T45" fmla="*/ 57 h 350"/>
              <a:gd name="T46" fmla="*/ 209 w 389"/>
              <a:gd name="T47" fmla="*/ 104 h 350"/>
              <a:gd name="T48" fmla="*/ 159 w 389"/>
              <a:gd name="T49" fmla="*/ 217 h 350"/>
              <a:gd name="T50" fmla="*/ 125 w 389"/>
              <a:gd name="T51" fmla="*/ 258 h 350"/>
              <a:gd name="T52" fmla="*/ 117 w 389"/>
              <a:gd name="T53" fmla="*/ 255 h 350"/>
              <a:gd name="T54" fmla="*/ 120 w 389"/>
              <a:gd name="T55" fmla="*/ 197 h 350"/>
              <a:gd name="T56" fmla="*/ 96 w 389"/>
              <a:gd name="T57" fmla="*/ 177 h 350"/>
              <a:gd name="T58" fmla="*/ 93 w 389"/>
              <a:gd name="T59" fmla="*/ 173 h 350"/>
              <a:gd name="T60" fmla="*/ 88 w 389"/>
              <a:gd name="T61" fmla="*/ 170 h 350"/>
              <a:gd name="T62" fmla="*/ 74 w 389"/>
              <a:gd name="T63" fmla="*/ 154 h 350"/>
              <a:gd name="T64" fmla="*/ 39 w 389"/>
              <a:gd name="T65" fmla="*/ 140 h 350"/>
              <a:gd name="T66" fmla="*/ 19 w 389"/>
              <a:gd name="T67" fmla="*/ 141 h 350"/>
              <a:gd name="T68" fmla="*/ 43 w 389"/>
              <a:gd name="T69" fmla="*/ 176 h 350"/>
              <a:gd name="T70" fmla="*/ 54 w 389"/>
              <a:gd name="T71" fmla="*/ 259 h 350"/>
              <a:gd name="T72" fmla="*/ 83 w 389"/>
              <a:gd name="T73" fmla="*/ 172 h 350"/>
              <a:gd name="T74" fmla="*/ 108 w 389"/>
              <a:gd name="T75" fmla="*/ 235 h 350"/>
              <a:gd name="T76" fmla="*/ 104 w 389"/>
              <a:gd name="T77" fmla="*/ 280 h 350"/>
              <a:gd name="T78" fmla="*/ 99 w 389"/>
              <a:gd name="T79" fmla="*/ 285 h 350"/>
              <a:gd name="T80" fmla="*/ 96 w 389"/>
              <a:gd name="T81" fmla="*/ 289 h 350"/>
              <a:gd name="T82" fmla="*/ 92 w 389"/>
              <a:gd name="T83" fmla="*/ 293 h 350"/>
              <a:gd name="T84" fmla="*/ 82 w 389"/>
              <a:gd name="T85" fmla="*/ 305 h 350"/>
              <a:gd name="T86" fmla="*/ 60 w 389"/>
              <a:gd name="T87" fmla="*/ 350 h 350"/>
              <a:gd name="T88" fmla="*/ 129 w 389"/>
              <a:gd name="T89" fmla="*/ 263 h 350"/>
              <a:gd name="T90" fmla="*/ 196 w 389"/>
              <a:gd name="T91" fmla="*/ 227 h 350"/>
              <a:gd name="T92" fmla="*/ 325 w 389"/>
              <a:gd name="T93" fmla="*/ 244 h 350"/>
              <a:gd name="T94" fmla="*/ 351 w 389"/>
              <a:gd name="T95" fmla="*/ 244 h 350"/>
              <a:gd name="T96" fmla="*/ 344 w 389"/>
              <a:gd name="T97" fmla="*/ 241 h 350"/>
              <a:gd name="T98" fmla="*/ 282 w 389"/>
              <a:gd name="T99" fmla="*/ 214 h 350"/>
              <a:gd name="T100" fmla="*/ 228 w 389"/>
              <a:gd name="T101" fmla="*/ 201 h 350"/>
              <a:gd name="T102" fmla="*/ 380 w 389"/>
              <a:gd name="T103" fmla="*/ 167 h 350"/>
              <a:gd name="T104" fmla="*/ 52 w 389"/>
              <a:gd name="T105" fmla="*/ 187 h 350"/>
              <a:gd name="T106" fmla="*/ 83 w 389"/>
              <a:gd name="T107" fmla="*/ 165 h 350"/>
              <a:gd name="T108" fmla="*/ 176 w 389"/>
              <a:gd name="T109" fmla="*/ 219 h 350"/>
              <a:gd name="T110" fmla="*/ 219 w 389"/>
              <a:gd name="T111" fmla="*/ 2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1511660" y="123478"/>
            <a:ext cx="61206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/>
              <a:t>（二）言行之礼</a:t>
            </a:r>
            <a:endParaRPr lang="zh-CN" altLang="en-US" sz="2800" b="1" dirty="0"/>
          </a:p>
        </p:txBody>
      </p:sp>
      <p:sp>
        <p:nvSpPr>
          <p:cNvPr id="17" name="文本框 26"/>
          <p:cNvSpPr txBox="1">
            <a:spLocks noChangeArrowheads="1"/>
          </p:cNvSpPr>
          <p:nvPr/>
        </p:nvSpPr>
        <p:spPr bwMode="auto">
          <a:xfrm>
            <a:off x="323528" y="988516"/>
            <a:ext cx="8496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/>
              <a:t> </a:t>
            </a:r>
            <a:endParaRPr lang="zh-CN" altLang="zh-C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9" y="603689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10.5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执圭，鞠躬如也，如不胜。上如揖，下如授。勃如战色，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足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蹜蹜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如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有循。享礼，有容色。私觌，愉愉如也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10.10——10.15</a:t>
            </a:r>
          </a:p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食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不语，寝不言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。虽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疏食菜羹，必祭，必齐如也。</a:t>
            </a:r>
          </a:p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席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不正，不坐。</a:t>
            </a:r>
          </a:p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乡人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饮酒，杖者出，斯出矣。</a:t>
            </a:r>
          </a:p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乡人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傩，朝服而立于阼阶。</a:t>
            </a:r>
          </a:p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问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人于他邦，再拜而送之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12.1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颜渊问仁。子曰：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克己复礼为仁。一日克己复礼，天下归仁焉。为仁由己，而由人乎哉？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颜渊曰：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请问其目。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子曰：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非礼勿视，非礼勿听，非礼勿言，非礼勿动。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颜渊曰：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回虽不敏，请事斯语矣。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43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原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壤夷俟。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子曰：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幼而不孙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弟，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长而无述焉，老而不死，是为贼。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以杖叩其胫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65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reeform 113"/>
          <p:cNvSpPr>
            <a:spLocks noEditPoints="1"/>
          </p:cNvSpPr>
          <p:nvPr/>
        </p:nvSpPr>
        <p:spPr bwMode="auto">
          <a:xfrm>
            <a:off x="7759416" y="3759882"/>
            <a:ext cx="1373105" cy="1245012"/>
          </a:xfrm>
          <a:custGeom>
            <a:avLst/>
            <a:gdLst>
              <a:gd name="T0" fmla="*/ 325 w 389"/>
              <a:gd name="T1" fmla="*/ 171 h 350"/>
              <a:gd name="T2" fmla="*/ 257 w 389"/>
              <a:gd name="T3" fmla="*/ 175 h 350"/>
              <a:gd name="T4" fmla="*/ 244 w 389"/>
              <a:gd name="T5" fmla="*/ 142 h 350"/>
              <a:gd name="T6" fmla="*/ 289 w 389"/>
              <a:gd name="T7" fmla="*/ 55 h 350"/>
              <a:gd name="T8" fmla="*/ 282 w 389"/>
              <a:gd name="T9" fmla="*/ 59 h 350"/>
              <a:gd name="T10" fmla="*/ 282 w 389"/>
              <a:gd name="T11" fmla="*/ 62 h 350"/>
              <a:gd name="T12" fmla="*/ 275 w 389"/>
              <a:gd name="T13" fmla="*/ 68 h 350"/>
              <a:gd name="T14" fmla="*/ 260 w 389"/>
              <a:gd name="T15" fmla="*/ 80 h 350"/>
              <a:gd name="T16" fmla="*/ 247 w 389"/>
              <a:gd name="T17" fmla="*/ 94 h 350"/>
              <a:gd name="T18" fmla="*/ 243 w 389"/>
              <a:gd name="T19" fmla="*/ 99 h 350"/>
              <a:gd name="T20" fmla="*/ 210 w 389"/>
              <a:gd name="T21" fmla="*/ 151 h 350"/>
              <a:gd name="T22" fmla="*/ 193 w 389"/>
              <a:gd name="T23" fmla="*/ 189 h 350"/>
              <a:gd name="T24" fmla="*/ 191 w 389"/>
              <a:gd name="T25" fmla="*/ 175 h 350"/>
              <a:gd name="T26" fmla="*/ 169 w 389"/>
              <a:gd name="T27" fmla="*/ 198 h 350"/>
              <a:gd name="T28" fmla="*/ 213 w 389"/>
              <a:gd name="T29" fmla="*/ 102 h 350"/>
              <a:gd name="T30" fmla="*/ 246 w 389"/>
              <a:gd name="T31" fmla="*/ 29 h 350"/>
              <a:gd name="T32" fmla="*/ 227 w 389"/>
              <a:gd name="T33" fmla="*/ 65 h 350"/>
              <a:gd name="T34" fmla="*/ 216 w 389"/>
              <a:gd name="T35" fmla="*/ 87 h 350"/>
              <a:gd name="T36" fmla="*/ 176 w 389"/>
              <a:gd name="T37" fmla="*/ 0 h 350"/>
              <a:gd name="T38" fmla="*/ 177 w 389"/>
              <a:gd name="T39" fmla="*/ 12 h 350"/>
              <a:gd name="T40" fmla="*/ 180 w 389"/>
              <a:gd name="T41" fmla="*/ 20 h 350"/>
              <a:gd name="T42" fmla="*/ 181 w 389"/>
              <a:gd name="T43" fmla="*/ 36 h 350"/>
              <a:gd name="T44" fmla="*/ 190 w 389"/>
              <a:gd name="T45" fmla="*/ 57 h 350"/>
              <a:gd name="T46" fmla="*/ 209 w 389"/>
              <a:gd name="T47" fmla="*/ 104 h 350"/>
              <a:gd name="T48" fmla="*/ 159 w 389"/>
              <a:gd name="T49" fmla="*/ 217 h 350"/>
              <a:gd name="T50" fmla="*/ 125 w 389"/>
              <a:gd name="T51" fmla="*/ 258 h 350"/>
              <a:gd name="T52" fmla="*/ 117 w 389"/>
              <a:gd name="T53" fmla="*/ 255 h 350"/>
              <a:gd name="T54" fmla="*/ 120 w 389"/>
              <a:gd name="T55" fmla="*/ 197 h 350"/>
              <a:gd name="T56" fmla="*/ 96 w 389"/>
              <a:gd name="T57" fmla="*/ 177 h 350"/>
              <a:gd name="T58" fmla="*/ 93 w 389"/>
              <a:gd name="T59" fmla="*/ 173 h 350"/>
              <a:gd name="T60" fmla="*/ 88 w 389"/>
              <a:gd name="T61" fmla="*/ 170 h 350"/>
              <a:gd name="T62" fmla="*/ 74 w 389"/>
              <a:gd name="T63" fmla="*/ 154 h 350"/>
              <a:gd name="T64" fmla="*/ 39 w 389"/>
              <a:gd name="T65" fmla="*/ 140 h 350"/>
              <a:gd name="T66" fmla="*/ 19 w 389"/>
              <a:gd name="T67" fmla="*/ 141 h 350"/>
              <a:gd name="T68" fmla="*/ 43 w 389"/>
              <a:gd name="T69" fmla="*/ 176 h 350"/>
              <a:gd name="T70" fmla="*/ 54 w 389"/>
              <a:gd name="T71" fmla="*/ 259 h 350"/>
              <a:gd name="T72" fmla="*/ 83 w 389"/>
              <a:gd name="T73" fmla="*/ 172 h 350"/>
              <a:gd name="T74" fmla="*/ 108 w 389"/>
              <a:gd name="T75" fmla="*/ 235 h 350"/>
              <a:gd name="T76" fmla="*/ 104 w 389"/>
              <a:gd name="T77" fmla="*/ 280 h 350"/>
              <a:gd name="T78" fmla="*/ 99 w 389"/>
              <a:gd name="T79" fmla="*/ 285 h 350"/>
              <a:gd name="T80" fmla="*/ 96 w 389"/>
              <a:gd name="T81" fmla="*/ 289 h 350"/>
              <a:gd name="T82" fmla="*/ 92 w 389"/>
              <a:gd name="T83" fmla="*/ 293 h 350"/>
              <a:gd name="T84" fmla="*/ 82 w 389"/>
              <a:gd name="T85" fmla="*/ 305 h 350"/>
              <a:gd name="T86" fmla="*/ 60 w 389"/>
              <a:gd name="T87" fmla="*/ 350 h 350"/>
              <a:gd name="T88" fmla="*/ 129 w 389"/>
              <a:gd name="T89" fmla="*/ 263 h 350"/>
              <a:gd name="T90" fmla="*/ 196 w 389"/>
              <a:gd name="T91" fmla="*/ 227 h 350"/>
              <a:gd name="T92" fmla="*/ 325 w 389"/>
              <a:gd name="T93" fmla="*/ 244 h 350"/>
              <a:gd name="T94" fmla="*/ 351 w 389"/>
              <a:gd name="T95" fmla="*/ 244 h 350"/>
              <a:gd name="T96" fmla="*/ 344 w 389"/>
              <a:gd name="T97" fmla="*/ 241 h 350"/>
              <a:gd name="T98" fmla="*/ 282 w 389"/>
              <a:gd name="T99" fmla="*/ 214 h 350"/>
              <a:gd name="T100" fmla="*/ 228 w 389"/>
              <a:gd name="T101" fmla="*/ 201 h 350"/>
              <a:gd name="T102" fmla="*/ 380 w 389"/>
              <a:gd name="T103" fmla="*/ 167 h 350"/>
              <a:gd name="T104" fmla="*/ 52 w 389"/>
              <a:gd name="T105" fmla="*/ 187 h 350"/>
              <a:gd name="T106" fmla="*/ 83 w 389"/>
              <a:gd name="T107" fmla="*/ 165 h 350"/>
              <a:gd name="T108" fmla="*/ 176 w 389"/>
              <a:gd name="T109" fmla="*/ 219 h 350"/>
              <a:gd name="T110" fmla="*/ 219 w 389"/>
              <a:gd name="T111" fmla="*/ 2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1511660" y="646742"/>
            <a:ext cx="47165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/>
              <a:t>（三）礼乐</a:t>
            </a:r>
            <a:endParaRPr lang="zh-CN" altLang="en-US" sz="2800" b="1" dirty="0"/>
          </a:p>
        </p:txBody>
      </p:sp>
      <p:sp>
        <p:nvSpPr>
          <p:cNvPr id="17" name="文本框 26"/>
          <p:cNvSpPr txBox="1">
            <a:spLocks noChangeArrowheads="1"/>
          </p:cNvSpPr>
          <p:nvPr/>
        </p:nvSpPr>
        <p:spPr bwMode="auto">
          <a:xfrm>
            <a:off x="323528" y="988516"/>
            <a:ext cx="8496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/>
              <a:t> </a:t>
            </a:r>
            <a:endParaRPr lang="zh-CN" altLang="zh-C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231978"/>
            <a:ext cx="7546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3.3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子曰：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人而不仁，如礼何？人而不仁，如乐何？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zh-CN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3.23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子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语鲁大师乐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曰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“乐其可知也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始作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翕如也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;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从之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纯如也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皦如也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绎如也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以成。” 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16.2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孔子曰：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天下有道，则礼乐征伐自天子出；天下无道，则礼乐征伐自诸侯出。自诸侯出，盖十世希不失矣；自大夫出，五世希不失矣；陪臣执国命，三世希不失矣。天下有道，则政不在大夫。</a:t>
            </a:r>
          </a:p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17.11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子曰：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礼云礼云，玉帛云乎哉？乐云乐云，钟鼓云乎哉？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zh-CN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6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reeform 113"/>
          <p:cNvSpPr>
            <a:spLocks noEditPoints="1"/>
          </p:cNvSpPr>
          <p:nvPr/>
        </p:nvSpPr>
        <p:spPr bwMode="auto">
          <a:xfrm>
            <a:off x="7759416" y="3759882"/>
            <a:ext cx="1373105" cy="1245012"/>
          </a:xfrm>
          <a:custGeom>
            <a:avLst/>
            <a:gdLst>
              <a:gd name="T0" fmla="*/ 325 w 389"/>
              <a:gd name="T1" fmla="*/ 171 h 350"/>
              <a:gd name="T2" fmla="*/ 257 w 389"/>
              <a:gd name="T3" fmla="*/ 175 h 350"/>
              <a:gd name="T4" fmla="*/ 244 w 389"/>
              <a:gd name="T5" fmla="*/ 142 h 350"/>
              <a:gd name="T6" fmla="*/ 289 w 389"/>
              <a:gd name="T7" fmla="*/ 55 h 350"/>
              <a:gd name="T8" fmla="*/ 282 w 389"/>
              <a:gd name="T9" fmla="*/ 59 h 350"/>
              <a:gd name="T10" fmla="*/ 282 w 389"/>
              <a:gd name="T11" fmla="*/ 62 h 350"/>
              <a:gd name="T12" fmla="*/ 275 w 389"/>
              <a:gd name="T13" fmla="*/ 68 h 350"/>
              <a:gd name="T14" fmla="*/ 260 w 389"/>
              <a:gd name="T15" fmla="*/ 80 h 350"/>
              <a:gd name="T16" fmla="*/ 247 w 389"/>
              <a:gd name="T17" fmla="*/ 94 h 350"/>
              <a:gd name="T18" fmla="*/ 243 w 389"/>
              <a:gd name="T19" fmla="*/ 99 h 350"/>
              <a:gd name="T20" fmla="*/ 210 w 389"/>
              <a:gd name="T21" fmla="*/ 151 h 350"/>
              <a:gd name="T22" fmla="*/ 193 w 389"/>
              <a:gd name="T23" fmla="*/ 189 h 350"/>
              <a:gd name="T24" fmla="*/ 191 w 389"/>
              <a:gd name="T25" fmla="*/ 175 h 350"/>
              <a:gd name="T26" fmla="*/ 169 w 389"/>
              <a:gd name="T27" fmla="*/ 198 h 350"/>
              <a:gd name="T28" fmla="*/ 213 w 389"/>
              <a:gd name="T29" fmla="*/ 102 h 350"/>
              <a:gd name="T30" fmla="*/ 246 w 389"/>
              <a:gd name="T31" fmla="*/ 29 h 350"/>
              <a:gd name="T32" fmla="*/ 227 w 389"/>
              <a:gd name="T33" fmla="*/ 65 h 350"/>
              <a:gd name="T34" fmla="*/ 216 w 389"/>
              <a:gd name="T35" fmla="*/ 87 h 350"/>
              <a:gd name="T36" fmla="*/ 176 w 389"/>
              <a:gd name="T37" fmla="*/ 0 h 350"/>
              <a:gd name="T38" fmla="*/ 177 w 389"/>
              <a:gd name="T39" fmla="*/ 12 h 350"/>
              <a:gd name="T40" fmla="*/ 180 w 389"/>
              <a:gd name="T41" fmla="*/ 20 h 350"/>
              <a:gd name="T42" fmla="*/ 181 w 389"/>
              <a:gd name="T43" fmla="*/ 36 h 350"/>
              <a:gd name="T44" fmla="*/ 190 w 389"/>
              <a:gd name="T45" fmla="*/ 57 h 350"/>
              <a:gd name="T46" fmla="*/ 209 w 389"/>
              <a:gd name="T47" fmla="*/ 104 h 350"/>
              <a:gd name="T48" fmla="*/ 159 w 389"/>
              <a:gd name="T49" fmla="*/ 217 h 350"/>
              <a:gd name="T50" fmla="*/ 125 w 389"/>
              <a:gd name="T51" fmla="*/ 258 h 350"/>
              <a:gd name="T52" fmla="*/ 117 w 389"/>
              <a:gd name="T53" fmla="*/ 255 h 350"/>
              <a:gd name="T54" fmla="*/ 120 w 389"/>
              <a:gd name="T55" fmla="*/ 197 h 350"/>
              <a:gd name="T56" fmla="*/ 96 w 389"/>
              <a:gd name="T57" fmla="*/ 177 h 350"/>
              <a:gd name="T58" fmla="*/ 93 w 389"/>
              <a:gd name="T59" fmla="*/ 173 h 350"/>
              <a:gd name="T60" fmla="*/ 88 w 389"/>
              <a:gd name="T61" fmla="*/ 170 h 350"/>
              <a:gd name="T62" fmla="*/ 74 w 389"/>
              <a:gd name="T63" fmla="*/ 154 h 350"/>
              <a:gd name="T64" fmla="*/ 39 w 389"/>
              <a:gd name="T65" fmla="*/ 140 h 350"/>
              <a:gd name="T66" fmla="*/ 19 w 389"/>
              <a:gd name="T67" fmla="*/ 141 h 350"/>
              <a:gd name="T68" fmla="*/ 43 w 389"/>
              <a:gd name="T69" fmla="*/ 176 h 350"/>
              <a:gd name="T70" fmla="*/ 54 w 389"/>
              <a:gd name="T71" fmla="*/ 259 h 350"/>
              <a:gd name="T72" fmla="*/ 83 w 389"/>
              <a:gd name="T73" fmla="*/ 172 h 350"/>
              <a:gd name="T74" fmla="*/ 108 w 389"/>
              <a:gd name="T75" fmla="*/ 235 h 350"/>
              <a:gd name="T76" fmla="*/ 104 w 389"/>
              <a:gd name="T77" fmla="*/ 280 h 350"/>
              <a:gd name="T78" fmla="*/ 99 w 389"/>
              <a:gd name="T79" fmla="*/ 285 h 350"/>
              <a:gd name="T80" fmla="*/ 96 w 389"/>
              <a:gd name="T81" fmla="*/ 289 h 350"/>
              <a:gd name="T82" fmla="*/ 92 w 389"/>
              <a:gd name="T83" fmla="*/ 293 h 350"/>
              <a:gd name="T84" fmla="*/ 82 w 389"/>
              <a:gd name="T85" fmla="*/ 305 h 350"/>
              <a:gd name="T86" fmla="*/ 60 w 389"/>
              <a:gd name="T87" fmla="*/ 350 h 350"/>
              <a:gd name="T88" fmla="*/ 129 w 389"/>
              <a:gd name="T89" fmla="*/ 263 h 350"/>
              <a:gd name="T90" fmla="*/ 196 w 389"/>
              <a:gd name="T91" fmla="*/ 227 h 350"/>
              <a:gd name="T92" fmla="*/ 325 w 389"/>
              <a:gd name="T93" fmla="*/ 244 h 350"/>
              <a:gd name="T94" fmla="*/ 351 w 389"/>
              <a:gd name="T95" fmla="*/ 244 h 350"/>
              <a:gd name="T96" fmla="*/ 344 w 389"/>
              <a:gd name="T97" fmla="*/ 241 h 350"/>
              <a:gd name="T98" fmla="*/ 282 w 389"/>
              <a:gd name="T99" fmla="*/ 214 h 350"/>
              <a:gd name="T100" fmla="*/ 228 w 389"/>
              <a:gd name="T101" fmla="*/ 201 h 350"/>
              <a:gd name="T102" fmla="*/ 380 w 389"/>
              <a:gd name="T103" fmla="*/ 167 h 350"/>
              <a:gd name="T104" fmla="*/ 52 w 389"/>
              <a:gd name="T105" fmla="*/ 187 h 350"/>
              <a:gd name="T106" fmla="*/ 83 w 389"/>
              <a:gd name="T107" fmla="*/ 165 h 350"/>
              <a:gd name="T108" fmla="*/ 176 w 389"/>
              <a:gd name="T109" fmla="*/ 219 h 350"/>
              <a:gd name="T110" fmla="*/ 219 w 389"/>
              <a:gd name="T111" fmla="*/ 2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31"/>
          <p:cNvSpPr txBox="1">
            <a:spLocks noChangeArrowheads="1"/>
          </p:cNvSpPr>
          <p:nvPr/>
        </p:nvSpPr>
        <p:spPr bwMode="auto">
          <a:xfrm>
            <a:off x="1475656" y="623731"/>
            <a:ext cx="61206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/>
              <a:t>（四）典章制度</a:t>
            </a:r>
            <a:endParaRPr lang="zh-CN" altLang="en-US" sz="2800" b="1" dirty="0"/>
          </a:p>
        </p:txBody>
      </p:sp>
      <p:sp>
        <p:nvSpPr>
          <p:cNvPr id="17" name="文本框 26"/>
          <p:cNvSpPr txBox="1">
            <a:spLocks noChangeArrowheads="1"/>
          </p:cNvSpPr>
          <p:nvPr/>
        </p:nvSpPr>
        <p:spPr bwMode="auto">
          <a:xfrm>
            <a:off x="323528" y="988516"/>
            <a:ext cx="8496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/>
              <a:t> </a:t>
            </a:r>
            <a:endParaRPr lang="zh-CN" altLang="zh-C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309866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3.17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子贡欲去告朔之饩羊。子曰：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赐也，尔爱其羊，我爱其礼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2.5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孟懿子问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孝，子曰：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无违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樊迟御，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子告之曰：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孟</a:t>
            </a:r>
            <a:r>
              <a:rPr lang="zh-CN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孙问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孝于我， 我对曰无违。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樊迟曰：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何谓也。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子曰：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生，事之以礼；死，葬之以礼，祭之以礼。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” </a:t>
            </a:r>
          </a:p>
        </p:txBody>
      </p:sp>
    </p:spTree>
    <p:extLst>
      <p:ext uri="{BB962C8B-B14F-4D97-AF65-F5344CB8AC3E}">
        <p14:creationId xmlns:p14="http://schemas.microsoft.com/office/powerpoint/2010/main" val="1346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reeform 113"/>
          <p:cNvSpPr>
            <a:spLocks noEditPoints="1"/>
          </p:cNvSpPr>
          <p:nvPr/>
        </p:nvSpPr>
        <p:spPr bwMode="auto">
          <a:xfrm>
            <a:off x="7759416" y="3759882"/>
            <a:ext cx="1373105" cy="1245012"/>
          </a:xfrm>
          <a:custGeom>
            <a:avLst/>
            <a:gdLst>
              <a:gd name="T0" fmla="*/ 325 w 389"/>
              <a:gd name="T1" fmla="*/ 171 h 350"/>
              <a:gd name="T2" fmla="*/ 257 w 389"/>
              <a:gd name="T3" fmla="*/ 175 h 350"/>
              <a:gd name="T4" fmla="*/ 244 w 389"/>
              <a:gd name="T5" fmla="*/ 142 h 350"/>
              <a:gd name="T6" fmla="*/ 289 w 389"/>
              <a:gd name="T7" fmla="*/ 55 h 350"/>
              <a:gd name="T8" fmla="*/ 282 w 389"/>
              <a:gd name="T9" fmla="*/ 59 h 350"/>
              <a:gd name="T10" fmla="*/ 282 w 389"/>
              <a:gd name="T11" fmla="*/ 62 h 350"/>
              <a:gd name="T12" fmla="*/ 275 w 389"/>
              <a:gd name="T13" fmla="*/ 68 h 350"/>
              <a:gd name="T14" fmla="*/ 260 w 389"/>
              <a:gd name="T15" fmla="*/ 80 h 350"/>
              <a:gd name="T16" fmla="*/ 247 w 389"/>
              <a:gd name="T17" fmla="*/ 94 h 350"/>
              <a:gd name="T18" fmla="*/ 243 w 389"/>
              <a:gd name="T19" fmla="*/ 99 h 350"/>
              <a:gd name="T20" fmla="*/ 210 w 389"/>
              <a:gd name="T21" fmla="*/ 151 h 350"/>
              <a:gd name="T22" fmla="*/ 193 w 389"/>
              <a:gd name="T23" fmla="*/ 189 h 350"/>
              <a:gd name="T24" fmla="*/ 191 w 389"/>
              <a:gd name="T25" fmla="*/ 175 h 350"/>
              <a:gd name="T26" fmla="*/ 169 w 389"/>
              <a:gd name="T27" fmla="*/ 198 h 350"/>
              <a:gd name="T28" fmla="*/ 213 w 389"/>
              <a:gd name="T29" fmla="*/ 102 h 350"/>
              <a:gd name="T30" fmla="*/ 246 w 389"/>
              <a:gd name="T31" fmla="*/ 29 h 350"/>
              <a:gd name="T32" fmla="*/ 227 w 389"/>
              <a:gd name="T33" fmla="*/ 65 h 350"/>
              <a:gd name="T34" fmla="*/ 216 w 389"/>
              <a:gd name="T35" fmla="*/ 87 h 350"/>
              <a:gd name="T36" fmla="*/ 176 w 389"/>
              <a:gd name="T37" fmla="*/ 0 h 350"/>
              <a:gd name="T38" fmla="*/ 177 w 389"/>
              <a:gd name="T39" fmla="*/ 12 h 350"/>
              <a:gd name="T40" fmla="*/ 180 w 389"/>
              <a:gd name="T41" fmla="*/ 20 h 350"/>
              <a:gd name="T42" fmla="*/ 181 w 389"/>
              <a:gd name="T43" fmla="*/ 36 h 350"/>
              <a:gd name="T44" fmla="*/ 190 w 389"/>
              <a:gd name="T45" fmla="*/ 57 h 350"/>
              <a:gd name="T46" fmla="*/ 209 w 389"/>
              <a:gd name="T47" fmla="*/ 104 h 350"/>
              <a:gd name="T48" fmla="*/ 159 w 389"/>
              <a:gd name="T49" fmla="*/ 217 h 350"/>
              <a:gd name="T50" fmla="*/ 125 w 389"/>
              <a:gd name="T51" fmla="*/ 258 h 350"/>
              <a:gd name="T52" fmla="*/ 117 w 389"/>
              <a:gd name="T53" fmla="*/ 255 h 350"/>
              <a:gd name="T54" fmla="*/ 120 w 389"/>
              <a:gd name="T55" fmla="*/ 197 h 350"/>
              <a:gd name="T56" fmla="*/ 96 w 389"/>
              <a:gd name="T57" fmla="*/ 177 h 350"/>
              <a:gd name="T58" fmla="*/ 93 w 389"/>
              <a:gd name="T59" fmla="*/ 173 h 350"/>
              <a:gd name="T60" fmla="*/ 88 w 389"/>
              <a:gd name="T61" fmla="*/ 170 h 350"/>
              <a:gd name="T62" fmla="*/ 74 w 389"/>
              <a:gd name="T63" fmla="*/ 154 h 350"/>
              <a:gd name="T64" fmla="*/ 39 w 389"/>
              <a:gd name="T65" fmla="*/ 140 h 350"/>
              <a:gd name="T66" fmla="*/ 19 w 389"/>
              <a:gd name="T67" fmla="*/ 141 h 350"/>
              <a:gd name="T68" fmla="*/ 43 w 389"/>
              <a:gd name="T69" fmla="*/ 176 h 350"/>
              <a:gd name="T70" fmla="*/ 54 w 389"/>
              <a:gd name="T71" fmla="*/ 259 h 350"/>
              <a:gd name="T72" fmla="*/ 83 w 389"/>
              <a:gd name="T73" fmla="*/ 172 h 350"/>
              <a:gd name="T74" fmla="*/ 108 w 389"/>
              <a:gd name="T75" fmla="*/ 235 h 350"/>
              <a:gd name="T76" fmla="*/ 104 w 389"/>
              <a:gd name="T77" fmla="*/ 280 h 350"/>
              <a:gd name="T78" fmla="*/ 99 w 389"/>
              <a:gd name="T79" fmla="*/ 285 h 350"/>
              <a:gd name="T80" fmla="*/ 96 w 389"/>
              <a:gd name="T81" fmla="*/ 289 h 350"/>
              <a:gd name="T82" fmla="*/ 92 w 389"/>
              <a:gd name="T83" fmla="*/ 293 h 350"/>
              <a:gd name="T84" fmla="*/ 82 w 389"/>
              <a:gd name="T85" fmla="*/ 305 h 350"/>
              <a:gd name="T86" fmla="*/ 60 w 389"/>
              <a:gd name="T87" fmla="*/ 350 h 350"/>
              <a:gd name="T88" fmla="*/ 129 w 389"/>
              <a:gd name="T89" fmla="*/ 263 h 350"/>
              <a:gd name="T90" fmla="*/ 196 w 389"/>
              <a:gd name="T91" fmla="*/ 227 h 350"/>
              <a:gd name="T92" fmla="*/ 325 w 389"/>
              <a:gd name="T93" fmla="*/ 244 h 350"/>
              <a:gd name="T94" fmla="*/ 351 w 389"/>
              <a:gd name="T95" fmla="*/ 244 h 350"/>
              <a:gd name="T96" fmla="*/ 344 w 389"/>
              <a:gd name="T97" fmla="*/ 241 h 350"/>
              <a:gd name="T98" fmla="*/ 282 w 389"/>
              <a:gd name="T99" fmla="*/ 214 h 350"/>
              <a:gd name="T100" fmla="*/ 228 w 389"/>
              <a:gd name="T101" fmla="*/ 201 h 350"/>
              <a:gd name="T102" fmla="*/ 380 w 389"/>
              <a:gd name="T103" fmla="*/ 167 h 350"/>
              <a:gd name="T104" fmla="*/ 52 w 389"/>
              <a:gd name="T105" fmla="*/ 187 h 350"/>
              <a:gd name="T106" fmla="*/ 83 w 389"/>
              <a:gd name="T107" fmla="*/ 165 h 350"/>
              <a:gd name="T108" fmla="*/ 176 w 389"/>
              <a:gd name="T109" fmla="*/ 219 h 350"/>
              <a:gd name="T110" fmla="*/ 219 w 389"/>
              <a:gd name="T111" fmla="*/ 21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26"/>
          <p:cNvSpPr txBox="1">
            <a:spLocks noChangeArrowheads="1"/>
          </p:cNvSpPr>
          <p:nvPr/>
        </p:nvSpPr>
        <p:spPr bwMode="auto">
          <a:xfrm>
            <a:off x="323528" y="988516"/>
            <a:ext cx="8496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/>
              <a:t> </a:t>
            </a:r>
            <a:endParaRPr lang="zh-CN" altLang="zh-C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1347614"/>
            <a:ext cx="640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论语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中“礼”的含义：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（一）名物之礼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（二）言行之礼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（三）礼乐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（四）典章之礼</a:t>
            </a:r>
            <a:endParaRPr lang="zh-CN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3" descr="E:\PPT\PPT中国风元素\梅花PNG免抠图素材\3299168202027027296.png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50068"/>
            <a:ext cx="6311204" cy="306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6" y="2360295"/>
            <a:ext cx="4658995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13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2308</TotalTime>
  <Words>781</Words>
  <Application>Microsoft Office PowerPoint</Application>
  <PresentationFormat>全屏显示(16:9)</PresentationFormat>
  <Paragraphs>46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暗香扑面</vt:lpstr>
      <vt:lpstr>《论语》中的礼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WIN</cp:lastModifiedBy>
  <cp:revision>145</cp:revision>
  <dcterms:created xsi:type="dcterms:W3CDTF">2020-02-01T16:43:00Z</dcterms:created>
  <dcterms:modified xsi:type="dcterms:W3CDTF">2020-03-12T13:19:11Z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