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8" r:id="rId3"/>
    <p:sldMasterId id="2147483748" r:id="rId4"/>
    <p:sldMasterId id="2147483768" r:id="rId5"/>
  </p:sldMasterIdLst>
  <p:notesMasterIdLst>
    <p:notesMasterId r:id="rId26"/>
  </p:notesMasterIdLst>
  <p:sldIdLst>
    <p:sldId id="265" r:id="rId6"/>
    <p:sldId id="324" r:id="rId7"/>
    <p:sldId id="325" r:id="rId8"/>
    <p:sldId id="326" r:id="rId9"/>
    <p:sldId id="328" r:id="rId10"/>
    <p:sldId id="330" r:id="rId11"/>
    <p:sldId id="312" r:id="rId12"/>
    <p:sldId id="313" r:id="rId13"/>
    <p:sldId id="314" r:id="rId14"/>
    <p:sldId id="315" r:id="rId15"/>
    <p:sldId id="331" r:id="rId16"/>
    <p:sldId id="327" r:id="rId17"/>
    <p:sldId id="334" r:id="rId18"/>
    <p:sldId id="337" r:id="rId19"/>
    <p:sldId id="336" r:id="rId20"/>
    <p:sldId id="339" r:id="rId21"/>
    <p:sldId id="340" r:id="rId22"/>
    <p:sldId id="341" r:id="rId23"/>
    <p:sldId id="321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28" d="100"/>
          <a:sy n="128" d="100"/>
        </p:scale>
        <p:origin x="11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265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4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3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59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8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65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52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3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1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54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6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04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9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81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6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39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3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1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0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1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8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01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55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23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41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9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65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47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2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99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46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02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0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43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24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49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25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1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81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93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86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86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898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60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366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16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0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6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3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46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5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2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5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30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42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60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403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1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37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8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40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75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2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385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304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7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tags" Target="../tags/tag1.xml"/><Relationship Id="rId23" Type="http://schemas.openxmlformats.org/officeDocument/2006/relationships/tags" Target="../tags/tag2.xml"/><Relationship Id="rId24" Type="http://schemas.openxmlformats.org/officeDocument/2006/relationships/tags" Target="../tags/tag3.xml"/><Relationship Id="rId25" Type="http://schemas.openxmlformats.org/officeDocument/2006/relationships/tags" Target="../tags/tag4.xml"/><Relationship Id="rId26" Type="http://schemas.openxmlformats.org/officeDocument/2006/relationships/tags" Target="../tags/tag5.xml"/><Relationship Id="rId27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8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5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7010-45D7-411E-AEA6-341BF71B4D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2020/3/17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AC53-153D-4B71-85D0-FC784524EF1A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239485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27295" y="1918980"/>
            <a:ext cx="5681752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《</a:t>
            </a:r>
            <a:r>
              <a:rPr lang="zh-CN" altLang="en-US" sz="3600" dirty="0" smtClean="0">
                <a:solidFill>
                  <a:srgbClr val="FF0000"/>
                </a:solidFill>
              </a:rPr>
              <a:t>论语</a:t>
            </a:r>
            <a:r>
              <a:rPr lang="en-US" altLang="zh-CN" sz="3600" dirty="0" smtClean="0">
                <a:solidFill>
                  <a:srgbClr val="FF0000"/>
                </a:solidFill>
              </a:rPr>
              <a:t>》</a:t>
            </a:r>
            <a:r>
              <a:rPr lang="zh-CN" altLang="en-US" sz="3600" dirty="0" smtClean="0">
                <a:solidFill>
                  <a:srgbClr val="FF0000"/>
                </a:solidFill>
              </a:rPr>
              <a:t>中的孝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60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  李雪菲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765" y="251012"/>
            <a:ext cx="455407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二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中孝的几种表现</a:t>
            </a:r>
            <a:endParaRPr kumimoji="1" lang="zh-CN" altLang="en-US" dirty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765" y="950259"/>
            <a:ext cx="83730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1.11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 </a:t>
            </a:r>
            <a:r>
              <a:rPr kumimoji="1" lang="zh-CN" altLang="en-US" dirty="0" smtClean="0">
                <a:latin typeface="SimSun" charset="-122"/>
                <a:cs typeface="SimSun" charset="-122"/>
              </a:rPr>
              <a:t> 子曰：“</a:t>
            </a:r>
            <a:r>
              <a:rPr lang="zh-CN" altLang="en-US" dirty="0" smtClean="0">
                <a:latin typeface="SimSun" charset="-122"/>
                <a:cs typeface="SimSun" charset="-122"/>
              </a:rPr>
              <a:t>父在</a:t>
            </a:r>
            <a:r>
              <a:rPr lang="zh-CN" altLang="en-US" dirty="0">
                <a:latin typeface="SimSun" charset="-122"/>
                <a:cs typeface="SimSun" charset="-122"/>
              </a:rPr>
              <a:t>，观其志；父没，观其行；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三年无改于父之</a:t>
            </a:r>
            <a:r>
              <a:rPr lang="zh-CN" altLang="en-US" dirty="0">
                <a:solidFill>
                  <a:srgbClr val="00B050"/>
                </a:solidFill>
                <a:latin typeface="SimSun" charset="-122"/>
                <a:cs typeface="SimSun" charset="-122"/>
              </a:rPr>
              <a:t>道</a:t>
            </a:r>
            <a:r>
              <a:rPr lang="zh-CN" altLang="en-US" dirty="0">
                <a:latin typeface="SimSun" charset="-122"/>
                <a:cs typeface="SimSun" charset="-122"/>
              </a:rPr>
              <a:t>，可谓孝矣</a:t>
            </a:r>
            <a:r>
              <a:rPr lang="zh-CN" altLang="en-US" dirty="0" smtClean="0">
                <a:latin typeface="SimSun" charset="-122"/>
                <a:cs typeface="SimSun" charset="-122"/>
              </a:rPr>
              <a:t>。”</a:t>
            </a:r>
            <a:endParaRPr lang="en-US" altLang="zh-CN" dirty="0" smtClean="0">
              <a:latin typeface="SimSun" charset="-122"/>
              <a:cs typeface="SimSun" charset="-122"/>
            </a:endParaRPr>
          </a:p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译文：</a:t>
            </a:r>
            <a:r>
              <a:rPr lang="zh-CN" altLang="en-US" dirty="0" smtClean="0">
                <a:latin typeface="SimSun" charset="-122"/>
                <a:cs typeface="SimSun" charset="-122"/>
              </a:rPr>
              <a:t>孔子</a:t>
            </a:r>
            <a:r>
              <a:rPr lang="zh-CN" altLang="en-US" dirty="0">
                <a:latin typeface="SimSun" charset="-122"/>
                <a:cs typeface="SimSun" charset="-122"/>
              </a:rPr>
              <a:t>说：“当他父亲活着时，要看他本人的志向；他父亲去世以后，就要考察他</a:t>
            </a:r>
            <a:r>
              <a:rPr lang="zh-CN" altLang="en-US" dirty="0" smtClean="0">
                <a:latin typeface="SimSun" charset="-122"/>
                <a:cs typeface="SimSun" charset="-122"/>
              </a:rPr>
              <a:t>本人</a:t>
            </a:r>
            <a:r>
              <a:rPr lang="zh-CN" altLang="en-US" dirty="0">
                <a:latin typeface="SimSun" charset="-122"/>
                <a:cs typeface="SimSun" charset="-122"/>
              </a:rPr>
              <a:t>的具体</a:t>
            </a:r>
            <a:r>
              <a:rPr lang="zh-CN" altLang="en-US" dirty="0" smtClean="0">
                <a:latin typeface="SimSun" charset="-122"/>
                <a:cs typeface="SimSun" charset="-122"/>
              </a:rPr>
              <a:t>行为。</a:t>
            </a:r>
            <a:r>
              <a:rPr lang="zh-CN" altLang="en-US" dirty="0">
                <a:latin typeface="SimSun" charset="-122"/>
                <a:cs typeface="SimSun" charset="-122"/>
              </a:rPr>
              <a:t>如果他长期坚持父亲生前那些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正确原则</a:t>
            </a:r>
            <a:r>
              <a:rPr lang="zh-CN" altLang="en-US" dirty="0">
                <a:latin typeface="SimSun" charset="-122"/>
                <a:cs typeface="SimSun" charset="-122"/>
              </a:rPr>
              <a:t>，就可以说是尽孝了。</a:t>
            </a:r>
            <a:r>
              <a:rPr lang="zh-CN" altLang="en-US" dirty="0" smtClean="0">
                <a:latin typeface="SimSun" charset="-122"/>
                <a:cs typeface="SimSun" charset="-122"/>
              </a:rPr>
              <a:t>”</a:t>
            </a:r>
            <a:endParaRPr lang="en-US" altLang="zh-CN" dirty="0" smtClean="0">
              <a:latin typeface="SimSun" charset="-122"/>
              <a:cs typeface="SimSun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4.20</a:t>
            </a:r>
            <a:r>
              <a:rPr lang="en-US" altLang="zh-CN" dirty="0" smtClean="0">
                <a:latin typeface="SimSun" charset="-122"/>
                <a:cs typeface="SimSun" charset="-122"/>
              </a:rPr>
              <a:t> </a:t>
            </a:r>
            <a:r>
              <a:rPr lang="zh-CN" altLang="en-US" dirty="0" smtClean="0">
                <a:latin typeface="SimSun" charset="-122"/>
                <a:cs typeface="SimSun" charset="-122"/>
              </a:rPr>
              <a:t>子曰</a:t>
            </a:r>
            <a:r>
              <a:rPr lang="zh-CN" altLang="en-US" dirty="0">
                <a:latin typeface="SimSun" charset="-122"/>
                <a:cs typeface="SimSun" charset="-122"/>
              </a:rPr>
              <a:t>：“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三年无改于父之</a:t>
            </a:r>
            <a:r>
              <a:rPr lang="zh-CN" altLang="en-US" dirty="0">
                <a:solidFill>
                  <a:srgbClr val="00B050"/>
                </a:solidFill>
                <a:latin typeface="SimSun" charset="-122"/>
                <a:cs typeface="SimSun" charset="-122"/>
              </a:rPr>
              <a:t>道</a:t>
            </a:r>
            <a:r>
              <a:rPr lang="zh-CN" altLang="en-US" dirty="0">
                <a:latin typeface="SimSun" charset="-122"/>
                <a:cs typeface="SimSun" charset="-122"/>
              </a:rPr>
              <a:t>，可谓孝矣。</a:t>
            </a:r>
            <a:r>
              <a:rPr lang="zh-CN" altLang="en-US" dirty="0" smtClean="0">
                <a:latin typeface="SimSun" charset="-122"/>
                <a:cs typeface="SimSun" charset="-122"/>
              </a:rPr>
              <a:t>”</a:t>
            </a:r>
            <a:endParaRPr lang="en-US" altLang="zh-CN" dirty="0" smtClean="0">
              <a:latin typeface="SimSun" charset="-122"/>
              <a:cs typeface="SimSun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19.18</a:t>
            </a:r>
            <a:r>
              <a:rPr lang="zh-CN" altLang="en-US" dirty="0"/>
              <a:t>曾子曰：“吾闻诸夫子，</a:t>
            </a:r>
            <a:r>
              <a:rPr lang="zh-CN" altLang="en-US" dirty="0" smtClean="0"/>
              <a:t>孟庄子之</a:t>
            </a:r>
            <a:r>
              <a:rPr lang="zh-CN" altLang="en-US" dirty="0"/>
              <a:t>孝也，其他可能也；其不改父之臣与父之政，是难能也。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译文：</a:t>
            </a:r>
            <a:r>
              <a:rPr lang="zh-CN" altLang="en-US" dirty="0"/>
              <a:t>曾子说：“我</a:t>
            </a:r>
            <a:r>
              <a:rPr lang="zh-CN" altLang="en-US" dirty="0" smtClean="0"/>
              <a:t>听夫子说</a:t>
            </a:r>
            <a:r>
              <a:rPr lang="zh-CN" altLang="en-US" dirty="0"/>
              <a:t>过，孟庄子的孝，其他人也可以做到，但他不更换父亲的旧臣及其政治措施，这是别人难以做到的。”</a:t>
            </a:r>
            <a:endParaRPr lang="en-US" altLang="zh-CN" dirty="0">
              <a:latin typeface="SimSun" charset="-122"/>
              <a:cs typeface="SimSun" charset="-122"/>
            </a:endParaRPr>
          </a:p>
          <a:p>
            <a:endParaRPr lang="en-US" altLang="zh-CN" dirty="0" smtClean="0">
              <a:latin typeface="SimSun" charset="-122"/>
              <a:cs typeface="SimSun" charset="-122"/>
            </a:endParaRPr>
          </a:p>
          <a:p>
            <a:endParaRPr kumimoji="1" lang="zh-CN" altLang="en-US" dirty="0">
              <a:latin typeface="SimSun" charset="-122"/>
              <a:cs typeface="SimSun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65" y="4438614"/>
            <a:ext cx="6345452" cy="369332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5.</a:t>
            </a:r>
            <a:r>
              <a:rPr lang="zh-CN" altLang="en-US" dirty="0" smtClean="0">
                <a:solidFill>
                  <a:srgbClr val="FF0000"/>
                </a:solidFill>
              </a:rPr>
              <a:t>传承：薪火相传是一种孝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765" y="251012"/>
            <a:ext cx="455407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二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中孝的几种表现</a:t>
            </a:r>
            <a:endParaRPr kumimoji="1" lang="zh-CN" altLang="en-US" dirty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765" y="950259"/>
            <a:ext cx="837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SimSun" charset="-122"/>
              <a:cs typeface="SimSun" charset="-122"/>
            </a:endParaRPr>
          </a:p>
          <a:p>
            <a:endParaRPr kumimoji="1" lang="zh-CN" altLang="en-US" dirty="0">
              <a:latin typeface="SimSun" charset="-122"/>
              <a:cs typeface="SimSun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376" y="3908612"/>
            <a:ext cx="2250142" cy="369332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6.</a:t>
            </a:r>
            <a:r>
              <a:rPr lang="zh-CN" altLang="en-US" dirty="0" smtClean="0">
                <a:solidFill>
                  <a:srgbClr val="FF0000"/>
                </a:solidFill>
              </a:rPr>
              <a:t>隐</a:t>
            </a:r>
            <a:r>
              <a:rPr lang="zh-CN" altLang="en-US">
                <a:solidFill>
                  <a:srgbClr val="FF0000"/>
                </a:solidFill>
              </a:rPr>
              <a:t>“</a:t>
            </a:r>
            <a:r>
              <a:rPr lang="zh-CN" altLang="en-US" smtClean="0">
                <a:solidFill>
                  <a:srgbClr val="FF0000"/>
                </a:solidFill>
              </a:rPr>
              <a:t>私”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765" y="950259"/>
            <a:ext cx="8148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13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．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18 </a:t>
            </a:r>
            <a:r>
              <a:rPr lang="zh-CN" altLang="zh-CN" sz="2000" dirty="0" smtClean="0">
                <a:latin typeface="+mn-ea"/>
                <a:ea typeface="+mn-ea"/>
              </a:rPr>
              <a:t>叶公语孔子</a:t>
            </a:r>
            <a:r>
              <a:rPr lang="zh-CN" altLang="zh-CN" sz="2000" dirty="0">
                <a:latin typeface="+mn-ea"/>
                <a:ea typeface="+mn-ea"/>
              </a:rPr>
              <a:t>曰：</a:t>
            </a:r>
            <a:r>
              <a:rPr lang="en-US" altLang="zh-CN" sz="2000" dirty="0">
                <a:latin typeface="+mn-ea"/>
                <a:ea typeface="+mn-ea"/>
              </a:rPr>
              <a:t>“</a:t>
            </a:r>
            <a:r>
              <a:rPr lang="zh-CN" altLang="zh-CN" sz="2000" dirty="0">
                <a:latin typeface="+mn-ea"/>
                <a:ea typeface="+mn-ea"/>
              </a:rPr>
              <a:t>吾党有直躬者，其</a:t>
            </a:r>
            <a:r>
              <a:rPr lang="zh-CN" altLang="zh-CN" sz="2000" dirty="0" smtClean="0">
                <a:latin typeface="+mn-ea"/>
                <a:ea typeface="+mn-ea"/>
              </a:rPr>
              <a:t>父攘羊</a:t>
            </a:r>
            <a:r>
              <a:rPr lang="zh-CN" altLang="zh-CN" sz="2000" dirty="0">
                <a:latin typeface="+mn-ea"/>
                <a:ea typeface="+mn-ea"/>
              </a:rPr>
              <a:t>，而子</a:t>
            </a:r>
            <a:r>
              <a:rPr lang="zh-CN" altLang="zh-CN" sz="2000" dirty="0" smtClean="0">
                <a:latin typeface="+mn-ea"/>
                <a:ea typeface="+mn-ea"/>
              </a:rPr>
              <a:t>证之</a:t>
            </a:r>
            <a:r>
              <a:rPr lang="zh-CN" altLang="zh-CN" sz="2000" dirty="0">
                <a:latin typeface="+mn-ea"/>
                <a:ea typeface="+mn-ea"/>
              </a:rPr>
              <a:t>。</a:t>
            </a:r>
            <a:r>
              <a:rPr lang="en-US" altLang="zh-CN" sz="2000" dirty="0">
                <a:latin typeface="+mn-ea"/>
                <a:ea typeface="+mn-ea"/>
              </a:rPr>
              <a:t>”</a:t>
            </a:r>
            <a:r>
              <a:rPr lang="zh-CN" altLang="zh-CN" sz="2000" dirty="0">
                <a:latin typeface="+mn-ea"/>
                <a:ea typeface="+mn-ea"/>
              </a:rPr>
              <a:t>孔子曰：</a:t>
            </a:r>
            <a:r>
              <a:rPr lang="en-US" altLang="zh-CN" sz="2000" dirty="0">
                <a:latin typeface="+mn-ea"/>
                <a:ea typeface="+mn-ea"/>
              </a:rPr>
              <a:t>“</a:t>
            </a:r>
            <a:r>
              <a:rPr lang="zh-CN" altLang="zh-CN" sz="2000" dirty="0">
                <a:latin typeface="+mn-ea"/>
                <a:ea typeface="+mn-ea"/>
              </a:rPr>
              <a:t>吾党之直者异于是：父为子隐，子为父隐。</a:t>
            </a:r>
            <a:r>
              <a:rPr lang="en-US" altLang="zh-CN" sz="2000" dirty="0">
                <a:latin typeface="+mn-ea"/>
                <a:ea typeface="+mn-ea"/>
              </a:rPr>
              <a:t>——</a:t>
            </a:r>
            <a:r>
              <a:rPr lang="zh-CN" altLang="zh-CN" sz="2000" dirty="0">
                <a:latin typeface="+mn-ea"/>
                <a:ea typeface="+mn-ea"/>
              </a:rPr>
              <a:t>直在其中矣。</a:t>
            </a:r>
            <a:r>
              <a:rPr lang="en-US" altLang="zh-CN" sz="2000" dirty="0">
                <a:latin typeface="+mn-ea"/>
                <a:ea typeface="+mn-ea"/>
              </a:rPr>
              <a:t>”</a:t>
            </a:r>
            <a:endParaRPr lang="zh-CN" altLang="zh-CN" sz="2000" dirty="0">
              <a:latin typeface="+mn-ea"/>
              <a:ea typeface="+mn-ea"/>
            </a:endParaRPr>
          </a:p>
          <a:p>
            <a:r>
              <a:rPr lang="zh-CN" altLang="zh-CN" sz="2000" dirty="0" smtClean="0">
                <a:solidFill>
                  <a:srgbClr val="FF0000"/>
                </a:solidFill>
                <a:latin typeface="+mn-ea"/>
                <a:ea typeface="+mn-ea"/>
              </a:rPr>
              <a:t>译文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</a:p>
          <a:p>
            <a:r>
              <a:rPr lang="zh-CN" altLang="en-US" sz="2000" dirty="0" smtClean="0">
                <a:latin typeface="+mn-ea"/>
                <a:ea typeface="+mn-ea"/>
              </a:rPr>
              <a:t>    </a:t>
            </a:r>
            <a:r>
              <a:rPr lang="zh-CN" altLang="zh-CN" sz="2000" dirty="0" smtClean="0">
                <a:latin typeface="+mn-ea"/>
                <a:ea typeface="+mn-ea"/>
              </a:rPr>
              <a:t>叶公</a:t>
            </a:r>
            <a:r>
              <a:rPr lang="zh-CN" altLang="zh-CN" sz="2000" dirty="0">
                <a:latin typeface="+mn-ea"/>
                <a:ea typeface="+mn-ea"/>
              </a:rPr>
              <a:t>告诉孔子说：“我家乡有个正直的人，他父亲偷了别人的羊，他便出来告发。”孔子说：“我家乡正直的人与这不同：父亲替儿子隐瞒，儿子替父亲隐瞒，正直就在这里面了。”</a:t>
            </a:r>
          </a:p>
        </p:txBody>
      </p:sp>
    </p:spTree>
    <p:extLst>
      <p:ext uri="{BB962C8B-B14F-4D97-AF65-F5344CB8AC3E}">
        <p14:creationId xmlns:p14="http://schemas.microsoft.com/office/powerpoint/2010/main" val="16111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36376" y="1192306"/>
            <a:ext cx="5737412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中孝的价值定位</a:t>
            </a:r>
            <a:endParaRPr kumimoji="1" lang="en-US" altLang="zh-CN" sz="20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  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——</a:t>
            </a:r>
            <a:r>
              <a:rPr kumimoji="1" lang="zh-CN" altLang="en-US" sz="2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孝与士、为政、礼、忠和仁的关系</a:t>
            </a:r>
            <a:endParaRPr kumimoji="1" lang="zh-CN" altLang="en-US" sz="20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9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765" y="251012"/>
            <a:ext cx="614082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中孝与士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、为政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、礼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、忠和仁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65" y="932330"/>
            <a:ext cx="72972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孝与士的关系</a:t>
            </a:r>
            <a:endParaRPr kumimoji="1" lang="en-US" altLang="zh-CN" b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dirty="0" smtClean="0"/>
              <a:t>      </a:t>
            </a:r>
            <a:endParaRPr kumimoji="1" lang="en-US" altLang="zh-CN" dirty="0" smtClean="0"/>
          </a:p>
          <a:p>
            <a:r>
              <a:rPr lang="en-US" altLang="zh-CN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13</a:t>
            </a:r>
            <a:r>
              <a:rPr lang="zh-CN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．</a:t>
            </a:r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20 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子贡问曰：</a:t>
            </a:r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何如斯可谓之士矣？</a:t>
            </a:r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行己有耻，使于四方，不辱君命，可谓士矣。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敢问其次。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宗族称孝焉，乡党称弟焉。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敢问其次。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言必信，行必果，</a:t>
            </a:r>
            <a:r>
              <a:rPr lang="zh-CN" altLang="zh-CN" sz="1600" b="1" dirty="0">
                <a:latin typeface="SimSun" charset="-122"/>
                <a:ea typeface="SimSun" charset="-122"/>
                <a:cs typeface="SimSun" charset="-122"/>
              </a:rPr>
              <a:t>硁</a:t>
            </a:r>
            <a:r>
              <a:rPr lang="zh-CN" altLang="zh-CN" sz="1600" b="1" dirty="0" smtClean="0">
                <a:latin typeface="SimSun" charset="-122"/>
                <a:ea typeface="SimSun" charset="-122"/>
                <a:cs typeface="SimSun" charset="-122"/>
              </a:rPr>
              <a:t>硁</a:t>
            </a:r>
            <a:r>
              <a:rPr lang="zh-CN" altLang="zh-CN" sz="1600" dirty="0" smtClean="0">
                <a:latin typeface="SimSun" charset="-122"/>
                <a:ea typeface="SimSun" charset="-122"/>
                <a:cs typeface="SimSun" charset="-122"/>
              </a:rPr>
              <a:t>然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小人哉！抑亦可以为次矣。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今之从政者何如？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噫！</a:t>
            </a:r>
            <a:r>
              <a:rPr lang="zh-CN" altLang="zh-CN" sz="1600" dirty="0" smtClean="0">
                <a:latin typeface="SimSun" charset="-122"/>
                <a:ea typeface="SimSun" charset="-122"/>
                <a:cs typeface="SimSun" charset="-122"/>
              </a:rPr>
              <a:t>斗筲之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人，何足算也？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endParaRPr lang="zh-CN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</a:t>
            </a:r>
            <a:r>
              <a:rPr lang="zh-CN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：</a:t>
            </a:r>
          </a:p>
          <a:p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    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贡问道：“怎样才可称得上‘士’呢？”孔子说：“能用羞耻之心约束自己的行为，出使不辜负君主的委托，这就可以称作‘士’了。”子贡说：“请问次一等的‘士’是什么样的？”孔子说：“宗族的人称赞他孝顺，乡里的人称赞他友爱。”子贡说：“请问再次一等的‘士’是什么样的？”孔子说：“说话一定要诚信，做事一定要坚定果断，这虽是耿直固执的小人，但也可以算是再次一等的‘士’了。”子贡说：“现在那些执政的人怎么样？”孔子说：“唉！一班器量狭小的家伙，算得了什么呢！”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43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765" y="251012"/>
            <a:ext cx="614082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中孝与士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、为政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、礼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、忠和仁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083" y="905435"/>
            <a:ext cx="8597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kumimoji="1" lang="en-US" altLang="zh-CN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孝与为政的关系</a:t>
            </a:r>
            <a:endParaRPr kumimoji="1" lang="en-US" altLang="zh-CN" b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．</a:t>
            </a:r>
            <a:r>
              <a:rPr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20 </a:t>
            </a:r>
            <a:r>
              <a:rPr lang="zh-CN" altLang="zh-CN" dirty="0" smtClean="0">
                <a:latin typeface="SimSun" charset="-122"/>
                <a:ea typeface="SimSun" charset="-122"/>
                <a:cs typeface="SimSun" charset="-122"/>
              </a:rPr>
              <a:t>季康子问</a:t>
            </a:r>
            <a:r>
              <a:rPr lang="zh-CN" altLang="zh-CN" dirty="0">
                <a:latin typeface="SimSun" charset="-122"/>
                <a:ea typeface="SimSun" charset="-122"/>
                <a:cs typeface="SimSun" charset="-122"/>
              </a:rPr>
              <a:t>：“使民敬、忠以劝，如之何？”子曰：“临之以庄，则敬；孝慈，则忠；举善而教不能，则劝。”</a:t>
            </a:r>
          </a:p>
          <a:p>
            <a:endParaRPr lang="en-US" altLang="zh-CN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12.11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齐景公问政于孔子，孔子对曰：“君君，臣臣，父父，子子。”公曰：“善哉！信如君不君、臣不臣、父不父、子不子，虽有粟，吾得而食诸？”</a:t>
            </a:r>
          </a:p>
          <a:p>
            <a:endParaRPr lang="en-US" altLang="zh-CN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2.21</a:t>
            </a:r>
            <a:r>
              <a:rPr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  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或谓孔子曰：“子奚不为政？”子曰：“</a:t>
            </a:r>
            <a:r>
              <a:rPr lang="en-US" altLang="zh-CN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《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书</a:t>
            </a:r>
            <a:r>
              <a:rPr lang="en-US" altLang="zh-CN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云：‘孝乎惟孝，友于兄弟，施于有政。’是亦为政，奚其为政？” </a:t>
            </a:r>
          </a:p>
          <a:p>
            <a:r>
              <a:rPr lang="zh-CN" altLang="en-US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  </a:t>
            </a:r>
            <a:endParaRPr lang="en-US" altLang="zh-CN" dirty="0" smtClean="0">
              <a:solidFill>
                <a:prstClr val="black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 </a:t>
            </a:r>
            <a:endParaRPr kumimoji="1"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1400" dirty="0" smtClean="0">
                <a:latin typeface="SimSun" charset="-122"/>
                <a:ea typeface="SimSun" charset="-122"/>
                <a:cs typeface="SimSun" charset="-122"/>
              </a:rPr>
              <a:t>      </a:t>
            </a:r>
            <a:endParaRPr kumimoji="1" lang="zh-CN" altLang="en-US" sz="14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9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765" y="251012"/>
            <a:ext cx="614082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中孝与士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、为政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礼、忠和仁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65" y="932330"/>
            <a:ext cx="729727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孝与礼的关系</a:t>
            </a:r>
            <a:endParaRPr kumimoji="1" lang="en-US" altLang="zh-CN" b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dirty="0">
              <a:latin typeface="SimSun" charset="-122"/>
              <a:ea typeface="SimSun" charset="-122"/>
              <a:cs typeface="SimSun" charset="-122"/>
            </a:endParaRPr>
          </a:p>
          <a:p>
            <a:pPr fontAlgn="base"/>
            <a:r>
              <a:rPr lang="en-US" altLang="zh-CN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．</a:t>
            </a:r>
            <a:r>
              <a:rPr lang="en-US" altLang="zh-CN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孟懿子问孝，子曰：“无违。”樊迟御，子告之曰：“孟孙问孝于我，我对曰，无违。”樊迟曰：“何谓也？，子曰：“生，事之以</a:t>
            </a:r>
            <a:r>
              <a:rPr kumimoji="1"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礼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；死，葬之以</a:t>
            </a:r>
            <a:r>
              <a:rPr kumimoji="1"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礼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，祭之以</a:t>
            </a:r>
            <a:r>
              <a:rPr kumimoji="1"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礼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。”</a:t>
            </a:r>
          </a:p>
          <a:p>
            <a:pPr fontAlgn="base"/>
            <a:r>
              <a:rPr kumimoji="1" lang="zh-CN" altLang="en-US" sz="2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译文： </a:t>
            </a:r>
          </a:p>
          <a:p>
            <a:pPr fontAlgn="base"/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    孟懿子问什么是孝道。孔子说：“不要违背礼节。” 樊迟替孔子驾车，孔子告诉他：“孟孙问我什么是孝道，我对他说，不要违背礼节。”樊迟说：“这是什么意思？孔子说：“父母活着的时候，依规定的礼节侍奉他们；死的时候，依规定的礼节安葬他们，祭祀他们。”</a:t>
            </a:r>
            <a:endParaRPr kumimoji="1" lang="en-US" altLang="zh-CN" sz="2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kumimoji="1" lang="en-US" altLang="zh-CN" sz="2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dirty="0" smtClean="0"/>
              <a:t>    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0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765" y="251012"/>
            <a:ext cx="614082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中孝与士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、为政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礼、忠和仁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65" y="932330"/>
            <a:ext cx="7297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kumimoji="1" lang="en-US" altLang="zh-CN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孝与忠和仁的关系</a:t>
            </a:r>
            <a:endParaRPr kumimoji="1" lang="en-US" altLang="zh-CN" b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16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．</a:t>
            </a:r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6  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子曰 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弟子入则孝，出则悌，谨而信，泛爱众，而亲仁。行有馀力，则以学文。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endParaRPr lang="zh-CN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译文：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孔子说：“小孩子在父母跟前要孝顺，出外要敬爱师长，说话要谨慎，言而有信，和所有人都友爱相处，亲近那些具有仁爱之心的人。做到这些以后，如果还有剩余的精力，就用来学习文化知识。</a:t>
            </a:r>
            <a:r>
              <a:rPr lang="zh-CN" altLang="zh-CN" sz="1600" dirty="0" smtClean="0">
                <a:latin typeface="SimSun" charset="-122"/>
                <a:ea typeface="SimSun" charset="-122"/>
                <a:cs typeface="SimSun" charset="-122"/>
              </a:rPr>
              <a:t>”</a:t>
            </a:r>
            <a:endParaRPr lang="en-US" altLang="zh-CN" sz="16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16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1.2   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有子曰：“其为人也孝弟，而好犯上者，鲜矣；不好犯上，而好作乱者，未之有也。君子务本，本立而道生。</a:t>
            </a:r>
            <a:r>
              <a:rPr lang="zh-CN" altLang="en-US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孝弟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也者，</a:t>
            </a:r>
            <a:r>
              <a:rPr lang="zh-CN" altLang="en-US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其为仁（人）之本与！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endParaRPr lang="en-US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译文：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有子说：“孝顺父母、敬爱兄长，却喜欢触犯上级，这样的人是很少见的。不喜欢触犯上级却喜欢造反的人，更是从来没有的。君子致力于抓住这个根本，根本建立了，仁道便也就有了。孝顺父母、敬爱兄长，这就是仁道的根本吧！”</a:t>
            </a:r>
            <a:endParaRPr lang="en-US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pPr fontAlgn="base"/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  </a:t>
            </a:r>
            <a:endParaRPr kumimoji="1" lang="zh-CN" altLang="en-US" sz="16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3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36" y="1907242"/>
            <a:ext cx="2153474" cy="9905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012" y="224118"/>
            <a:ext cx="493058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四</a:t>
            </a:r>
            <a:r>
              <a:rPr kumimoji="1" lang="en-US" altLang="zh-CN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什么是孝</a:t>
            </a:r>
            <a:endParaRPr kumimoji="1" lang="zh-CN" altLang="en-US" sz="36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716306" y="1210235"/>
            <a:ext cx="57033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9952" y="1101524"/>
            <a:ext cx="20887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产生</a:t>
            </a:r>
            <a:r>
              <a:rPr kumimoji="1" lang="zh-CN" altLang="en-US" smtClean="0"/>
              <a:t>于</a:t>
            </a:r>
            <a:r>
              <a:rPr kumimoji="1" lang="zh-CN" altLang="en-US" smtClean="0"/>
              <a:t>血缘亲情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62832" y="2402541"/>
            <a:ext cx="204589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    以敬为核心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62832" y="3524012"/>
            <a:ext cx="204589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  尽心尽力事父母</a:t>
            </a:r>
            <a:endParaRPr kumimoji="1"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5440110" y="1101524"/>
            <a:ext cx="570330" cy="26995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14528" y="959224"/>
            <a:ext cx="214938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立于礼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010441" y="2151528"/>
            <a:ext cx="215347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礼乐政治</a:t>
            </a:r>
            <a:r>
              <a:rPr kumimoji="1" lang="zh-CN" altLang="en-US" dirty="0"/>
              <a:t>的基础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10440" y="3621741"/>
            <a:ext cx="226398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 仁的根本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72353" y="4419600"/>
            <a:ext cx="204395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mtClean="0"/>
              <a:t>为人</a:t>
            </a:r>
            <a:endParaRPr kumimoji="1"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844987" y="4419600"/>
            <a:ext cx="201706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求仁</a:t>
            </a:r>
            <a:endParaRPr kumimoji="1"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890682" y="3934633"/>
            <a:ext cx="1120589" cy="960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mtClean="0">
                <a:solidFill>
                  <a:srgbClr val="FF0000"/>
                </a:solidFill>
              </a:rPr>
              <a:t>基础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282549" y="2897840"/>
            <a:ext cx="2230746" cy="626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>
                <a:latin typeface="SimSun" charset="-122"/>
                <a:ea typeface="SimSun" charset="-122"/>
                <a:cs typeface="SimSun" charset="-122"/>
              </a:rPr>
              <a:t>  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人生、国家、</a:t>
            </a:r>
            <a:endParaRPr kumimoji="1" lang="en-US" altLang="zh-CN" sz="14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kumimoji="1" lang="zh-CN" altLang="en-US" sz="14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社会、文化</a:t>
            </a:r>
            <a:endParaRPr kumimoji="1" lang="zh-CN" altLang="en-US" sz="14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8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2729" y="197223"/>
            <a:ext cx="4347883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五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的当代意义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2729" y="959224"/>
            <a:ext cx="7853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kumimoji="1" lang="zh-CN" altLang="en-US" sz="2000" dirty="0" smtClean="0">
                <a:latin typeface="SimSun" charset="-122"/>
                <a:ea typeface="SimSun" charset="-122"/>
                <a:cs typeface="SimSun" charset="-122"/>
              </a:rPr>
              <a:t>孝的嬗变与失落。</a:t>
            </a:r>
            <a:endParaRPr kumimoji="1" lang="en-US" altLang="zh-CN" sz="20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20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kumimoji="1" lang="zh-CN" altLang="en-US" sz="2000" dirty="0" smtClean="0">
                <a:latin typeface="SimSun" charset="-122"/>
                <a:ea typeface="SimSun" charset="-122"/>
                <a:cs typeface="SimSun" charset="-122"/>
              </a:rPr>
              <a:t>唤起当代人注重精神赡养。</a:t>
            </a:r>
            <a:endParaRPr kumimoji="1" lang="en-US" altLang="zh-CN" sz="2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2000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kumimoji="1" lang="zh-CN" altLang="en-US" sz="2000" dirty="0" smtClean="0">
                <a:latin typeface="SimSun" charset="-122"/>
                <a:ea typeface="SimSun" charset="-122"/>
                <a:cs typeface="SimSun" charset="-122"/>
              </a:rPr>
              <a:t>家庭和美，社会和谐的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基石。</a:t>
            </a:r>
            <a:endParaRPr kumimoji="1" lang="en-US" altLang="zh-CN" sz="2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2000" dirty="0" smtClean="0">
                <a:latin typeface="SimSun" charset="-122"/>
                <a:ea typeface="SimSun" charset="-122"/>
                <a:cs typeface="SimSun" charset="-122"/>
              </a:rPr>
              <a:t>4.</a:t>
            </a:r>
            <a:r>
              <a:rPr kumimoji="1" lang="zh-CN" altLang="en-US" sz="2000" dirty="0">
                <a:latin typeface="SimSun" charset="-122"/>
                <a:ea typeface="SimSun" charset="-122"/>
                <a:cs typeface="SimSun" charset="-122"/>
              </a:rPr>
              <a:t>传承民族</a:t>
            </a:r>
            <a:r>
              <a:rPr kumimoji="1" lang="zh-CN" altLang="en-US" sz="2000" dirty="0" smtClean="0">
                <a:latin typeface="SimSun" charset="-122"/>
                <a:ea typeface="SimSun" charset="-122"/>
                <a:cs typeface="SimSun" charset="-122"/>
              </a:rPr>
              <a:t>品格和历史文化精髓。</a:t>
            </a:r>
            <a:endParaRPr kumimoji="1" lang="zh-CN" altLang="en-US" sz="20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514" y="1055914"/>
            <a:ext cx="72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     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012" y="215153"/>
            <a:ext cx="66069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 </a:t>
            </a:r>
            <a:r>
              <a:rPr kumimoji="1" lang="zh-CN" altLang="en-US" dirty="0" smtClean="0">
                <a:latin typeface="SimSun" charset="-122"/>
                <a:ea typeface="SimSun" charset="-122"/>
                <a:cs typeface="SimSun" charset="-122"/>
              </a:rPr>
              <a:t>推荐书目：</a:t>
            </a:r>
            <a:endParaRPr kumimoji="1" lang="zh-CN" alt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012" y="1055914"/>
            <a:ext cx="7913274" cy="181588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1.《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论语译注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   杨伯峻       中华书局          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2006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辜鸿铭讲论语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辜鸿铭       北京理工大学出版社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2013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3.《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慢读孔子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   梁启超       新世界出版社      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2018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4.《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孔子的故事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 李长之       浙江文艺出版社    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2012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5.《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孔子的一生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 李山         江西人民出版社    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2013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6.《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孝经译注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汪受宽   金良年  上海古籍出版社        </a:t>
            </a:r>
            <a:r>
              <a:rPr kumimoji="1"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2012</a:t>
            </a:r>
            <a:r>
              <a:rPr kumimoji="1" lang="zh-CN" altLang="en-US" sz="1600" dirty="0">
                <a:latin typeface="SimSun" charset="-122"/>
                <a:ea typeface="SimSun" charset="-122"/>
                <a:cs typeface="SimSun" charset="-122"/>
              </a:rPr>
              <a:t>年版</a:t>
            </a:r>
            <a:endParaRPr kumimoji="1" lang="en-US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zh-CN" altLang="en-US" sz="16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4094" y="259976"/>
            <a:ext cx="3164541" cy="369332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中的孝</a:t>
            </a:r>
            <a:endParaRPr kumimoji="1" lang="zh-CN" alt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094" y="860612"/>
            <a:ext cx="7413812" cy="29854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一</a:t>
            </a:r>
            <a:r>
              <a:rPr kumimoji="1"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孝产生的根源。</a:t>
            </a:r>
            <a:endParaRPr kumimoji="1"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二</a:t>
            </a:r>
            <a:r>
              <a:rPr kumimoji="1"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孝的具体表现。</a:t>
            </a:r>
            <a:endParaRPr kumimoji="1"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kumimoji="1"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孝的价值定位</a:t>
            </a:r>
            <a:endParaRPr kumimoji="1"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   </a:t>
            </a:r>
            <a:r>
              <a:rPr kumimoji="1"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——</a:t>
            </a:r>
            <a:r>
              <a:rPr kumimoji="1"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孝与士、为政、礼、忠和仁的关系。</a:t>
            </a:r>
            <a:endParaRPr kumimoji="1"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四</a:t>
            </a:r>
            <a:r>
              <a:rPr kumimoji="1"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什么是孝。</a:t>
            </a:r>
            <a:endParaRPr kumimoji="1"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五</a:t>
            </a:r>
            <a:r>
              <a:rPr kumimoji="1" lang="en-US" altLang="zh-CN" sz="3200" dirty="0" smtClean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200" dirty="0" smtClean="0">
                <a:latin typeface="SimSun" charset="-122"/>
                <a:ea typeface="SimSun" charset="-122"/>
                <a:cs typeface="SimSun" charset="-122"/>
              </a:rPr>
              <a:t>孝的当代意义。</a:t>
            </a:r>
            <a:endParaRPr kumimoji="1" lang="en-US" altLang="zh-CN" sz="3200" dirty="0" smtClean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7458" y="717176"/>
            <a:ext cx="5602941" cy="646331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3600" dirty="0" smtClean="0">
                <a:latin typeface="SimSun" charset="-122"/>
                <a:ea typeface="SimSun" charset="-122"/>
                <a:cs typeface="SimSun" charset="-122"/>
              </a:rPr>
              <a:t>    </a:t>
            </a:r>
            <a:r>
              <a:rPr kumimoji="1"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一</a:t>
            </a:r>
            <a:r>
              <a:rPr kumimoji="1" lang="en-US" altLang="zh-CN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sz="3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孝产生的根源</a:t>
            </a:r>
            <a:endParaRPr kumimoji="1" lang="zh-CN" altLang="en-US" sz="36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2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222" y="681317"/>
            <a:ext cx="8346141" cy="3816429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CN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．</a:t>
            </a:r>
            <a:r>
              <a:rPr lang="en-US" altLang="zh-CN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21 </a:t>
            </a:r>
            <a:r>
              <a:rPr lang="zh-CN" altLang="en-US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 </a:t>
            </a:r>
            <a:r>
              <a:rPr lang="zh-CN" altLang="zh-CN" sz="1600" dirty="0" smtClean="0">
                <a:latin typeface="SimSun" charset="-122"/>
                <a:ea typeface="SimSun" charset="-122"/>
                <a:cs typeface="SimSun" charset="-122"/>
              </a:rPr>
              <a:t>宰我问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三年之丧，期已久矣。君子三年不为礼，礼必坏；三年不为乐，乐必崩。旧谷既没，新谷既升，钻燧改火，期可已矣。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子曰：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食夫稻，衣夫锦，于女安乎？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安。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女安，则为之。夫君子之居丧，食旨不甘，闻乐不乐，居处不安，故不为也。今女安，则为之！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”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宰我出。子曰：</a:t>
            </a:r>
            <a:r>
              <a:rPr lang="en-US" altLang="zh-CN" sz="1600" dirty="0"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予之不仁也！子生三年，然后免于父母之怀。夫三年之丧，天下之通丧也。予也有三年之爱于其父母乎？</a:t>
            </a:r>
            <a:r>
              <a:rPr lang="en-US" altLang="zh-CN" sz="1600" dirty="0" smtClean="0">
                <a:latin typeface="SimSun" charset="-122"/>
                <a:ea typeface="SimSun" charset="-122"/>
                <a:cs typeface="SimSun" charset="-122"/>
              </a:rPr>
              <a:t>”</a:t>
            </a:r>
          </a:p>
          <a:p>
            <a:r>
              <a:rPr lang="zh-CN" altLang="en-US" sz="16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译文：</a:t>
            </a:r>
            <a:endParaRPr lang="en-US" altLang="zh-CN" sz="16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宰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我问：“父母死了，服丧三年，为期太久长了。君子三年不习礼，礼一定会败坏；三年不演奏音乐，音乐一定会荒废。旧谷已经吃完，新谷已经登场，取火用的燧木已经轮换了一遍，服丧一年就可以了。”孔子说：“丧期不到三年就吃稻米，穿锦缎，对你来说心安吗？”宰我说：“心安。”孔子说：“你心安，就那样做吧！君子服丧，吃美味不觉得香甜，听音乐不感到快乐，住在家里不觉得舒适安宁，所以不那样做。现在你心安，就那样去做吧！”</a:t>
            </a:r>
            <a:b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    宰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我出去了，孔子说：“宰我不仁啊！孩子生下来三年后，才能完全脱离父母的怀抱。三年丧期，是天下通行的丧礼</a:t>
            </a:r>
            <a:r>
              <a:rPr lang="zh-CN" altLang="en-US" sz="1600" dirty="0" smtClean="0">
                <a:latin typeface="SimSun" charset="-122"/>
                <a:ea typeface="SimSun" charset="-122"/>
                <a:cs typeface="SimSun" charset="-122"/>
              </a:rPr>
              <a:t>。宰予难道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没有从他父母那里得到过三年</a:t>
            </a:r>
            <a:r>
              <a:rPr lang="zh-CN" altLang="en-US" sz="16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怀抱之爱</a:t>
            </a:r>
            <a:r>
              <a:rPr lang="zh-CN" altLang="en-US" sz="1600" dirty="0">
                <a:latin typeface="SimSun" charset="-122"/>
                <a:ea typeface="SimSun" charset="-122"/>
                <a:cs typeface="SimSun" charset="-122"/>
              </a:rPr>
              <a:t>吗？”</a:t>
            </a:r>
            <a:endParaRPr lang="en-US" altLang="zh-CN" sz="1600" dirty="0">
              <a:latin typeface="SimSun" charset="-122"/>
              <a:ea typeface="SimSun" charset="-122"/>
              <a:cs typeface="SimSun" charset="-122"/>
            </a:endParaRPr>
          </a:p>
          <a:p>
            <a:endParaRPr lang="zh-CN" altLang="zh-CN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222" y="179294"/>
            <a:ext cx="4742331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一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孝产生的根源</a:t>
            </a:r>
            <a:endParaRPr kumimoji="1" lang="zh-CN" alt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4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6071" y="376518"/>
            <a:ext cx="5360894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二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中孝的几种表现</a:t>
            </a:r>
            <a:endParaRPr kumimoji="1" lang="zh-CN" altLang="en-US" sz="32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765" y="251012"/>
            <a:ext cx="43209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二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中孝的几种表现</a:t>
            </a:r>
            <a:endParaRPr kumimoji="1" lang="zh-CN" alt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65" y="3701169"/>
            <a:ext cx="602740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事父母，尽心尽力</a:t>
            </a:r>
            <a:endParaRPr lang="zh-CN" altLang="en-US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376" y="995082"/>
            <a:ext cx="72883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1.7  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子夏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曰：“贤贤易色，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事父母能竭其力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，事君能致其身，与朋友交，言而有信，虽曰未学，吾必谓之学矣。</a:t>
            </a:r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”</a:t>
            </a:r>
            <a:endParaRPr lang="en-US" altLang="zh-CN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译文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：</a:t>
            </a:r>
            <a:endParaRPr lang="en-US" altLang="zh-CN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dirty="0" smtClean="0">
                <a:latin typeface="SimSun" charset="-122"/>
                <a:ea typeface="SimSun" charset="-122"/>
                <a:cs typeface="SimSun" charset="-122"/>
              </a:rPr>
              <a:t>    子夏</a:t>
            </a:r>
            <a:r>
              <a:rPr lang="zh-CN" altLang="en-US" dirty="0">
                <a:latin typeface="SimSun" charset="-122"/>
                <a:ea typeface="SimSun" charset="-122"/>
                <a:cs typeface="SimSun" charset="-122"/>
              </a:rPr>
              <a:t>说：“因尊崇贤人而能改变自己的态度，向他学习；事奉父母能竭尽全力；为人做事能专心致志、尽职尽责；与朋友交往，能言而有信；即使他说自己没有学习过，我一定说这个人很有学问。”</a:t>
            </a:r>
          </a:p>
          <a:p>
            <a:endParaRPr lang="en-US" altLang="zh-CN" sz="24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zh-CN" altLang="en-US" sz="24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zh-CN" altLang="en-US" sz="2400" dirty="0" smtClean="0">
                <a:latin typeface="SimSun" charset="-122"/>
                <a:ea typeface="SimSun" charset="-122"/>
                <a:cs typeface="SimSun" charset="-122"/>
              </a:rPr>
              <a:t>  </a:t>
            </a:r>
            <a:endParaRPr kumimoji="1" lang="zh-CN" altLang="en-US" sz="24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3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765" y="770965"/>
            <a:ext cx="7754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dirty="0">
                <a:solidFill>
                  <a:srgbClr val="FF0000"/>
                </a:solidFill>
                <a:latin typeface="SimSun" charset="-122"/>
                <a:cs typeface="SimSun" charset="-122"/>
              </a:rPr>
              <a:t>2.7 </a:t>
            </a:r>
            <a:r>
              <a:rPr lang="zh-CN" altLang="en-US" dirty="0">
                <a:latin typeface="SimSun" charset="-122"/>
                <a:cs typeface="SimSun" charset="-122"/>
              </a:rPr>
              <a:t>子</a:t>
            </a:r>
            <a:r>
              <a:rPr lang="zh-CN" altLang="en-US" dirty="0" smtClean="0">
                <a:latin typeface="SimSun" charset="-122"/>
                <a:cs typeface="SimSun" charset="-122"/>
              </a:rPr>
              <a:t>游问孝，</a:t>
            </a:r>
            <a:r>
              <a:rPr lang="zh-CN" altLang="en-US" dirty="0">
                <a:latin typeface="SimSun" charset="-122"/>
                <a:cs typeface="SimSun" charset="-122"/>
              </a:rPr>
              <a:t>子曰：“今之孝者，是谓能</a:t>
            </a:r>
            <a:r>
              <a:rPr lang="zh-CN" altLang="en-US" sz="3600" dirty="0">
                <a:solidFill>
                  <a:srgbClr val="FF0000"/>
                </a:solidFill>
                <a:latin typeface="SimSun" charset="-122"/>
                <a:cs typeface="SimSun" charset="-122"/>
              </a:rPr>
              <a:t>养</a:t>
            </a:r>
            <a:r>
              <a:rPr lang="zh-CN" altLang="en-US" dirty="0">
                <a:latin typeface="SimSun" charset="-122"/>
                <a:cs typeface="SimSun" charset="-122"/>
              </a:rPr>
              <a:t>。至于犬马，皆能有养。不</a:t>
            </a:r>
            <a:r>
              <a:rPr lang="zh-CN" altLang="en-US" sz="3600" dirty="0">
                <a:solidFill>
                  <a:srgbClr val="FF0000"/>
                </a:solidFill>
                <a:latin typeface="SimSun" charset="-122"/>
                <a:cs typeface="SimSun" charset="-122"/>
              </a:rPr>
              <a:t>敬</a:t>
            </a:r>
            <a:r>
              <a:rPr lang="zh-CN" altLang="en-US" dirty="0">
                <a:latin typeface="SimSun" charset="-122"/>
                <a:cs typeface="SimSun" charset="-122"/>
              </a:rPr>
              <a:t>，何以别乎？”</a:t>
            </a:r>
          </a:p>
          <a:p>
            <a:pPr fontAlgn="base"/>
            <a:r>
              <a:rPr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译文</a:t>
            </a:r>
            <a:r>
              <a:rPr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：</a:t>
            </a:r>
            <a:r>
              <a:rPr lang="zh-CN" altLang="en-US" dirty="0">
                <a:latin typeface="SimSun" charset="-122"/>
                <a:cs typeface="SimSun" charset="-122"/>
              </a:rPr>
              <a:t>子游请教孝道，孔子说：“现在所说的孝，指的是养活父母便行了。即使狗和马，也都有人饲养。对父母如果不恭敬顺从，那和饲养狗马有什么区别呢？”</a:t>
            </a:r>
          </a:p>
          <a:p>
            <a:pPr fontAlgn="base"/>
            <a:endParaRPr lang="en-US" altLang="zh-CN" dirty="0" smtClean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765" y="251012"/>
            <a:ext cx="43209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二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中孝的几种表现</a:t>
            </a:r>
            <a:endParaRPr kumimoji="1" lang="zh-CN" altLang="en-US" dirty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66" y="3683240"/>
            <a:ext cx="602740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养与敬：物质赡养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     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精神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赡养</a:t>
            </a:r>
          </a:p>
        </p:txBody>
      </p:sp>
    </p:spTree>
    <p:extLst>
      <p:ext uri="{BB962C8B-B14F-4D97-AF65-F5344CB8AC3E}">
        <p14:creationId xmlns:p14="http://schemas.microsoft.com/office/powerpoint/2010/main" val="3726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765" y="251012"/>
            <a:ext cx="455407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二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.《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论语</a:t>
            </a:r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》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中孝的几种表现</a:t>
            </a:r>
            <a:endParaRPr kumimoji="1" lang="zh-CN" altLang="en-US" dirty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094" y="797859"/>
            <a:ext cx="8170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SimSun" charset="-122"/>
                <a:cs typeface="SimSun" charset="-122"/>
              </a:rPr>
              <a:t>4.18</a:t>
            </a:r>
            <a:r>
              <a:rPr lang="en-US" altLang="zh-CN" dirty="0">
                <a:latin typeface="SimSun" charset="-122"/>
                <a:cs typeface="SimSun" charset="-122"/>
              </a:rPr>
              <a:t> </a:t>
            </a:r>
            <a:r>
              <a:rPr lang="zh-CN" altLang="en-US" dirty="0">
                <a:latin typeface="SimSun" charset="-122"/>
                <a:cs typeface="SimSun" charset="-122"/>
              </a:rPr>
              <a:t>子曰：“事父母几谏。见志不从，又敬</a:t>
            </a:r>
            <a:r>
              <a:rPr lang="zh-CN" altLang="en-US" sz="3600" dirty="0">
                <a:solidFill>
                  <a:srgbClr val="FF0000"/>
                </a:solidFill>
                <a:latin typeface="SimSun" charset="-122"/>
                <a:cs typeface="SimSun" charset="-122"/>
              </a:rPr>
              <a:t>不违</a:t>
            </a:r>
            <a:r>
              <a:rPr lang="zh-CN" altLang="en-US" dirty="0">
                <a:latin typeface="SimSun" charset="-122"/>
                <a:cs typeface="SimSun" charset="-122"/>
              </a:rPr>
              <a:t>，劳而</a:t>
            </a:r>
            <a:r>
              <a:rPr lang="zh-CN" altLang="en-US" sz="3600" dirty="0">
                <a:solidFill>
                  <a:srgbClr val="FF0000"/>
                </a:solidFill>
                <a:latin typeface="SimSun" charset="-122"/>
                <a:cs typeface="SimSun" charset="-122"/>
              </a:rPr>
              <a:t>不怨</a:t>
            </a:r>
            <a:r>
              <a:rPr lang="zh-CN" altLang="en-US" dirty="0">
                <a:latin typeface="SimSun" charset="-122"/>
                <a:cs typeface="SimSun" charset="-122"/>
              </a:rPr>
              <a:t>。</a:t>
            </a:r>
            <a:r>
              <a:rPr lang="zh-CN" altLang="en-US" dirty="0" smtClean="0">
                <a:latin typeface="SimSun" charset="-122"/>
                <a:cs typeface="SimSun" charset="-122"/>
              </a:rPr>
              <a:t>”</a:t>
            </a:r>
            <a:endParaRPr lang="en-US" altLang="zh-CN" dirty="0" smtClean="0">
              <a:latin typeface="SimSun" charset="-122"/>
              <a:cs typeface="SimSun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SimSun" charset="-122"/>
              <a:cs typeface="SimSun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译文：</a:t>
            </a:r>
            <a:r>
              <a:rPr lang="zh-CN" altLang="en-US" dirty="0">
                <a:latin typeface="SimSun" charset="-122"/>
                <a:cs typeface="SimSun" charset="-122"/>
              </a:rPr>
              <a:t>孔子说：“侍奉父母，对他们的缺点应该委婉地劝止，如果自己的意见没有被采纳，仍然要对他们恭敬，不加违抗。只在心里忧愁而不怨恨。</a:t>
            </a:r>
            <a:r>
              <a:rPr lang="zh-CN" altLang="en-US" dirty="0" smtClean="0">
                <a:latin typeface="SimSun" charset="-122"/>
                <a:cs typeface="SimSun" charset="-122"/>
              </a:rPr>
              <a:t>”</a:t>
            </a:r>
            <a:endParaRPr lang="en-US" altLang="zh-CN" dirty="0" smtClean="0">
              <a:latin typeface="SimSun" charset="-122"/>
              <a:cs typeface="SimSun" charset="-122"/>
            </a:endParaRPr>
          </a:p>
          <a:p>
            <a:endParaRPr lang="en-US" altLang="zh-CN" dirty="0">
              <a:latin typeface="SimSun" charset="-122"/>
              <a:cs typeface="SimSun" charset="-122"/>
            </a:endParaRPr>
          </a:p>
          <a:p>
            <a:pPr fontAlgn="base"/>
            <a:r>
              <a:rPr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2.8</a:t>
            </a:r>
            <a:r>
              <a:rPr lang="en-US" altLang="zh-CN" dirty="0">
                <a:solidFill>
                  <a:prstClr val="black"/>
                </a:solidFill>
                <a:latin typeface="SimSun" charset="-122"/>
                <a:cs typeface="SimSun" charset="-122"/>
              </a:rPr>
              <a:t> 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子夏问孝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，子曰：“</a:t>
            </a:r>
            <a:r>
              <a:rPr lang="zh-CN" altLang="en-US" sz="3600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色难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。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有事，弟子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服其劳；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有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酒食，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先生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馔；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曾是以为</a:t>
            </a:r>
            <a:r>
              <a:rPr lang="zh-CN" altLang="en-US" dirty="0" smtClean="0">
                <a:solidFill>
                  <a:prstClr val="black"/>
                </a:solidFill>
                <a:latin typeface="SimSun" charset="-122"/>
                <a:cs typeface="SimSun" charset="-122"/>
              </a:rPr>
              <a:t>孝乎？</a:t>
            </a:r>
            <a:r>
              <a:rPr lang="zh-CN" altLang="en-US" dirty="0">
                <a:solidFill>
                  <a:prstClr val="black"/>
                </a:solidFill>
                <a:latin typeface="SimSun" charset="-122"/>
                <a:cs typeface="SimSun" charset="-122"/>
              </a:rPr>
              <a:t>”</a:t>
            </a:r>
          </a:p>
          <a:p>
            <a:pPr fontAlgn="base"/>
            <a:r>
              <a:rPr lang="zh-CN" altLang="en-US" dirty="0"/>
              <a:t> </a:t>
            </a:r>
            <a:r>
              <a:rPr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译文：</a:t>
            </a:r>
            <a:r>
              <a:rPr lang="zh-CN" altLang="en-US" dirty="0">
                <a:latin typeface="SimSun" charset="-122"/>
                <a:cs typeface="SimSun" charset="-122"/>
              </a:rPr>
              <a:t> </a:t>
            </a:r>
            <a:r>
              <a:rPr lang="zh-CN" altLang="en-US" dirty="0" smtClean="0">
                <a:latin typeface="SimSun" charset="-122"/>
                <a:cs typeface="SimSun" charset="-122"/>
              </a:rPr>
              <a:t>子夏</a:t>
            </a:r>
            <a:r>
              <a:rPr lang="zh-CN" altLang="en-US" dirty="0">
                <a:latin typeface="SimSun" charset="-122"/>
                <a:cs typeface="SimSun" charset="-122"/>
              </a:rPr>
              <a:t>问什么是孝道，孔子说：“侍奉父母经常保持和颜悦色最难。遇到事情，由年轻人去做；有好吃好喝的，让老年人享受，难道这样就是孝吗？”</a:t>
            </a:r>
          </a:p>
          <a:p>
            <a:endParaRPr lang="zh-CN" altLang="en-US" dirty="0">
              <a:latin typeface="SimSun" charset="-122"/>
              <a:cs typeface="SimSun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8565" y="4114800"/>
            <a:ext cx="5047129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3</a:t>
            </a:r>
            <a:r>
              <a:rPr kumimoji="1" lang="en-US" altLang="zh-CN" dirty="0" smtClean="0">
                <a:solidFill>
                  <a:srgbClr val="FF0000"/>
                </a:solidFill>
              </a:rPr>
              <a:t>.</a:t>
            </a:r>
            <a:r>
              <a:rPr kumimoji="1" lang="zh-CN" altLang="en-US" dirty="0" smtClean="0">
                <a:solidFill>
                  <a:srgbClr val="FF0000"/>
                </a:solidFill>
              </a:rPr>
              <a:t>不违不怨，和颜悦色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3765" y="251012"/>
            <a:ext cx="457200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二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cs typeface="SimSun" charset="-122"/>
              </a:rPr>
              <a:t>.《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论语</a:t>
            </a:r>
            <a:r>
              <a:rPr kumimoji="1" lang="en-US" altLang="zh-CN" dirty="0">
                <a:solidFill>
                  <a:srgbClr val="FF0000"/>
                </a:solidFill>
                <a:latin typeface="SimSun" charset="-122"/>
                <a:cs typeface="SimSun" charset="-122"/>
              </a:rPr>
              <a:t>》</a:t>
            </a:r>
            <a:r>
              <a:rPr kumimoji="1" lang="zh-CN" altLang="en-US" dirty="0">
                <a:solidFill>
                  <a:srgbClr val="FF0000"/>
                </a:solidFill>
                <a:latin typeface="SimSun" charset="-122"/>
                <a:cs typeface="SimSun" charset="-122"/>
              </a:rPr>
              <a:t>中孝的几种表现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3765" y="914402"/>
            <a:ext cx="7897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2.6</a:t>
            </a:r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孟武伯问孝，子曰</a:t>
            </a:r>
            <a:r>
              <a:rPr lang="en-US" altLang="zh-CN" dirty="0">
                <a:latin typeface="+mn-ea"/>
                <a:ea typeface="+mn-ea"/>
                <a:cs typeface="SimSun" charset="-122"/>
              </a:rPr>
              <a:t>:“</a:t>
            </a:r>
            <a:r>
              <a:rPr lang="zh-CN" altLang="en-US" dirty="0">
                <a:latin typeface="+mn-ea"/>
                <a:ea typeface="+mn-ea"/>
                <a:cs typeface="SimSun" charset="-122"/>
              </a:rPr>
              <a:t>父母唯其疾之忧。</a:t>
            </a:r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”</a:t>
            </a:r>
            <a:endParaRPr lang="en-US" altLang="zh-CN" dirty="0" smtClean="0">
              <a:latin typeface="+mn-ea"/>
              <a:ea typeface="+mn-ea"/>
              <a:cs typeface="SimSun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不同的译文：</a:t>
            </a:r>
            <a:endParaRPr lang="en-US" altLang="zh-CN" dirty="0" smtClean="0">
              <a:solidFill>
                <a:srgbClr val="FF0000"/>
              </a:solidFill>
              <a:latin typeface="+mn-ea"/>
              <a:ea typeface="+mn-ea"/>
              <a:cs typeface="SimSun" charset="-122"/>
            </a:endParaRPr>
          </a:p>
          <a:p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钱穆</a:t>
            </a:r>
            <a:r>
              <a:rPr lang="zh-CN" altLang="en-US" dirty="0">
                <a:latin typeface="+mn-ea"/>
                <a:ea typeface="+mn-ea"/>
                <a:cs typeface="SimSun" charset="-122"/>
              </a:rPr>
              <a:t>译文：孟武伯问：“怎样是孝道？”先生说：“让父母只忧虑你的疾病。</a:t>
            </a:r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”</a:t>
            </a:r>
            <a:endParaRPr lang="en-US" altLang="zh-CN" dirty="0" smtClean="0">
              <a:latin typeface="+mn-ea"/>
              <a:ea typeface="+mn-ea"/>
              <a:cs typeface="SimSun" charset="-122"/>
            </a:endParaRPr>
          </a:p>
          <a:p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陈晓芬译文：</a:t>
            </a:r>
            <a:r>
              <a:rPr lang="zh-CN" altLang="en-US" dirty="0">
                <a:latin typeface="+mn-ea"/>
                <a:ea typeface="+mn-ea"/>
                <a:cs typeface="SimSun" charset="-122"/>
              </a:rPr>
              <a:t>孟武伯问孔子怎样才是孝。孔子说：“让父母只须担忧子女的疾病。</a:t>
            </a:r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” </a:t>
            </a:r>
            <a:endParaRPr lang="en-US" altLang="zh-CN" dirty="0" smtClean="0">
              <a:latin typeface="+mn-ea"/>
              <a:ea typeface="+mn-ea"/>
              <a:cs typeface="SimSun" charset="-122"/>
            </a:endParaRPr>
          </a:p>
          <a:p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杨伯峻译文：</a:t>
            </a:r>
            <a:r>
              <a:rPr lang="zh-CN" altLang="en-US" dirty="0">
                <a:latin typeface="+mn-ea"/>
                <a:ea typeface="+mn-ea"/>
                <a:cs typeface="SimSun" charset="-122"/>
              </a:rPr>
              <a:t>孟武伯向孔子请教孝道。孔子道：“做爹娘的只是为孝子的疾病发愁。</a:t>
            </a:r>
            <a:r>
              <a:rPr lang="zh-CN" altLang="en-US" dirty="0" smtClean="0">
                <a:latin typeface="+mn-ea"/>
                <a:ea typeface="+mn-ea"/>
                <a:cs typeface="SimSun" charset="-122"/>
              </a:rPr>
              <a:t>”</a:t>
            </a:r>
            <a:endParaRPr lang="en-US" altLang="zh-CN" dirty="0" smtClean="0">
              <a:latin typeface="+mn-ea"/>
              <a:ea typeface="+mn-ea"/>
              <a:cs typeface="SimSun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4</a:t>
            </a: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．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19 </a:t>
            </a:r>
            <a:r>
              <a:rPr lang="zh-CN" altLang="zh-CN" dirty="0">
                <a:latin typeface="+mn-ea"/>
                <a:ea typeface="+mn-ea"/>
                <a:cs typeface="SimSun" charset="-122"/>
              </a:rPr>
              <a:t>子曰：</a:t>
            </a:r>
            <a:r>
              <a:rPr lang="en-US" altLang="zh-CN" dirty="0">
                <a:latin typeface="+mn-ea"/>
                <a:ea typeface="+mn-ea"/>
                <a:cs typeface="SimSun" charset="-122"/>
              </a:rPr>
              <a:t>“</a:t>
            </a:r>
            <a:r>
              <a:rPr lang="zh-CN" altLang="zh-CN" dirty="0">
                <a:latin typeface="+mn-ea"/>
                <a:ea typeface="+mn-ea"/>
                <a:cs typeface="SimSun" charset="-122"/>
              </a:rPr>
              <a:t>父母在，不远游，游必有方。</a:t>
            </a:r>
            <a:r>
              <a:rPr lang="en-US" altLang="zh-CN" dirty="0">
                <a:latin typeface="+mn-ea"/>
                <a:ea typeface="+mn-ea"/>
                <a:cs typeface="SimSun" charset="-122"/>
              </a:rPr>
              <a:t>”</a:t>
            </a:r>
            <a:endParaRPr lang="zh-CN" altLang="zh-CN" dirty="0">
              <a:latin typeface="+mn-ea"/>
              <a:ea typeface="+mn-ea"/>
              <a:cs typeface="SimSun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4</a:t>
            </a: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．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SimSun" charset="-122"/>
              </a:rPr>
              <a:t>21 </a:t>
            </a:r>
            <a:r>
              <a:rPr lang="zh-CN" altLang="zh-CN" dirty="0">
                <a:latin typeface="+mn-ea"/>
                <a:ea typeface="+mn-ea"/>
                <a:cs typeface="SimSun" charset="-122"/>
              </a:rPr>
              <a:t>子曰：</a:t>
            </a:r>
            <a:r>
              <a:rPr lang="en-US" altLang="zh-CN" dirty="0">
                <a:latin typeface="+mn-ea"/>
                <a:ea typeface="+mn-ea"/>
                <a:cs typeface="SimSun" charset="-122"/>
              </a:rPr>
              <a:t>“</a:t>
            </a:r>
            <a:r>
              <a:rPr lang="zh-CN" altLang="zh-CN" dirty="0">
                <a:latin typeface="+mn-ea"/>
                <a:ea typeface="+mn-ea"/>
                <a:cs typeface="SimSun" charset="-122"/>
              </a:rPr>
              <a:t>父母之年，不可不知也。一则以喜，一则以惧。</a:t>
            </a:r>
            <a:r>
              <a:rPr lang="en-US" altLang="zh-CN" dirty="0">
                <a:latin typeface="+mn-ea"/>
                <a:ea typeface="+mn-ea"/>
                <a:cs typeface="SimSun" charset="-122"/>
              </a:rPr>
              <a:t>”</a:t>
            </a:r>
            <a:endParaRPr lang="zh-CN" altLang="zh-CN" dirty="0">
              <a:latin typeface="+mn-ea"/>
              <a:ea typeface="+mn-ea"/>
              <a:cs typeface="SimSun" charset="-122"/>
            </a:endParaRPr>
          </a:p>
          <a:p>
            <a:endParaRPr lang="zh-CN" altLang="en-US" dirty="0">
              <a:latin typeface="SimSun" charset="-122"/>
              <a:cs typeface="SimSun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412" y="4053723"/>
            <a:ext cx="5217458" cy="369332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4.</a:t>
            </a:r>
            <a:r>
              <a:rPr kumimoji="1" lang="zh-CN" altLang="en-US" dirty="0" smtClean="0">
                <a:solidFill>
                  <a:srgbClr val="FF0000"/>
                </a:solidFill>
                <a:latin typeface="SimSun" charset="-122"/>
                <a:cs typeface="SimSun" charset="-122"/>
              </a:rPr>
              <a:t>关心父母，体谅父母，心思细腻</a:t>
            </a:r>
            <a:endParaRPr kumimoji="1" lang="zh-CN" altLang="en-US" dirty="0">
              <a:solidFill>
                <a:srgbClr val="FF0000"/>
              </a:solidFill>
              <a:latin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8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2135</Words>
  <Application>Microsoft Macintosh PowerPoint</Application>
  <PresentationFormat>全屏显示(16:9)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Calibri</vt:lpstr>
      <vt:lpstr>SimSun</vt:lpstr>
      <vt:lpstr>汉仪旗黑-85S</vt:lpstr>
      <vt:lpstr>楷体</vt:lpstr>
      <vt:lpstr>宋体</vt:lpstr>
      <vt:lpstr>微软雅黑</vt:lpstr>
      <vt:lpstr>1_Office 主题​​</vt:lpstr>
      <vt:lpstr>3_Office 主题​​</vt:lpstr>
      <vt:lpstr>4_Office 主题​​</vt:lpstr>
      <vt:lpstr>5_Office 主题​​</vt:lpstr>
      <vt:lpstr>6_Office 主题​​</vt:lpstr>
      <vt:lpstr>《论语》中的孝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122</cp:revision>
  <dcterms:created xsi:type="dcterms:W3CDTF">2020-02-01T11:21:51Z</dcterms:created>
  <dcterms:modified xsi:type="dcterms:W3CDTF">2020-03-16T20:31:58Z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