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65" r:id="rId2"/>
    <p:sldId id="285" r:id="rId3"/>
    <p:sldId id="276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271" r:id="rId1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2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2020/3/19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9.png"/><Relationship Id="rId2" Type="http://schemas.microsoft.com/office/2007/relationships/media" Target="../media/media1.m4a"/><Relationship Id="rId1" Type="http://schemas.openxmlformats.org/officeDocument/2006/relationships/tags" Target="../tags/tag15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15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9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5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1918980"/>
            <a:ext cx="5412105" cy="72834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2700" dirty="0">
                <a:solidFill>
                  <a:srgbClr val="FF0000"/>
                </a:solidFill>
              </a:rPr>
              <a:t>语音识别</a:t>
            </a:r>
            <a:r>
              <a:rPr lang="zh-CN" altLang="en-US" sz="2700" dirty="0" smtClean="0">
                <a:solidFill>
                  <a:srgbClr val="FF0000"/>
                </a:solidFill>
              </a:rPr>
              <a:t>字幕系统之</a:t>
            </a:r>
            <a:r>
              <a:rPr lang="en-US" altLang="zh-CN" sz="2700" dirty="0" smtClean="0">
                <a:solidFill>
                  <a:srgbClr val="FF0000"/>
                </a:solidFill>
              </a:rPr>
              <a:t/>
            </a:r>
            <a:br>
              <a:rPr lang="en-US" altLang="zh-CN" sz="2700" dirty="0" smtClean="0">
                <a:solidFill>
                  <a:srgbClr val="FF0000"/>
                </a:solidFill>
              </a:rPr>
            </a:br>
            <a:r>
              <a:rPr lang="zh-CN" altLang="en-US" sz="3600" dirty="0" smtClean="0">
                <a:solidFill>
                  <a:srgbClr val="FF0000"/>
                </a:solidFill>
              </a:rPr>
              <a:t>语音识别的过程及原理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29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中信息技术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84873" y="3478855"/>
            <a:ext cx="483624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朝阳区教研中心  王  戈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7"/>
    </mc:Choice>
    <mc:Fallback xmlns="">
      <p:transition spd="slow" advTm="1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977502"/>
            <a:ext cx="8048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语音信号通过麦克风等设备输入，经过信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预处理（降噪、回声清除等）过滤不利于内容。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3141844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语音输入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72739" y="2204449"/>
            <a:ext cx="2458619" cy="12544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0"/>
          <a:stretch/>
        </p:blipFill>
        <p:spPr>
          <a:xfrm>
            <a:off x="909619" y="2028790"/>
            <a:ext cx="1943002" cy="21019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2042" y="2204449"/>
            <a:ext cx="4217834" cy="1544397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04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8"/>
    </mc:Choice>
    <mc:Fallback xmlns="">
      <p:transition spd="slow" advTm="3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977502"/>
            <a:ext cx="80483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声音分帧就把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声音切开一小段一小段，每小段称为一帧。分帧操作一般不是简单的切开，而是使用移动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窗函数来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实现。帧与帧之间一般是有交叠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的。通常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情况下每帧的长度为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毫秒，每两帧之间有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25-10=15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毫秒的交叠。我们称为以帧长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25ms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、帧移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10ms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分帧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。（声音前后之间有联系）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2598026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分帧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4" y="3056664"/>
            <a:ext cx="7546693" cy="2086835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77"/>
    </mc:Choice>
    <mc:Fallback xmlns="">
      <p:transition spd="slow" advTm="117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977502"/>
            <a:ext cx="804831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提取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MFCC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特征，即把每一帧，提取成一个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维的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MFCC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特征，这段语音如果分为了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帧，那么就得到了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维的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MFCC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特征（共振峰等）。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2400" b="1" dirty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我们把每个帧识别为一个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状态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，状态是一非常短，非常细节的语音单位。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可以认为三个状态，组成一个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音素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，在汉语中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，音素可以近似认为，是拼音中的声母、韵母。</a:t>
            </a:r>
            <a:endParaRPr lang="en-US" altLang="zh-CN" sz="2400" b="1" dirty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3685662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声学特征提取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42"/>
    </mc:Choice>
    <mc:Fallback xmlns="">
      <p:transition spd="slow" advTm="13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2869935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解码器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58" y="955200"/>
            <a:ext cx="8231869" cy="35523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3665" y="3224663"/>
            <a:ext cx="1678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</a:t>
            </a:r>
            <a:r>
              <a:rPr lang="zh-CN" altLang="en-US" dirty="0" smtClean="0"/>
              <a:t>个帧，得到</a:t>
            </a:r>
            <a:endParaRPr lang="en-US" altLang="zh-CN" dirty="0" smtClean="0"/>
          </a:p>
          <a:p>
            <a:r>
              <a:rPr lang="en-US" altLang="zh-CN" dirty="0" smtClean="0"/>
              <a:t>N</a:t>
            </a:r>
            <a:r>
              <a:rPr lang="zh-CN" altLang="en-US" dirty="0" smtClean="0"/>
              <a:t>个特征向量</a:t>
            </a:r>
            <a:endParaRPr lang="en-US" altLang="zh-CN" dirty="0" smtClean="0"/>
          </a:p>
          <a:p>
            <a:r>
              <a:rPr lang="en-US" altLang="zh-CN" dirty="0" smtClean="0"/>
              <a:t>N</a:t>
            </a:r>
            <a:r>
              <a:rPr lang="zh-CN" altLang="en-US" dirty="0" smtClean="0"/>
              <a:t>个状态</a:t>
            </a:r>
            <a:endParaRPr lang="zh-CN" altLang="en-US" dirty="0"/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77"/>
    </mc:Choice>
    <mc:Fallback xmlns="">
      <p:transition spd="slow" advTm="5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59" y="866056"/>
            <a:ext cx="6839921" cy="2879729"/>
          </a:xfrm>
          <a:prstGeom prst="rect">
            <a:avLst/>
          </a:prstGeom>
        </p:spPr>
      </p:pic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8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4075722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解码器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声学模型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5959" y="3422619"/>
            <a:ext cx="167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</a:t>
            </a:r>
            <a:r>
              <a:rPr lang="zh-CN" altLang="en-US" dirty="0" smtClean="0"/>
              <a:t>个特征向量</a:t>
            </a:r>
            <a:endParaRPr lang="en-US" altLang="zh-CN" dirty="0" smtClean="0"/>
          </a:p>
          <a:p>
            <a:r>
              <a:rPr lang="en-US" altLang="zh-CN" dirty="0" smtClean="0"/>
              <a:t>N</a:t>
            </a:r>
            <a:r>
              <a:rPr lang="zh-CN" altLang="en-US" dirty="0" smtClean="0"/>
              <a:t>个状态</a:t>
            </a:r>
            <a:endParaRPr lang="zh-CN" altLang="en-US" dirty="0"/>
          </a:p>
        </p:txBody>
      </p:sp>
      <p:sp>
        <p:nvSpPr>
          <p:cNvPr id="10" name="文本框 25"/>
          <p:cNvSpPr txBox="1">
            <a:spLocks noChangeArrowheads="1"/>
          </p:cNvSpPr>
          <p:nvPr/>
        </p:nvSpPr>
        <p:spPr bwMode="auto">
          <a:xfrm>
            <a:off x="1200925" y="4075061"/>
            <a:ext cx="80483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声学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模型，使用相关算法，根据状态的前后联系等等因素，组合成最大概率的音素，在汉语中，可以认为是声母、韵母等）。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6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71"/>
    </mc:Choice>
    <mc:Fallback xmlns="">
      <p:transition spd="slow" advTm="44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6" y="1073035"/>
            <a:ext cx="7210394" cy="2792909"/>
          </a:xfrm>
          <a:prstGeom prst="rect">
            <a:avLst/>
          </a:prstGeom>
        </p:spPr>
      </p:pic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2303749" y="1910434"/>
            <a:ext cx="76174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5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600" b="1" dirty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575556" y="979340"/>
            <a:ext cx="1836204" cy="820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0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4075722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解码器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发音字典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5"/>
          <p:cNvSpPr txBox="1">
            <a:spLocks noChangeArrowheads="1"/>
          </p:cNvSpPr>
          <p:nvPr/>
        </p:nvSpPr>
        <p:spPr bwMode="auto">
          <a:xfrm>
            <a:off x="1200925" y="4075061"/>
            <a:ext cx="8048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发音字典，把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音素排列组合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成概率较大的字，中文就是拼音和汉字的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对应。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12"/>
    </mc:Choice>
    <mc:Fallback xmlns="">
      <p:transition spd="slow" advTm="5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987922"/>
            <a:ext cx="7614846" cy="3063218"/>
          </a:xfrm>
          <a:prstGeom prst="rect">
            <a:avLst/>
          </a:prstGeom>
        </p:spPr>
      </p:pic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467544" y="932899"/>
            <a:ext cx="1836204" cy="820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chemeClr val="tx1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0" name="文本框 25"/>
          <p:cNvSpPr txBox="1">
            <a:spLocks noChangeArrowheads="1"/>
          </p:cNvSpPr>
          <p:nvPr/>
        </p:nvSpPr>
        <p:spPr bwMode="auto">
          <a:xfrm>
            <a:off x="1200925" y="4075061"/>
            <a:ext cx="8048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语言模型通过语法规则，语言习惯等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，检测某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一字序列发生的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概率，找到较大概率的词、短语、句子等。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11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4075722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解码器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语言模型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14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04"/>
    </mc:Choice>
    <mc:Fallback xmlns="">
      <p:transition spd="slow" advTm="58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3957571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解码器输出文本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315" y="955200"/>
            <a:ext cx="4818503" cy="35523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79338" y="3178364"/>
            <a:ext cx="1678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</a:t>
            </a:r>
            <a:r>
              <a:rPr lang="zh-CN" altLang="en-US" dirty="0" smtClean="0"/>
              <a:t>个帧，得到</a:t>
            </a:r>
            <a:endParaRPr lang="en-US" altLang="zh-CN" dirty="0" smtClean="0"/>
          </a:p>
          <a:p>
            <a:r>
              <a:rPr lang="en-US" altLang="zh-CN" dirty="0" smtClean="0"/>
              <a:t>N</a:t>
            </a:r>
            <a:r>
              <a:rPr lang="zh-CN" altLang="en-US" dirty="0" smtClean="0"/>
              <a:t>个特征向量</a:t>
            </a:r>
            <a:endParaRPr lang="en-US" altLang="zh-CN" dirty="0" smtClean="0"/>
          </a:p>
          <a:p>
            <a:r>
              <a:rPr lang="en-US" altLang="zh-CN" dirty="0" smtClean="0"/>
              <a:t>N</a:t>
            </a:r>
            <a:r>
              <a:rPr lang="zh-CN" altLang="en-US" dirty="0" smtClean="0"/>
              <a:t>个状态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947095" y="2546692"/>
            <a:ext cx="167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输出文本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3" y="2159858"/>
            <a:ext cx="1524000" cy="1143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8129" y="3455363"/>
            <a:ext cx="167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输入声波</a:t>
            </a:r>
            <a:endParaRPr lang="zh-CN" altLang="en-US" dirty="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50"/>
    </mc:Choice>
    <mc:Fallback xmlns="">
      <p:transition spd="slow" advTm="7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"/>
    </mc:Choice>
    <mc:Fallback xmlns="">
      <p:transition spd="slow" advTm="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830317" y="1404645"/>
            <a:ext cx="7370727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7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7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初步知道特征</a:t>
            </a:r>
            <a:r>
              <a:rPr lang="zh-CN" altLang="en-US" sz="27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、特征提取等</a:t>
            </a:r>
            <a:r>
              <a:rPr lang="zh-CN" altLang="en-US" sz="27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概念。</a:t>
            </a:r>
            <a:endParaRPr lang="en-US" altLang="zh-CN" sz="2700" b="1" dirty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2700" b="1" dirty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7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7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初步了解语音识别的基本过程</a:t>
            </a:r>
            <a:r>
              <a:rPr lang="zh-CN" altLang="en-US" sz="27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。了解</a:t>
            </a:r>
            <a:r>
              <a:rPr lang="en-US" altLang="zh-CN" sz="27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MFCC</a:t>
            </a:r>
            <a:r>
              <a:rPr lang="zh-CN" altLang="en-US" sz="27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、音素、状态等概念。</a:t>
            </a:r>
            <a:endParaRPr lang="zh-CN" altLang="en-US" sz="2700" b="1" dirty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2700" b="1" dirty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7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7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初步知道</a:t>
            </a:r>
            <a:r>
              <a:rPr lang="zh-CN" altLang="en-US" sz="27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声学模型、发音字典、语言模型等的功能</a:t>
            </a:r>
            <a:r>
              <a:rPr lang="zh-CN" altLang="en-US" sz="27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700" b="1" dirty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1835319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本课学习目标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4"/>
    </mc:Choice>
    <mc:Fallback xmlns="">
      <p:transition spd="slow" advTm="2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1135403"/>
            <a:ext cx="804831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语音识别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以语音为研究对象，通过语音信号处理和模式识别让机器自动识别人类的口述语言。从语音中提取文字、命令、甚至意图，将语音中的词汇内容转换为计算机可以接受的输入。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语音识别是人工智能中自然语言处理的一个重要环节，  人与机器的自然语言交互，通常情况下经历语音识别，语义识别，对话管理，语音合成等环节。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本课中，语音识别是指把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一段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人类所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说的话，识别为正确的文字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。语音识别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的过程，就是把声波识别为文字的过程。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1298496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7"/>
    </mc:Choice>
    <mc:Fallback xmlns="">
      <p:transition spd="slow" advTm="5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1135403"/>
            <a:ext cx="80483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特征：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一个客体或一组客体特性的抽象结果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在进行区别分类时，特征通常是指区别特征，即此事物区别于其他事物的特点，它通常被描述为数字或属性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我们可以客体的一系列特征值组合在一起，形成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特征向量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或特征矩阵，甚至更为高阶表达方式。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1954602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383" y="2953672"/>
            <a:ext cx="1856149" cy="20751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52" l="1000" r="8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454" y="3144361"/>
            <a:ext cx="1861316" cy="1693798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2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14"/>
    </mc:Choice>
    <mc:Fallback xmlns="">
      <p:transition spd="slow" advTm="8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1135403"/>
            <a:ext cx="804831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语音识别可以认为是一个分类任务，需要对每一个音进行分类，非常复杂。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分类任务包括两大核心任务：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特征提取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特征分类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语言是有规律的：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、每种语言，在声音上有一定特点。（汉语）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、每种语言，其语言表达有一定规律。（依据语法、意义、频率等找出概率最大的词语或短句）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4111329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的特征提取和分类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0"/>
    </mc:Choice>
    <mc:Fallback xmlns="">
      <p:transition spd="slow" advTm="11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1135403"/>
            <a:ext cx="804831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在语音识别中常用的特征提取方法有：声学特征有线性预测编码（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LPC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），梅尔频率倒谱系数（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MFCC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），梅尔标度滤波器组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(FBank)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MFCC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Mel-Frequency </a:t>
            </a:r>
            <a:r>
              <a:rPr lang="en-US" altLang="zh-CN" sz="2400" b="1" dirty="0" err="1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Cepstral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Coefficients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），根据人耳的听觉敏感度特点设计而成，经过转化到梅尔频率，然后进行倒谱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分析等步骤，把一个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帧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（可以认为是一小段音频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），提取出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维的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MFCC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特征，形成一个特征向量。</a:t>
            </a:r>
            <a:endParaRPr lang="en-US" altLang="zh-CN" sz="2400" b="1" dirty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4093525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的特征提取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MFCC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5"/>
    </mc:Choice>
    <mc:Fallback xmlns="">
      <p:transition spd="slow" advTm="7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977502"/>
            <a:ext cx="804831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把一段音频，按一定规则切分为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个小段（帧），使用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MFCC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获得每一小段的特征向量后，就可以生成一个矩阵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N*13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，这段音频的特征矩阵就会送解码器中进行解码，也就识别分类，通常情况下通过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声学模型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语言模型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（模型就是训练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好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的分类器，可以进行识别分类）来进行。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声学模型和语言模型，是事先准备好的。声学模型的主要任务，是找出最可能的发音（音素），语言模型的主要任务，是找出概率比较高的字词排列（词语或短语，句子等）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3295602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的特征分类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0"/>
    </mc:Choice>
    <mc:Fallback xmlns="">
      <p:transition spd="slow" advTm="8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977502"/>
            <a:ext cx="80483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在这些模型，尤其是声学模型，随着技术和算法的进步，有不同的方法，例如混合高斯模型（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GMM)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、隐马尔可夫模型（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HIMM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）、深度神经网络模型（</a:t>
            </a:r>
            <a:r>
              <a:rPr lang="en-US" altLang="zh-CN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DNN)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等等，实际应用中，会是多种模型的组合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，如上下文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相关的深度神经网络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隐马尔科夫模型（</a:t>
            </a:r>
            <a:r>
              <a:rPr lang="en-US" altLang="zh-CN" sz="2400" b="1" dirty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CD-DNN-HMM</a:t>
            </a: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）等。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3295602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</a:t>
            </a: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的特征分类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24"/>
    </mc:Choice>
    <mc:Fallback xmlns="">
      <p:transition spd="slow" advTm="5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文本框 25"/>
          <p:cNvSpPr txBox="1">
            <a:spLocks noChangeArrowheads="1"/>
          </p:cNvSpPr>
          <p:nvPr/>
        </p:nvSpPr>
        <p:spPr bwMode="auto">
          <a:xfrm>
            <a:off x="564385" y="977502"/>
            <a:ext cx="8048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5FA2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在介绍了一些前置知识后，我们下面来了解语音识别的过程。如下图所示：</a:t>
            </a:r>
            <a:endParaRPr lang="en-US" altLang="zh-CN" sz="2400" b="1" dirty="0" smtClean="0">
              <a:solidFill>
                <a:srgbClr val="5FA2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9" name="直接连接符 34"/>
          <p:cNvCxnSpPr>
            <a:cxnSpLocks noChangeShapeType="1"/>
          </p:cNvCxnSpPr>
          <p:nvPr/>
        </p:nvCxnSpPr>
        <p:spPr bwMode="auto">
          <a:xfrm>
            <a:off x="6959818" y="859632"/>
            <a:ext cx="1652885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直接连接符 35"/>
          <p:cNvCxnSpPr>
            <a:cxnSpLocks noChangeShapeType="1"/>
          </p:cNvCxnSpPr>
          <p:nvPr/>
        </p:nvCxnSpPr>
        <p:spPr bwMode="auto">
          <a:xfrm>
            <a:off x="8406427" y="741763"/>
            <a:ext cx="893" cy="1058168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文本框 37"/>
          <p:cNvSpPr txBox="1">
            <a:spLocks noChangeArrowheads="1"/>
          </p:cNvSpPr>
          <p:nvPr/>
        </p:nvSpPr>
        <p:spPr bwMode="auto">
          <a:xfrm>
            <a:off x="310198" y="253005"/>
            <a:ext cx="1954602" cy="459700"/>
          </a:xfrm>
          <a:prstGeom prst="roundRect">
            <a:avLst/>
          </a:prstGeom>
          <a:solidFill>
            <a:srgbClr val="5FA28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语音识别</a:t>
            </a:r>
            <a:r>
              <a:rPr lang="en-US" altLang="zh-CN" sz="2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39"/>
          <p:cNvCxnSpPr>
            <a:cxnSpLocks noChangeShapeType="1"/>
          </p:cNvCxnSpPr>
          <p:nvPr/>
        </p:nvCxnSpPr>
        <p:spPr bwMode="auto">
          <a:xfrm>
            <a:off x="225403" y="837330"/>
            <a:ext cx="3395960" cy="0"/>
          </a:xfrm>
          <a:prstGeom prst="line">
            <a:avLst/>
          </a:prstGeom>
          <a:noFill/>
          <a:ln w="28575">
            <a:solidFill>
              <a:srgbClr val="5FA28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等腰三角形 26"/>
          <p:cNvSpPr>
            <a:spLocks noChangeArrowheads="1"/>
          </p:cNvSpPr>
          <p:nvPr/>
        </p:nvSpPr>
        <p:spPr bwMode="auto">
          <a:xfrm>
            <a:off x="7820" y="4253094"/>
            <a:ext cx="1500188" cy="888504"/>
          </a:xfrm>
          <a:prstGeom prst="triangle">
            <a:avLst>
              <a:gd name="adj" fmla="val 0"/>
            </a:avLst>
          </a:prstGeom>
          <a:solidFill>
            <a:srgbClr val="5FA281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13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0" y="2309723"/>
            <a:ext cx="8078327" cy="194337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2069" y="2120797"/>
            <a:ext cx="3640427" cy="12544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172739" y="2204449"/>
            <a:ext cx="2458619" cy="12544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5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29"/>
    </mc:Choice>
    <mc:Fallback xmlns="">
      <p:transition spd="slow" advTm="6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1.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</TotalTime>
  <Words>1057</Words>
  <Application>Microsoft Office PowerPoint</Application>
  <PresentationFormat>全屏显示(16:9)</PresentationFormat>
  <Paragraphs>65</Paragraphs>
  <Slides>18</Slides>
  <Notes>1</Notes>
  <HiddenSlides>0</HiddenSlides>
  <MMClips>18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汉仪旗黑-85S</vt:lpstr>
      <vt:lpstr>楷体</vt:lpstr>
      <vt:lpstr>宋体</vt:lpstr>
      <vt:lpstr>微软雅黑</vt:lpstr>
      <vt:lpstr>Arial</vt:lpstr>
      <vt:lpstr>Calibri</vt:lpstr>
      <vt:lpstr>1_Office 主题​​</vt:lpstr>
      <vt:lpstr>语音识别字幕系统之 语音识别的过程及原理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erwai</cp:lastModifiedBy>
  <cp:revision>97</cp:revision>
  <dcterms:created xsi:type="dcterms:W3CDTF">2020-02-01T11:21:51Z</dcterms:created>
  <dcterms:modified xsi:type="dcterms:W3CDTF">2020-03-19T10:37:28Z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