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444" r:id="rId5"/>
    <p:sldId id="305" r:id="rId6"/>
    <p:sldId id="306" r:id="rId7"/>
    <p:sldId id="283" r:id="rId8"/>
    <p:sldId id="284" r:id="rId9"/>
    <p:sldId id="290" r:id="rId10"/>
    <p:sldId id="329" r:id="rId11"/>
    <p:sldId id="312" r:id="rId12"/>
    <p:sldId id="289" r:id="rId13"/>
    <p:sldId id="307" r:id="rId14"/>
    <p:sldId id="287" r:id="rId15"/>
    <p:sldId id="311" r:id="rId16"/>
    <p:sldId id="308" r:id="rId17"/>
    <p:sldId id="459" r:id="rId18"/>
    <p:sldId id="324" r:id="rId19"/>
    <p:sldId id="260" r:id="rId20"/>
    <p:sldId id="275" r:id="rId21"/>
    <p:sldId id="317" r:id="rId22"/>
    <p:sldId id="319" r:id="rId23"/>
    <p:sldId id="276" r:id="rId24"/>
    <p:sldId id="445" r:id="rId25"/>
    <p:sldId id="1049" r:id="rId26"/>
    <p:sldId id="460" r:id="rId27"/>
    <p:sldId id="332" r:id="rId28"/>
    <p:sldId id="452" r:id="rId29"/>
    <p:sldId id="447" r:id="rId30"/>
    <p:sldId id="353" r:id="rId31"/>
    <p:sldId id="354" r:id="rId32"/>
    <p:sldId id="455" r:id="rId33"/>
    <p:sldId id="1047" r:id="rId34"/>
    <p:sldId id="458" r:id="rId35"/>
    <p:sldId id="457" r:id="rId36"/>
    <p:sldId id="454" r:id="rId37"/>
    <p:sldId id="977" r:id="rId38"/>
    <p:sldId id="271" r:id="rId3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10"/>
    <p:restoredTop sz="93107"/>
  </p:normalViewPr>
  <p:slideViewPr>
    <p:cSldViewPr snapToGrid="0">
      <p:cViewPr varScale="1">
        <p:scale>
          <a:sx n="187" d="100"/>
          <a:sy n="187" d="100"/>
        </p:scale>
        <p:origin x="200" y="504"/>
      </p:cViewPr>
      <p:guideLst>
        <p:guide orient="horz" pos="1736"/>
        <p:guide pos="2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commentAuthors" Target="commentAuthors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>
              <a:solidFill>
                <a:srgbClr val="FF0000"/>
              </a:solidFill>
              <a:latin typeface="Kaiti SC" panose="02010600040101010101" pitchFamily="2" charset="-122"/>
              <a:ea typeface="Kaiti SC" panose="0201060004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这个太难理解，出了很多新词，学生恐怕不能听明白</a:t>
            </a:r>
            <a:endParaRPr kumimoji="1"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这个太难理解，出了很多新词，学生恐怕不能听明白</a:t>
            </a:r>
            <a:endParaRPr kumimoji="1"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zh-CN">
                <a:ea typeface="宋体" panose="02010600030101010101" pitchFamily="2" charset="-122"/>
              </a:rPr>
              <a:t>红字 狂犬主人的责任  是什么意思</a:t>
            </a:r>
            <a:endParaRPr kumimoji="1" lang="zh-CN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0" Type="http://schemas.openxmlformats.org/officeDocument/2006/relationships/tags" Target="../tags/tag100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5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7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79432"/>
            <a:ext cx="2133600" cy="274543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79432"/>
            <a:ext cx="2895600" cy="27454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79432"/>
            <a:ext cx="2133600" cy="274543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生物封面（必修2）定版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58"/>
            <a:ext cx="9146500" cy="515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" y="619"/>
            <a:ext cx="9143250" cy="51428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9" Type="http://schemas.openxmlformats.org/officeDocument/2006/relationships/tags" Target="../tags/tag112.xml"/><Relationship Id="rId28" Type="http://schemas.openxmlformats.org/officeDocument/2006/relationships/tags" Target="../tags/tag111.xml"/><Relationship Id="rId27" Type="http://schemas.openxmlformats.org/officeDocument/2006/relationships/tags" Target="../tags/tag110.xml"/><Relationship Id="rId26" Type="http://schemas.openxmlformats.org/officeDocument/2006/relationships/tags" Target="../tags/tag109.xml"/><Relationship Id="rId25" Type="http://schemas.openxmlformats.org/officeDocument/2006/relationships/tags" Target="../tags/tag108.xml"/><Relationship Id="rId24" Type="http://schemas.openxmlformats.org/officeDocument/2006/relationships/tags" Target="../tags/tag107.xml"/><Relationship Id="rId23" Type="http://schemas.openxmlformats.org/officeDocument/2006/relationships/image" Target="../media/image6.png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6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7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8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3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image" Target="file:////Users/hairui/Desktop/media/image10.jpeg" TargetMode="Externa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2.xml"/><Relationship Id="rId1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115.xml"/><Relationship Id="rId2" Type="http://schemas.openxmlformats.org/officeDocument/2006/relationships/image" Target="../media/image34.jpeg"/><Relationship Id="rId1" Type="http://schemas.openxmlformats.org/officeDocument/2006/relationships/tags" Target="../tags/tag1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file:////Users/hairui/Documents/2014-2017&#25968;&#25454;/2018-2019&#39640;&#19977;&#31532;&#20108;&#23398;&#26399;&#22791;&#35838;/bbg_bio/&#20840;&#20070;&#23436;&#25972;&#30340;Word&#29256;&#25991;&#26723;/1-1.TIF" TargetMode="Externa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684477" y="2331743"/>
            <a:ext cx="6459523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话说病毒（</a:t>
            </a:r>
            <a:r>
              <a:rPr lang="en-US" altLang="zh-CN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en-US" altLang="zh-CN" sz="3600" b="1" spc="3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高一年级生物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13271" y="3688900"/>
            <a:ext cx="6580835" cy="499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华中师大一附中朝阳学校         吴海睿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77712" y="751131"/>
            <a:ext cx="389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细菌病毒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噬菌体的结构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/>
          <a:srcRect l="6507" t="25084"/>
          <a:stretch>
            <a:fillRect/>
          </a:stretch>
        </p:blipFill>
        <p:spPr>
          <a:xfrm>
            <a:off x="1474818" y="1555729"/>
            <a:ext cx="2688002" cy="30268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4074" t="11481" r="9302" b="6614"/>
          <a:stretch>
            <a:fillRect/>
          </a:stretch>
        </p:blipFill>
        <p:spPr>
          <a:xfrm rot="16200000">
            <a:off x="5198723" y="1414813"/>
            <a:ext cx="2430707" cy="3064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5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0" y="0"/>
            <a:ext cx="3123446" cy="584775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kumimoji="1"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二、病毒的结构</a:t>
            </a:r>
            <a:endParaRPr kumimoji="1"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5964" y="581281"/>
            <a:ext cx="8704987" cy="71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许多动物病毒，其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核衣壳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外面还有一层或多层由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糖蛋白、脂类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所构成的囊膜把它们包裹起来。有的病毒在囊膜的最外层还有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突起物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t="20208"/>
          <a:stretch>
            <a:fillRect/>
          </a:stretch>
        </p:blipFill>
        <p:spPr>
          <a:xfrm>
            <a:off x="627592" y="1335153"/>
            <a:ext cx="7748233" cy="343125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06268" y="476640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α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疱疹病毒结构</a:t>
            </a:r>
            <a:endParaRPr lang="zh-CN" altLang="en-US" dirty="0"/>
          </a:p>
        </p:txBody>
      </p:sp>
      <p:sp>
        <p:nvSpPr>
          <p:cNvPr id="8" name="Text Box 5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0" y="0"/>
            <a:ext cx="3123446" cy="584775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kumimoji="1"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二、病毒的结构</a:t>
            </a:r>
            <a:endParaRPr kumimoji="1"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6404" y="695791"/>
            <a:ext cx="8170822" cy="1841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     现代病毒学家已把病毒这类非细胞生物分成真病毒（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Euvirus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简称病毒）和亚病毒（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Subvirus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）两大类：</a:t>
            </a:r>
            <a:endParaRPr kumimoji="1"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51258" y="1949835"/>
          <a:ext cx="7132662" cy="217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90"/>
                <a:gridCol w="1818283"/>
                <a:gridCol w="4713489"/>
              </a:tblGrid>
              <a:tr h="341577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名称</a:t>
                      </a:r>
                      <a:endParaRPr lang="zh-CN" altLang="en-US" sz="2400" dirty="0">
                        <a:latin typeface="Kaiti SC" panose="02010600040101010101" pitchFamily="2" charset="-122"/>
                        <a:ea typeface="Kaiti SC" panose="02010600040101010101" pitchFamily="2" charset="-122"/>
                      </a:endParaRPr>
                    </a:p>
                  </a:txBody>
                  <a:tcPr marL="68580" marR="68580" marT="34290" marB="34290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基本特征</a:t>
                      </a:r>
                      <a:endParaRPr lang="zh-CN" altLang="en-US" sz="2400" dirty="0">
                        <a:latin typeface="Kaiti SC" panose="02010600040101010101" pitchFamily="2" charset="-122"/>
                        <a:ea typeface="Kaiti SC" panose="02010600040101010101" pitchFamily="2" charset="-122"/>
                      </a:endParaRPr>
                    </a:p>
                  </a:txBody>
                  <a:tcPr marL="68580" marR="68580" marT="34290" marB="34290"/>
                </a:tc>
              </a:tr>
              <a:tr h="394636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（真）病毒</a:t>
                      </a:r>
                      <a:endParaRPr lang="zh-CN" altLang="en-US" sz="2400" dirty="0">
                        <a:latin typeface="Kaiti SC" panose="02010600040101010101" pitchFamily="2" charset="-122"/>
                        <a:ea typeface="Kaiti SC" panose="02010600040101010101" pitchFamily="2" charset="-122"/>
                      </a:endParaRPr>
                    </a:p>
                  </a:txBody>
                  <a:tcPr marL="68580" marR="68580" marT="34290" marB="34290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至少含有蛋白质和核酸两种组分</a:t>
                      </a:r>
                      <a:endParaRPr lang="zh-CN" altLang="en-US" sz="2400" dirty="0">
                        <a:latin typeface="Kaiti SC" panose="02010600040101010101" pitchFamily="2" charset="-122"/>
                        <a:ea typeface="Kaiti SC" panose="02010600040101010101" pitchFamily="2" charset="-122"/>
                      </a:endParaRPr>
                    </a:p>
                  </a:txBody>
                  <a:tcPr marL="68580" marR="68580" marT="34290" marB="34290"/>
                </a:tc>
              </a:tr>
              <a:tr h="394636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亚</a:t>
                      </a:r>
                      <a:endParaRPr lang="en-US" altLang="zh-CN" sz="1800" dirty="0">
                        <a:latin typeface="Kaiti SC" panose="02010600040101010101" pitchFamily="2" charset="-122"/>
                        <a:ea typeface="Kaiti SC" panose="02010600040101010101" pitchFamily="2" charset="-122"/>
                      </a:endParaRPr>
                    </a:p>
                    <a:p>
                      <a:pPr algn="ctr"/>
                      <a:r>
                        <a:rPr lang="zh-CN" altLang="en-US" sz="18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病</a:t>
                      </a:r>
                      <a:endParaRPr lang="en-US" altLang="zh-CN" sz="1800" dirty="0">
                        <a:latin typeface="Kaiti SC" panose="02010600040101010101" pitchFamily="2" charset="-122"/>
                        <a:ea typeface="Kaiti SC" panose="02010600040101010101" pitchFamily="2" charset="-122"/>
                      </a:endParaRPr>
                    </a:p>
                    <a:p>
                      <a:pPr algn="ctr"/>
                      <a:r>
                        <a:rPr lang="zh-CN" altLang="en-US" sz="18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毒</a:t>
                      </a:r>
                      <a:endParaRPr lang="zh-CN" altLang="en-US" sz="1800" dirty="0">
                        <a:latin typeface="Kaiti SC" panose="02010600040101010101" pitchFamily="2" charset="-122"/>
                        <a:ea typeface="Kaiti SC" panose="0201060004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类病毒</a:t>
                      </a:r>
                      <a:endParaRPr lang="zh-CN" altLang="en-US" sz="2400" dirty="0">
                        <a:latin typeface="Kaiti SC" panose="02010600040101010101" pitchFamily="2" charset="-122"/>
                        <a:ea typeface="Kaiti SC" panose="0201060004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含有具有单独侵染性的</a:t>
                      </a:r>
                      <a:r>
                        <a:rPr lang="en-US" altLang="zh-CN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RNA</a:t>
                      </a: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组分</a:t>
                      </a:r>
                      <a:endParaRPr lang="zh-CN" altLang="en-US" sz="2400" dirty="0">
                        <a:latin typeface="Kaiti SC" panose="02010600040101010101" pitchFamily="2" charset="-122"/>
                        <a:ea typeface="Kaiti SC" panose="02010600040101010101" pitchFamily="2" charset="-122"/>
                      </a:endParaRPr>
                    </a:p>
                  </a:txBody>
                  <a:tcPr marL="68580" marR="68580" marT="34290" marB="34290"/>
                </a:tc>
              </a:tr>
              <a:tr h="394636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拟病毒</a:t>
                      </a:r>
                      <a:endParaRPr lang="zh-CN" altLang="en-US" sz="2400" dirty="0">
                        <a:latin typeface="Kaiti SC" panose="02010600040101010101" pitchFamily="2" charset="-122"/>
                        <a:ea typeface="Kaiti SC" panose="0201060004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只含不具独立侵染性的</a:t>
                      </a:r>
                      <a:r>
                        <a:rPr lang="en-US" altLang="zh-CN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RNA</a:t>
                      </a: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组分</a:t>
                      </a:r>
                      <a:endParaRPr lang="zh-CN" altLang="en-US" sz="2400" dirty="0">
                        <a:latin typeface="Kaiti SC" panose="02010600040101010101" pitchFamily="2" charset="-122"/>
                        <a:ea typeface="Kaiti SC" panose="02010600040101010101" pitchFamily="2" charset="-122"/>
                      </a:endParaRPr>
                    </a:p>
                  </a:txBody>
                  <a:tcPr marL="68580" marR="68580" marT="34290" marB="34290"/>
                </a:tc>
              </a:tr>
              <a:tr h="394636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朊病毒</a:t>
                      </a:r>
                      <a:endParaRPr lang="zh-CN" altLang="en-US" sz="2400" dirty="0">
                        <a:latin typeface="Kaiti SC" panose="02010600040101010101" pitchFamily="2" charset="-122"/>
                        <a:ea typeface="Kaiti SC" panose="0201060004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只含单一蛋白质组分</a:t>
                      </a:r>
                      <a:endParaRPr lang="zh-CN" altLang="en-US" sz="2400" dirty="0">
                        <a:latin typeface="Kaiti SC" panose="02010600040101010101" pitchFamily="2" charset="-122"/>
                        <a:ea typeface="Kaiti SC" panose="02010600040101010101" pitchFamily="2" charset="-122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6" name="Text Box 5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0" y="0"/>
            <a:ext cx="3123446" cy="584775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kumimoji="1"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二、病毒的分类</a:t>
            </a:r>
            <a:endParaRPr kumimoji="1"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3339" y="847165"/>
            <a:ext cx="8214560" cy="1938485"/>
          </a:xfrm>
        </p:spPr>
        <p:txBody>
          <a:bodyPr>
            <a:normAutofit fontScale="90000"/>
          </a:bodyPr>
          <a:lstStyle/>
          <a:p>
            <a:r>
              <a:rPr kumimoji="1" lang="zh-CN" altLang="en-US" sz="2700" dirty="0">
                <a:latin typeface="宋体" panose="02010600030101010101" pitchFamily="2" charset="-122"/>
                <a:ea typeface="宋体" panose="02010600030101010101" pitchFamily="2" charset="-122"/>
              </a:rPr>
              <a:t>病毒按遗传物质分为：</a:t>
            </a:r>
            <a:br>
              <a:rPr kumimoji="1" lang="en-US" altLang="zh-CN" sz="27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br>
              <a:rPr kumimoji="1" lang="en-US" altLang="zh-CN" sz="27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kumimoji="1" lang="en-US" altLang="zh-CN" sz="27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kumimoji="1" lang="zh-CN" altLang="en-US" sz="2700" dirty="0">
                <a:latin typeface="宋体" panose="02010600030101010101" pitchFamily="2" charset="-122"/>
                <a:ea typeface="宋体" panose="02010600030101010101" pitchFamily="2" charset="-122"/>
              </a:rPr>
              <a:t>单链</a:t>
            </a:r>
            <a:r>
              <a:rPr kumimoji="1" lang="en-US" altLang="zh-CN" sz="2700" dirty="0">
                <a:latin typeface="宋体" panose="02010600030101010101" pitchFamily="2" charset="-122"/>
                <a:ea typeface="宋体" panose="02010600030101010101" pitchFamily="2" charset="-122"/>
              </a:rPr>
              <a:t>DNA</a:t>
            </a:r>
            <a:r>
              <a:rPr kumimoji="1" lang="zh-CN" altLang="en-US" sz="2700" dirty="0">
                <a:latin typeface="宋体" panose="02010600030101010101" pitchFamily="2" charset="-122"/>
                <a:ea typeface="宋体" panose="02010600030101010101" pitchFamily="2" charset="-122"/>
              </a:rPr>
              <a:t>病毒和双链</a:t>
            </a:r>
            <a:r>
              <a:rPr kumimoji="1" lang="en-US" altLang="zh-CN" sz="2700" dirty="0">
                <a:latin typeface="宋体" panose="02010600030101010101" pitchFamily="2" charset="-122"/>
                <a:ea typeface="宋体" panose="02010600030101010101" pitchFamily="2" charset="-122"/>
              </a:rPr>
              <a:t>DNA</a:t>
            </a:r>
            <a:r>
              <a:rPr kumimoji="1" lang="zh-CN" altLang="en-US" sz="2700" dirty="0">
                <a:latin typeface="宋体" panose="02010600030101010101" pitchFamily="2" charset="-122"/>
                <a:ea typeface="宋体" panose="02010600030101010101" pitchFamily="2" charset="-122"/>
              </a:rPr>
              <a:t>病毒；</a:t>
            </a:r>
            <a:br>
              <a:rPr kumimoji="1" lang="en-US" altLang="zh-CN" sz="27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br>
              <a:rPr kumimoji="1" lang="en-US" altLang="zh-CN" sz="27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kumimoji="1" lang="en-US" altLang="zh-CN" sz="27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kumimoji="1" lang="zh-CN" altLang="en-US" sz="2700" dirty="0">
                <a:latin typeface="宋体" panose="02010600030101010101" pitchFamily="2" charset="-122"/>
                <a:ea typeface="宋体" panose="02010600030101010101" pitchFamily="2" charset="-122"/>
              </a:rPr>
              <a:t>单链</a:t>
            </a:r>
            <a:r>
              <a:rPr kumimoji="1" lang="en-US" altLang="zh-CN" sz="2700" dirty="0">
                <a:latin typeface="宋体" panose="02010600030101010101" pitchFamily="2" charset="-122"/>
                <a:ea typeface="宋体" panose="02010600030101010101" pitchFamily="2" charset="-122"/>
              </a:rPr>
              <a:t>RNA</a:t>
            </a:r>
            <a:r>
              <a:rPr kumimoji="1" lang="zh-CN" altLang="en-US" sz="2700" dirty="0">
                <a:latin typeface="宋体" panose="02010600030101010101" pitchFamily="2" charset="-122"/>
                <a:ea typeface="宋体" panose="02010600030101010101" pitchFamily="2" charset="-122"/>
              </a:rPr>
              <a:t>病毒和双链</a:t>
            </a:r>
            <a:r>
              <a:rPr kumimoji="1" lang="en-US" altLang="zh-CN" sz="2700" dirty="0">
                <a:latin typeface="宋体" panose="02010600030101010101" pitchFamily="2" charset="-122"/>
                <a:ea typeface="宋体" panose="02010600030101010101" pitchFamily="2" charset="-122"/>
              </a:rPr>
              <a:t>RNA</a:t>
            </a:r>
            <a:r>
              <a:rPr kumimoji="1" lang="zh-CN" altLang="en-US" sz="2700" dirty="0">
                <a:latin typeface="宋体" panose="02010600030101010101" pitchFamily="2" charset="-122"/>
                <a:ea typeface="宋体" panose="02010600030101010101" pitchFamily="2" charset="-122"/>
              </a:rPr>
              <a:t>病毒。</a:t>
            </a:r>
            <a:br>
              <a:rPr kumimoji="1" lang="en-US" altLang="zh-CN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17327" y="1713670"/>
            <a:ext cx="3100252" cy="1010622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kumimoji="1" lang="en-US" altLang="zh-CN" sz="1500" dirty="0">
                <a:latin typeface="Kaiti SC" panose="02010600040101010101" pitchFamily="2" charset="-122"/>
                <a:ea typeface="Kaiti SC" panose="02010600040101010101" pitchFamily="2" charset="-122"/>
              </a:rPr>
              <a:t>RNA</a:t>
            </a:r>
            <a:r>
              <a:rPr kumimoji="1" lang="zh-CN" altLang="en-US" sz="1500" dirty="0">
                <a:latin typeface="Kaiti SC" panose="02010600040101010101" pitchFamily="2" charset="-122"/>
                <a:ea typeface="Kaiti SC" panose="02010600040101010101" pitchFamily="2" charset="-122"/>
              </a:rPr>
              <a:t>病毒，变化太快，有的</a:t>
            </a:r>
            <a:r>
              <a:rPr kumimoji="1" lang="en-US" altLang="zh-CN" sz="1500" dirty="0">
                <a:latin typeface="Kaiti SC" panose="02010600040101010101" pitchFamily="2" charset="-122"/>
                <a:ea typeface="Kaiti SC" panose="02010600040101010101" pitchFamily="2" charset="-122"/>
              </a:rPr>
              <a:t>RNA</a:t>
            </a:r>
            <a:r>
              <a:rPr kumimoji="1" lang="zh-CN" altLang="en-US" sz="1500" dirty="0">
                <a:latin typeface="Kaiti SC" panose="02010600040101010101" pitchFamily="2" charset="-122"/>
                <a:ea typeface="Kaiti SC" panose="02010600040101010101" pitchFamily="2" charset="-122"/>
              </a:rPr>
              <a:t>病毒有很大的杀伤力 </a:t>
            </a:r>
            <a:r>
              <a:rPr kumimoji="1" lang="zh-CN" altLang="en-US" sz="1500" dirty="0">
                <a:solidFill>
                  <a:srgbClr val="00206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kumimoji="1" lang="zh-CN" altLang="en-US" sz="1500" dirty="0">
                <a:latin typeface="Kaiti SC" panose="02010600040101010101" pitchFamily="2" charset="-122"/>
                <a:ea typeface="Kaiti SC" panose="02010600040101010101" pitchFamily="2" charset="-122"/>
              </a:rPr>
              <a:t>如艾滋病病毒、非典型性肺炎病毒、</a:t>
            </a:r>
            <a:r>
              <a:rPr kumimoji="1" lang="zh-CN" altLang="en-US" sz="1600" dirty="0">
                <a:latin typeface="Kaiti SC" panose="02010600040101010101" pitchFamily="2" charset="-122"/>
                <a:ea typeface="Kaiti SC" panose="02010600040101010101" pitchFamily="2" charset="-122"/>
              </a:rPr>
              <a:t>新型冠状病毒、</a:t>
            </a:r>
            <a:r>
              <a:rPr kumimoji="1" lang="zh-CN" altLang="en-US" sz="1500" dirty="0">
                <a:latin typeface="Kaiti SC" panose="02010600040101010101" pitchFamily="2" charset="-122"/>
                <a:ea typeface="Kaiti SC" panose="02010600040101010101" pitchFamily="2" charset="-122"/>
              </a:rPr>
              <a:t>烟草花叶病毒等等。</a:t>
            </a:r>
            <a:endParaRPr kumimoji="1" lang="zh-CN" altLang="en-US" sz="15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09435" y="3465020"/>
          <a:ext cx="5969725" cy="1183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13"/>
                <a:gridCol w="2375306"/>
                <a:gridCol w="2375306"/>
              </a:tblGrid>
              <a:tr h="39463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核酸</a:t>
                      </a:r>
                      <a:endParaRPr lang="zh-CN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五碳糖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含氮碱基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946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DNA</a:t>
                      </a:r>
                      <a:endParaRPr lang="zh-CN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脱氧核糖</a:t>
                      </a:r>
                      <a:endParaRPr lang="zh-CN" altLang="en-US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CN" altLang="en-US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zh-CN" altLang="en-US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zh-CN" altLang="en-US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zh-CN" altLang="en-US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946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RNA</a:t>
                      </a:r>
                      <a:endParaRPr lang="zh-CN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核糖</a:t>
                      </a:r>
                      <a:endParaRPr lang="zh-CN" altLang="en-US" sz="1800" b="1" kern="120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CN" altLang="en-US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zh-CN" altLang="en-US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zh-CN" altLang="en-US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endParaRPr lang="zh-CN" altLang="en-US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下箭头 6"/>
          <p:cNvSpPr/>
          <p:nvPr/>
        </p:nvSpPr>
        <p:spPr>
          <a:xfrm>
            <a:off x="3594298" y="2688729"/>
            <a:ext cx="229224" cy="596218"/>
          </a:xfrm>
          <a:prstGeom prst="downArrow">
            <a:avLst/>
          </a:prstGeom>
          <a:solidFill>
            <a:srgbClr val="28F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09435" y="303423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100" dirty="0">
                <a:latin typeface="+mj-ea"/>
                <a:cs typeface="Times New Roman" panose="02020603050405020304" pitchFamily="18" charset="0"/>
              </a:rPr>
              <a:t>温习知识点：</a:t>
            </a:r>
            <a:endParaRPr lang="zh-CN" altLang="en-US" dirty="0"/>
          </a:p>
        </p:txBody>
      </p:sp>
      <p:sp>
        <p:nvSpPr>
          <p:cNvPr id="9" name="Text Box 5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0" y="0"/>
            <a:ext cx="3123446" cy="584775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kumimoji="1"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二、病毒的分类</a:t>
            </a:r>
            <a:endParaRPr kumimoji="1"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632" y="792558"/>
            <a:ext cx="7886700" cy="58767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kumimoji="1" lang="zh-CN" altLang="en-US" sz="2100" dirty="0">
                <a:latin typeface="宋体" panose="02010600030101010101" pitchFamily="2" charset="-122"/>
                <a:ea typeface="宋体" panose="02010600030101010101" pitchFamily="2" charset="-122"/>
              </a:rPr>
              <a:t>病毒家族按照感染对象可简单分为植物病毒、动物病毒、细菌病毒等等。</a:t>
            </a:r>
            <a:endParaRPr kumimoji="1" lang="zh-CN" altLang="en-US" sz="21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99864" y="1377838"/>
            <a:ext cx="3342068" cy="31700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kumimoji="1" lang="zh-CN" altLang="en-US" sz="2000" dirty="0">
                <a:latin typeface="Kaiti SC" panose="02010600040101010101" pitchFamily="2" charset="-122"/>
                <a:ea typeface="Kaiti SC" panose="02010600040101010101" pitchFamily="2" charset="-122"/>
              </a:rPr>
              <a:t>        细菌病毒以细菌为宿主，又称噬菌体。噬菌体导致了这个世界上最大规模的死亡。不过别紧张，这里的死亡不是指人类，而是指细菌。</a:t>
            </a:r>
            <a:endParaRPr kumimoji="1" lang="en-US" altLang="zh-CN" sz="20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kumimoji="1" lang="zh-CN" altLang="en-US" sz="2000" dirty="0">
                <a:latin typeface="Kaiti SC" panose="02010600040101010101" pitchFamily="2" charset="-122"/>
                <a:ea typeface="Kaiti SC" panose="02010600040101010101" pitchFamily="2" charset="-122"/>
              </a:rPr>
              <a:t>        噬菌体与人类友好相处，科学家正在研究请它来帮助人类治疗某些细菌性疾病。</a:t>
            </a:r>
            <a:endParaRPr kumimoji="1" lang="zh-CN" altLang="en-US" sz="20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2072" y="1482370"/>
            <a:ext cx="4331957" cy="3228913"/>
          </a:xfrm>
          <a:prstGeom prst="rect">
            <a:avLst/>
          </a:prstGeom>
        </p:spPr>
      </p:pic>
      <p:sp>
        <p:nvSpPr>
          <p:cNvPr id="8" name="Text Box 5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0" y="0"/>
            <a:ext cx="3123446" cy="584775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kumimoji="1"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二、病毒的分类</a:t>
            </a:r>
            <a:endParaRPr kumimoji="1"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7777" y="650782"/>
            <a:ext cx="8139178" cy="1083639"/>
          </a:xfrm>
        </p:spPr>
        <p:txBody>
          <a:bodyPr>
            <a:normAutofit/>
          </a:bodyPr>
          <a:lstStyle/>
          <a:p>
            <a:r>
              <a:rPr kumimoji="1" lang="zh-CN" altLang="en-US" b="0" dirty="0"/>
              <a:t>受病毒感染的植物：</a:t>
            </a:r>
            <a:br>
              <a:rPr kumimoji="1" lang="en-US" altLang="zh-CN" b="0" dirty="0"/>
            </a:br>
            <a:r>
              <a:rPr kumimoji="1" lang="zh-CN" altLang="en-US" b="0" dirty="0"/>
              <a:t>    </a:t>
            </a:r>
            <a:r>
              <a:rPr kumimoji="1" lang="zh-CN" altLang="en-US" b="0" dirty="0">
                <a:latin typeface="楷体" panose="02010609060101010101" charset="-122"/>
                <a:ea typeface="楷体" panose="02010609060101010101" charset="-122"/>
              </a:rPr>
              <a:t>会产生局部坏死斑，合成病程相关蛋白等，病毒还会引起植物的过敏反应，会形成局部坏死。</a:t>
            </a:r>
            <a:endParaRPr kumimoji="1" lang="zh-CN" altLang="en-US" b="0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412" y="1802988"/>
            <a:ext cx="7266648" cy="2702258"/>
          </a:xfrm>
          <a:prstGeom prst="rect">
            <a:avLst/>
          </a:prstGeom>
        </p:spPr>
      </p:pic>
      <p:sp>
        <p:nvSpPr>
          <p:cNvPr id="5" name="Text Box 5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0" y="0"/>
            <a:ext cx="3875634" cy="584775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kumimoji="1"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三、病毒的利与弊</a:t>
            </a:r>
            <a:endParaRPr kumimoji="1"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9097" y="0"/>
            <a:ext cx="9284467" cy="522251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-49097" y="625965"/>
            <a:ext cx="9254466" cy="4216539"/>
          </a:xfrm>
          <a:prstGeom prst="rect">
            <a:avLst/>
          </a:prstGeom>
          <a:solidFill>
            <a:srgbClr val="00B0F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dirty="0"/>
              <a:t>国际病毒分类委员会（</a:t>
            </a:r>
            <a:r>
              <a:rPr kumimoji="1" lang="en-US" altLang="zh-CN" sz="2400" dirty="0"/>
              <a:t>ICTV</a:t>
            </a:r>
            <a:r>
              <a:rPr kumimoji="1" lang="zh-CN" altLang="en-US" sz="2400" dirty="0"/>
              <a:t>）在第八次报告（</a:t>
            </a:r>
            <a:r>
              <a:rPr kumimoji="1" lang="en-US" altLang="zh-CN" sz="2400" dirty="0"/>
              <a:t>2005</a:t>
            </a:r>
            <a:r>
              <a:rPr kumimoji="1" lang="zh-CN" altLang="en-US" sz="2400" dirty="0"/>
              <a:t>）中将病毒</a:t>
            </a:r>
            <a:endParaRPr kumimoji="1" lang="en-US" altLang="zh-CN" sz="2400" dirty="0"/>
          </a:p>
          <a:p>
            <a:pPr algn="ctr"/>
            <a:r>
              <a:rPr kumimoji="1" lang="zh-CN" altLang="en-US" sz="2400" dirty="0"/>
              <a:t>分为 </a:t>
            </a:r>
            <a:r>
              <a:rPr kumimoji="1" lang="en-US" altLang="zh-CN" sz="2400" dirty="0"/>
              <a:t>3</a:t>
            </a:r>
            <a:r>
              <a:rPr kumimoji="1" lang="zh-CN" altLang="en-US" sz="2400" dirty="0"/>
              <a:t>个目 </a:t>
            </a:r>
            <a:r>
              <a:rPr kumimoji="1" lang="en-US" altLang="zh-CN" sz="2400" dirty="0"/>
              <a:t>73</a:t>
            </a:r>
            <a:r>
              <a:rPr kumimoji="1" lang="zh-CN" altLang="en-US" sz="2400" dirty="0"/>
              <a:t>个科 </a:t>
            </a:r>
            <a:r>
              <a:rPr kumimoji="1" lang="en-US" altLang="zh-CN" sz="2400" dirty="0"/>
              <a:t>289</a:t>
            </a:r>
            <a:r>
              <a:rPr kumimoji="1" lang="zh-CN" altLang="en-US" sz="2400" dirty="0"/>
              <a:t>个属 </a:t>
            </a:r>
            <a:r>
              <a:rPr kumimoji="1" lang="en-US" altLang="zh-CN" sz="2400" dirty="0"/>
              <a:t>2000</a:t>
            </a:r>
            <a:r>
              <a:rPr kumimoji="1" lang="zh-CN" altLang="en-US" sz="2400" dirty="0"/>
              <a:t>多种。</a:t>
            </a:r>
            <a:endParaRPr kumimoji="1" lang="en-US" altLang="zh-CN" sz="2400" dirty="0"/>
          </a:p>
          <a:p>
            <a:pPr algn="ctr"/>
            <a:endParaRPr kumimoji="1" lang="zh-CN" altLang="en-US" sz="2400" dirty="0"/>
          </a:p>
          <a:p>
            <a:pPr algn="ctr"/>
            <a:r>
              <a:rPr kumimoji="1" lang="zh-CN" altLang="en-US" sz="2800" dirty="0"/>
              <a:t>影响战争的雅典大瘟疫</a:t>
            </a:r>
            <a:endParaRPr kumimoji="1" lang="en-US" altLang="zh-CN" sz="2800" dirty="0"/>
          </a:p>
          <a:p>
            <a:pPr algn="ctr"/>
            <a:r>
              <a:rPr kumimoji="1" lang="zh-CN" altLang="en-US" sz="2800" dirty="0"/>
              <a:t>摧毁罗马的安东尼瘟疫</a:t>
            </a:r>
            <a:endParaRPr kumimoji="1" lang="en-US" altLang="zh-CN" sz="2800" dirty="0"/>
          </a:p>
          <a:p>
            <a:pPr algn="ctr"/>
            <a:r>
              <a:rPr kumimoji="1" lang="zh-CN" altLang="en-US" sz="2800" dirty="0"/>
              <a:t>打破拜占庭雄心的查士丁尼瘟疫</a:t>
            </a:r>
            <a:endParaRPr kumimoji="1" lang="en-US" altLang="zh-CN" sz="2800" dirty="0"/>
          </a:p>
          <a:p>
            <a:pPr algn="ctr"/>
            <a:r>
              <a:rPr kumimoji="1" lang="zh-CN" altLang="en-US" sz="2800" dirty="0"/>
              <a:t>“上帝之鞭”黑死病</a:t>
            </a:r>
            <a:endParaRPr kumimoji="1" lang="en-US" altLang="zh-CN" sz="2800" dirty="0"/>
          </a:p>
          <a:p>
            <a:pPr algn="ctr"/>
            <a:r>
              <a:rPr kumimoji="1" lang="zh-CN" altLang="en-US" sz="2800" dirty="0"/>
              <a:t>灭绝种族的美洲瘟疫</a:t>
            </a:r>
            <a:endParaRPr kumimoji="1" lang="en-US" altLang="zh-CN" sz="2800" dirty="0"/>
          </a:p>
          <a:p>
            <a:pPr algn="ctr"/>
            <a:r>
              <a:rPr kumimoji="1" lang="zh-CN" altLang="en-US" sz="2800" dirty="0"/>
              <a:t>横扫世界的西班牙大流感</a:t>
            </a:r>
            <a:endParaRPr kumimoji="1" lang="en-US" altLang="zh-CN" sz="2800" dirty="0"/>
          </a:p>
          <a:p>
            <a:pPr algn="ctr"/>
            <a:r>
              <a:rPr kumimoji="1" lang="zh-CN" altLang="en-US" sz="2800" dirty="0"/>
              <a:t>国际性顽疾艾滋病</a:t>
            </a:r>
            <a:endParaRPr kumimoji="1" lang="zh-CN" alt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4547" y="664195"/>
            <a:ext cx="4170367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在人类历史的大多数岁月里，我们不只遭受了病毒性疾病的攻击，也有意无意地利用了一些病原体。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那些尝试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控制病毒性疾病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，尝试利用病毒的人们，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在人类历史上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非常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可贵。</a:t>
            </a:r>
            <a:b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一个经典的例子是培育奇特品种的郁金香，这些花在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17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世纪的荷兰价值连城。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kumimoji="1" lang="zh-CN" altLang="en-US" sz="1350" dirty="0"/>
          </a:p>
        </p:txBody>
      </p:sp>
      <p:pic>
        <p:nvPicPr>
          <p:cNvPr id="6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84914" y="105952"/>
            <a:ext cx="4554583" cy="5037548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4658" y="-801"/>
            <a:ext cx="7886700" cy="541048"/>
          </a:xfrm>
        </p:spPr>
        <p:txBody>
          <a:bodyPr>
            <a:normAutofit/>
          </a:bodyPr>
          <a:lstStyle/>
          <a:p>
            <a:r>
              <a:rPr kumimoji="1" lang="en-US" altLang="zh-CN" sz="2400" dirty="0">
                <a:latin typeface="Kaiti SC" panose="02010600040101010101" pitchFamily="2" charset="-122"/>
                <a:ea typeface="Kaiti SC" panose="02010600040101010101" pitchFamily="2" charset="-122"/>
              </a:rPr>
              <a:t>——</a:t>
            </a:r>
            <a:r>
              <a:rPr kumimoji="1"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利用植物病毒造花</a:t>
            </a:r>
            <a:endParaRPr kumimoji="1" lang="zh-CN" altLang="en-US" sz="24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t="2848" r="2555" b="6895"/>
          <a:stretch>
            <a:fillRect/>
          </a:stretch>
        </p:blipFill>
        <p:spPr>
          <a:xfrm>
            <a:off x="4681254" y="1397114"/>
            <a:ext cx="3720362" cy="373805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59041" y="610998"/>
            <a:ext cx="8444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latin typeface="楷体" panose="02010609060101010101" charset="-122"/>
                <a:ea typeface="楷体" panose="02010609060101010101" charset="-122"/>
              </a:rPr>
              <a:t>郁金香碎色病（郁金香花叶病毒）</a:t>
            </a:r>
            <a:r>
              <a:rPr kumimoji="1" lang="en-US" altLang="zh-CN" sz="2400" dirty="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kumimoji="1" lang="zh-CN" altLang="en-US" sz="2400" dirty="0">
                <a:latin typeface="楷体" panose="02010609060101010101" charset="-122"/>
                <a:ea typeface="楷体" panose="02010609060101010101" charset="-122"/>
              </a:rPr>
              <a:t>花冠表面局部细胞内色素的变化，如花青素，类黄酮等重新分配。</a:t>
            </a:r>
            <a:endParaRPr kumimoji="1" lang="zh-CN" altLang="en-US" sz="24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31107" y="1265121"/>
            <a:ext cx="116876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025" name="Picture 1" descr="/Users/hairui/Desktop/media/image10.jpe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16" y="1433957"/>
            <a:ext cx="3373388" cy="36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0" y="0"/>
            <a:ext cx="3875634" cy="584775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kumimoji="1"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三、病毒的利与弊</a:t>
            </a:r>
            <a:endParaRPr kumimoji="1"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8969" y="2617927"/>
            <a:ext cx="8435569" cy="2425985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      </a:t>
            </a:r>
            <a:r>
              <a:rPr kumimoji="1" lang="en-US" altLang="zh-CN" sz="1600" dirty="0">
                <a:latin typeface="Kaiti SC" panose="02010600040101010101" pitchFamily="2" charset="-122"/>
                <a:ea typeface="Kaiti SC" panose="02010600040101010101" pitchFamily="2" charset="-122"/>
              </a:rPr>
              <a:t>2015</a:t>
            </a:r>
            <a:r>
              <a:rPr kumimoji="1" lang="zh-CN" altLang="en-US" sz="1600" dirty="0">
                <a:latin typeface="Kaiti SC" panose="02010600040101010101" pitchFamily="2" charset="-122"/>
                <a:ea typeface="Kaiti SC" panose="02010600040101010101" pitchFamily="2" charset="-122"/>
              </a:rPr>
              <a:t>年年底，美国加州大学圣地亚哥医学院教授托马斯</a:t>
            </a:r>
            <a:r>
              <a:rPr kumimoji="1" lang="en-US" altLang="zh-CN" sz="1600" dirty="0">
                <a:latin typeface="Kaiti SC" panose="02010600040101010101" pitchFamily="2" charset="-122"/>
                <a:ea typeface="Kaiti SC" panose="02010600040101010101" pitchFamily="2" charset="-122"/>
              </a:rPr>
              <a:t>·</a:t>
            </a:r>
            <a:r>
              <a:rPr kumimoji="1" lang="zh-CN" altLang="en-US" sz="1600" dirty="0">
                <a:latin typeface="Kaiti SC" panose="02010600040101010101" pitchFamily="2" charset="-122"/>
                <a:ea typeface="Kaiti SC" panose="02010600040101010101" pitchFamily="2" charset="-122"/>
              </a:rPr>
              <a:t>帕特森在埃及游览时，被一种臭名昭著的超级细菌</a:t>
            </a:r>
            <a:r>
              <a:rPr kumimoji="1" lang="en-US" altLang="zh-CN" sz="1600" dirty="0">
                <a:latin typeface="Kaiti SC" panose="02010600040101010101" pitchFamily="2" charset="-122"/>
                <a:ea typeface="Kaiti SC" panose="02010600040101010101" pitchFamily="2" charset="-122"/>
              </a:rPr>
              <a:t>——</a:t>
            </a:r>
            <a:r>
              <a:rPr kumimoji="1" lang="zh-CN" altLang="en-US" sz="1600" dirty="0">
                <a:latin typeface="Kaiti SC" panose="02010600040101010101" pitchFamily="2" charset="-122"/>
                <a:ea typeface="Kaiti SC" panose="02010600040101010101" pitchFamily="2" charset="-122"/>
              </a:rPr>
              <a:t>鲍曼不动杆菌感染，一旦被感染，治愈的几率微乎其微。帕特森体内的不动杆菌对所有抗生素都已产生了耐药性。在走投无路的情况下，他接受了风险极大的噬菌体治疗，最终被治愈。他是北美第一个用静脉注射噬菌体的方式，完全治疗全身性感染的人。</a:t>
            </a:r>
            <a:endParaRPr kumimoji="1" lang="zh-CN" altLang="en-US" sz="16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796721" y="126630"/>
            <a:ext cx="4288024" cy="331514"/>
          </a:xfrm>
        </p:spPr>
        <p:txBody>
          <a:bodyPr>
            <a:noAutofit/>
          </a:bodyPr>
          <a:lstStyle/>
          <a:p>
            <a:r>
              <a:rPr kumimoji="1" lang="en-US" altLang="zh-CN" sz="2400" dirty="0">
                <a:latin typeface="Kaiti SC" panose="02010600040101010101" pitchFamily="2" charset="-122"/>
                <a:ea typeface="Kaiti SC" panose="02010600040101010101" pitchFamily="2" charset="-122"/>
              </a:rPr>
              <a:t>——</a:t>
            </a:r>
            <a:r>
              <a:rPr kumimoji="1"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利用病毒控制疾病</a:t>
            </a:r>
            <a:endParaRPr kumimoji="1" lang="zh-CN" altLang="en-US" sz="24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294307" y="711405"/>
            <a:ext cx="8849693" cy="230888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kumimoji="1"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噬菌体可以作为防治某些疾病的特效药，例如烧伤病人在患处涂抹绿浓杆菌噬菌体稀释液。</a:t>
            </a:r>
            <a:endParaRPr kumimoji="1"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kumimoji="1"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病毒基因组经改造后可作为基因治疗载体使用，改造的目的是除了确保病毒载体的安全性外，也在病毒基因组中获得了插入外源基因的空间。</a:t>
            </a:r>
            <a:endParaRPr kumimoji="1"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 Box 5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0" y="0"/>
            <a:ext cx="3875634" cy="584775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kumimoji="1"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三、病毒的利与弊</a:t>
            </a:r>
            <a:endParaRPr kumimoji="1"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50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1693545" y="429111"/>
            <a:ext cx="7274560" cy="3970318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endParaRPr lang="en-US" altLang="zh-CN" sz="2800" b="1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     一、病毒的发现</a:t>
            </a:r>
            <a:endParaRPr lang="en-US" altLang="zh-CN" sz="2800" b="1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endParaRPr lang="en-US" altLang="zh-CN" sz="2800" b="1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     二、病毒的形态、结构和分类</a:t>
            </a:r>
            <a:endParaRPr lang="en-US" altLang="zh-CN" sz="2800" b="1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endParaRPr lang="en-US" altLang="zh-CN" sz="2800" b="1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     三、病毒的利与弊</a:t>
            </a:r>
            <a:endParaRPr lang="en-US" altLang="zh-CN" sz="2800" b="1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endParaRPr lang="en-US" altLang="zh-CN" sz="2800" b="1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     四、病毒的感染周期</a:t>
            </a:r>
            <a:r>
              <a:rPr lang="en-US" altLang="zh-CN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——</a:t>
            </a:r>
            <a:r>
              <a:rPr lang="zh-CN" altLang="en-US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以疱疹病毒为例</a:t>
            </a:r>
            <a:endParaRPr lang="en-US" altLang="zh-CN" sz="2800" b="1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endParaRPr lang="en-US" altLang="zh-CN" sz="2800" b="1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grpSp>
        <p:nvGrpSpPr>
          <p:cNvPr id="10" name="组合 5"/>
          <p:cNvGrpSpPr/>
          <p:nvPr/>
        </p:nvGrpSpPr>
        <p:grpSpPr bwMode="auto">
          <a:xfrm>
            <a:off x="145516" y="248377"/>
            <a:ext cx="492441" cy="1154783"/>
            <a:chOff x="1049749" y="2520561"/>
            <a:chExt cx="492761" cy="1154465"/>
          </a:xfrm>
        </p:grpSpPr>
        <p:sp>
          <p:nvSpPr>
            <p:cNvPr id="11" name="圆角矩形 10"/>
            <p:cNvSpPr/>
            <p:nvPr/>
          </p:nvSpPr>
          <p:spPr>
            <a:xfrm>
              <a:off x="1075326" y="2520561"/>
              <a:ext cx="441610" cy="113690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文本框 4"/>
            <p:cNvSpPr txBox="1">
              <a:spLocks noChangeArrowheads="1"/>
            </p:cNvSpPr>
            <p:nvPr/>
          </p:nvSpPr>
          <p:spPr bwMode="auto">
            <a:xfrm rot="21439302">
              <a:off x="1049749" y="2531439"/>
              <a:ext cx="492761" cy="1143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eaLnBrk="1" hangingPunct="1"/>
              <a:r>
                <a:rPr lang="zh-CN" altLang="en-US" sz="2000" dirty="0">
                  <a:solidFill>
                    <a:schemeClr val="bg1"/>
                  </a:solidFill>
                </a:rPr>
                <a:t>第    课时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" name="文本框 12"/>
            <p:cNvSpPr txBox="1">
              <a:spLocks noChangeArrowheads="1"/>
            </p:cNvSpPr>
            <p:nvPr/>
          </p:nvSpPr>
          <p:spPr bwMode="auto">
            <a:xfrm>
              <a:off x="1142126" y="2758934"/>
              <a:ext cx="313109" cy="4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eaLnBrk="1" hangingPunct="1"/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77972" y="130629"/>
            <a:ext cx="1015663" cy="5012871"/>
          </a:xfrm>
          <a:prstGeom prst="rect">
            <a:avLst/>
          </a:prstGeom>
          <a:solidFill>
            <a:srgbClr val="28F6FC">
              <a:alpha val="7000"/>
            </a:srgbClr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kumimoji="1" lang="zh-CN" altLang="en-US" sz="5400" dirty="0"/>
              <a:t>  话 说 病 毒</a:t>
            </a:r>
            <a:endParaRPr kumimoji="1" lang="zh-CN" altLang="en-US" sz="5400" dirty="0"/>
          </a:p>
        </p:txBody>
      </p:sp>
      <p:sp>
        <p:nvSpPr>
          <p:cNvPr id="3" name="文本框 2"/>
          <p:cNvSpPr txBox="1"/>
          <p:nvPr/>
        </p:nvSpPr>
        <p:spPr>
          <a:xfrm>
            <a:off x="-25625" y="1"/>
            <a:ext cx="1686383" cy="5143499"/>
          </a:xfrm>
          <a:prstGeom prst="rect">
            <a:avLst/>
          </a:prstGeom>
          <a:solidFill>
            <a:srgbClr val="55C9F0">
              <a:alpha val="34118"/>
            </a:srgbClr>
          </a:solidFill>
        </p:spPr>
        <p:txBody>
          <a:bodyPr vert="eaVert" wrap="square" rtlCol="0">
            <a:spAutoFit/>
          </a:bodyPr>
          <a:lstStyle/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4958" y="893520"/>
            <a:ext cx="7886700" cy="3263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</a:rPr>
              <a:t>   一颗棉桃被钻了一个大大的窟窿，而完成这一“杰作”的就是那只棉铃虫。它的天敌</a:t>
            </a:r>
            <a:r>
              <a:rPr lang="en-US" altLang="zh-CN" sz="2000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000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棉铃虫核型多角体病毒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</a:rPr>
              <a:t>，一种对棉铃虫有致命性的昆虫病毒。这是一种重组病毒杀虫剂。</a:t>
            </a:r>
            <a:endParaRPr lang="en-US" altLang="zh-CN" sz="2000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</a:rPr>
              <a:t>    在对杆状病毒基因及功能深入研究的基础上，国内外利用基因工程改良病毒杀虫剂，通过插入或删除外源基因获得重组病毒，增加杀虫速度、缩短害虫致死时间、减少对农作物及自然生态环境的危害。</a:t>
            </a:r>
            <a:endParaRPr lang="en-US" altLang="zh-CN" sz="20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3744617" y="126630"/>
            <a:ext cx="2964000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kumimoji="1" lang="en-US" altLang="zh-CN" sz="2400" dirty="0">
                <a:latin typeface="Kaiti SC" panose="02010600040101010101" pitchFamily="2" charset="-122"/>
                <a:ea typeface="Kaiti SC" panose="02010600040101010101" pitchFamily="2" charset="-122"/>
              </a:rPr>
              <a:t>——</a:t>
            </a:r>
            <a:r>
              <a:rPr kumimoji="1"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利用病毒杀虫</a:t>
            </a:r>
            <a:endParaRPr kumimoji="1" lang="zh-CN" altLang="en-US" sz="24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4" name="Text Box 5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0" y="0"/>
            <a:ext cx="3875634" cy="584775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kumimoji="1"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三、病毒的利与弊</a:t>
            </a:r>
            <a:endParaRPr kumimoji="1"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0119" y="711405"/>
            <a:ext cx="8323761" cy="892169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利用病毒生产各种疫苗，能比较有效预防某些病毒性疾病的发生。疫苗主要有三种：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灭活疫苗、减毒疫苗、基因工程疫苗。</a:t>
            </a:r>
            <a:br>
              <a:rPr lang="zh-CN" altLang="en-US" sz="16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　</a:t>
            </a:r>
            <a:r>
              <a:rPr kumimoji="1" lang="zh-CN" altLang="en-US" sz="1800" dirty="0">
                <a:latin typeface="Kaiti SC" panose="02010600040101010101" pitchFamily="2" charset="-122"/>
                <a:ea typeface="Kaiti SC" panose="02010600040101010101" pitchFamily="2" charset="-122"/>
              </a:rPr>
              <a:t>重组新型冠状病毒（</a:t>
            </a:r>
            <a:r>
              <a:rPr kumimoji="1" lang="en-US" altLang="zh-CN" sz="1800" dirty="0">
                <a:latin typeface="Kaiti SC" panose="02010600040101010101" pitchFamily="2" charset="-122"/>
                <a:ea typeface="Kaiti SC" panose="02010600040101010101" pitchFamily="2" charset="-122"/>
              </a:rPr>
              <a:t>2019-cov</a:t>
            </a:r>
            <a:r>
              <a:rPr kumimoji="1" lang="zh-CN" altLang="en-US" sz="1800" dirty="0">
                <a:latin typeface="Kaiti SC" panose="02010600040101010101" pitchFamily="2" charset="-122"/>
                <a:ea typeface="Kaiti SC" panose="02010600040101010101" pitchFamily="2" charset="-122"/>
              </a:rPr>
              <a:t>）疫苗（腺病毒载体）</a:t>
            </a:r>
            <a:r>
              <a:rPr kumimoji="1" lang="en-US" altLang="zh-CN" sz="1800" dirty="0">
                <a:latin typeface="Kaiti SC" panose="02010600040101010101" pitchFamily="2" charset="-122"/>
                <a:ea typeface="Kaiti SC" panose="02010600040101010101" pitchFamily="2" charset="-122"/>
              </a:rPr>
              <a:t>I</a:t>
            </a:r>
            <a:r>
              <a:rPr kumimoji="1" lang="zh-CN" altLang="en-US" sz="1800" dirty="0">
                <a:latin typeface="Kaiti SC" panose="02010600040101010101" pitchFamily="2" charset="-122"/>
                <a:ea typeface="Kaiti SC" panose="02010600040101010101" pitchFamily="2" charset="-122"/>
              </a:rPr>
              <a:t>期临床试验。</a:t>
            </a:r>
            <a:endParaRPr lang="en-US" altLang="zh-CN" sz="1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170000"/>
              </a:lnSpc>
              <a:buNone/>
            </a:pPr>
            <a:endParaRPr kumimoji="1"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3741794" y="126630"/>
            <a:ext cx="3807277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kumimoji="1" lang="en-US" altLang="zh-CN" sz="2400" dirty="0">
                <a:latin typeface="Kaiti SC" panose="02010600040101010101" pitchFamily="2" charset="-122"/>
                <a:ea typeface="Kaiti SC" panose="02010600040101010101" pitchFamily="2" charset="-122"/>
              </a:rPr>
              <a:t>——</a:t>
            </a:r>
            <a:r>
              <a:rPr kumimoji="1"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利用病毒制作疫苗</a:t>
            </a:r>
            <a:endParaRPr kumimoji="1" lang="zh-CN" altLang="en-US" sz="24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3909" y="2395880"/>
            <a:ext cx="4626321" cy="267765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疫苗采用基因工程方法构建。</a:t>
            </a:r>
            <a:endParaRPr lang="en-US" altLang="zh-CN" sz="24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endParaRPr lang="en-US" altLang="zh-CN" sz="24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中国工程院院士陈薇解释：在“学习”病毒的前提下，对病毒进行“手术”，用移花接木的方法，改造出一个我们需要的载体病毒，并注入人体产生免疫。</a:t>
            </a:r>
            <a:endParaRPr lang="en-US" altLang="zh-CN" sz="24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7" name="内容占位符 3"/>
          <p:cNvPicPr>
            <a:picLocks noChangeAspect="1"/>
          </p:cNvPicPr>
          <p:nvPr/>
        </p:nvPicPr>
        <p:blipFill rotWithShape="1">
          <a:blip r:embed="rId1"/>
          <a:srcRect t="41258" b="26004"/>
          <a:stretch>
            <a:fillRect/>
          </a:stretch>
        </p:blipFill>
        <p:spPr>
          <a:xfrm>
            <a:off x="4780230" y="2473555"/>
            <a:ext cx="3960255" cy="2522305"/>
          </a:xfrm>
          <a:prstGeom prst="rect">
            <a:avLst/>
          </a:prstGeom>
        </p:spPr>
      </p:pic>
      <p:sp>
        <p:nvSpPr>
          <p:cNvPr id="6" name="Text Box 5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0" y="0"/>
            <a:ext cx="3875634" cy="584775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kumimoji="1"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三、病毒的利与弊</a:t>
            </a:r>
            <a:endParaRPr kumimoji="1"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6430" y="868843"/>
            <a:ext cx="8697614" cy="4033155"/>
          </a:xfrm>
          <a:prstGeom prst="rect">
            <a:avLst/>
          </a:prstGeom>
        </p:spPr>
      </p:pic>
      <p:sp>
        <p:nvSpPr>
          <p:cNvPr id="6" name="Text Box 5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0" y="0"/>
            <a:ext cx="3875634" cy="584775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kumimoji="1"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四、病毒的感染周期</a:t>
            </a:r>
            <a:endParaRPr kumimoji="1"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75634" y="66849"/>
            <a:ext cx="295465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latin typeface="Kaiti SC" panose="02010600040101010101" pitchFamily="2" charset="-122"/>
                <a:ea typeface="Kaiti SC" panose="02010600040101010101" pitchFamily="2" charset="-122"/>
              </a:rPr>
              <a:t>——</a:t>
            </a:r>
            <a:r>
              <a:rPr kumimoji="1"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以疱疹病毒为例</a:t>
            </a:r>
            <a:endParaRPr lang="zh-CN" altLang="en-US" sz="24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endParaRPr kumimoji="1" lang="zh-CN" alt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内容占位符 1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5039" y="0"/>
            <a:ext cx="8687326" cy="503457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4001" y="62443"/>
            <a:ext cx="8139178" cy="331514"/>
          </a:xfrm>
        </p:spPr>
        <p:txBody>
          <a:bodyPr>
            <a:normAutofit fontScale="90000"/>
          </a:bodyPr>
          <a:lstStyle/>
          <a:p>
            <a:r>
              <a:rPr kumimoji="1" lang="zh-CN" altLang="en-US" dirty="0"/>
              <a:t>温习知识点：细胞的基本结构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28484" y="585890"/>
            <a:ext cx="7186325" cy="446555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89411" y="564382"/>
            <a:ext cx="7612312" cy="4448681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789305" y="107315"/>
            <a:ext cx="4387850" cy="649605"/>
          </a:xfrm>
        </p:spPr>
        <p:txBody>
          <a:bodyPr>
            <a:normAutofit/>
          </a:bodyPr>
          <a:lstStyle/>
          <a:p>
            <a:r>
              <a:rPr kumimoji="1" lang="zh-CN" altLang="en-US" sz="3100" dirty="0">
                <a:latin typeface="Kaiti SC" panose="02010600040101010101" pitchFamily="2" charset="-122"/>
                <a:ea typeface="Kaiti SC" panose="02010600040101010101" pitchFamily="2" charset="-122"/>
              </a:rPr>
              <a:t>疱疹病毒感染周期图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b="78087"/>
          <a:stretch>
            <a:fillRect/>
          </a:stretch>
        </p:blipFill>
        <p:spPr>
          <a:xfrm>
            <a:off x="269041" y="1491506"/>
            <a:ext cx="8874959" cy="365199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56982" y="208887"/>
            <a:ext cx="8167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Kaiti SC" panose="02010600040101010101" pitchFamily="2" charset="-122"/>
                <a:ea typeface="Kaiti SC" panose="02010600040101010101" pitchFamily="2" charset="-122"/>
              </a:rPr>
              <a:t>1</a:t>
            </a:r>
            <a:r>
              <a:rPr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、</a:t>
            </a:r>
            <a:r>
              <a:rPr lang="zh-CN" altLang="en-US" sz="2400" b="1" dirty="0">
                <a:latin typeface="Kaiti SC" panose="02010600040101010101" pitchFamily="2" charset="-122"/>
                <a:ea typeface="Kaiti SC" panose="02010600040101010101" pitchFamily="2" charset="-122"/>
              </a:rPr>
              <a:t>吸附</a:t>
            </a:r>
            <a:r>
              <a:rPr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：病毒</a:t>
            </a:r>
            <a:r>
              <a:rPr lang="zh-CN" altLang="en-US" sz="2400" b="1" dirty="0">
                <a:latin typeface="Kaiti SC" panose="02010600040101010101" pitchFamily="2" charset="-122"/>
                <a:ea typeface="Kaiti SC" panose="02010600040101010101" pitchFamily="2" charset="-122"/>
              </a:rPr>
              <a:t>膜蛋白</a:t>
            </a:r>
            <a:r>
              <a:rPr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与细胞的受体作用（步骤</a:t>
            </a:r>
            <a:r>
              <a:rPr lang="en-US" altLang="zh-CN" sz="2400" dirty="0">
                <a:latin typeface="Kaiti SC" panose="02010600040101010101" pitchFamily="2" charset="-122"/>
                <a:ea typeface="Kaiti SC" panose="02010600040101010101" pitchFamily="2" charset="-122"/>
              </a:rPr>
              <a:t>2)</a:t>
            </a:r>
            <a:r>
              <a:rPr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。在</a:t>
            </a:r>
            <a:r>
              <a:rPr lang="zh-CN" altLang="zh-CN" sz="2400" dirty="0">
                <a:latin typeface="Kaiti SC" panose="02010600040101010101" pitchFamily="2" charset="-122"/>
                <a:ea typeface="Kaiti SC" panose="02010600040101010101" pitchFamily="2" charset="-122"/>
              </a:rPr>
              <a:t>病毒</a:t>
            </a:r>
            <a:r>
              <a:rPr lang="zh-CN" altLang="zh-CN" sz="2400" b="1" dirty="0">
                <a:latin typeface="Kaiti SC" panose="02010600040101010101" pitchFamily="2" charset="-122"/>
                <a:ea typeface="Kaiti SC" panose="02010600040101010101" pitchFamily="2" charset="-122"/>
              </a:rPr>
              <a:t>膜糖蛋白</a:t>
            </a:r>
            <a:r>
              <a:rPr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作用下，</a:t>
            </a:r>
            <a:r>
              <a:rPr lang="zh-CN" altLang="zh-CN" sz="2400" dirty="0">
                <a:latin typeface="Kaiti SC" panose="02010600040101010101" pitchFamily="2" charset="-122"/>
                <a:ea typeface="Kaiti SC" panose="02010600040101010101" pitchFamily="2" charset="-122"/>
              </a:rPr>
              <a:t>病毒囊膜与细胞膜融合（步骤</a:t>
            </a:r>
            <a:r>
              <a:rPr lang="en-US" altLang="zh-CN" sz="2400" dirty="0">
                <a:latin typeface="Kaiti SC" panose="02010600040101010101" pitchFamily="2" charset="-122"/>
                <a:ea typeface="Kaiti SC" panose="02010600040101010101" pitchFamily="2" charset="-122"/>
              </a:rPr>
              <a:t>3</a:t>
            </a:r>
            <a:r>
              <a:rPr lang="zh-CN" altLang="zh-CN" sz="2400" dirty="0">
                <a:latin typeface="Kaiti SC" panose="02010600040101010101" pitchFamily="2" charset="-122"/>
                <a:ea typeface="Kaiti SC" panose="02010600040101010101" pitchFamily="2" charset="-122"/>
              </a:rPr>
              <a:t>)。膜融合导致一些外膜蛋白和</a:t>
            </a:r>
            <a:r>
              <a:rPr lang="zh-CN" altLang="zh-CN" sz="2400" b="1" dirty="0">
                <a:latin typeface="Kaiti SC" panose="02010600040101010101" pitchFamily="2" charset="-122"/>
                <a:ea typeface="Kaiti SC" panose="02010600040101010101" pitchFamily="2" charset="-122"/>
              </a:rPr>
              <a:t>核衣壳</a:t>
            </a:r>
            <a:r>
              <a:rPr lang="zh-CN" altLang="zh-CN" sz="2400" dirty="0">
                <a:latin typeface="Kaiti SC" panose="02010600040101010101" pitchFamily="2" charset="-122"/>
                <a:ea typeface="Kaiti SC" panose="02010600040101010101" pitchFamily="2" charset="-122"/>
              </a:rPr>
              <a:t>释放到胞质中（步骤</a:t>
            </a:r>
            <a:r>
              <a:rPr lang="en-US" altLang="zh-CN" sz="2400" dirty="0">
                <a:latin typeface="Kaiti SC" panose="02010600040101010101" pitchFamily="2" charset="-122"/>
                <a:ea typeface="Kaiti SC" panose="02010600040101010101" pitchFamily="2" charset="-122"/>
              </a:rPr>
              <a:t>4</a:t>
            </a:r>
            <a:r>
              <a:rPr lang="zh-CN" altLang="zh-CN" sz="2400" dirty="0">
                <a:latin typeface="Kaiti SC" panose="02010600040101010101" pitchFamily="2" charset="-122"/>
                <a:ea typeface="Kaiti SC" panose="02010600040101010101" pitchFamily="2" charset="-122"/>
              </a:rPr>
              <a:t>)。 </a:t>
            </a:r>
            <a:endParaRPr lang="zh-CN" altLang="en-US" sz="24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85969" y="1726064"/>
            <a:ext cx="1024665" cy="1135470"/>
          </a:xfrm>
          <a:prstGeom prst="rect">
            <a:avLst/>
          </a:prstGeom>
          <a:noFill/>
          <a:ln w="38100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342477" y="1609844"/>
            <a:ext cx="1043491" cy="1370028"/>
          </a:xfrm>
          <a:prstGeom prst="rect">
            <a:avLst/>
          </a:prstGeom>
          <a:noFill/>
          <a:ln w="38100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21235" r="19838" b="28476"/>
          <a:stretch>
            <a:fillRect/>
          </a:stretch>
        </p:blipFill>
        <p:spPr>
          <a:xfrm>
            <a:off x="306447" y="129921"/>
            <a:ext cx="1217553" cy="1939830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731306" y="237944"/>
          <a:ext cx="6264903" cy="12482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301"/>
                <a:gridCol w="2088301"/>
                <a:gridCol w="2088301"/>
              </a:tblGrid>
              <a:tr h="413969">
                <a:tc rowSpan="2">
                  <a:txBody>
                    <a:bodyPr/>
                    <a:lstStyle/>
                    <a:p>
                      <a:r>
                        <a:rPr lang="zh-CN" altLang="en-US" sz="2000" dirty="0"/>
                        <a:t>病毒组分</a:t>
                      </a:r>
                      <a:endParaRPr lang="zh-CN" alt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      转移</a:t>
                      </a:r>
                      <a:r>
                        <a:rPr lang="en-US" altLang="zh-CN" sz="2000" dirty="0"/>
                        <a:t>10um</a:t>
                      </a:r>
                      <a:r>
                        <a:rPr lang="zh-CN" altLang="en-US" sz="2000" dirty="0"/>
                        <a:t>的时间</a:t>
                      </a:r>
                      <a:endParaRPr lang="zh-CN" altLang="en-US" sz="2000" dirty="0"/>
                    </a:p>
                  </a:txBody>
                  <a:tcPr/>
                </a:tc>
                <a:tc hMerge="1">
                  <a:tcPr/>
                </a:tc>
              </a:tr>
              <a:tr h="417163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rgbClr val="FF0000"/>
                          </a:solidFill>
                        </a:rPr>
                        <a:t>在水中</a:t>
                      </a:r>
                      <a:r>
                        <a:rPr lang="en-US" altLang="zh-CN" sz="2000" dirty="0">
                          <a:solidFill>
                            <a:srgbClr val="FF0000"/>
                          </a:solidFill>
                        </a:rPr>
                        <a:t>/s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rgbClr val="FF0000"/>
                          </a:solidFill>
                        </a:rPr>
                        <a:t>在细胞质中</a:t>
                      </a:r>
                      <a:r>
                        <a:rPr lang="en-US" altLang="zh-CN" sz="2000" dirty="0">
                          <a:solidFill>
                            <a:srgbClr val="FF0000"/>
                          </a:solidFill>
                        </a:rPr>
                        <a:t>/h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17163"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疱疹病毒核衣壳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14.6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2.0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417" y="1910719"/>
            <a:ext cx="4536536" cy="281285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29768" y="2734035"/>
            <a:ext cx="3293601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latin typeface="Kaiti SC" panose="02010600040101010101" pitchFamily="2" charset="-122"/>
                <a:ea typeface="Kaiti SC" panose="02010600040101010101" pitchFamily="2" charset="-122"/>
              </a:rPr>
              <a:t>病毒的核衣壳结合到微管并转运到细胞核</a:t>
            </a:r>
            <a:endParaRPr lang="zh-CN" altLang="en-US" sz="24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3737530" y="3124737"/>
            <a:ext cx="836023" cy="1924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30402" t="18123" r="6545" b="8253"/>
          <a:stretch>
            <a:fillRect/>
          </a:stretch>
        </p:blipFill>
        <p:spPr>
          <a:xfrm>
            <a:off x="7232904" y="0"/>
            <a:ext cx="1911096" cy="302666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20438" y="763173"/>
            <a:ext cx="5990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kumimoji="1" lang="zh-CN" altLang="en-US" sz="2400" dirty="0">
                <a:latin typeface="楷体" panose="02010609060101010101" charset="-122"/>
                <a:ea typeface="楷体" panose="02010609060101010101" charset="-122"/>
              </a:rPr>
              <a:t>侵入：</a:t>
            </a:r>
            <a:endParaRPr kumimoji="1" lang="en-US" altLang="zh-CN" sz="2400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kumimoji="1" lang="zh-CN" altLang="en-US" sz="2400" dirty="0">
                <a:latin typeface="楷体" panose="02010609060101010101" charset="-122"/>
                <a:ea typeface="楷体" panose="02010609060101010101" charset="-122"/>
              </a:rPr>
              <a:t>病毒核衣壳与核孔对接，将病毒</a:t>
            </a:r>
            <a:r>
              <a:rPr kumimoji="1" lang="en-US" altLang="zh-CN" sz="2400" dirty="0">
                <a:latin typeface="楷体" panose="02010609060101010101" charset="-122"/>
                <a:ea typeface="楷体" panose="02010609060101010101" charset="-122"/>
              </a:rPr>
              <a:t>DNA</a:t>
            </a:r>
            <a:r>
              <a:rPr kumimoji="1" lang="zh-CN" altLang="en-US" sz="2400" dirty="0">
                <a:latin typeface="楷体" panose="02010609060101010101" charset="-122"/>
                <a:ea typeface="楷体" panose="02010609060101010101" charset="-122"/>
              </a:rPr>
              <a:t>释放到核内。（步骤</a:t>
            </a:r>
            <a:r>
              <a:rPr kumimoji="1" lang="en-US" altLang="zh-CN" sz="2400" dirty="0">
                <a:latin typeface="楷体" panose="02010609060101010101" charset="-122"/>
                <a:ea typeface="楷体" panose="02010609060101010101" charset="-122"/>
              </a:rPr>
              <a:t>7</a:t>
            </a:r>
            <a:r>
              <a:rPr kumimoji="1" lang="zh-CN" altLang="en-US" sz="2400" dirty="0">
                <a:latin typeface="楷体" panose="02010609060101010101" charset="-122"/>
                <a:ea typeface="楷体" panose="02010609060101010101" charset="-122"/>
              </a:rPr>
              <a:t>）</a:t>
            </a:r>
            <a:endParaRPr kumimoji="1" lang="en-US" altLang="zh-CN" sz="2400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内容占位符 3"/>
          <p:cNvPicPr>
            <a:picLocks noChangeAspect="1"/>
          </p:cNvPicPr>
          <p:nvPr/>
        </p:nvPicPr>
        <p:blipFill rotWithShape="1">
          <a:blip r:embed="rId2"/>
          <a:srcRect b="78087"/>
          <a:stretch>
            <a:fillRect/>
          </a:stretch>
        </p:blipFill>
        <p:spPr>
          <a:xfrm>
            <a:off x="219846" y="2968553"/>
            <a:ext cx="7013058" cy="217494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050024" y="232821"/>
            <a:ext cx="960120" cy="1060704"/>
          </a:xfrm>
          <a:prstGeom prst="rect">
            <a:avLst/>
          </a:prstGeom>
          <a:noFill/>
          <a:ln w="38100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273551" y="4434840"/>
            <a:ext cx="648839" cy="598932"/>
          </a:xfrm>
          <a:prstGeom prst="rect">
            <a:avLst/>
          </a:prstGeom>
          <a:noFill/>
          <a:ln w="38100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1789" y="475498"/>
            <a:ext cx="8664229" cy="341687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36208" y="3892377"/>
            <a:ext cx="239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细胞核和核孔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774725" y="3892377"/>
            <a:ext cx="2207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核孔复合物示意图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9002" y="300625"/>
            <a:ext cx="8472101" cy="238161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kumimoji="1" lang="zh-CN" altLang="en-US" sz="2550" dirty="0">
                <a:latin typeface="宋体" panose="02010600030101010101" pitchFamily="2" charset="-122"/>
                <a:ea typeface="宋体" panose="02010600030101010101" pitchFamily="2" charset="-122"/>
              </a:rPr>
              <a:t>    病毒是我们地球村的一个古老居民，它是自然界最简单最原始的生物。早在几十亿年前地球上还没有单细胞生物的时候，病毒就已经存在了。病毒有遗传基因和一点点必要的蛋白质“外衣”，但是它同所有的生物一样，具有遗传、变异、进化的能力。</a:t>
            </a:r>
            <a:endParaRPr kumimoji="1" lang="zh-CN" altLang="en-US" sz="255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308" y="2551554"/>
            <a:ext cx="3494482" cy="215978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421320" y="4820335"/>
            <a:ext cx="13388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1500" dirty="0">
                <a:latin typeface="宋体" panose="02010600030101010101" pitchFamily="2" charset="-122"/>
                <a:ea typeface="宋体" panose="02010600030101010101" pitchFamily="2" charset="-122"/>
              </a:rPr>
              <a:t>墨西哥水晶洞</a:t>
            </a:r>
            <a:endParaRPr lang="zh-CN" altLang="en-US" sz="1500" dirty="0"/>
          </a:p>
        </p:txBody>
      </p:sp>
      <p:sp>
        <p:nvSpPr>
          <p:cNvPr id="6" name="矩形 5"/>
          <p:cNvSpPr/>
          <p:nvPr/>
        </p:nvSpPr>
        <p:spPr>
          <a:xfrm>
            <a:off x="263827" y="3014531"/>
            <a:ext cx="4830688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kumimoji="1"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2009</a:t>
            </a:r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年，加拿大病毒学家柯蒂斯</a:t>
            </a:r>
            <a:r>
              <a:rPr kumimoji="1"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·</a:t>
            </a:r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萨特尔到访墨西哥的水晶洞（形成于 </a:t>
            </a:r>
            <a:r>
              <a:rPr kumimoji="1"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2600</a:t>
            </a:r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万年前，千万年来都处于封闭的环境中），他和同事从洞穴的水洼里舀了一些水，带回实验室，发现这些千万年以来与世隔绝水的里，有大量的病毒。</a:t>
            </a:r>
            <a:endParaRPr lang="zh-CN" alt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b="43388"/>
          <a:stretch>
            <a:fillRect/>
          </a:stretch>
        </p:blipFill>
        <p:spPr>
          <a:xfrm>
            <a:off x="104502" y="397328"/>
            <a:ext cx="4746171" cy="45143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07352" y="2573000"/>
            <a:ext cx="3670876" cy="127387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b="1" dirty="0">
                <a:latin typeface="楷体" panose="02010609060101010101" charset="-122"/>
                <a:ea typeface="楷体" panose="02010609060101010101" charset="-122"/>
              </a:rPr>
              <a:t>早期蛋白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</a:rPr>
              <a:t>β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</a:rPr>
              <a:t>蛋白）</a:t>
            </a:r>
            <a:r>
              <a:rPr lang="zh-CN" altLang="zh-CN" dirty="0">
                <a:latin typeface="楷体" panose="02010609060101010101" charset="-122"/>
                <a:ea typeface="楷体" panose="02010609060101010101" charset="-122"/>
              </a:rPr>
              <a:t>主要是在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AppleMyungjo" pitchFamily="2" charset="-127"/>
              </a:rPr>
              <a:t>DNA</a:t>
            </a:r>
            <a:r>
              <a:rPr lang="zh-CN" altLang="zh-CN" b="1" dirty="0">
                <a:latin typeface="楷体" panose="02010609060101010101" charset="-122"/>
                <a:ea typeface="楷体" panose="02010609060101010101" charset="-122"/>
              </a:rPr>
              <a:t>复制和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AppleMyungjo" pitchFamily="2" charset="-127"/>
              </a:rPr>
              <a:t>DNA</a:t>
            </a:r>
            <a:r>
              <a:rPr lang="zh-CN" altLang="zh-CN" b="1" dirty="0">
                <a:latin typeface="楷体" panose="02010609060101010101" charset="-122"/>
                <a:ea typeface="楷体" panose="02010609060101010101" charset="-122"/>
              </a:rPr>
              <a:t>合成底物的生成中起作用</a:t>
            </a:r>
            <a:r>
              <a:rPr lang="zh-CN" altLang="zh-CN" dirty="0">
                <a:latin typeface="楷体" panose="02010609060101010101" charset="-122"/>
                <a:ea typeface="楷体" panose="02010609060101010101" charset="-122"/>
              </a:rPr>
              <a:t>（步骤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  <a:cs typeface="AppleMyungjo" pitchFamily="2" charset="-127"/>
              </a:rPr>
              <a:t>12)</a:t>
            </a:r>
            <a:r>
              <a:rPr lang="zh-CN" altLang="zh-CN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5961" y="27996"/>
            <a:ext cx="4252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3.</a:t>
            </a:r>
            <a:r>
              <a:rPr kumimoji="1" lang="zh-CN" altLang="en-US" dirty="0"/>
              <a:t>蛋白质合成和基因组的复制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04502" y="2109965"/>
            <a:ext cx="2933270" cy="2585323"/>
          </a:xfrm>
          <a:prstGeom prst="rect">
            <a:avLst/>
          </a:prstGeom>
          <a:noFill/>
          <a:ln w="104775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4971094" y="898423"/>
            <a:ext cx="3707134" cy="132343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</a:rPr>
              <a:t>立早期蛋白（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</a:rPr>
              <a:t>α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</a:rPr>
              <a:t>蛋白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</a:rPr>
              <a:t>），它在细胞质合成后，通过核孔进入细胞核活化早期基因的转录（步骤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</a:rPr>
              <a:t>10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</a:rPr>
              <a:t>）。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b="43388"/>
          <a:stretch>
            <a:fillRect/>
          </a:stretch>
        </p:blipFill>
        <p:spPr>
          <a:xfrm>
            <a:off x="-6388" y="452972"/>
            <a:ext cx="4931444" cy="46905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25056" y="2765688"/>
            <a:ext cx="3763298" cy="127387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 晚期蛋白（</a:t>
            </a:r>
            <a:r>
              <a:rPr lang="el-GR" altLang="zh-CN" dirty="0">
                <a:latin typeface="楷体" panose="02010609060101010101" charset="-122"/>
                <a:ea typeface="楷体" panose="02010609060101010101" charset="-122"/>
              </a:rPr>
              <a:t>γ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蛋白）主要是病毒粒子结构蛋白和病毒组装及颗粒释放所需要的辅助蛋白。</a:t>
            </a:r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5961" y="27996"/>
            <a:ext cx="4252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3.</a:t>
            </a:r>
            <a:r>
              <a:rPr kumimoji="1" lang="zh-CN" altLang="en-US" dirty="0"/>
              <a:t>蛋白质合成和基因组的复制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0" y="2216326"/>
            <a:ext cx="2933270" cy="2585323"/>
          </a:xfrm>
          <a:prstGeom prst="rect">
            <a:avLst/>
          </a:prstGeom>
          <a:noFill/>
          <a:ln w="104775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998208" y="1049736"/>
            <a:ext cx="3763298" cy="85837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 病毒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DNA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合成从病毒复制起始位点开始。（步骤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13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t="44857"/>
          <a:stretch>
            <a:fillRect/>
          </a:stretch>
        </p:blipFill>
        <p:spPr>
          <a:xfrm>
            <a:off x="0" y="516379"/>
            <a:ext cx="5067567" cy="433828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6066" y="147047"/>
            <a:ext cx="233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4.</a:t>
            </a:r>
            <a:r>
              <a:rPr kumimoji="1" lang="zh-CN" altLang="en-US" dirty="0"/>
              <a:t>组装和释放</a:t>
            </a:r>
            <a:endParaRPr kumimoji="1"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5207187" y="2685520"/>
            <a:ext cx="3875314" cy="163121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</a:rPr>
              <a:t>含有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</a:rPr>
              <a:t>DNA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</a:rPr>
              <a:t>的核衣壳与一些外膜蛋白一起，从核膜内出芽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</a:rPr>
              <a:t>，获得囊膜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</a:rPr>
              <a:t>（步骤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</a:rPr>
              <a:t>19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</a:rPr>
              <a:t>)。</a:t>
            </a:r>
            <a:endParaRPr lang="en-US" altLang="zh-CN" sz="2000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</a:rPr>
              <a:t>    在将核衣壳释放入细胞质时，留下病毒膜蛋白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</a:rPr>
              <a:t>（步骤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</a:rPr>
              <a:t>21)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68686" y="1597152"/>
            <a:ext cx="3752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组装形成的</a:t>
            </a:r>
            <a:r>
              <a:rPr lang="zh-CN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病毒衣壳太大，不能通过核孔运输。</a:t>
            </a:r>
            <a:endParaRPr lang="zh-CN" alt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02889" y="533842"/>
            <a:ext cx="3763298" cy="85837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en-US" b="1" dirty="0">
                <a:latin typeface="楷体" panose="02010609060101010101" charset="-122"/>
                <a:ea typeface="楷体" panose="02010609060101010101" charset="-122"/>
              </a:rPr>
              <a:t>新复制的病毒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</a:rPr>
              <a:t>DNA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</a:rPr>
              <a:t>包装进入核衣壳。（步骤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</a:rPr>
              <a:t>18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右箭头 6"/>
          <p:cNvSpPr/>
          <p:nvPr/>
        </p:nvSpPr>
        <p:spPr>
          <a:xfrm rot="5400000">
            <a:off x="7093682" y="2191590"/>
            <a:ext cx="587278" cy="103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46767" y="526343"/>
            <a:ext cx="3814354" cy="4184994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spc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    </a:t>
            </a:r>
            <a:r>
              <a:rPr lang="zh-CN" altLang="zh-CN" sz="2000" spc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当</a:t>
            </a:r>
            <a:r>
              <a:rPr lang="zh-CN" altLang="en-US" sz="2000" spc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病毒</a:t>
            </a:r>
            <a:r>
              <a:rPr lang="zh-CN" altLang="zh-CN" sz="2000" spc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核衣壳出芽</a:t>
            </a:r>
            <a:r>
              <a:rPr lang="zh-CN" altLang="en-US" sz="2000" spc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，</a:t>
            </a:r>
            <a:r>
              <a:rPr lang="zh-CN" altLang="zh-CN" sz="2000" spc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进入高尔基体后，核衣壳获取含有成熟的病毒囊膜蛋白和完整外膜层（步骤</a:t>
            </a:r>
            <a:r>
              <a:rPr lang="en-US" altLang="zh-CN" sz="2000" spc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22)</a:t>
            </a:r>
            <a:r>
              <a:rPr lang="zh-CN" altLang="zh-CN" sz="2000" spc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。</a:t>
            </a:r>
            <a:endParaRPr lang="en-US" altLang="zh-CN" sz="2000" spc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  <a:p>
            <a:pPr marL="0" indent="0">
              <a:buNone/>
            </a:pPr>
            <a:r>
              <a:rPr lang="zh-CN" altLang="en-US" sz="2000" spc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    </a:t>
            </a:r>
            <a:r>
              <a:rPr lang="zh-CN" altLang="zh-CN" sz="2000" spc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含有囊膜的病毒颗粒出芽到囊泡（步骤</a:t>
            </a:r>
            <a:r>
              <a:rPr lang="en-US" altLang="zh-CN" sz="2000" spc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23</a:t>
            </a:r>
            <a:r>
              <a:rPr lang="zh-CN" altLang="zh-CN" sz="2000" spc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)</a:t>
            </a:r>
            <a:r>
              <a:rPr lang="zh-CN" altLang="en-US" sz="2000" spc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。</a:t>
            </a:r>
            <a:endParaRPr lang="en-US" altLang="zh-CN" sz="2000" spc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  <a:p>
            <a:pPr marL="0" indent="0">
              <a:buNone/>
            </a:pPr>
            <a:r>
              <a:rPr lang="zh-CN" altLang="en-US" sz="2000" spc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    最后</a:t>
            </a:r>
            <a:r>
              <a:rPr lang="zh-CN" altLang="zh-CN" sz="2000" spc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运送到细胞膜后</a:t>
            </a:r>
            <a:r>
              <a:rPr lang="zh-CN" altLang="en-US" sz="2000" spc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，</a:t>
            </a:r>
            <a:r>
              <a:rPr lang="zh-CN" altLang="zh-CN" sz="2000" spc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通过</a:t>
            </a:r>
            <a:r>
              <a:rPr lang="zh-CN" altLang="zh-CN" sz="2000" b="1" spc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胞吐</a:t>
            </a:r>
            <a:r>
              <a:rPr lang="zh-CN" altLang="zh-CN" sz="2000" spc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作用释放（步骤</a:t>
            </a:r>
            <a:r>
              <a:rPr lang="en-US" altLang="zh-CN" sz="2000" spc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24)</a:t>
            </a:r>
            <a:r>
              <a:rPr lang="zh-CN" altLang="zh-CN" sz="2000" spc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。    </a:t>
            </a:r>
            <a:endParaRPr lang="zh-CN" altLang="zh-CN" sz="2000" spc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 rotWithShape="1">
          <a:blip r:embed="rId1"/>
          <a:srcRect t="44857"/>
          <a:stretch>
            <a:fillRect/>
          </a:stretch>
        </p:blipFill>
        <p:spPr>
          <a:xfrm>
            <a:off x="0" y="454906"/>
            <a:ext cx="5067567" cy="46221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3463" y="85574"/>
            <a:ext cx="2674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4.</a:t>
            </a:r>
            <a:r>
              <a:rPr kumimoji="1" lang="zh-CN" altLang="en-US" dirty="0"/>
              <a:t>组装和释放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2" t="8736"/>
          <a:stretch>
            <a:fillRect/>
          </a:stretch>
        </p:blipFill>
        <p:spPr bwMode="auto">
          <a:xfrm>
            <a:off x="298907" y="465743"/>
            <a:ext cx="3892310" cy="452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64480" y="1497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84824" y="9641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100" dirty="0">
                <a:latin typeface="+mj-ea"/>
                <a:cs typeface="Times New Roman" panose="02020603050405020304" pitchFamily="18" charset="0"/>
              </a:rPr>
              <a:t>温习知识点：胞吐</a:t>
            </a:r>
            <a:endParaRPr lang="zh-CN" altLang="en-US" dirty="0"/>
          </a:p>
        </p:txBody>
      </p:sp>
      <p:pic>
        <p:nvPicPr>
          <p:cNvPr id="6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937" y="96411"/>
            <a:ext cx="4471763" cy="5003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15517" y="3586968"/>
            <a:ext cx="144248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4</a:t>
            </a:r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、病毒的感</a:t>
            </a:r>
            <a:endParaRPr kumimoji="1" lang="en-US" altLang="zh-CN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染周期</a:t>
            </a:r>
            <a:endParaRPr kumimoji="1" lang="zh-CN" alt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308" y="1326796"/>
            <a:ext cx="566265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话</a:t>
            </a:r>
            <a:endParaRPr kumimoji="1"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kumimoji="1"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说</a:t>
            </a:r>
            <a:endParaRPr kumimoji="1"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kumimoji="1"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病</a:t>
            </a:r>
            <a:endParaRPr kumimoji="1"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kumimoji="1"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毒</a:t>
            </a:r>
            <a:endParaRPr kumimoji="1"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9338" y="2399352"/>
            <a:ext cx="16644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3</a:t>
            </a:r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、病毒的利弊</a:t>
            </a:r>
            <a:endParaRPr kumimoji="1" lang="zh-CN" alt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4217" y="503224"/>
            <a:ext cx="16748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1</a:t>
            </a:r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、病毒的发现</a:t>
            </a:r>
            <a:endParaRPr kumimoji="1" lang="zh-CN" alt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66109" y="3654065"/>
            <a:ext cx="7017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楷体" panose="02010609060101010101" charset="-122"/>
                <a:ea typeface="楷体" panose="02010609060101010101" charset="-122"/>
              </a:rPr>
              <a:t>侵入</a:t>
            </a:r>
            <a:endParaRPr kumimoji="1" lang="zh-CN" alt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66110" y="3220211"/>
            <a:ext cx="7017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吸附</a:t>
            </a:r>
            <a:endParaRPr kumimoji="1" lang="zh-CN" alt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698623" y="718033"/>
            <a:ext cx="209224" cy="31971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左大括号 15"/>
          <p:cNvSpPr/>
          <p:nvPr/>
        </p:nvSpPr>
        <p:spPr>
          <a:xfrm>
            <a:off x="2632983" y="778360"/>
            <a:ext cx="235504" cy="13674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左大括号 16"/>
          <p:cNvSpPr/>
          <p:nvPr/>
        </p:nvSpPr>
        <p:spPr>
          <a:xfrm>
            <a:off x="2386704" y="2959483"/>
            <a:ext cx="250702" cy="18129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410723" y="2747065"/>
            <a:ext cx="6045471" cy="2308324"/>
          </a:xfrm>
          <a:prstGeom prst="rect">
            <a:avLst/>
          </a:prstGeom>
          <a:noFill/>
          <a:ln w="38100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903068" y="1206091"/>
            <a:ext cx="171603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2</a:t>
            </a:r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、病毒的形态、结构和分类</a:t>
            </a:r>
            <a:endParaRPr kumimoji="1" lang="zh-CN" alt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5355218" y="447056"/>
            <a:ext cx="295753" cy="17262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-35867" y="-166376"/>
            <a:ext cx="2094865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kern="100" dirty="0">
                <a:latin typeface="+mn-ea"/>
              </a:rPr>
              <a:t>归纳总结</a:t>
            </a:r>
            <a:endParaRPr lang="zh-CN" altLang="zh-CN" sz="2400" kern="100" dirty="0">
              <a:latin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903095" y="278936"/>
            <a:ext cx="239462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比较病毒和细菌：</a:t>
            </a:r>
            <a:endParaRPr kumimoji="1" lang="en-US" altLang="zh-CN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病毒寄生在活细胞中</a:t>
            </a:r>
            <a:endParaRPr kumimoji="1" lang="zh-CN" alt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08469" y="361275"/>
            <a:ext cx="2954655" cy="36933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复习：</a:t>
            </a:r>
            <a:r>
              <a:rPr kumimoji="1" lang="zh-CN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生命活动离不开细胞</a:t>
            </a:r>
            <a:endParaRPr kumimoji="1" lang="zh-CN" alt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861305" y="1147800"/>
            <a:ext cx="31802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噬菌体病毒和疱疹病毒的结构</a:t>
            </a:r>
            <a:endParaRPr kumimoji="1" lang="en-US" altLang="zh-CN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30" name="右箭头 29"/>
          <p:cNvSpPr/>
          <p:nvPr/>
        </p:nvSpPr>
        <p:spPr>
          <a:xfrm>
            <a:off x="3442974" y="3733707"/>
            <a:ext cx="295753" cy="17262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6824377" y="1331089"/>
            <a:ext cx="2236496" cy="30008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350" dirty="0">
                <a:latin typeface="Kaiti SC" panose="02010600040101010101" pitchFamily="2" charset="-122"/>
                <a:ea typeface="Kaiti SC" panose="02010600040101010101" pitchFamily="2" charset="-122"/>
              </a:rPr>
              <a:t>思考：结构和功能相适应</a:t>
            </a:r>
            <a:endParaRPr lang="zh-CN" altLang="en-US" sz="135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871629" y="1813311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病毒的分类</a:t>
            </a:r>
            <a:endParaRPr kumimoji="1" lang="zh-CN" alt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4195184" y="1946899"/>
            <a:ext cx="295753" cy="17262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630769" y="2173848"/>
            <a:ext cx="2821606" cy="36933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复习：</a:t>
            </a:r>
            <a:r>
              <a:rPr kumimoji="1"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DNA</a:t>
            </a:r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和</a:t>
            </a:r>
            <a:r>
              <a:rPr kumimoji="1"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RNA</a:t>
            </a:r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的比较</a:t>
            </a:r>
            <a:endParaRPr kumimoji="1" lang="en-US" altLang="zh-CN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612662" y="1625977"/>
            <a:ext cx="1800493" cy="36933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噬菌体侵染细菌</a:t>
            </a:r>
            <a:endParaRPr kumimoji="1" lang="en-US" altLang="zh-CN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36" name="左大括号 35"/>
          <p:cNvSpPr/>
          <p:nvPr/>
        </p:nvSpPr>
        <p:spPr>
          <a:xfrm>
            <a:off x="4511033" y="1655866"/>
            <a:ext cx="65315" cy="768893"/>
          </a:xfrm>
          <a:prstGeom prst="leftBrace">
            <a:avLst>
              <a:gd name="adj1" fmla="val 245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左大括号 36"/>
          <p:cNvSpPr/>
          <p:nvPr/>
        </p:nvSpPr>
        <p:spPr>
          <a:xfrm rot="10800000">
            <a:off x="6540385" y="1274617"/>
            <a:ext cx="209112" cy="63694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2725659" y="2734027"/>
            <a:ext cx="34163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复习：哺乳动物细胞的基本结构</a:t>
            </a:r>
            <a:endParaRPr kumimoji="1" lang="zh-CN" alt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671980" y="4609178"/>
            <a:ext cx="13917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组装和释放</a:t>
            </a:r>
            <a:endParaRPr kumimoji="1" lang="zh-CN" alt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599827" y="4122994"/>
            <a:ext cx="32212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蛋白质合成和基因组的复制</a:t>
            </a:r>
            <a:endParaRPr kumimoji="1" lang="zh-CN" alt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798330" y="3236793"/>
            <a:ext cx="3820277" cy="30008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350" dirty="0">
                <a:latin typeface="Kaiti SC" panose="02010600040101010101" pitchFamily="2" charset="-122"/>
                <a:ea typeface="Kaiti SC" panose="02010600040101010101" pitchFamily="2" charset="-122"/>
              </a:rPr>
              <a:t>探究：</a:t>
            </a:r>
            <a:r>
              <a:rPr lang="zh-CN" altLang="zh-CN" sz="1350" dirty="0">
                <a:latin typeface="Kaiti SC" panose="02010600040101010101" pitchFamily="2" charset="-122"/>
                <a:ea typeface="Kaiti SC" panose="02010600040101010101" pitchFamily="2" charset="-122"/>
              </a:rPr>
              <a:t>病毒的核衣壳结合到微管并转运到细胞核</a:t>
            </a:r>
            <a:endParaRPr lang="zh-CN" altLang="en-US" sz="135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776835" y="3654065"/>
            <a:ext cx="2262158" cy="36933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复习：细胞核的结构</a:t>
            </a:r>
            <a:endParaRPr kumimoji="1" lang="en-US" altLang="zh-CN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44" name="右箭头 43"/>
          <p:cNvSpPr/>
          <p:nvPr/>
        </p:nvSpPr>
        <p:spPr>
          <a:xfrm>
            <a:off x="3425548" y="3313228"/>
            <a:ext cx="295753" cy="17262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6346372" y="4157619"/>
            <a:ext cx="2089033" cy="30008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350" dirty="0">
                <a:latin typeface="Kaiti SC" panose="02010600040101010101" pitchFamily="2" charset="-122"/>
                <a:ea typeface="Kaiti SC" panose="02010600040101010101" pitchFamily="2" charset="-122"/>
              </a:rPr>
              <a:t>训练：获取关键信息能力</a:t>
            </a:r>
            <a:endParaRPr lang="en-US" altLang="zh-CN" sz="135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48" name="右箭头 47"/>
          <p:cNvSpPr/>
          <p:nvPr/>
        </p:nvSpPr>
        <p:spPr>
          <a:xfrm>
            <a:off x="5935852" y="4216669"/>
            <a:ext cx="295753" cy="17262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右箭头 48"/>
          <p:cNvSpPr/>
          <p:nvPr/>
        </p:nvSpPr>
        <p:spPr>
          <a:xfrm>
            <a:off x="4139444" y="4697301"/>
            <a:ext cx="295753" cy="17262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4521486" y="4633672"/>
            <a:ext cx="1338828" cy="36933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复习：胞吐</a:t>
            </a:r>
            <a:endParaRPr kumimoji="1" lang="en-US" altLang="zh-CN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1920" y="439704"/>
            <a:ext cx="5903224" cy="470379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864323" y="993203"/>
            <a:ext cx="3099741" cy="71558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sz="1350" dirty="0">
                <a:latin typeface="Kaiti SC" panose="02010600040101010101" pitchFamily="2" charset="-122"/>
                <a:ea typeface="Kaiti SC" panose="02010600040101010101" pitchFamily="2" charset="-122"/>
              </a:rPr>
              <a:t>古希腊诗人荷马在《伊利亚特》中描写Hector </a:t>
            </a:r>
            <a:r>
              <a:rPr lang="en-US" altLang="zh-CN" sz="1350" dirty="0">
                <a:latin typeface="Kaiti SC" panose="02010600040101010101" pitchFamily="2" charset="-122"/>
                <a:ea typeface="Kaiti SC" panose="02010600040101010101" pitchFamily="2" charset="-122"/>
              </a:rPr>
              <a:t>(</a:t>
            </a:r>
            <a:r>
              <a:rPr lang="zh-CN" altLang="zh-CN" sz="1350" dirty="0">
                <a:latin typeface="Kaiti SC" panose="02010600040101010101" pitchFamily="2" charset="-122"/>
                <a:ea typeface="Kaiti SC" panose="02010600040101010101" pitchFamily="2" charset="-122"/>
              </a:rPr>
              <a:t>诗中人物）为</a:t>
            </a:r>
            <a:r>
              <a:rPr lang="en-US" altLang="zh-CN" sz="1350" dirty="0">
                <a:latin typeface="Kaiti SC" panose="02010600040101010101" pitchFamily="2" charset="-122"/>
                <a:ea typeface="Kaiti SC" panose="02010600040101010101" pitchFamily="2" charset="-122"/>
              </a:rPr>
              <a:t>“</a:t>
            </a:r>
            <a:r>
              <a:rPr lang="zh-CN" altLang="zh-CN" sz="1350" dirty="0">
                <a:latin typeface="Kaiti SC" panose="02010600040101010101" pitchFamily="2" charset="-122"/>
                <a:ea typeface="Kaiti SC" panose="02010600040101010101" pitchFamily="2" charset="-122"/>
              </a:rPr>
              <a:t>狂犬病人</a:t>
            </a:r>
            <a:r>
              <a:rPr lang="en-US" altLang="zh-CN" sz="1350" dirty="0">
                <a:latin typeface="Kaiti SC" panose="02010600040101010101" pitchFamily="2" charset="-122"/>
                <a:ea typeface="Kaiti SC" panose="02010600040101010101" pitchFamily="2" charset="-122"/>
              </a:rPr>
              <a:t>”</a:t>
            </a:r>
            <a:r>
              <a:rPr lang="zh-CN" altLang="zh-CN" sz="1350" dirty="0">
                <a:latin typeface="Kaiti SC" panose="02010600040101010101" pitchFamily="2" charset="-122"/>
                <a:ea typeface="Kaiti SC" panose="02010600040101010101" pitchFamily="2" charset="-122"/>
              </a:rPr>
              <a:t>。 （图</a:t>
            </a:r>
            <a:r>
              <a:rPr lang="en-US" altLang="zh-CN" sz="1350" dirty="0">
                <a:latin typeface="Kaiti SC" panose="02010600040101010101" pitchFamily="2" charset="-122"/>
                <a:ea typeface="Kaiti SC" panose="02010600040101010101" pitchFamily="2" charset="-122"/>
              </a:rPr>
              <a:t>1.1a)</a:t>
            </a:r>
            <a:r>
              <a:rPr lang="zh-CN" altLang="en-US" sz="135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zh-CN" sz="1350" dirty="0">
                <a:latin typeface="Kaiti SC" panose="02010600040101010101" pitchFamily="2" charset="-122"/>
                <a:ea typeface="Kaiti SC" panose="02010600040101010101" pitchFamily="2" charset="-122"/>
              </a:rPr>
              <a:t>。</a:t>
            </a:r>
            <a:endParaRPr lang="zh-CN" altLang="en-US" sz="135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7" name="内容占位符 2"/>
          <p:cNvSpPr txBox="1"/>
          <p:nvPr/>
        </p:nvSpPr>
        <p:spPr>
          <a:xfrm>
            <a:off x="5833746" y="2166122"/>
            <a:ext cx="3160893" cy="139337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zh-CN" altLang="zh-CN" sz="2475" dirty="0">
                <a:latin typeface="Kaiti SC" panose="02010600040101010101" pitchFamily="2" charset="-122"/>
                <a:ea typeface="Kaiti SC" panose="02010600040101010101" pitchFamily="2" charset="-122"/>
              </a:rPr>
              <a:t>埃及象形文献描述了看起来像脊髓灰质炎病毒感染的可能结果：一条患麻痹症萎缩的腿</a:t>
            </a:r>
            <a:r>
              <a:rPr lang="en-US" altLang="zh-CN" sz="2475" dirty="0">
                <a:latin typeface="Kaiti SC" panose="02010600040101010101" pitchFamily="2" charset="-122"/>
                <a:ea typeface="Kaiti SC" panose="02010600040101010101" pitchFamily="2" charset="-122"/>
              </a:rPr>
              <a:t>——</a:t>
            </a:r>
            <a:r>
              <a:rPr lang="zh-CN" altLang="zh-CN" sz="2475" dirty="0">
                <a:latin typeface="Kaiti SC" panose="02010600040101010101" pitchFamily="2" charset="-122"/>
                <a:ea typeface="Kaiti SC" panose="02010600040101010101" pitchFamily="2" charset="-122"/>
              </a:rPr>
              <a:t>脊髓灰质炎的典型症状</a:t>
            </a:r>
            <a:r>
              <a:rPr lang="en-US" altLang="zh-CN" sz="2475" dirty="0">
                <a:latin typeface="Kaiti SC" panose="02010600040101010101" pitchFamily="2" charset="-122"/>
                <a:ea typeface="Kaiti SC" panose="02010600040101010101" pitchFamily="2" charset="-122"/>
              </a:rPr>
              <a:t>[</a:t>
            </a:r>
            <a:r>
              <a:rPr lang="zh-CN" altLang="zh-CN" sz="2475" dirty="0">
                <a:latin typeface="Kaiti SC" panose="02010600040101010101" pitchFamily="2" charset="-122"/>
                <a:ea typeface="Kaiti SC" panose="02010600040101010101" pitchFamily="2" charset="-122"/>
              </a:rPr>
              <a:t>图1.1(b)]</a:t>
            </a:r>
            <a:r>
              <a:rPr lang="zh-CN" altLang="en-US" sz="2475" dirty="0">
                <a:latin typeface="Kaiti SC" panose="02010600040101010101" pitchFamily="2" charset="-122"/>
                <a:ea typeface="Kaiti SC" panose="02010600040101010101" pitchFamily="2" charset="-122"/>
              </a:rPr>
              <a:t>。</a:t>
            </a:r>
            <a:endParaRPr lang="en-US" altLang="zh-CN" sz="2475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endParaRPr kumimoji="1" lang="zh-CN" altLang="en-US" sz="2100" dirty="0"/>
          </a:p>
        </p:txBody>
      </p:sp>
      <p:sp>
        <p:nvSpPr>
          <p:cNvPr id="8" name="矩形 7"/>
          <p:cNvSpPr/>
          <p:nvPr/>
        </p:nvSpPr>
        <p:spPr>
          <a:xfrm>
            <a:off x="3155889" y="61256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Kaiti SC" panose="02010600040101010101" pitchFamily="2" charset="-122"/>
                <a:ea typeface="Kaiti SC" panose="02010600040101010101" pitchFamily="2" charset="-122"/>
              </a:rPr>
              <a:t>——</a:t>
            </a:r>
            <a:r>
              <a:rPr lang="zh-CN" altLang="zh-CN" sz="2400" dirty="0">
                <a:latin typeface="Kaiti SC" panose="02010600040101010101" pitchFamily="2" charset="-122"/>
                <a:ea typeface="Kaiti SC" panose="02010600040101010101" pitchFamily="2" charset="-122"/>
              </a:rPr>
              <a:t>古文献中许多病毒性疾病的证据。</a:t>
            </a:r>
            <a:endParaRPr lang="en-US" altLang="zh-CN" sz="24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10" name="Text Box 5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0" y="0"/>
            <a:ext cx="3123446" cy="584775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kumimoji="1"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一、病毒的发现</a:t>
            </a:r>
            <a:endParaRPr kumimoji="1"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288620" y="581847"/>
            <a:ext cx="8262546" cy="331158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　　</a:t>
            </a:r>
            <a:r>
              <a:rPr lang="en-US" altLang="zh-CN" sz="1800" dirty="0">
                <a:latin typeface="楷体" panose="02010609060101010101" charset="-122"/>
                <a:ea typeface="楷体" panose="02010609060101010101" charset="-122"/>
              </a:rPr>
              <a:t>1884</a:t>
            </a:r>
            <a:r>
              <a:rPr lang="zh-CN" altLang="en-US" sz="1800" dirty="0">
                <a:latin typeface="楷体" panose="02010609060101010101" charset="-122"/>
                <a:ea typeface="楷体" panose="02010609060101010101" charset="-122"/>
              </a:rPr>
              <a:t>年，法国微生物学家查理斯</a:t>
            </a:r>
            <a:r>
              <a:rPr lang="en-US" altLang="zh-CN" sz="1800" dirty="0">
                <a:latin typeface="楷体" panose="02010609060101010101" charset="-122"/>
                <a:ea typeface="楷体" panose="02010609060101010101" charset="-122"/>
              </a:rPr>
              <a:t>·</a:t>
            </a:r>
            <a:r>
              <a:rPr lang="zh-CN" altLang="en-US" sz="1800" dirty="0">
                <a:latin typeface="楷体" panose="02010609060101010101" charset="-122"/>
                <a:ea typeface="楷体" panose="02010609060101010101" charset="-122"/>
              </a:rPr>
              <a:t>尚柏朗发明了一种细菌无法滤过的过滤器（</a:t>
            </a:r>
            <a:r>
              <a:rPr lang="en-US" altLang="zh-CN" sz="1800" dirty="0">
                <a:latin typeface="楷体" panose="02010609060101010101" charset="-122"/>
                <a:ea typeface="楷体" panose="02010609060101010101" charset="-122"/>
              </a:rPr>
              <a:t>Chamberland</a:t>
            </a:r>
            <a:r>
              <a:rPr lang="zh-CN" altLang="en-US" sz="1800" dirty="0">
                <a:latin typeface="楷体" panose="02010609060101010101" charset="-122"/>
                <a:ea typeface="楷体" panose="02010609060101010101" charset="-122"/>
              </a:rPr>
              <a:t> 烛形滤器，其虑孔孔径小于细菌的大小），利用这一过程可将液体中存在的细菌除去。</a:t>
            </a: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　　</a:t>
            </a: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6339" y="2780708"/>
            <a:ext cx="1769440" cy="2228598"/>
          </a:xfrm>
          <a:prstGeom prst="rect">
            <a:avLst/>
          </a:prstGeom>
        </p:spPr>
      </p:pic>
      <p:sp>
        <p:nvSpPr>
          <p:cNvPr id="10" name="标题 9"/>
          <p:cNvSpPr txBox="1">
            <a:spLocks noGrp="1"/>
          </p:cNvSpPr>
          <p:nvPr>
            <p:ph type="title"/>
          </p:nvPr>
        </p:nvSpPr>
        <p:spPr>
          <a:xfrm>
            <a:off x="3088083" y="43982"/>
            <a:ext cx="4904208" cy="741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Kaiti SC" panose="02010600040101010101" pitchFamily="2" charset="-122"/>
                <a:ea typeface="Kaiti SC" panose="02010600040101010101" pitchFamily="2" charset="-122"/>
              </a:rPr>
              <a:t>——</a:t>
            </a:r>
            <a:r>
              <a:rPr kumimoji="1"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科学家的实验</a:t>
            </a:r>
            <a:b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kumimoji="1"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8620" y="1729807"/>
            <a:ext cx="85667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</a:rPr>
              <a:t>　　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</a:rPr>
              <a:t>1892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</a:rPr>
              <a:t>年，一位年轻的俄国科学家伊万诺夫斯基，将患病烟草植株的叶片汁液，通过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细菌过滤器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</a:rPr>
              <a:t>后，发现还能引发健康的烟草植株发生花叶病。这种现象起码可以说明，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致病的病原不是细菌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746" y="2461160"/>
            <a:ext cx="3324528" cy="2634573"/>
          </a:xfrm>
          <a:prstGeom prst="rect">
            <a:avLst/>
          </a:prstGeom>
        </p:spPr>
      </p:pic>
      <p:sp>
        <p:nvSpPr>
          <p:cNvPr id="7" name="Text Box 5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-15596" y="-2928"/>
            <a:ext cx="3123446" cy="584775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kumimoji="1"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一、病毒的发现</a:t>
            </a:r>
            <a:endParaRPr kumimoji="1"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13361" y="1195258"/>
            <a:ext cx="66363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</a:rPr>
              <a:t>    他把烟草花叶病株的汁液置于琼脂凝胶块的表面，发现感染烟草花叶病的物质在凝胶中以适度的速度扩散，而细菌仍滞留于琼脂的表面。</a:t>
            </a:r>
            <a:endParaRPr lang="en-US" altLang="zh-CN" sz="2000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</a:rPr>
              <a:t>   贝杰林克指出，引起烟草花叶病的致病因子的特点：             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</a:rPr>
              <a:t>、能通过细菌过滤器；</a:t>
            </a:r>
            <a:endParaRPr lang="en-US" altLang="zh-CN" sz="2000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</a:rPr>
              <a:t>、仅能在感染的细胞内繁殖；</a:t>
            </a:r>
            <a:endParaRPr lang="en-US" altLang="zh-CN" sz="2000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</a:rPr>
              <a:t>、在体外非生命物质中不能生长，等等。</a:t>
            </a:r>
            <a:endParaRPr lang="en-US" altLang="zh-CN" sz="2000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</a:rPr>
              <a:t>    他提出这种致病因子不是细菌，而是一种新的物质，称为“有感染性的活的流质”，并取名为病毒，拉丁名叫“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</a:rPr>
              <a:t>Virus”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95423" y="638454"/>
            <a:ext cx="7063472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zh-CN" sz="20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1898年，荷兰细菌学家贝杰林克</a:t>
            </a:r>
            <a:r>
              <a:rPr lang="zh-CN" altLang="en-US" sz="20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重复了伊万诺夫斯基的实验。</a:t>
            </a:r>
            <a:endParaRPr lang="zh-CN" altLang="zh-CN" sz="20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148" name="Picture 4" descr="荷兰细菌学家贝杰林克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737" y="1328057"/>
            <a:ext cx="15525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b="67997"/>
          <a:stretch>
            <a:fillRect/>
          </a:stretch>
        </p:blipFill>
        <p:spPr>
          <a:xfrm>
            <a:off x="333789" y="2050205"/>
            <a:ext cx="8108947" cy="26374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16177" y="765429"/>
            <a:ext cx="7826559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100" dirty="0">
                <a:latin typeface="宋体" panose="02010600030101010101" pitchFamily="2" charset="-122"/>
                <a:ea typeface="宋体" panose="02010600030101010101" pitchFamily="2" charset="-122"/>
              </a:rPr>
              <a:t>病毒比细菌小，病毒是纳米级的颗粒，小到十几纳米，大到几百纳米，需要借助电子显微镜才能观察到它。而细菌是微米级的颗粒，在普通显微镜下就能观察到。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64479" y="2239076"/>
            <a:ext cx="618309" cy="757646"/>
          </a:xfrm>
          <a:prstGeom prst="rect">
            <a:avLst/>
          </a:prstGeom>
          <a:noFill/>
          <a:ln w="38100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8" name="Text Box 5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0" y="0"/>
            <a:ext cx="3123446" cy="584775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kumimoji="1"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二、病毒的大小</a:t>
            </a:r>
            <a:endParaRPr kumimoji="1"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6770" t="31888" r="10621" b="17718"/>
          <a:stretch>
            <a:fillRect/>
          </a:stretch>
        </p:blipFill>
        <p:spPr>
          <a:xfrm>
            <a:off x="0" y="0"/>
            <a:ext cx="9065623" cy="454241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78570" y="4631167"/>
            <a:ext cx="2589904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1350" dirty="0"/>
              <a:t>两种病毒和一个细胞大小差异</a:t>
            </a:r>
            <a:endParaRPr kumimoji="1" lang="zh-CN" altLang="en-US" sz="13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2439" y="103608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en-US" sz="2000" dirty="0"/>
              <a:t>对比病毒与细菌：</a:t>
            </a:r>
            <a:endParaRPr kumimoji="1" lang="en-US" altLang="zh-CN" sz="2000" dirty="0"/>
          </a:p>
          <a:p>
            <a:pPr marL="0" indent="0">
              <a:buNone/>
            </a:pPr>
            <a:r>
              <a:rPr kumimoji="1"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kumimoji="1"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kumimoji="1"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病毒比细菌小。</a:t>
            </a:r>
            <a:endParaRPr kumimoji="1"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kumimoji="1"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kumimoji="1"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kumimoji="1"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病毒没有细胞结构，必须寄生在活细胞才能完成生命历程。细菌大多数有完整的细胞结构，脱离宿主一般能够独立地生存。</a:t>
            </a:r>
            <a:endParaRPr kumimoji="1"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84959" y="3367111"/>
            <a:ext cx="115473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3073" name="Picture 1" descr="/Users/hairui/Documents/2014-2017数据/2018-2019高三第二学期备课/bbg_bio/全书完整的Word版文档/1-1.TIF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59" y="2983933"/>
            <a:ext cx="7057647" cy="178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759359" y="2494672"/>
            <a:ext cx="5399350" cy="489261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/>
          <a:p>
            <a:pPr algn="just">
              <a:lnSpc>
                <a:spcPct val="150000"/>
              </a:lnSpc>
              <a:tabLst>
                <a:tab pos="1754505" algn="l"/>
              </a:tabLst>
            </a:pPr>
            <a:r>
              <a:rPr lang="zh-CN" altLang="en-US" sz="1950" b="1" kern="100" dirty="0">
                <a:latin typeface="+mj-ea"/>
                <a:cs typeface="Times New Roman" panose="02020603050405020304" pitchFamily="18" charset="0"/>
              </a:rPr>
              <a:t>温习知识点：</a:t>
            </a:r>
            <a:r>
              <a:rPr lang="zh-CN" altLang="zh-CN" sz="1950" b="1" kern="100" dirty="0">
                <a:latin typeface="+mj-ea"/>
                <a:cs typeface="Times New Roman" panose="02020603050405020304" pitchFamily="18" charset="0"/>
              </a:rPr>
              <a:t>生命活动离不开细胞</a:t>
            </a:r>
            <a:endParaRPr lang="zh-CN" altLang="zh-CN" sz="1950" b="1" kern="100" dirty="0">
              <a:latin typeface="+mj-ea"/>
              <a:cs typeface="Times New Roman" panose="02020603050405020304" pitchFamily="18" charset="0"/>
            </a:endParaRPr>
          </a:p>
        </p:txBody>
      </p:sp>
      <p:sp>
        <p:nvSpPr>
          <p:cNvPr id="5" name="下箭头 4"/>
          <p:cNvSpPr/>
          <p:nvPr/>
        </p:nvSpPr>
        <p:spPr>
          <a:xfrm>
            <a:off x="3081204" y="2004536"/>
            <a:ext cx="379612" cy="596218"/>
          </a:xfrm>
          <a:prstGeom prst="downArrow">
            <a:avLst/>
          </a:prstGeom>
          <a:solidFill>
            <a:srgbClr val="28F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13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14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3616</Words>
  <Application>WPS 演示</Application>
  <PresentationFormat>全屏显示(16:9)</PresentationFormat>
  <Paragraphs>352</Paragraphs>
  <Slides>36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0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黑体</vt:lpstr>
      <vt:lpstr>Kaiti SC</vt:lpstr>
      <vt:lpstr>Times New Roman</vt:lpstr>
      <vt:lpstr>Arial Unicode MS</vt:lpstr>
      <vt:lpstr>AppleMyungjo</vt:lpstr>
      <vt:lpstr>Malgun Gothic</vt:lpstr>
      <vt:lpstr>1_Office 主题​​</vt:lpstr>
      <vt:lpstr>话说病毒（1）</vt:lpstr>
      <vt:lpstr>PowerPoint 演示文稿</vt:lpstr>
      <vt:lpstr>PowerPoint 演示文稿</vt:lpstr>
      <vt:lpstr>PowerPoint 演示文稿</vt:lpstr>
      <vt:lpstr>——科学家的实验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病毒按遗传物质分为：  1.单链DNA病毒和双链DNA病毒；  2.单链RNA病毒和双链RNA病毒。 </vt:lpstr>
      <vt:lpstr>PowerPoint 演示文稿</vt:lpstr>
      <vt:lpstr>受病毒感染的植物：     会产生局部坏死斑，合成病程相关蛋白等，病毒还会引起植物的过敏反应，会形成局部坏死。</vt:lpstr>
      <vt:lpstr>PowerPoint 演示文稿</vt:lpstr>
      <vt:lpstr>PowerPoint 演示文稿</vt:lpstr>
      <vt:lpstr>——利用植物病毒造花</vt:lpstr>
      <vt:lpstr>——利用病毒控制疾病</vt:lpstr>
      <vt:lpstr>PowerPoint 演示文稿</vt:lpstr>
      <vt:lpstr>PowerPoint 演示文稿</vt:lpstr>
      <vt:lpstr>PowerPoint 演示文稿</vt:lpstr>
      <vt:lpstr>PowerPoint 演示文稿</vt:lpstr>
      <vt:lpstr>温习知识点：细胞的基本结构</vt:lpstr>
      <vt:lpstr>疱疹病毒感染周期图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VV</cp:lastModifiedBy>
  <cp:revision>145</cp:revision>
  <dcterms:created xsi:type="dcterms:W3CDTF">2020-02-01T11:21:00Z</dcterms:created>
  <dcterms:modified xsi:type="dcterms:W3CDTF">2020-03-22T02:34:21Z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