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tags/tag158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3" r:id="rId2"/>
  </p:sldMasterIdLst>
  <p:notesMasterIdLst>
    <p:notesMasterId r:id="rId22"/>
  </p:notesMasterIdLst>
  <p:handoutMasterIdLst>
    <p:handoutMasterId r:id="rId23"/>
  </p:handoutMasterIdLst>
  <p:sldIdLst>
    <p:sldId id="437" r:id="rId3"/>
    <p:sldId id="259" r:id="rId4"/>
    <p:sldId id="1519" r:id="rId5"/>
    <p:sldId id="1530" r:id="rId6"/>
    <p:sldId id="1528" r:id="rId7"/>
    <p:sldId id="1532" r:id="rId8"/>
    <p:sldId id="1526" r:id="rId9"/>
    <p:sldId id="1533" r:id="rId10"/>
    <p:sldId id="1509" r:id="rId11"/>
    <p:sldId id="1534" r:id="rId12"/>
    <p:sldId id="1500" r:id="rId13"/>
    <p:sldId id="346" r:id="rId14"/>
    <p:sldId id="298" r:id="rId15"/>
    <p:sldId id="1535" r:id="rId16"/>
    <p:sldId id="288" r:id="rId17"/>
    <p:sldId id="289" r:id="rId18"/>
    <p:sldId id="1514" r:id="rId19"/>
    <p:sldId id="450" r:id="rId20"/>
    <p:sldId id="439" r:id="rId21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黑体" panose="02010609060101010101" pitchFamily="49" charset="-122"/>
      <p:regular r:id="rId28"/>
    </p:embeddedFont>
    <p:embeddedFont>
      <p:font typeface="华文行楷" panose="02010800040101010101" pitchFamily="2" charset="-122"/>
      <p:regular r:id="rId29"/>
    </p:embeddedFont>
    <p:embeddedFont>
      <p:font typeface="华文楷体" panose="02010600040101010101" pitchFamily="2" charset="-122"/>
      <p:regular r:id="rId30"/>
    </p:embeddedFont>
    <p:embeddedFont>
      <p:font typeface="楷体" panose="02010609060101010101" pitchFamily="49" charset="-122"/>
      <p:regular r:id="rId31"/>
    </p:embeddedFont>
    <p:embeddedFont>
      <p:font typeface="隶书" panose="02010509060101010101" pitchFamily="49" charset="-122"/>
      <p:regular r:id="rId32"/>
    </p:embeddedFont>
    <p:embeddedFont>
      <p:font typeface="微软雅黑" panose="020B0503020204020204" pitchFamily="34" charset="-122"/>
      <p:regular r:id="rId33"/>
      <p:bold r:id="rId34"/>
    </p:embeddedFont>
  </p:embeddedFontLst>
  <p:custDataLst>
    <p:tags r:id="rId35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65">
          <p15:clr>
            <a:srgbClr val="A4A3A4"/>
          </p15:clr>
        </p15:guide>
        <p15:guide id="2" pos="309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AFA"/>
    <a:srgbClr val="0033CC"/>
    <a:srgbClr val="1A3F6C"/>
    <a:srgbClr val="0E22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5"/>
    <p:restoredTop sz="91371"/>
  </p:normalViewPr>
  <p:slideViewPr>
    <p:cSldViewPr snapToGrid="0" showGuides="1">
      <p:cViewPr varScale="1">
        <p:scale>
          <a:sx n="104" d="100"/>
          <a:sy n="104" d="100"/>
        </p:scale>
        <p:origin x="792" y="77"/>
      </p:cViewPr>
      <p:guideLst>
        <p:guide orient="horz" pos="1765"/>
        <p:guide pos="3097"/>
      </p:guideLst>
    </p:cSldViewPr>
  </p:slideViewPr>
  <p:notesTextViewPr>
    <p:cViewPr>
      <p:scale>
        <a:sx n="1" d="1"/>
        <a:sy n="1" d="1"/>
      </p:scale>
      <p:origin x="0" y="0"/>
    </p:cViewPr>
  </p:notesTextViewPr>
  <p:sorterViewPr showFormatting="0"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3154" y="5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11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2B1F067B-E0C3-4C82-95DA-843B53E2C61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4D03400-97A2-40C7-A636-F6BB6FE49E5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C29BEE-A0AF-4238-A424-D1F0F4E7E960}" type="datetimeFigureOut">
              <a:rPr lang="zh-CN" altLang="en-US" smtClean="0"/>
              <a:t>2020/3/22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EE7C578-85FA-440C-8311-874D6BCA648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362FCA0-6707-4830-82C1-0E66374A830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2779F6-E20E-4929-BEE4-9396E5746D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98554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ABF09FA-C98B-4348-8B7F-EA90CA43A36D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2020/3/22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单击此处编辑母版文本样式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第二级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第三级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第四级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/>
          <a:p>
            <a:pPr lvl="0" algn="r" eaLnBrk="1" fontAlgn="base" hangingPunct="1"/>
            <a:fld id="{9A0DB2DC-4C9A-4742-B13C-FB6460FD3503}" type="slidenum">
              <a:rPr lang="zh-CN" altLang="en-US" sz="1200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z="1200" strike="noStrike" noProof="1"/>
          </a:p>
        </p:txBody>
      </p:sp>
    </p:spTree>
    <p:extLst>
      <p:ext uri="{BB962C8B-B14F-4D97-AF65-F5344CB8AC3E}">
        <p14:creationId xmlns:p14="http://schemas.microsoft.com/office/powerpoint/2010/main" val="84076121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18434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/>
            <a:endParaRPr lang="zh-CN" altLang="en-US" dirty="0"/>
          </a:p>
        </p:txBody>
      </p:sp>
      <p:sp>
        <p:nvSpPr>
          <p:cNvPr id="18435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 dirty="0">
                <a:latin typeface="Calibri" panose="020F0502020204030204" pitchFamily="34" charset="0"/>
                <a:ea typeface="宋体" panose="02010600030101010101" pitchFamily="2" charset="-122"/>
              </a:rPr>
              <a:t>1</a:t>
            </a:fld>
            <a:endParaRPr lang="zh-CN" altLang="en-US" sz="1200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29117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.xml"/><Relationship Id="rId3" Type="http://schemas.openxmlformats.org/officeDocument/2006/relationships/tags" Target="../tags/tag10.xml"/><Relationship Id="rId7" Type="http://schemas.openxmlformats.org/officeDocument/2006/relationships/tags" Target="../tags/tag14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9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tags" Target="../tags/tag22.xml"/><Relationship Id="rId13" Type="http://schemas.openxmlformats.org/officeDocument/2006/relationships/image" Target="file:///C:\Users\1V994W2\PycharmProjects\PPT_Background_Generation/pic_temp/1_pic_quater_right_up.png" TargetMode="External"/><Relationship Id="rId3" Type="http://schemas.openxmlformats.org/officeDocument/2006/relationships/tags" Target="../tags/tag17.xml"/><Relationship Id="rId7" Type="http://schemas.openxmlformats.org/officeDocument/2006/relationships/tags" Target="../tags/tag21.xml"/><Relationship Id="rId12" Type="http://schemas.openxmlformats.org/officeDocument/2006/relationships/image" Target="../media/image5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11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tags" Target="../tags/tag19.xml"/><Relationship Id="rId10" Type="http://schemas.openxmlformats.org/officeDocument/2006/relationships/image" Target="../media/image4.png"/><Relationship Id="rId4" Type="http://schemas.openxmlformats.org/officeDocument/2006/relationships/tags" Target="../tags/tag18.xml"/><Relationship Id="rId9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file:///C:\Users\1V994W2\PycharmProjects\PPT_Background_Generation/pic_temp/pic_half_top.png" TargetMode="External"/><Relationship Id="rId3" Type="http://schemas.openxmlformats.org/officeDocument/2006/relationships/tags" Target="../tags/tag25.xml"/><Relationship Id="rId7" Type="http://schemas.openxmlformats.org/officeDocument/2006/relationships/image" Target="../media/image6.pn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27.xml"/><Relationship Id="rId4" Type="http://schemas.openxmlformats.org/officeDocument/2006/relationships/tags" Target="../tags/tag26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13" Type="http://schemas.openxmlformats.org/officeDocument/2006/relationships/image" Target="../media/image5.png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12" Type="http://schemas.openxmlformats.org/officeDocument/2006/relationships/image" Target="file:///C:\Users\1V994W2\PycharmProjects\PPT_Background_Generation/pic_temp/0_pic_quater_left_up.png" TargetMode="Externa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11" Type="http://schemas.openxmlformats.org/officeDocument/2006/relationships/image" Target="../media/image4.png"/><Relationship Id="rId5" Type="http://schemas.openxmlformats.org/officeDocument/2006/relationships/tags" Target="../tags/tag32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31.xml"/><Relationship Id="rId9" Type="http://schemas.openxmlformats.org/officeDocument/2006/relationships/tags" Target="../tags/tag36.xml"/><Relationship Id="rId14" Type="http://schemas.openxmlformats.org/officeDocument/2006/relationships/image" Target="file:///C:\Users\1V994W2\PycharmProjects\PPT_Background_Generation/pic_temp/1_pic_quater_right_up.png" TargetMode="Externa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tags" Target="../tags/tag44.xml"/><Relationship Id="rId13" Type="http://schemas.openxmlformats.org/officeDocument/2006/relationships/image" Target="../media/image4.png"/><Relationship Id="rId3" Type="http://schemas.openxmlformats.org/officeDocument/2006/relationships/tags" Target="../tags/tag39.xml"/><Relationship Id="rId7" Type="http://schemas.openxmlformats.org/officeDocument/2006/relationships/tags" Target="../tags/tag43.xml"/><Relationship Id="rId12" Type="http://schemas.openxmlformats.org/officeDocument/2006/relationships/slideMaster" Target="../slideMasters/slideMaster2.xml"/><Relationship Id="rId2" Type="http://schemas.openxmlformats.org/officeDocument/2006/relationships/tags" Target="../tags/tag38.xml"/><Relationship Id="rId16" Type="http://schemas.openxmlformats.org/officeDocument/2006/relationships/image" Target="file:///C:\Users\1V994W2\PycharmProjects\PPT_Background_Generation/pic_temp/1_pic_quater_right_up.png" TargetMode="External"/><Relationship Id="rId1" Type="http://schemas.openxmlformats.org/officeDocument/2006/relationships/tags" Target="../tags/tag37.xml"/><Relationship Id="rId6" Type="http://schemas.openxmlformats.org/officeDocument/2006/relationships/tags" Target="../tags/tag42.xml"/><Relationship Id="rId11" Type="http://schemas.openxmlformats.org/officeDocument/2006/relationships/tags" Target="../tags/tag47.xml"/><Relationship Id="rId5" Type="http://schemas.openxmlformats.org/officeDocument/2006/relationships/tags" Target="../tags/tag41.xml"/><Relationship Id="rId15" Type="http://schemas.openxmlformats.org/officeDocument/2006/relationships/image" Target="../media/image5.png"/><Relationship Id="rId10" Type="http://schemas.openxmlformats.org/officeDocument/2006/relationships/tags" Target="../tags/tag46.xml"/><Relationship Id="rId4" Type="http://schemas.openxmlformats.org/officeDocument/2006/relationships/tags" Target="../tags/tag40.xml"/><Relationship Id="rId9" Type="http://schemas.openxmlformats.org/officeDocument/2006/relationships/tags" Target="../tags/tag45.xml"/><Relationship Id="rId14" Type="http://schemas.openxmlformats.org/officeDocument/2006/relationships/image" Target="file:///C:\Users\1V994W2\PycharmProjects\PPT_Background_Generation/pic_temp/0_pic_quater_left_up.png" TargetMode="Externa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50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tags" Target="../tags/tag53.xml"/><Relationship Id="rId11" Type="http://schemas.openxmlformats.org/officeDocument/2006/relationships/image" Target="file:///C:\Users\1V994W2\PycharmProjects\PPT_Background_Generation/pic_temp/1_pic_quater_right_up.png" TargetMode="External"/><Relationship Id="rId5" Type="http://schemas.openxmlformats.org/officeDocument/2006/relationships/tags" Target="../tags/tag52.xml"/><Relationship Id="rId10" Type="http://schemas.openxmlformats.org/officeDocument/2006/relationships/image" Target="../media/image5.png"/><Relationship Id="rId4" Type="http://schemas.openxmlformats.org/officeDocument/2006/relationships/tags" Target="../tags/tag51.xml"/><Relationship Id="rId9" Type="http://schemas.openxmlformats.org/officeDocument/2006/relationships/image" Target="file:///C:\Users\1V994W2\Documents\Tencent%20Files\574576071\FileRecv\&#25340;&#35013;&#32032;&#26448;\forright\\06\subject_holdleft_84,125,158_0_staid_full_0.png" TargetMode="Externa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56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tags" Target="../tags/tag59.xml"/><Relationship Id="rId11" Type="http://schemas.openxmlformats.org/officeDocument/2006/relationships/image" Target="file:///C:\Users\1V994W2\PycharmProjects\PPT_Background_Generation/pic_temp/1_pic_quater_right_up.png" TargetMode="External"/><Relationship Id="rId5" Type="http://schemas.openxmlformats.org/officeDocument/2006/relationships/tags" Target="../tags/tag58.xml"/><Relationship Id="rId10" Type="http://schemas.openxmlformats.org/officeDocument/2006/relationships/image" Target="../media/image5.png"/><Relationship Id="rId4" Type="http://schemas.openxmlformats.org/officeDocument/2006/relationships/tags" Target="../tags/tag57.xml"/><Relationship Id="rId9" Type="http://schemas.openxmlformats.org/officeDocument/2006/relationships/image" Target="file:///C:\Users\1V994W2\PycharmProjects\PPT_Background_Generation/pic_temp/0_pic_quater_left_up.png" TargetMode="Externa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tags" Target="../tags/tag67.xml"/><Relationship Id="rId13" Type="http://schemas.openxmlformats.org/officeDocument/2006/relationships/image" Target="../media/image5.png"/><Relationship Id="rId3" Type="http://schemas.openxmlformats.org/officeDocument/2006/relationships/tags" Target="../tags/tag62.xml"/><Relationship Id="rId7" Type="http://schemas.openxmlformats.org/officeDocument/2006/relationships/tags" Target="../tags/tag66.xml"/><Relationship Id="rId12" Type="http://schemas.openxmlformats.org/officeDocument/2006/relationships/image" Target="file:///C:\Users\1V994W2\PycharmProjects\PPT_Background_Generation/pic_temp/0_pic_quater_left_up.png" TargetMode="External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tags" Target="../tags/tag65.xml"/><Relationship Id="rId11" Type="http://schemas.openxmlformats.org/officeDocument/2006/relationships/image" Target="../media/image4.png"/><Relationship Id="rId5" Type="http://schemas.openxmlformats.org/officeDocument/2006/relationships/tags" Target="../tags/tag64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63.xml"/><Relationship Id="rId9" Type="http://schemas.openxmlformats.org/officeDocument/2006/relationships/tags" Target="../tags/tag68.xml"/><Relationship Id="rId14" Type="http://schemas.openxmlformats.org/officeDocument/2006/relationships/image" Target="file:///C:\Users\1V994W2\PycharmProjects\PPT_Background_Generation/pic_temp/1_pic_quater_right_up.png" TargetMode="Externa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tags" Target="../tags/tag76.xml"/><Relationship Id="rId13" Type="http://schemas.openxmlformats.org/officeDocument/2006/relationships/image" Target="file:///C:\Users\1V994W2\PycharmProjects\PPT_Background_Generation/pic_temp/1_pic_quater_right_up.png" TargetMode="External"/><Relationship Id="rId3" Type="http://schemas.openxmlformats.org/officeDocument/2006/relationships/tags" Target="../tags/tag71.xml"/><Relationship Id="rId7" Type="http://schemas.openxmlformats.org/officeDocument/2006/relationships/tags" Target="../tags/tag75.xml"/><Relationship Id="rId12" Type="http://schemas.openxmlformats.org/officeDocument/2006/relationships/image" Target="../media/image5.png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tags" Target="../tags/tag74.xml"/><Relationship Id="rId11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tags" Target="../tags/tag73.xml"/><Relationship Id="rId10" Type="http://schemas.openxmlformats.org/officeDocument/2006/relationships/image" Target="../media/image4.png"/><Relationship Id="rId4" Type="http://schemas.openxmlformats.org/officeDocument/2006/relationships/tags" Target="../tags/tag72.xml"/><Relationship Id="rId9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.xml"/><Relationship Id="rId3" Type="http://schemas.openxmlformats.org/officeDocument/2006/relationships/tags" Target="../tags/tag79.xml"/><Relationship Id="rId7" Type="http://schemas.openxmlformats.org/officeDocument/2006/relationships/tags" Target="../tags/tag83.xml"/><Relationship Id="rId12" Type="http://schemas.openxmlformats.org/officeDocument/2006/relationships/image" Target="file:///C:\Users\1V994W2\PycharmProjects\PPT_Background_Generation/pic_temp/1_pic_quater_right_up.png" TargetMode="External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tags" Target="../tags/tag82.xml"/><Relationship Id="rId11" Type="http://schemas.openxmlformats.org/officeDocument/2006/relationships/image" Target="../media/image5.png"/><Relationship Id="rId5" Type="http://schemas.openxmlformats.org/officeDocument/2006/relationships/tags" Target="../tags/tag81.xml"/><Relationship Id="rId10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tags" Target="../tags/tag80.xml"/><Relationship Id="rId9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86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85.xml"/><Relationship Id="rId1" Type="http://schemas.openxmlformats.org/officeDocument/2006/relationships/tags" Target="../tags/tag84.xml"/><Relationship Id="rId6" Type="http://schemas.openxmlformats.org/officeDocument/2006/relationships/tags" Target="../tags/tag89.xml"/><Relationship Id="rId5" Type="http://schemas.openxmlformats.org/officeDocument/2006/relationships/tags" Target="../tags/tag88.xml"/><Relationship Id="rId4" Type="http://schemas.openxmlformats.org/officeDocument/2006/relationships/tags" Target="../tags/tag87.xml"/><Relationship Id="rId9" Type="http://schemas.openxmlformats.org/officeDocument/2006/relationships/image" Target="file:///C:\Users\1V994W2\PycharmProjects\PPT_Background_Generation/pic_temp/pic_sup.png" TargetMode="Externa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.xml"/><Relationship Id="rId3" Type="http://schemas.openxmlformats.org/officeDocument/2006/relationships/tags" Target="../tags/tag92.xml"/><Relationship Id="rId7" Type="http://schemas.openxmlformats.org/officeDocument/2006/relationships/tags" Target="../tags/tag96.xml"/><Relationship Id="rId12" Type="http://schemas.openxmlformats.org/officeDocument/2006/relationships/image" Target="file:///C:\Users\1V994W2\PycharmProjects\PPT_Background_Generation/pic_temp/1_pic_quater_right_up.png" TargetMode="External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6" Type="http://schemas.openxmlformats.org/officeDocument/2006/relationships/tags" Target="../tags/tag95.xml"/><Relationship Id="rId11" Type="http://schemas.openxmlformats.org/officeDocument/2006/relationships/image" Target="../media/image5.png"/><Relationship Id="rId5" Type="http://schemas.openxmlformats.org/officeDocument/2006/relationships/tags" Target="../tags/tag94.xml"/><Relationship Id="rId10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tags" Target="../tags/tag93.xml"/><Relationship Id="rId9" Type="http://schemas.openxmlformats.org/officeDocument/2006/relationships/image" Target="../media/image4.pn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tags" Target="../tags/tag104.xml"/><Relationship Id="rId13" Type="http://schemas.openxmlformats.org/officeDocument/2006/relationships/image" Target="../media/image5.png"/><Relationship Id="rId3" Type="http://schemas.openxmlformats.org/officeDocument/2006/relationships/tags" Target="../tags/tag99.xml"/><Relationship Id="rId7" Type="http://schemas.openxmlformats.org/officeDocument/2006/relationships/tags" Target="../tags/tag103.xml"/><Relationship Id="rId12" Type="http://schemas.openxmlformats.org/officeDocument/2006/relationships/image" Target="file:///C:\Users\1V994W2\PycharmProjects\PPT_Background_Generation/pic_temp/0_pic_quater_left_up.png" TargetMode="External"/><Relationship Id="rId2" Type="http://schemas.openxmlformats.org/officeDocument/2006/relationships/tags" Target="../tags/tag98.xml"/><Relationship Id="rId1" Type="http://schemas.openxmlformats.org/officeDocument/2006/relationships/tags" Target="../tags/tag97.xml"/><Relationship Id="rId6" Type="http://schemas.openxmlformats.org/officeDocument/2006/relationships/tags" Target="../tags/tag102.xml"/><Relationship Id="rId11" Type="http://schemas.openxmlformats.org/officeDocument/2006/relationships/image" Target="../media/image4.png"/><Relationship Id="rId5" Type="http://schemas.openxmlformats.org/officeDocument/2006/relationships/tags" Target="../tags/tag101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100.xml"/><Relationship Id="rId9" Type="http://schemas.openxmlformats.org/officeDocument/2006/relationships/tags" Target="../tags/tag105.xml"/><Relationship Id="rId14" Type="http://schemas.openxmlformats.org/officeDocument/2006/relationships/image" Target="file:///C:\Users\1V994W2\PycharmProjects\PPT_Background_Generation/pic_temp/1_pic_quater_right_up.png" TargetMode="Externa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tags" Target="../tags/tag113.xml"/><Relationship Id="rId3" Type="http://schemas.openxmlformats.org/officeDocument/2006/relationships/tags" Target="../tags/tag108.xml"/><Relationship Id="rId7" Type="http://schemas.openxmlformats.org/officeDocument/2006/relationships/tags" Target="../tags/tag112.xml"/><Relationship Id="rId2" Type="http://schemas.openxmlformats.org/officeDocument/2006/relationships/tags" Target="../tags/tag107.xml"/><Relationship Id="rId1" Type="http://schemas.openxmlformats.org/officeDocument/2006/relationships/tags" Target="../tags/tag106.xml"/><Relationship Id="rId6" Type="http://schemas.openxmlformats.org/officeDocument/2006/relationships/tags" Target="../tags/tag111.xml"/><Relationship Id="rId11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tags" Target="../tags/tag110.xml"/><Relationship Id="rId10" Type="http://schemas.openxmlformats.org/officeDocument/2006/relationships/image" Target="../media/image4.png"/><Relationship Id="rId4" Type="http://schemas.openxmlformats.org/officeDocument/2006/relationships/tags" Target="../tags/tag109.xml"/><Relationship Id="rId9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tags" Target="../tags/tag121.xml"/><Relationship Id="rId13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tags" Target="../tags/tag116.xml"/><Relationship Id="rId7" Type="http://schemas.openxmlformats.org/officeDocument/2006/relationships/tags" Target="../tags/tag120.xml"/><Relationship Id="rId12" Type="http://schemas.openxmlformats.org/officeDocument/2006/relationships/image" Target="../media/image4.png"/><Relationship Id="rId2" Type="http://schemas.openxmlformats.org/officeDocument/2006/relationships/tags" Target="../tags/tag115.xml"/><Relationship Id="rId1" Type="http://schemas.openxmlformats.org/officeDocument/2006/relationships/tags" Target="../tags/tag114.xml"/><Relationship Id="rId6" Type="http://schemas.openxmlformats.org/officeDocument/2006/relationships/tags" Target="../tags/tag119.xml"/><Relationship Id="rId11" Type="http://schemas.openxmlformats.org/officeDocument/2006/relationships/slideMaster" Target="../slideMasters/slideMaster2.xml"/><Relationship Id="rId5" Type="http://schemas.openxmlformats.org/officeDocument/2006/relationships/tags" Target="../tags/tag118.xml"/><Relationship Id="rId15" Type="http://schemas.openxmlformats.org/officeDocument/2006/relationships/image" Target="file:///C:\Users\1V994W2\PycharmProjects\PPT_Background_Generation/pic_temp/1_pic_quater_right_up.png" TargetMode="External"/><Relationship Id="rId10" Type="http://schemas.openxmlformats.org/officeDocument/2006/relationships/tags" Target="../tags/tag123.xml"/><Relationship Id="rId4" Type="http://schemas.openxmlformats.org/officeDocument/2006/relationships/tags" Target="../tags/tag117.xml"/><Relationship Id="rId9" Type="http://schemas.openxmlformats.org/officeDocument/2006/relationships/tags" Target="../tags/tag122.xml"/><Relationship Id="rId1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tags" Target="../tags/tag131.xml"/><Relationship Id="rId13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tags" Target="../tags/tag126.xml"/><Relationship Id="rId7" Type="http://schemas.openxmlformats.org/officeDocument/2006/relationships/tags" Target="../tags/tag130.xml"/><Relationship Id="rId12" Type="http://schemas.openxmlformats.org/officeDocument/2006/relationships/image" Target="../media/image4.png"/><Relationship Id="rId2" Type="http://schemas.openxmlformats.org/officeDocument/2006/relationships/tags" Target="../tags/tag125.xml"/><Relationship Id="rId1" Type="http://schemas.openxmlformats.org/officeDocument/2006/relationships/tags" Target="../tags/tag124.xml"/><Relationship Id="rId6" Type="http://schemas.openxmlformats.org/officeDocument/2006/relationships/tags" Target="../tags/tag129.xml"/><Relationship Id="rId11" Type="http://schemas.openxmlformats.org/officeDocument/2006/relationships/slideMaster" Target="../slideMasters/slideMaster2.xml"/><Relationship Id="rId5" Type="http://schemas.openxmlformats.org/officeDocument/2006/relationships/tags" Target="../tags/tag128.xml"/><Relationship Id="rId15" Type="http://schemas.openxmlformats.org/officeDocument/2006/relationships/image" Target="file:///C:\Users\1V994W2\PycharmProjects\PPT_Background_Generation/pic_temp/1_pic_quater_right_up.png" TargetMode="External"/><Relationship Id="rId10" Type="http://schemas.openxmlformats.org/officeDocument/2006/relationships/tags" Target="../tags/tag133.xml"/><Relationship Id="rId4" Type="http://schemas.openxmlformats.org/officeDocument/2006/relationships/tags" Target="../tags/tag127.xml"/><Relationship Id="rId9" Type="http://schemas.openxmlformats.org/officeDocument/2006/relationships/tags" Target="../tags/tag132.xml"/><Relationship Id="rId14" Type="http://schemas.openxmlformats.org/officeDocument/2006/relationships/image" Target="../media/image5.png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tags" Target="../tags/tag141.xml"/><Relationship Id="rId13" Type="http://schemas.openxmlformats.org/officeDocument/2006/relationships/slideMaster" Target="../slideMasters/slideMaster2.xml"/><Relationship Id="rId3" Type="http://schemas.openxmlformats.org/officeDocument/2006/relationships/tags" Target="../tags/tag136.xml"/><Relationship Id="rId7" Type="http://schemas.openxmlformats.org/officeDocument/2006/relationships/tags" Target="../tags/tag140.xml"/><Relationship Id="rId12" Type="http://schemas.openxmlformats.org/officeDocument/2006/relationships/tags" Target="../tags/tag145.xml"/><Relationship Id="rId17" Type="http://schemas.openxmlformats.org/officeDocument/2006/relationships/image" Target="file:///C:\Users\1V994W2\PycharmProjects\PPT_Background_Generation/pic_temp/1_pic_quater_right_up.png" TargetMode="External"/><Relationship Id="rId2" Type="http://schemas.openxmlformats.org/officeDocument/2006/relationships/tags" Target="../tags/tag135.xml"/><Relationship Id="rId16" Type="http://schemas.openxmlformats.org/officeDocument/2006/relationships/image" Target="../media/image5.png"/><Relationship Id="rId1" Type="http://schemas.openxmlformats.org/officeDocument/2006/relationships/tags" Target="../tags/tag134.xml"/><Relationship Id="rId6" Type="http://schemas.openxmlformats.org/officeDocument/2006/relationships/tags" Target="../tags/tag139.xml"/><Relationship Id="rId11" Type="http://schemas.openxmlformats.org/officeDocument/2006/relationships/tags" Target="../tags/tag144.xml"/><Relationship Id="rId5" Type="http://schemas.openxmlformats.org/officeDocument/2006/relationships/tags" Target="../tags/tag138.xml"/><Relationship Id="rId15" Type="http://schemas.openxmlformats.org/officeDocument/2006/relationships/image" Target="file:///C:\Users\1V994W2\PycharmProjects\PPT_Background_Generation/pic_temp/0_pic_quater_left_up.png" TargetMode="External"/><Relationship Id="rId10" Type="http://schemas.openxmlformats.org/officeDocument/2006/relationships/tags" Target="../tags/tag143.xml"/><Relationship Id="rId4" Type="http://schemas.openxmlformats.org/officeDocument/2006/relationships/tags" Target="../tags/tag137.xml"/><Relationship Id="rId9" Type="http://schemas.openxmlformats.org/officeDocument/2006/relationships/tags" Target="../tags/tag142.xml"/><Relationship Id="rId14" Type="http://schemas.openxmlformats.org/officeDocument/2006/relationships/image" Target="../media/image4.png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tags" Target="../tags/tag153.xml"/><Relationship Id="rId13" Type="http://schemas.openxmlformats.org/officeDocument/2006/relationships/image" Target="../media/image9.png"/><Relationship Id="rId3" Type="http://schemas.openxmlformats.org/officeDocument/2006/relationships/tags" Target="../tags/tag148.xml"/><Relationship Id="rId7" Type="http://schemas.openxmlformats.org/officeDocument/2006/relationships/tags" Target="../tags/tag152.xml"/><Relationship Id="rId12" Type="http://schemas.openxmlformats.org/officeDocument/2006/relationships/image" Target="file:///C:\Users\1V994W2\PycharmProjects\PPT_Background_Generation/pic_temp/0_pic_quater_left_up.png" TargetMode="External"/><Relationship Id="rId2" Type="http://schemas.openxmlformats.org/officeDocument/2006/relationships/tags" Target="../tags/tag147.xml"/><Relationship Id="rId1" Type="http://schemas.openxmlformats.org/officeDocument/2006/relationships/tags" Target="../tags/tag146.xml"/><Relationship Id="rId6" Type="http://schemas.openxmlformats.org/officeDocument/2006/relationships/tags" Target="../tags/tag151.xml"/><Relationship Id="rId11" Type="http://schemas.openxmlformats.org/officeDocument/2006/relationships/image" Target="../media/image4.png"/><Relationship Id="rId5" Type="http://schemas.openxmlformats.org/officeDocument/2006/relationships/tags" Target="../tags/tag150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149.xml"/><Relationship Id="rId9" Type="http://schemas.openxmlformats.org/officeDocument/2006/relationships/tags" Target="../tags/tag154.xml"/><Relationship Id="rId14" Type="http://schemas.openxmlformats.org/officeDocument/2006/relationships/image" Target="file:///C:\Users\1V994W2\PycharmProjects\PPT_Background_Generation/pic_temp/1_pic_quater_left_down.png" TargetMode="Externa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file:///C:\Users\1V994W2\PycharmProjects\PPT_Background_Generation/pic_temp/1_pic_quater_right_up.png" TargetMode="External"/><Relationship Id="rId3" Type="http://schemas.openxmlformats.org/officeDocument/2006/relationships/tags" Target="../tags/tag157.xml"/><Relationship Id="rId7" Type="http://schemas.openxmlformats.org/officeDocument/2006/relationships/image" Target="../media/image5.png"/><Relationship Id="rId2" Type="http://schemas.openxmlformats.org/officeDocument/2006/relationships/tags" Target="../tags/tag156.xml"/><Relationship Id="rId1" Type="http://schemas.openxmlformats.org/officeDocument/2006/relationships/tags" Target="../tags/tag155.xml"/><Relationship Id="rId6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image" Target="../media/image4.png"/><Relationship Id="rId4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fontAlgn="base"/>
            <a:r>
              <a:rPr lang="zh-CN" altLang="en-US" strike="noStrike" noProof="1"/>
              <a:t>单击此处编辑母版副标题样式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8829920-989C-4E42-944A-9A0116A21BB0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2020/3/22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 fontAlgn="base"/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46D7905-3A5B-4CF5-9685-21FB5F4070F4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2020/3/22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 fontAlgn="base"/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60205D2-2166-48CF-9233-B32932F7FEA3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2020/3/22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 fontAlgn="base"/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0"/>
            <a:ext cx="9144000" cy="700088"/>
          </a:xfrm>
          <a:prstGeom prst="rect">
            <a:avLst/>
          </a:prstGeom>
          <a:solidFill>
            <a:srgbClr val="568D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3315" name="图片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9388" y="-20637"/>
            <a:ext cx="1704975" cy="7207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日期占位符 1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05C3739-027C-4564-A227-8E6DDD869997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2020/3/22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页脚占位符 2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 fontAlgn="base"/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740"/>
            <a:ext cx="8229600" cy="857250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7" name="日期占位符 2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05C3739-027C-4564-A227-8E6DDD869997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2020/3/22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3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灯片编号占位符 4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 fontAlgn="base"/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457200" y="205979"/>
            <a:ext cx="8229600" cy="4388644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7" name="日期占位符 2"/>
          <p:cNvSpPr>
            <a:spLocks noGrp="1"/>
          </p:cNvSpPr>
          <p:nvPr>
            <p:ph type="dt" sz="half" idx="2"/>
          </p:nvPr>
        </p:nvSpPr>
        <p:spPr>
          <a:xfrm>
            <a:off x="457200" y="4684713"/>
            <a:ext cx="2133600" cy="3571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3"/>
          <p:cNvSpPr>
            <a:spLocks noGrp="1"/>
          </p:cNvSpPr>
          <p:nvPr>
            <p:ph type="ftr" sz="quarter" idx="3"/>
          </p:nvPr>
        </p:nvSpPr>
        <p:spPr>
          <a:xfrm>
            <a:off x="3124200" y="4684713"/>
            <a:ext cx="2895600" cy="3571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灯片编号占位符 4"/>
          <p:cNvSpPr>
            <a:spLocks noGrp="1"/>
          </p:cNvSpPr>
          <p:nvPr>
            <p:ph type="sldNum" sz="quarter" idx="4"/>
          </p:nvPr>
        </p:nvSpPr>
        <p:spPr>
          <a:xfrm>
            <a:off x="6553200" y="4684713"/>
            <a:ext cx="2133600" cy="35718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 fontAlgn="base"/>
            <a:fld id="{9A0DB2DC-4C9A-4742-B13C-FB6460FD3503}" type="slidenum">
              <a:rPr lang="en-US" altLang="zh-CN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en-US" altLang="zh-CN" strike="noStrike" noProof="1"/>
          </a:p>
        </p:txBody>
      </p:sp>
    </p:spTree>
  </p:cSld>
  <p:clrMapOvr>
    <a:masterClrMapping/>
  </p:clrMapOvr>
  <p:transition spd="slow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rotWithShape="1">
          <a:blip r:embed="rId9"/>
          <a:stretch>
            <a:fillRect l="-11000" t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2020/3/22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6" hasCustomPrompt="1"/>
            <p:custDataLst>
              <p:tags r:id="rId4"/>
            </p:custDataLst>
          </p:nvPr>
        </p:nvSpPr>
        <p:spPr>
          <a:xfrm>
            <a:off x="4824418" y="3497935"/>
            <a:ext cx="1433036" cy="306743"/>
          </a:xfrm>
          <a:prstGeom prst="rect">
            <a:avLst/>
          </a:prstGeom>
        </p:spPr>
        <p:txBody>
          <a:bodyPr vert="horz" wrap="square" lIns="0" tIns="0" rIns="0" bIns="0" anchor="t" anchorCtr="0">
            <a:normAutofit/>
          </a:bodyPr>
          <a:lstStyle>
            <a:lvl1pPr marL="257175" marR="0" indent="-257175" algn="l" rtl="0" eaLnBrk="1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Pts val="1600"/>
              <a:buFont typeface="Arial" panose="020B0604020202020204" pitchFamily="34" charset="0"/>
              <a:buNone/>
              <a:defRPr sz="1200" b="0" spc="15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100000"/>
                </a:schemeClr>
              </a:buClr>
              <a:buSzPts val="1600"/>
              <a:buFont typeface="Arial" panose="020B0604020202020204" pitchFamily="34" charset="0"/>
              <a:buNone/>
            </a:pPr>
            <a:r>
              <a:rPr lang="zh-CN" altLang="en-US"/>
              <a:t>编辑文本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5" hasCustomPrompt="1"/>
            <p:custDataLst>
              <p:tags r:id="rId5"/>
            </p:custDataLst>
          </p:nvPr>
        </p:nvSpPr>
        <p:spPr>
          <a:xfrm>
            <a:off x="4824418" y="3854214"/>
            <a:ext cx="1433036" cy="306743"/>
          </a:xfrm>
          <a:prstGeom prst="rect">
            <a:avLst/>
          </a:prstGeom>
        </p:spPr>
        <p:txBody>
          <a:bodyPr vert="horz" wrap="square" lIns="0" tIns="0" rIns="0" bIns="0" anchor="t" anchorCtr="0">
            <a:normAutofit/>
          </a:bodyPr>
          <a:lstStyle>
            <a:lvl1pPr marL="257175" marR="0" indent="-257175" algn="l" rtl="0" eaLnBrk="1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Pts val="1600"/>
              <a:buFont typeface="Arial" panose="020B0604020202020204" pitchFamily="34" charset="0"/>
              <a:buNone/>
              <a:defRPr sz="1200" b="0" spc="15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100000"/>
                </a:schemeClr>
              </a:buClr>
              <a:buSzPts val="1600"/>
              <a:buFont typeface="Arial" panose="020B0604020202020204" pitchFamily="34" charset="0"/>
              <a:buNone/>
            </a:pPr>
            <a:r>
              <a:rPr lang="zh-CN" altLang="en-US"/>
              <a:t>编辑文本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4" hasCustomPrompt="1"/>
            <p:custDataLst>
              <p:tags r:id="rId6"/>
            </p:custDataLst>
          </p:nvPr>
        </p:nvSpPr>
        <p:spPr>
          <a:xfrm>
            <a:off x="4824417" y="2391469"/>
            <a:ext cx="3619500" cy="833540"/>
          </a:xfrm>
        </p:spPr>
        <p:txBody>
          <a:bodyPr vert="horz" wrap="square" lIns="0" tIns="0" rIns="0" bIns="0"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None/>
              <a:defRPr sz="1350" b="0" spc="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</a:lstStyle>
          <a:p>
            <a:r>
              <a:rPr lang="zh-CN" altLang="en-US"/>
              <a:t>单击此处编辑副标题</a:t>
            </a:r>
          </a:p>
        </p:txBody>
      </p:sp>
      <p:sp>
        <p:nvSpPr>
          <p:cNvPr id="2" name="标题 1"/>
          <p:cNvSpPr>
            <a:spLocks noGrp="1"/>
          </p:cNvSpPr>
          <p:nvPr>
            <p:ph type="ctrTitle" idx="13" hasCustomPrompt="1"/>
            <p:custDataLst>
              <p:tags r:id="rId7"/>
            </p:custDataLst>
          </p:nvPr>
        </p:nvSpPr>
        <p:spPr>
          <a:xfrm>
            <a:off x="4824418" y="1509822"/>
            <a:ext cx="3619024" cy="728276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5400"/>
              <a:buFont typeface="Arial" panose="020B0604020202020204" pitchFamily="34" charset="0"/>
              <a:buNone/>
              <a:defRPr sz="4050" b="0" spc="6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  <p:extLst>
      <p:ext uri="{BB962C8B-B14F-4D97-AF65-F5344CB8AC3E}">
        <p14:creationId xmlns:p14="http://schemas.microsoft.com/office/powerpoint/2010/main" val="10068103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8" name="图片 7"/>
            <p:cNvPicPr/>
            <p:nvPr userDrawn="1">
              <p:custDataLst>
                <p:tags r:id="rId7"/>
              </p:custDataLst>
            </p:nvPr>
          </p:nvPicPr>
          <p:blipFill>
            <a:blip r:embed="rId10" r:link="rId11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7" name="图片 6"/>
            <p:cNvPicPr/>
            <p:nvPr userDrawn="1">
              <p:custDataLst>
                <p:tags r:id="rId8"/>
              </p:custDataLst>
            </p:nvPr>
          </p:nvPicPr>
          <p:blipFill>
            <a:blip r:embed="rId12" r:link="rId13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12" y="332467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502412" y="714469"/>
            <a:ext cx="8139178" cy="4042179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2020/3/22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8794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>
            <p:custDataLst>
              <p:tags r:id="rId1"/>
            </p:custDataLst>
          </p:nvPr>
        </p:nvPicPr>
        <p:blipFill>
          <a:blip r:embed="rId7" r:link="rId8" cstate="screen"/>
          <a:stretch>
            <a:fillRect/>
          </a:stretch>
        </p:blipFill>
        <p:spPr>
          <a:xfrm>
            <a:off x="3048000" y="4287541"/>
            <a:ext cx="3048000" cy="856594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2020/3/22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 idx="13" hasCustomPrompt="1"/>
            <p:custDataLst>
              <p:tags r:id="rId5"/>
            </p:custDataLst>
          </p:nvPr>
        </p:nvSpPr>
        <p:spPr>
          <a:xfrm>
            <a:off x="3569970" y="2185543"/>
            <a:ext cx="3660458" cy="811154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4800"/>
              <a:buFont typeface="Arial" panose="020B0604020202020204" pitchFamily="34" charset="0"/>
              <a:buNone/>
              <a:defRPr sz="3600" b="0" spc="5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  <p:extLst>
      <p:ext uri="{BB962C8B-B14F-4D97-AF65-F5344CB8AC3E}">
        <p14:creationId xmlns:p14="http://schemas.microsoft.com/office/powerpoint/2010/main" val="6639324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9" name="图片 8"/>
            <p:cNvPicPr/>
            <p:nvPr userDrawn="1">
              <p:custDataLst>
                <p:tags r:id="rId8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9"/>
              </p:custDataLst>
            </p:nvPr>
          </p:nvPicPr>
          <p:blipFill>
            <a:blip r:embed="rId13" r:link="rId14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12" y="332467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502448" y="714469"/>
            <a:ext cx="3962432" cy="4042179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  <a:p>
            <a:pPr lvl="1"/>
            <a:r>
              <a:rPr>
                <a:sym typeface="+mn-ea"/>
              </a:rPr>
              <a:t>第二级</a:t>
            </a:r>
          </a:p>
          <a:p>
            <a:pPr lvl="2"/>
            <a:r>
              <a:rPr>
                <a:sym typeface="+mn-ea"/>
              </a:rPr>
              <a:t>第三级</a:t>
            </a:r>
          </a:p>
          <a:p>
            <a:pPr lvl="3"/>
            <a:r>
              <a:rPr>
                <a:sym typeface="+mn-ea"/>
              </a:rPr>
              <a:t>第四级</a:t>
            </a:r>
          </a:p>
          <a:p>
            <a:pPr lvl="4"/>
            <a:r>
              <a:rPr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4679158" y="714469"/>
            <a:ext cx="3962432" cy="4042179"/>
          </a:xfrm>
        </p:spPr>
        <p:txBody>
          <a:bodyPr wrap="square" lIns="90170" tIns="46990" rIns="90170" bIns="46990">
            <a:normAutofit/>
          </a:bodyPr>
          <a:lstStyle>
            <a:lvl1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2020/3/22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7776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11" name="图片 10"/>
            <p:cNvPicPr/>
            <p:nvPr userDrawn="1">
              <p:custDataLst>
                <p:tags r:id="rId10"/>
              </p:custDataLst>
            </p:nvPr>
          </p:nvPicPr>
          <p:blipFill>
            <a:blip r:embed="rId13" r:link="rId14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10" name="图片 9"/>
            <p:cNvPicPr/>
            <p:nvPr userDrawn="1">
              <p:custDataLst>
                <p:tags r:id="rId11"/>
              </p:custDataLst>
            </p:nvPr>
          </p:nvPicPr>
          <p:blipFill>
            <a:blip r:embed="rId15" r:link="rId16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12" y="332467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502448" y="714469"/>
            <a:ext cx="3962432" cy="285788"/>
          </a:xfrm>
        </p:spPr>
        <p:txBody>
          <a:bodyPr wrap="square" lIns="90170" tIns="46990" rIns="90170" bIns="46990" anchor="ctr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500" b="0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502444" y="1055024"/>
            <a:ext cx="3962400" cy="3701521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4676813" y="714469"/>
            <a:ext cx="3962432" cy="285788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15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4676813" y="1055024"/>
            <a:ext cx="3962432" cy="3701521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2020/3/22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228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DDF1828-B596-4A80-84CF-2D2B880BA7CB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2020/3/22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 fontAlgn="base"/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>
            <p:custDataLst>
              <p:tags r:id="rId1"/>
            </p:custDataLst>
          </p:nvPr>
        </p:nvPicPr>
        <p:blipFill>
          <a:blip r:embed="rId8" r:link="rId9" cstate="screen"/>
          <a:stretch>
            <a:fillRect/>
          </a:stretch>
        </p:blipFill>
        <p:spPr>
          <a:xfrm>
            <a:off x="5623560" y="1646123"/>
            <a:ext cx="3291840" cy="1851889"/>
          </a:xfrm>
          <a:prstGeom prst="rect">
            <a:avLst/>
          </a:prstGeom>
        </p:spPr>
      </p:pic>
      <p:pic>
        <p:nvPicPr>
          <p:cNvPr id="6" name="图片 5"/>
          <p:cNvPicPr/>
          <p:nvPr>
            <p:custDataLst>
              <p:tags r:id="rId2"/>
            </p:custDataLst>
          </p:nvPr>
        </p:nvPicPr>
        <p:blipFill>
          <a:blip r:embed="rId10" r:link="rId11" cstate="screen"/>
          <a:stretch>
            <a:fillRect/>
          </a:stretch>
        </p:blipFill>
        <p:spPr>
          <a:xfrm>
            <a:off x="0" y="4702505"/>
            <a:ext cx="540068" cy="44163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02412" y="332464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2020/3/22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6569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2020/3/22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5B84ED64-A08F-49E6-9A8F-19B8D6B005DE}"/>
              </a:ext>
            </a:extLst>
          </p:cNvPr>
          <p:cNvGrpSpPr/>
          <p:nvPr userDrawn="1">
            <p:custDataLst>
              <p:tags r:id="rId4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3654F50D-AE31-4FDD-BACB-C6E2F5403BD4}"/>
                </a:ext>
              </a:extLst>
            </p:cNvPr>
            <p:cNvPicPr/>
            <p:nvPr userDrawn="1">
              <p:custDataLst>
                <p:tags r:id="rId5"/>
              </p:custDataLst>
            </p:nvPr>
          </p:nvPicPr>
          <p:blipFill>
            <a:blip r:embed="rId8" r:link="rId9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CFA6A53-6AC8-4CF8-9210-541675BA4942}"/>
                </a:ext>
              </a:extLst>
            </p:cNvPr>
            <p:cNvPicPr/>
            <p:nvPr userDrawn="1">
              <p:custDataLst>
                <p:tags r:id="rId6"/>
              </p:custDataLst>
            </p:nvPr>
          </p:nvPicPr>
          <p:blipFill>
            <a:blip r:embed="rId10" r:link="rId11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339007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9" name="图片 8"/>
            <p:cNvPicPr/>
            <p:nvPr userDrawn="1">
              <p:custDataLst>
                <p:tags r:id="rId8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9"/>
              </p:custDataLst>
            </p:nvPr>
          </p:nvPicPr>
          <p:blipFill>
            <a:blip r:embed="rId13" r:link="rId14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48" y="332467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502448" y="714469"/>
            <a:ext cx="3962432" cy="4042179"/>
          </a:xfrm>
        </p:spPr>
        <p:txBody>
          <a:bodyPr vert="horz" lIns="90170" tIns="46990" rIns="90170" bIns="4699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4679194" y="714469"/>
            <a:ext cx="3962432" cy="4042179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9EFD9D74-47D9-4702-A33C-335B63B48DBF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2020/3/22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FABC47A4-756D-490B-A52F-7D9E2C9FC05F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4969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8" name="图片 7"/>
            <p:cNvPicPr/>
            <p:nvPr userDrawn="1">
              <p:custDataLst>
                <p:tags r:id="rId7"/>
              </p:custDataLst>
            </p:nvPr>
          </p:nvPicPr>
          <p:blipFill>
            <a:blip r:embed="rId10" r:link="rId11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7" name="图片 6"/>
            <p:cNvPicPr/>
            <p:nvPr userDrawn="1">
              <p:custDataLst>
                <p:tags r:id="rId8"/>
              </p:custDataLst>
            </p:nvPr>
          </p:nvPicPr>
          <p:blipFill>
            <a:blip r:embed="rId12" r:link="rId13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7928351" y="714469"/>
            <a:ext cx="713238" cy="4042179"/>
          </a:xfrm>
        </p:spPr>
        <p:txBody>
          <a:bodyPr vert="eaVert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502444" y="714463"/>
            <a:ext cx="7371076" cy="4042179"/>
          </a:xfrm>
        </p:spPr>
        <p:txBody>
          <a:bodyPr vert="eaVert" wrap="square">
            <a:normAutofit/>
          </a:bodyPr>
          <a:lstStyle>
            <a:lvl1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2020/3/22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3025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8" name="图片 7"/>
            <p:cNvPicPr/>
            <p:nvPr userDrawn="1">
              <p:custDataLst>
                <p:tags r:id="rId6"/>
              </p:custDataLst>
            </p:nvPr>
          </p:nvPicPr>
          <p:blipFill>
            <a:blip r:embed="rId9" r:link="rId10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6" name="图片 5"/>
            <p:cNvPicPr/>
            <p:nvPr userDrawn="1">
              <p:custDataLst>
                <p:tags r:id="rId7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2020/3/22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502448" y="714469"/>
            <a:ext cx="8139178" cy="4042179"/>
          </a:xfrm>
        </p:spPr>
        <p:txBody>
          <a:bodyPr wrap="square"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953271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/>
          <p:nvPr>
            <p:custDataLst>
              <p:tags r:id="rId1"/>
            </p:custDataLst>
          </p:nvPr>
        </p:nvPicPr>
        <p:blipFill>
          <a:blip r:embed="rId8" r:link="rId9"/>
          <a:stretch>
            <a:fillRect/>
          </a:stretch>
        </p:blipFill>
        <p:spPr>
          <a:xfrm>
            <a:off x="0" y="0"/>
            <a:ext cx="9144000" cy="5144135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2020/3/22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idx="14" hasCustomPrompt="1"/>
            <p:custDataLst>
              <p:tags r:id="rId5"/>
            </p:custDataLst>
          </p:nvPr>
        </p:nvSpPr>
        <p:spPr>
          <a:xfrm>
            <a:off x="4953000" y="2739014"/>
            <a:ext cx="3619500" cy="833540"/>
          </a:xfrm>
        </p:spPr>
        <p:txBody>
          <a:bodyPr vert="horz" wrap="square" lIns="0" tIns="0" rIns="0" bIns="0" anchor="t" anchorCtr="0">
            <a:normAutofit/>
          </a:bodyPr>
          <a:lstStyle>
            <a:lvl1pPr marL="257175" marR="0" indent="-257175" algn="l" rtl="0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None/>
              <a:defRPr sz="1350" b="0" spc="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ts val="1800"/>
              <a:buFont typeface="Arial" panose="020B0604020202020204" pitchFamily="34" charset="0"/>
              <a:buNone/>
            </a:pPr>
            <a:r>
              <a:rPr lang="zh-CN" altLang="en-US"/>
              <a:t>单击此处编辑副标题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 idx="13" hasCustomPrompt="1"/>
            <p:custDataLst>
              <p:tags r:id="rId6"/>
            </p:custDataLst>
          </p:nvPr>
        </p:nvSpPr>
        <p:spPr>
          <a:xfrm>
            <a:off x="4953000" y="1571581"/>
            <a:ext cx="3619024" cy="1014061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6600"/>
              <a:buFont typeface="Arial" panose="020B0604020202020204" pitchFamily="34" charset="0"/>
              <a:buNone/>
              <a:defRPr sz="4950" b="0" spc="7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/>
              <a:t>编辑标题</a:t>
            </a:r>
          </a:p>
        </p:txBody>
      </p:sp>
    </p:spTree>
    <p:extLst>
      <p:ext uri="{BB962C8B-B14F-4D97-AF65-F5344CB8AC3E}">
        <p14:creationId xmlns:p14="http://schemas.microsoft.com/office/powerpoint/2010/main" val="27038918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7" name="图片 6"/>
            <p:cNvPicPr/>
            <p:nvPr userDrawn="1">
              <p:custDataLst>
                <p:tags r:id="rId6"/>
              </p:custDataLst>
            </p:nvPr>
          </p:nvPicPr>
          <p:blipFill>
            <a:blip r:embed="rId9" r:link="rId10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6" name="图片 5"/>
            <p:cNvPicPr/>
            <p:nvPr userDrawn="1">
              <p:custDataLst>
                <p:tags r:id="rId7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12" y="332464"/>
            <a:ext cx="8139178" cy="33151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2020/3/22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0620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219056" y="227885"/>
            <a:ext cx="8705888" cy="4688365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</a:pPr>
            <a:endParaRPr lang="zh-CN" altLang="en-US" sz="1350" kern="0">
              <a:solidFill>
                <a:srgbClr val="FFFFFF"/>
              </a:solidFill>
              <a:sym typeface="Calibri" panose="020F0502020204030204"/>
            </a:endParaRPr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9" name="图片 8"/>
            <p:cNvPicPr/>
            <p:nvPr userDrawn="1">
              <p:custDataLst>
                <p:tags r:id="rId8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9"/>
              </p:custDataLst>
            </p:nvPr>
          </p:nvPicPr>
          <p:blipFill>
            <a:blip r:embed="rId13" r:link="rId14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961200" y="937016"/>
            <a:ext cx="7219800" cy="542767"/>
          </a:xfrm>
        </p:spPr>
        <p:txBody>
          <a:bodyPr wrap="square" anchor="ctr">
            <a:normAutofit/>
          </a:bodyPr>
          <a:lstStyle>
            <a:lvl1pPr>
              <a:defRPr sz="24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960835" y="1622900"/>
            <a:ext cx="7219950" cy="2584219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2020/3/22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2884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0"/>
            <a:ext cx="3618452" cy="5144135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</a:pPr>
            <a:endParaRPr lang="zh-CN" altLang="en-US" sz="1350" kern="0">
              <a:solidFill>
                <a:srgbClr val="FFFFFF"/>
              </a:solidFill>
              <a:sym typeface="Calibri" panose="020F0502020204030204"/>
            </a:endParaRPr>
          </a:p>
        </p:txBody>
      </p:sp>
      <p:pic>
        <p:nvPicPr>
          <p:cNvPr id="8" name="图片 7"/>
          <p:cNvPicPr/>
          <p:nvPr>
            <p:custDataLst>
              <p:tags r:id="rId2"/>
            </p:custDataLst>
          </p:nvPr>
        </p:nvPicPr>
        <p:blipFill>
          <a:blip r:embed="rId10" r:link="rId11" cstate="screen"/>
          <a:stretch>
            <a:fillRect/>
          </a:stretch>
        </p:blipFill>
        <p:spPr>
          <a:xfrm>
            <a:off x="8603933" y="0"/>
            <a:ext cx="540068" cy="44163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437400" y="577871"/>
            <a:ext cx="2970000" cy="661582"/>
          </a:xfrm>
        </p:spPr>
        <p:txBody>
          <a:bodyPr wrap="square" anchor="ctr" anchorCtr="0">
            <a:normAutofit/>
          </a:bodyPr>
          <a:lstStyle>
            <a:lvl1pPr>
              <a:defRPr sz="27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2020/3/22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440100" y="1323163"/>
            <a:ext cx="2967300" cy="3070279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3825900" y="577525"/>
            <a:ext cx="4860000" cy="381642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2382333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0" y="0"/>
            <a:ext cx="9144000" cy="1998496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</a:pPr>
            <a:endParaRPr lang="zh-CN" altLang="en-US" sz="1350" kern="0">
              <a:solidFill>
                <a:srgbClr val="FFFFFF"/>
              </a:solidFill>
              <a:sym typeface="Calibri" panose="020F0502020204030204"/>
            </a:endParaRPr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10" name="图片 9"/>
            <p:cNvPicPr/>
            <p:nvPr userDrawn="1">
              <p:custDataLst>
                <p:tags r:id="rId9"/>
              </p:custDataLst>
            </p:nvPr>
          </p:nvPicPr>
          <p:blipFill>
            <a:blip r:embed="rId12" r:link="rId13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10"/>
              </p:custDataLst>
            </p:nvPr>
          </p:nvPicPr>
          <p:blipFill>
            <a:blip r:embed="rId14" r:link="rId15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459000" y="585972"/>
            <a:ext cx="8232300" cy="469858"/>
          </a:xfrm>
        </p:spPr>
        <p:txBody>
          <a:bodyPr wrap="square" anchor="ctr">
            <a:normAutofit/>
          </a:bodyPr>
          <a:lstStyle>
            <a:lvl1pPr algn="ctr">
              <a:defRPr sz="27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2020/3/22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459000" y="1244854"/>
            <a:ext cx="8231981" cy="621077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459581" y="2106260"/>
            <a:ext cx="8224200" cy="2573418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27193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350619-5858-4FA7-AE10-CB37047D0422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2020/3/22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 fontAlgn="base"/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>
    <p:pull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0" y="3772194"/>
            <a:ext cx="9144000" cy="1371941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</a:pPr>
            <a:endParaRPr lang="zh-CN" altLang="en-US" sz="1350" kern="0">
              <a:solidFill>
                <a:srgbClr val="FFFFFF"/>
              </a:solidFill>
              <a:sym typeface="Calibri" panose="020F0502020204030204"/>
            </a:endParaRPr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10" name="图片 9"/>
            <p:cNvPicPr/>
            <p:nvPr userDrawn="1">
              <p:custDataLst>
                <p:tags r:id="rId9"/>
              </p:custDataLst>
            </p:nvPr>
          </p:nvPicPr>
          <p:blipFill>
            <a:blip r:embed="rId12" r:link="rId13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10"/>
              </p:custDataLst>
            </p:nvPr>
          </p:nvPicPr>
          <p:blipFill>
            <a:blip r:embed="rId14" r:link="rId15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453600" y="502262"/>
            <a:ext cx="8232300" cy="423952"/>
          </a:xfrm>
        </p:spPr>
        <p:txBody>
          <a:bodyPr wrap="square" anchor="ctr" anchorCtr="0">
            <a:normAutofit/>
          </a:bodyPr>
          <a:lstStyle>
            <a:lvl1pPr algn="ctr">
              <a:defRPr sz="24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2020/3/22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453628" y="1261056"/>
            <a:ext cx="8243100" cy="2408697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8"/>
            </p:custDataLst>
          </p:nvPr>
        </p:nvSpPr>
        <p:spPr>
          <a:xfrm>
            <a:off x="445500" y="3885780"/>
            <a:ext cx="8251200" cy="75879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0932050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>
            <p:custDataLst>
              <p:tags r:id="rId1"/>
            </p:custDataLst>
          </p:nvPr>
        </p:nvSpPr>
        <p:spPr>
          <a:xfrm>
            <a:off x="0" y="0"/>
            <a:ext cx="9144000" cy="685885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</a:pPr>
            <a:endParaRPr lang="zh-CN" altLang="en-US" sz="1350" kern="0">
              <a:solidFill>
                <a:srgbClr val="FFFFFF"/>
              </a:solidFill>
              <a:sym typeface="Calibri" panose="020F0502020204030204"/>
            </a:endParaRPr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0" y="4702505"/>
            <a:ext cx="9144000" cy="441630"/>
            <a:chOff x="0" y="6269233"/>
            <a:chExt cx="12192000" cy="588767"/>
          </a:xfrm>
        </p:grpSpPr>
        <p:pic>
          <p:nvPicPr>
            <p:cNvPr id="12" name="图片 11"/>
            <p:cNvPicPr/>
            <p:nvPr userDrawn="1">
              <p:custDataLst>
                <p:tags r:id="rId11"/>
              </p:custDataLst>
            </p:nvPr>
          </p:nvPicPr>
          <p:blipFill>
            <a:blip r:embed="rId14" r:link="rId15" cstate="screen"/>
            <a:stretch>
              <a:fillRect/>
            </a:stretch>
          </p:blipFill>
          <p:spPr>
            <a:xfrm>
              <a:off x="11471910" y="6269233"/>
              <a:ext cx="720090" cy="588767"/>
            </a:xfrm>
            <a:prstGeom prst="rect">
              <a:avLst/>
            </a:prstGeom>
          </p:spPr>
        </p:pic>
        <p:pic>
          <p:nvPicPr>
            <p:cNvPr id="10" name="图片 9"/>
            <p:cNvPicPr/>
            <p:nvPr userDrawn="1">
              <p:custDataLst>
                <p:tags r:id="rId12"/>
              </p:custDataLst>
            </p:nvPr>
          </p:nvPicPr>
          <p:blipFill>
            <a:blip r:embed="rId16" r:link="rId17" cstate="screen"/>
            <a:stretch>
              <a:fillRect/>
            </a:stretch>
          </p:blipFill>
          <p:spPr>
            <a:xfrm>
              <a:off x="0" y="6269233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434700" y="178222"/>
            <a:ext cx="8278200" cy="33151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2020/3/22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434700" y="1247554"/>
            <a:ext cx="4006800" cy="2171068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4681800" y="1247554"/>
            <a:ext cx="4025700" cy="2171068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9"/>
            </p:custDataLst>
          </p:nvPr>
        </p:nvSpPr>
        <p:spPr>
          <a:xfrm>
            <a:off x="429300" y="3613046"/>
            <a:ext cx="4006800" cy="585972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0"/>
            </p:custDataLst>
          </p:nvPr>
        </p:nvSpPr>
        <p:spPr>
          <a:xfrm>
            <a:off x="4689900" y="3610346"/>
            <a:ext cx="4025700" cy="585972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736959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715357"/>
            <a:ext cx="9144000" cy="3713422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</a:pPr>
            <a:endParaRPr lang="zh-CN" altLang="en-US" sz="1350" kern="0">
              <a:solidFill>
                <a:srgbClr val="FFFFFF"/>
              </a:solidFill>
              <a:sym typeface="Calibri" panose="020F0502020204030204"/>
            </a:endParaRPr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0" y="4150469"/>
            <a:ext cx="9143999" cy="993666"/>
            <a:chOff x="0" y="5533275"/>
            <a:chExt cx="12191999" cy="1324725"/>
          </a:xfrm>
        </p:grpSpPr>
        <p:pic>
          <p:nvPicPr>
            <p:cNvPr id="9" name="图片 8"/>
            <p:cNvPicPr/>
            <p:nvPr userDrawn="1">
              <p:custDataLst>
                <p:tags r:id="rId8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10571797" y="5533275"/>
              <a:ext cx="1620202" cy="1324725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9"/>
              </p:custDataLst>
            </p:nvPr>
          </p:nvPicPr>
          <p:blipFill>
            <a:blip r:embed="rId13" r:link="rId14" cstate="screen"/>
            <a:stretch>
              <a:fillRect/>
            </a:stretch>
          </p:blipFill>
          <p:spPr>
            <a:xfrm>
              <a:off x="0" y="5533275"/>
              <a:ext cx="1620202" cy="1324725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1142100" y="1004524"/>
            <a:ext cx="6858000" cy="1790321"/>
          </a:xfrm>
        </p:spPr>
        <p:txBody>
          <a:bodyPr wrap="square" anchor="b">
            <a:normAutofit/>
          </a:bodyPr>
          <a:lstStyle>
            <a:lvl1pPr algn="ctr">
              <a:defRPr sz="45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2020/3/22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1141810" y="2897458"/>
            <a:ext cx="6858000" cy="1242153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7643800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2020/3/22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39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2020/3/22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323850" y="273844"/>
            <a:ext cx="1600200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endParaRPr lang="zh-CN" altLang="en-US" dirty="0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FFB9788D-D8D5-4417-AE3E-1F21E4030389}"/>
              </a:ext>
            </a:extLst>
          </p:cNvPr>
          <p:cNvGrpSpPr/>
          <p:nvPr userDrawn="1">
            <p:custDataLst>
              <p:tags r:id="rId1"/>
            </p:custDataLst>
          </p:nvPr>
        </p:nvGrpSpPr>
        <p:grpSpPr>
          <a:xfrm>
            <a:off x="0" y="4702505"/>
            <a:ext cx="9144000" cy="441630"/>
            <a:chOff x="0" y="6269233"/>
            <a:chExt cx="12192000" cy="588767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1436DC07-EB40-4E63-8390-DEEE9108AFA0}"/>
                </a:ext>
              </a:extLst>
            </p:cNvPr>
            <p:cNvPicPr/>
            <p:nvPr userDrawn="1">
              <p:custDataLst>
                <p:tags r:id="rId2"/>
              </p:custDataLst>
            </p:nvPr>
          </p:nvPicPr>
          <p:blipFill>
            <a:blip r:embed="rId5" r:link="rId6" cstate="screen"/>
            <a:stretch>
              <a:fillRect/>
            </a:stretch>
          </p:blipFill>
          <p:spPr>
            <a:xfrm>
              <a:off x="11471910" y="6269233"/>
              <a:ext cx="720090" cy="588767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46B6D12E-C4EF-48F8-B924-33259B7973D2}"/>
                </a:ext>
              </a:extLst>
            </p:cNvPr>
            <p:cNvPicPr/>
            <p:nvPr userDrawn="1">
              <p:custDataLst>
                <p:tags r:id="rId3"/>
              </p:custDataLst>
            </p:nvPr>
          </p:nvPicPr>
          <p:blipFill>
            <a:blip r:embed="rId7" r:link="rId8" cstate="screen"/>
            <a:stretch>
              <a:fillRect/>
            </a:stretch>
          </p:blipFill>
          <p:spPr>
            <a:xfrm>
              <a:off x="0" y="6269233"/>
              <a:ext cx="720090" cy="588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1243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2"/>
          </p:nvPr>
        </p:nvSpPr>
        <p:spPr>
          <a:xfrm>
            <a:off x="457200" y="4767263"/>
            <a:ext cx="21336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3F5B291-FAE0-4F15-945F-F24D3F8C596D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2020/3/22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 fontAlgn="base"/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2"/>
          </p:nvPr>
        </p:nvSpPr>
        <p:spPr>
          <a:xfrm>
            <a:off x="457200" y="4767263"/>
            <a:ext cx="21336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792A42-3F65-44FF-A12F-204BD6270695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2020/3/22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3"/>
          </p:nvPr>
        </p:nvSpPr>
        <p:spPr>
          <a:xfrm>
            <a:off x="3124200" y="4767263"/>
            <a:ext cx="28956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4"/>
          </p:nvPr>
        </p:nvSpPr>
        <p:spPr>
          <a:xfrm>
            <a:off x="6553200" y="4767263"/>
            <a:ext cx="2133600" cy="274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 fontAlgn="base"/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55D6A0C-9037-4B97-A585-AC8345BC9FDD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2020/3/22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 fontAlgn="base"/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DADC2E9-E4C2-43CF-9D26-933B2F3977D0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2020/3/22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 fontAlgn="base"/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2"/>
          </p:nvPr>
        </p:nvSpPr>
        <p:spPr>
          <a:xfrm>
            <a:off x="457200" y="4767263"/>
            <a:ext cx="21336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506E7A2-0263-47E8-A1EF-CE6CFA3226AB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2020/3/22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 fontAlgn="base"/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2"/>
          </p:nvPr>
        </p:nvSpPr>
        <p:spPr>
          <a:xfrm>
            <a:off x="457200" y="4767263"/>
            <a:ext cx="21336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ED9FD48-3302-44AE-A47B-32D968FDF26C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2020/3/22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 fontAlgn="base"/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26" Type="http://schemas.openxmlformats.org/officeDocument/2006/relationships/tags" Target="../tags/tag6.xml"/><Relationship Id="rId3" Type="http://schemas.openxmlformats.org/officeDocument/2006/relationships/slideLayout" Target="../slideLayouts/slideLayout17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5" Type="http://schemas.openxmlformats.org/officeDocument/2006/relationships/tags" Target="../tags/tag5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24" Type="http://schemas.openxmlformats.org/officeDocument/2006/relationships/tags" Target="../tags/tag4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23" Type="http://schemas.openxmlformats.org/officeDocument/2006/relationships/tags" Target="../tags/tag3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tags" Target="../tags/tag2.xml"/><Relationship Id="rId27" Type="http://schemas.openxmlformats.org/officeDocument/2006/relationships/tags" Target="../tags/tag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 indent="-285750"/>
            <a:r>
              <a:rPr lang="zh-CN" altLang="en-US" dirty="0"/>
              <a:t>第二级</a:t>
            </a:r>
          </a:p>
          <a:p>
            <a:pPr lvl="2" indent="-228600"/>
            <a:r>
              <a:rPr lang="zh-CN" altLang="en-US" dirty="0"/>
              <a:t>第三级</a:t>
            </a:r>
          </a:p>
          <a:p>
            <a:pPr lvl="3" indent="-228600"/>
            <a:r>
              <a:rPr lang="zh-CN" altLang="en-US" dirty="0"/>
              <a:t>第四级</a:t>
            </a:r>
          </a:p>
          <a:p>
            <a:pPr lvl="4" indent="-228600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05C3739-027C-4564-A227-8E6DDD869997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2020/3/22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slow">
    <p:pull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2"/>
            </p:custDataLst>
          </p:nvPr>
        </p:nvSpPr>
        <p:spPr>
          <a:xfrm>
            <a:off x="502412" y="332464"/>
            <a:ext cx="8139178" cy="331514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3"/>
            </p:custDataLst>
          </p:nvPr>
        </p:nvSpPr>
        <p:spPr>
          <a:xfrm>
            <a:off x="502412" y="721138"/>
            <a:ext cx="8139178" cy="4042179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4"/>
            </p:custDataLst>
          </p:nvPr>
        </p:nvSpPr>
        <p:spPr>
          <a:xfrm>
            <a:off x="659807" y="4762963"/>
            <a:ext cx="2025000" cy="23762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 hangingPunct="0">
              <a:spcBef>
                <a:spcPts val="0"/>
              </a:spcBef>
              <a:spcAft>
                <a:spcPts val="0"/>
              </a:spcAft>
            </a:pPr>
            <a:fld id="{760FBDFE-C587-4B4C-A407-44438C67B59E}" type="datetimeFigureOut">
              <a:rPr lang="zh-CN" altLang="en-US" kern="0" smtClean="0">
                <a:solidFill>
                  <a:srgbClr val="000000">
                    <a:tint val="75000"/>
                  </a:srgbClr>
                </a:solidFill>
                <a:cs typeface="+mj-cs"/>
                <a:sym typeface="Calibri" panose="020F0502020204030204"/>
              </a:rPr>
              <a:pPr fontAlgn="auto" hangingPunct="0">
                <a:spcBef>
                  <a:spcPts val="0"/>
                </a:spcBef>
                <a:spcAft>
                  <a:spcPts val="0"/>
                </a:spcAft>
              </a:pPr>
              <a:t>2020/3/22</a:t>
            </a:fld>
            <a:endParaRPr lang="zh-CN" altLang="en-US" kern="0">
              <a:solidFill>
                <a:srgbClr val="000000">
                  <a:tint val="75000"/>
                </a:srgbClr>
              </a:solidFill>
              <a:cs typeface="+mj-cs"/>
              <a:sym typeface="Calibri" panose="020F0502020204030204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5"/>
            </p:custDataLst>
          </p:nvPr>
        </p:nvSpPr>
        <p:spPr>
          <a:xfrm>
            <a:off x="3087000" y="4762963"/>
            <a:ext cx="2970000" cy="23762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 hangingPunct="0">
              <a:spcBef>
                <a:spcPts val="0"/>
              </a:spcBef>
              <a:spcAft>
                <a:spcPts val="0"/>
              </a:spcAft>
            </a:pPr>
            <a:endParaRPr lang="zh-CN" altLang="en-US" kern="0" dirty="0">
              <a:solidFill>
                <a:srgbClr val="000000">
                  <a:tint val="75000"/>
                </a:srgbClr>
              </a:solidFill>
              <a:cs typeface="+mj-cs"/>
              <a:sym typeface="Calibri" panose="020F0502020204030204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6"/>
            </p:custDataLst>
          </p:nvPr>
        </p:nvSpPr>
        <p:spPr>
          <a:xfrm>
            <a:off x="6457950" y="4762963"/>
            <a:ext cx="2025000" cy="23762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 hangingPunct="0">
              <a:spcBef>
                <a:spcPts val="0"/>
              </a:spcBef>
              <a:spcAft>
                <a:spcPts val="0"/>
              </a:spcAft>
            </a:pPr>
            <a:fld id="{49AE70B2-8BF9-45C0-BB95-33D1B9D3A854}" type="slidenum">
              <a:rPr lang="zh-CN" altLang="en-US" kern="0" smtClean="0">
                <a:solidFill>
                  <a:srgbClr val="000000">
                    <a:tint val="75000"/>
                  </a:srgbClr>
                </a:solidFill>
                <a:cs typeface="+mj-cs"/>
                <a:sym typeface="Calibri" panose="020F0502020204030204"/>
              </a:rPr>
              <a:pPr fontAlgn="auto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 kern="0" dirty="0">
              <a:solidFill>
                <a:srgbClr val="000000">
                  <a:tint val="75000"/>
                </a:srgbClr>
              </a:solidFill>
              <a:cs typeface="+mj-cs"/>
              <a:sym typeface="Calibri" panose="020F0502020204030204"/>
            </a:endParaRPr>
          </a:p>
        </p:txBody>
      </p:sp>
      <p:sp>
        <p:nvSpPr>
          <p:cNvPr id="7" name="KSO_TEMPLATE" hidden="1"/>
          <p:cNvSpPr/>
          <p:nvPr>
            <p:custDataLst>
              <p:tags r:id="rId2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</a:pPr>
            <a:endParaRPr lang="zh-CN" altLang="en-US" sz="1350" kern="0">
              <a:solidFill>
                <a:srgbClr val="FFFFFF"/>
              </a:solidFill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88179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4" r:id="rId20"/>
  </p:sldLayoutIdLst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1800" b="1" u="none" strike="noStrike" kern="1200" cap="none" spc="200" normalizeH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5143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207135" algn="l"/>
        </a:tabLst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8572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2001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15430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8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fi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fi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tags" Target="../tags/tag160.xml"/><Relationship Id="rId1" Type="http://schemas.openxmlformats.org/officeDocument/2006/relationships/tags" Target="../tags/tag159.xml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1.jpeg"/><Relationship Id="rId5" Type="http://schemas.openxmlformats.org/officeDocument/2006/relationships/image" Target="../media/image20.jp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图片 3"/>
          <p:cNvPicPr>
            <a:picLocks noChangeAspect="1"/>
          </p:cNvPicPr>
          <p:nvPr/>
        </p:nvPicPr>
        <p:blipFill>
          <a:blip r:embed="rId4"/>
          <a:srcRect r="53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标题 14"/>
          <p:cNvSpPr>
            <a:spLocks noGrp="1"/>
          </p:cNvSpPr>
          <p:nvPr>
            <p:ph type="ctrTitle"/>
          </p:nvPr>
        </p:nvSpPr>
        <p:spPr>
          <a:xfrm>
            <a:off x="3014980" y="1969128"/>
            <a:ext cx="6129655" cy="1533525"/>
          </a:xfrm>
        </p:spPr>
        <p:txBody>
          <a:bodyPr vert="horz" wrap="square" lIns="91440" tIns="45720" rIns="91440" bIns="45720" numCol="1" anchor="ctr" anchorCtr="0" compatLnSpc="1">
            <a:noAutofit/>
          </a:bodyPr>
          <a:lstStyle/>
          <a:p>
            <a:pPr lvl="0">
              <a:defRPr/>
            </a:pPr>
            <a:r>
              <a:rPr lang="zh-CN" altLang="en-US" sz="3200" b="1" spc="300" noProof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解密核酸（</a:t>
            </a:r>
            <a:r>
              <a:rPr lang="en-US" altLang="zh-CN" sz="3200" b="1" spc="300" noProof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</a:t>
            </a:r>
            <a:r>
              <a:rPr lang="zh-CN" altLang="en-US" sz="3200" b="1" spc="300" noProof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）</a:t>
            </a:r>
            <a:endParaRPr kumimoji="0" lang="zh-CN" altLang="en-US" sz="3200" b="1" i="0" u="none" strike="noStrike" kern="1200" cap="none" spc="300" normalizeH="0" baseline="0" noProof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j-cs"/>
              <a:sym typeface="+mn-ea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870450" y="3635375"/>
            <a:ext cx="3602038" cy="5524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1" i="0" u="none" strike="noStrike" kern="1200" cap="none" spc="226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</a:t>
            </a:r>
            <a:r>
              <a:rPr kumimoji="0" lang="en-US" altLang="zh-CN" sz="2000" b="0" i="0" u="none" strike="noStrike" kern="1200" cap="none" spc="226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4067175" y="1193800"/>
            <a:ext cx="47667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 defTabSz="914400">
              <a:buClrTx/>
              <a:buSzTx/>
              <a:buFontTx/>
              <a:defRPr/>
            </a:pPr>
            <a:r>
              <a:rPr kumimoji="0" lang="zh-CN" altLang="en-US" sz="2000" b="1" kern="1200" cap="none" spc="226" normalizeH="0" baseline="0" noProof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pitchFamily="49" charset="-122"/>
                <a:sym typeface="+mn-ea"/>
              </a:rPr>
              <a:t>朝阳区线上课堂</a:t>
            </a:r>
            <a:r>
              <a:rPr kumimoji="0" lang="en-US" altLang="zh-CN" sz="2000" b="1" kern="1200" cap="none" spc="226" normalizeH="0" baseline="0" noProof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pitchFamily="49" charset="-122"/>
                <a:sym typeface="+mn-ea"/>
              </a:rPr>
              <a:t>·</a:t>
            </a:r>
            <a:r>
              <a:rPr kumimoji="0" lang="zh-CN" altLang="en-US" sz="2000" b="1" kern="1200" cap="none" spc="226" normalizeH="0" baseline="0" noProof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pitchFamily="49" charset="-122"/>
                <a:sym typeface="+mn-ea"/>
              </a:rPr>
              <a:t>高一年级生物学</a:t>
            </a:r>
            <a:r>
              <a:rPr kumimoji="0" lang="zh-CN" altLang="en-US" sz="2400" b="1" kern="1200" cap="none" spc="226" normalizeH="0" baseline="0" noProof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pitchFamily="49" charset="-122"/>
                <a:sym typeface="+mn-ea"/>
              </a:rPr>
              <a:t> 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3324225" y="3736975"/>
            <a:ext cx="4835525" cy="49962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algn="ctr" defTabSz="914400">
              <a:lnSpc>
                <a:spcPct val="150000"/>
              </a:lnSpc>
              <a:buClrTx/>
              <a:buSzTx/>
              <a:buFontTx/>
              <a:defRPr/>
            </a:pPr>
            <a:r>
              <a:rPr lang="zh-CN" altLang="en-US" sz="2000" spc="226" noProof="1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北京市第八十中学</a:t>
            </a:r>
            <a:r>
              <a:rPr kumimoji="0" lang="zh-CN" altLang="en-US" sz="2000" kern="1200" cap="none" spc="226" normalizeH="0" baseline="0" noProof="1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   刘媛媛</a:t>
            </a:r>
          </a:p>
        </p:txBody>
      </p:sp>
    </p:spTree>
    <p:custDataLst>
      <p:tags r:id="rId1"/>
    </p:custData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>
            <a:extLst>
              <a:ext uri="{FF2B5EF4-FFF2-40B4-BE49-F238E27FC236}">
                <a16:creationId xmlns:a16="http://schemas.microsoft.com/office/drawing/2014/main" id="{09112272-EFF8-4933-A494-33221D64A4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3278462" cy="461665"/>
          </a:xfrm>
          <a:prstGeom prst="rect">
            <a:avLst/>
          </a:prstGeom>
          <a:solidFill>
            <a:srgbClr val="FF99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一、核酸中的遗传信息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6DCDF61-4F61-4A49-80F2-A729CD9276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334" y="3843050"/>
            <a:ext cx="1924665" cy="130045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BCFB5B7-EB73-4219-B947-B7CD5A72AD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9" y="760351"/>
            <a:ext cx="3107218" cy="2838255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4DA4F96D-FC53-4E97-92C7-463DF009B7EB}"/>
              </a:ext>
            </a:extLst>
          </p:cNvPr>
          <p:cNvSpPr/>
          <p:nvPr/>
        </p:nvSpPr>
        <p:spPr>
          <a:xfrm>
            <a:off x="3062153" y="653799"/>
            <a:ext cx="6068961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  DNA</a:t>
            </a:r>
            <a:r>
              <a:rPr lang="zh-CN" altLang="en-US" sz="20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检测肉类来源？听起来很高大上吧！</a:t>
            </a:r>
            <a:endParaRPr lang="en-US" altLang="zh-CN" sz="2000" b="1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0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  DNA</a:t>
            </a:r>
            <a:r>
              <a:rPr lang="zh-CN" altLang="en-US" sz="20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是大多数生物体的遗传物质，而不同生物种类间的</a:t>
            </a:r>
            <a:r>
              <a:rPr lang="en-US" altLang="zh-CN" sz="20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DNA</a:t>
            </a:r>
            <a:r>
              <a:rPr lang="zh-CN" altLang="en-US" sz="20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序列都有很大差异，且同物种内又有相对保守的、具有种属</a:t>
            </a:r>
            <a:r>
              <a:rPr lang="zh-CN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特异性</a:t>
            </a:r>
            <a:r>
              <a:rPr lang="zh-CN" altLang="en-US" sz="20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的</a:t>
            </a:r>
            <a:r>
              <a:rPr lang="en-US" altLang="zh-CN" sz="20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DNA</a:t>
            </a:r>
            <a:r>
              <a:rPr lang="zh-CN" altLang="en-US" sz="20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序列，因此就可以通过</a:t>
            </a:r>
            <a:r>
              <a:rPr lang="en-US" altLang="zh-CN" sz="20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DNA</a:t>
            </a:r>
            <a:r>
              <a:rPr lang="zh-CN" altLang="en-US" sz="20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序列的差异来鉴别不同的物种。</a:t>
            </a:r>
            <a:endParaRPr lang="en-US" altLang="zh-CN" sz="2000" b="1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r>
              <a:rPr lang="zh-CN" altLang="en-US" sz="20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  不管是生肉还是熟肉，只要能够提取出</a:t>
            </a:r>
            <a:r>
              <a:rPr lang="en-US" altLang="zh-CN" sz="20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DNA</a:t>
            </a:r>
            <a:r>
              <a:rPr lang="zh-CN" altLang="en-US" sz="20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，通过分析</a:t>
            </a:r>
            <a:r>
              <a:rPr lang="en-US" altLang="zh-CN" sz="20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DNA</a:t>
            </a:r>
            <a:r>
              <a:rPr lang="zh-CN" altLang="en-US" sz="20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序列的差异就能知道这种肉来自哪个物种。目前已经建立了牛、羊、猪、鸡、鸭、鹅、驴等物种的</a:t>
            </a:r>
            <a:r>
              <a:rPr lang="en-US" altLang="zh-CN" sz="20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DNA</a:t>
            </a:r>
            <a:r>
              <a:rPr lang="zh-CN" altLang="en-US" sz="20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鉴别方法，如果一个号称是羊肉的样品里却没有检测出羊的</a:t>
            </a:r>
            <a:r>
              <a:rPr lang="zh-CN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特定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DNA</a:t>
            </a:r>
            <a:r>
              <a:rPr lang="zh-CN" altLang="en-US" sz="20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，那这份样品就肯定不是羊肉了。</a:t>
            </a:r>
          </a:p>
        </p:txBody>
      </p:sp>
      <p:sp>
        <p:nvSpPr>
          <p:cNvPr id="12" name="Text Box 13">
            <a:extLst>
              <a:ext uri="{FF2B5EF4-FFF2-40B4-BE49-F238E27FC236}">
                <a16:creationId xmlns:a16="http://schemas.microsoft.com/office/drawing/2014/main" id="{AB6A212A-0900-47DE-A9FD-0380CDADEE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210302"/>
            <a:ext cx="906780" cy="50783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700" b="1" dirty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思考</a:t>
            </a:r>
          </a:p>
        </p:txBody>
      </p:sp>
      <p:sp>
        <p:nvSpPr>
          <p:cNvPr id="13" name="Text Box 11">
            <a:extLst>
              <a:ext uri="{FF2B5EF4-FFF2-40B4-BE49-F238E27FC236}">
                <a16:creationId xmlns:a16="http://schemas.microsoft.com/office/drawing/2014/main" id="{A3E85455-E865-4A71-BC71-3DD07471A2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" y="4318023"/>
            <a:ext cx="5477782" cy="40011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000" b="1" dirty="0">
                <a:solidFill>
                  <a:srgbClr val="0033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鉴定真假牛羊肉是否需要测定全部的</a:t>
            </a:r>
            <a:r>
              <a:rPr lang="en-US" altLang="zh-CN" sz="2000" b="1" dirty="0">
                <a:solidFill>
                  <a:srgbClr val="0033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DNA</a:t>
            </a:r>
            <a:r>
              <a:rPr lang="zh-CN" altLang="en-US" sz="2000" b="1" dirty="0">
                <a:solidFill>
                  <a:srgbClr val="0033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序列？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331F669B-1BA0-477D-9D37-46F1BFAD8E03}"/>
              </a:ext>
            </a:extLst>
          </p:cNvPr>
          <p:cNvSpPr/>
          <p:nvPr/>
        </p:nvSpPr>
        <p:spPr>
          <a:xfrm>
            <a:off x="344806" y="3558738"/>
            <a:ext cx="247375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DNA</a:t>
            </a:r>
            <a:r>
              <a:rPr lang="zh-CN" altLang="en-US" sz="16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技术鉴定真假牛羊肉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0812C4AA-6108-4B51-A434-6FBE7F1FBCC8}"/>
              </a:ext>
            </a:extLst>
          </p:cNvPr>
          <p:cNvCxnSpPr>
            <a:cxnSpLocks/>
          </p:cNvCxnSpPr>
          <p:nvPr/>
        </p:nvCxnSpPr>
        <p:spPr>
          <a:xfrm>
            <a:off x="4468761" y="1909916"/>
            <a:ext cx="303079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Box 5">
            <a:extLst>
              <a:ext uri="{FF2B5EF4-FFF2-40B4-BE49-F238E27FC236}">
                <a16:creationId xmlns:a16="http://schemas.microsoft.com/office/drawing/2014/main" id="{CBD8CC85-FE80-46CB-BA95-EEB127E6CF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3347" y="-35580"/>
            <a:ext cx="1717223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000" b="1" dirty="0">
                <a:solidFill>
                  <a:srgbClr val="FF0000"/>
                </a:solidFill>
                <a:latin typeface="+mn-ea"/>
              </a:rPr>
              <a:t>【</a:t>
            </a:r>
            <a:r>
              <a:rPr lang="zh-CN" altLang="en-US" sz="3000" b="1" dirty="0">
                <a:solidFill>
                  <a:srgbClr val="FF0000"/>
                </a:solidFill>
                <a:latin typeface="+mn-ea"/>
              </a:rPr>
              <a:t>暂停</a:t>
            </a:r>
            <a:r>
              <a:rPr lang="en-US" altLang="zh-CN" sz="3000" b="1" dirty="0">
                <a:solidFill>
                  <a:srgbClr val="FF0000"/>
                </a:solidFill>
                <a:latin typeface="+mn-ea"/>
              </a:rPr>
              <a:t>】</a:t>
            </a:r>
            <a:endParaRPr lang="zh-CN" altLang="zh-CN" sz="3000" b="1" dirty="0">
              <a:solidFill>
                <a:srgbClr val="FF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80151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5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5">
            <a:extLst>
              <a:ext uri="{FF2B5EF4-FFF2-40B4-BE49-F238E27FC236}">
                <a16:creationId xmlns:a16="http://schemas.microsoft.com/office/drawing/2014/main" id="{9F39C740-3A8C-4848-83B1-FFBA3BC7BB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36924"/>
            <a:ext cx="4675238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我国科学家将一段外源</a:t>
            </a:r>
            <a:r>
              <a:rPr lang="zh-CN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脱氧核苷酸序列</a:t>
            </a:r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导入鲤鱼的受精卵，培育出了“超级鲤鱼”。与对照组相比，这种鲤鱼的生长速率加快。</a:t>
            </a:r>
            <a:endParaRPr lang="en-US" altLang="zh-C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据科学家介绍，外源脱氧核苷酸序列导入受体细胞后，必须整合到受体细胞的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DNA</a:t>
            </a:r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上才能发挥作用。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504ACF1-08FF-4E08-AFF2-3B634B91C8AB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-1"/>
            <a:ext cx="1157748" cy="458569"/>
          </a:xfrm>
          <a:prstGeom prst="rect">
            <a:avLst/>
          </a:prstGeom>
          <a:solidFill>
            <a:srgbClr val="FFFF00"/>
          </a:solidFill>
        </p:spPr>
        <p:txBody>
          <a:bodyPr/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defRPr>
            </a:lvl1pPr>
          </a:lstStyle>
          <a:p>
            <a:r>
              <a:rPr lang="zh-CN" altLang="en-US" b="1" dirty="0"/>
              <a:t>资料</a:t>
            </a:r>
            <a:r>
              <a:rPr lang="en-US" altLang="zh-CN" b="1" dirty="0"/>
              <a:t>1</a:t>
            </a:r>
            <a:r>
              <a:rPr lang="zh-CN" altLang="en-US" b="1" dirty="0"/>
              <a:t>：</a:t>
            </a:r>
            <a:endParaRPr lang="zh-CN" altLang="en-US" sz="2625" b="1" dirty="0"/>
          </a:p>
        </p:txBody>
      </p:sp>
      <p:sp>
        <p:nvSpPr>
          <p:cNvPr id="5" name="Text Box 7">
            <a:extLst>
              <a:ext uri="{FF2B5EF4-FFF2-40B4-BE49-F238E27FC236}">
                <a16:creationId xmlns:a16="http://schemas.microsoft.com/office/drawing/2014/main" id="{8AFC5756-36F4-4D42-BACD-3FB7E6EB52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142" y="4653396"/>
            <a:ext cx="453402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zh-CN" altLang="en-US" sz="2000" b="1" dirty="0">
                <a:solidFill>
                  <a:srgbClr val="E11F31"/>
                </a:solidFill>
                <a:latin typeface="+mn-lt"/>
                <a:ea typeface="+mn-ea"/>
              </a:rPr>
              <a:t>为什么“超级鲤鱼”的生长速率更快？</a:t>
            </a:r>
            <a:endParaRPr lang="en-US" altLang="zh-CN" sz="2000" b="1" dirty="0">
              <a:solidFill>
                <a:srgbClr val="E11F31"/>
              </a:solidFill>
              <a:latin typeface="+mn-lt"/>
              <a:ea typeface="+mn-ea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F524036-C0A1-4BBA-8C46-29F9082A6F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6896" y="2826774"/>
            <a:ext cx="3208163" cy="1783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B03BF0B8-581A-41DD-8EA8-BB6C5048CE8A}"/>
              </a:ext>
            </a:extLst>
          </p:cNvPr>
          <p:cNvCxnSpPr/>
          <p:nvPr/>
        </p:nvCxnSpPr>
        <p:spPr>
          <a:xfrm rot="10800000" flipV="1">
            <a:off x="2789475" y="2850414"/>
            <a:ext cx="304800" cy="2286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F93354D5-E644-4026-889D-0F724B3B533C}"/>
              </a:ext>
            </a:extLst>
          </p:cNvPr>
          <p:cNvCxnSpPr/>
          <p:nvPr/>
        </p:nvCxnSpPr>
        <p:spPr>
          <a:xfrm>
            <a:off x="4572000" y="466065"/>
            <a:ext cx="0" cy="4677435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Box 2">
            <a:extLst>
              <a:ext uri="{FF2B5EF4-FFF2-40B4-BE49-F238E27FC236}">
                <a16:creationId xmlns:a16="http://schemas.microsoft.com/office/drawing/2014/main" id="{5B0F44F2-7406-438B-80E4-1FB15CF7CA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8985" y="458569"/>
            <a:ext cx="4557639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kumimoji="1" lang="en-US" altLang="zh-CN" sz="24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  </a:t>
            </a:r>
            <a:r>
              <a:rPr kumimoji="1" lang="zh-CN" altLang="en-US" sz="20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生长在太平洋西北部的一种</a:t>
            </a:r>
            <a:r>
              <a:rPr kumimoji="1" lang="zh-CN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水母</a:t>
            </a:r>
            <a:r>
              <a:rPr kumimoji="1" lang="zh-CN" altLang="en-US" sz="20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能发出绿色荧光，这是因为水母的</a:t>
            </a:r>
            <a:r>
              <a:rPr kumimoji="1" lang="en-US" altLang="zh-CN" sz="20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DNA</a:t>
            </a:r>
            <a:r>
              <a:rPr kumimoji="1" lang="zh-CN" altLang="en-US" sz="20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上有</a:t>
            </a:r>
            <a:r>
              <a:rPr lang="zh-CN" altLang="en-US" sz="20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一段长度为</a:t>
            </a:r>
            <a:r>
              <a:rPr lang="en-US" altLang="zh-CN" sz="20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5.17×10</a:t>
            </a:r>
            <a:r>
              <a:rPr lang="en-US" altLang="zh-CN" sz="2000" b="1" baseline="300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3</a:t>
            </a:r>
            <a:r>
              <a:rPr lang="zh-CN" altLang="en-US" sz="20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个碱基对的片段。  </a:t>
            </a:r>
            <a:endParaRPr lang="en-US" altLang="zh-CN" sz="2000" b="1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zh-CN" sz="20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   </a:t>
            </a:r>
            <a:r>
              <a:rPr lang="zh-CN" altLang="en-US" sz="20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实验</a:t>
            </a:r>
            <a:r>
              <a:rPr kumimoji="1" lang="zh-CN" altLang="en-US" sz="20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表明，将水母的这段</a:t>
            </a:r>
            <a:r>
              <a:rPr kumimoji="1" lang="en-US" altLang="zh-CN" sz="20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DNA</a:t>
            </a:r>
            <a:r>
              <a:rPr kumimoji="1" lang="zh-CN" altLang="en-US" sz="20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片段导入到</a:t>
            </a:r>
            <a:r>
              <a:rPr kumimoji="1" lang="zh-CN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老鼠的受精卵</a:t>
            </a:r>
            <a:r>
              <a:rPr kumimoji="1" lang="zh-CN" altLang="en-US" sz="20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中，发育成的老鼠在紫外线的照射下，也能像水母一样发光。</a:t>
            </a:r>
            <a:endParaRPr kumimoji="1" lang="zh-CN" altLang="en-US" sz="2400" b="1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Text Box 3">
            <a:extLst>
              <a:ext uri="{FF2B5EF4-FFF2-40B4-BE49-F238E27FC236}">
                <a16:creationId xmlns:a16="http://schemas.microsoft.com/office/drawing/2014/main" id="{85633AC0-6CF3-4246-9216-3025DEBD87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9859" y="4346465"/>
            <a:ext cx="3170420" cy="46166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以上事例说明了什么？</a:t>
            </a: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A791FBA7-FB97-427E-BD24-831E2B9F663C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0" y="0"/>
            <a:ext cx="1209368" cy="458569"/>
          </a:xfrm>
          <a:prstGeom prst="rect">
            <a:avLst/>
          </a:prstGeom>
          <a:solidFill>
            <a:srgbClr val="FFFF00"/>
          </a:solidFill>
        </p:spPr>
        <p:txBody>
          <a:bodyPr/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defRPr>
            </a:lvl1pPr>
          </a:lstStyle>
          <a:p>
            <a:r>
              <a:rPr lang="zh-CN" altLang="en-US" b="1" dirty="0"/>
              <a:t>资料</a:t>
            </a:r>
            <a:r>
              <a:rPr lang="en-US" altLang="zh-CN" b="1" dirty="0"/>
              <a:t>2</a:t>
            </a:r>
            <a:r>
              <a:rPr lang="zh-CN" altLang="en-US" b="1" dirty="0"/>
              <a:t>：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0C52B86F-1DB9-4A44-856B-B0C4A5EAD9AF}"/>
              </a:ext>
            </a:extLst>
          </p:cNvPr>
          <p:cNvGrpSpPr/>
          <p:nvPr/>
        </p:nvGrpSpPr>
        <p:grpSpPr>
          <a:xfrm>
            <a:off x="4947684" y="2850414"/>
            <a:ext cx="3820239" cy="1035845"/>
            <a:chOff x="4685042" y="2707540"/>
            <a:chExt cx="3820239" cy="1035845"/>
          </a:xfrm>
        </p:grpSpPr>
        <p:pic>
          <p:nvPicPr>
            <p:cNvPr id="13" name="Picture 5">
              <a:extLst>
                <a:ext uri="{FF2B5EF4-FFF2-40B4-BE49-F238E27FC236}">
                  <a16:creationId xmlns:a16="http://schemas.microsoft.com/office/drawing/2014/main" id="{01ED7905-F952-42FB-B5F0-405D9FF4F7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5042" y="2707540"/>
              <a:ext cx="1269206" cy="10358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6">
              <a:extLst>
                <a:ext uri="{FF2B5EF4-FFF2-40B4-BE49-F238E27FC236}">
                  <a16:creationId xmlns:a16="http://schemas.microsoft.com/office/drawing/2014/main" id="{2E594F63-19D7-45EE-AEEC-9F16D31D11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9484" y="2707540"/>
              <a:ext cx="1269206" cy="10358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7">
              <a:extLst>
                <a:ext uri="{FF2B5EF4-FFF2-40B4-BE49-F238E27FC236}">
                  <a16:creationId xmlns:a16="http://schemas.microsoft.com/office/drawing/2014/main" id="{AD11D098-9339-4394-B3AA-52615D14A4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8690" y="2707541"/>
              <a:ext cx="1296591" cy="10358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FD014857-DB50-4CA9-B009-EB48B8EA51CA}"/>
              </a:ext>
            </a:extLst>
          </p:cNvPr>
          <p:cNvCxnSpPr/>
          <p:nvPr/>
        </p:nvCxnSpPr>
        <p:spPr>
          <a:xfrm rot="10800000" flipV="1">
            <a:off x="8410714" y="2789187"/>
            <a:ext cx="304800" cy="2286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Box 5">
            <a:extLst>
              <a:ext uri="{FF2B5EF4-FFF2-40B4-BE49-F238E27FC236}">
                <a16:creationId xmlns:a16="http://schemas.microsoft.com/office/drawing/2014/main" id="{54CA85C7-C90A-4144-95A9-72643C68F8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2102" y="4299453"/>
            <a:ext cx="1717223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000" b="1" dirty="0">
                <a:solidFill>
                  <a:srgbClr val="FF0000"/>
                </a:solidFill>
                <a:latin typeface="+mn-ea"/>
              </a:rPr>
              <a:t>【</a:t>
            </a:r>
            <a:r>
              <a:rPr lang="zh-CN" altLang="en-US" sz="3000" b="1" dirty="0">
                <a:solidFill>
                  <a:srgbClr val="FF0000"/>
                </a:solidFill>
                <a:latin typeface="+mn-ea"/>
              </a:rPr>
              <a:t>暂停</a:t>
            </a:r>
            <a:r>
              <a:rPr lang="en-US" altLang="zh-CN" sz="3000" b="1" dirty="0">
                <a:solidFill>
                  <a:srgbClr val="FF0000"/>
                </a:solidFill>
                <a:latin typeface="+mn-ea"/>
              </a:rPr>
              <a:t>】</a:t>
            </a:r>
            <a:endParaRPr lang="zh-CN" altLang="zh-CN" sz="3000" b="1" dirty="0">
              <a:solidFill>
                <a:srgbClr val="FF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22728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 animBg="1"/>
      <p:bldP spid="12" grpId="0" animBg="1"/>
      <p:bldP spid="19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>
            <a:extLst>
              <a:ext uri="{FF2B5EF4-FFF2-40B4-BE49-F238E27FC236}">
                <a16:creationId xmlns:a16="http://schemas.microsoft.com/office/drawing/2014/main" id="{59FF278A-08E8-4B15-9A40-124DD470B2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6130"/>
            <a:ext cx="1422184" cy="461665"/>
          </a:xfrm>
          <a:prstGeom prst="rect">
            <a:avLst/>
          </a:prstGeom>
          <a:solidFill>
            <a:srgbClr val="FF99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二、基因</a:t>
            </a: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8D5BC94B-A5D9-4EC2-84C2-044FDEC650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8916" y="1596398"/>
            <a:ext cx="4023361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1" lang="zh-CN" altLang="en-US" sz="2800" b="1" dirty="0">
                <a:latin typeface="Times New Roman" panose="02020603050405020304" pitchFamily="18" charset="0"/>
                <a:ea typeface="隶书" pitchFamily="49" charset="-122"/>
                <a:cs typeface="Times New Roman" panose="02020603050405020304" pitchFamily="18" charset="0"/>
              </a:rPr>
              <a:t>基因是特定的</a:t>
            </a:r>
            <a:r>
              <a:rPr kumimoji="1" lang="en-US" altLang="zh-CN" sz="2800" b="1" dirty="0">
                <a:latin typeface="Times New Roman" panose="02020603050405020304" pitchFamily="18" charset="0"/>
                <a:ea typeface="隶书" pitchFamily="49" charset="-122"/>
                <a:cs typeface="Times New Roman" panose="02020603050405020304" pitchFamily="18" charset="0"/>
              </a:rPr>
              <a:t>DNA</a:t>
            </a:r>
            <a:r>
              <a:rPr kumimoji="1" lang="zh-CN" altLang="en-US" sz="2800" b="1" dirty="0">
                <a:latin typeface="Times New Roman" panose="02020603050405020304" pitchFamily="18" charset="0"/>
                <a:ea typeface="隶书" pitchFamily="49" charset="-122"/>
                <a:cs typeface="Times New Roman" panose="02020603050405020304" pitchFamily="18" charset="0"/>
              </a:rPr>
              <a:t>片段，可拼接到其他生物的</a:t>
            </a:r>
            <a:r>
              <a:rPr kumimoji="1" lang="en-US" altLang="zh-CN" sz="2800" b="1" dirty="0">
                <a:latin typeface="Times New Roman" panose="02020603050405020304" pitchFamily="18" charset="0"/>
                <a:ea typeface="隶书" pitchFamily="49" charset="-122"/>
                <a:cs typeface="Times New Roman" panose="02020603050405020304" pitchFamily="18" charset="0"/>
              </a:rPr>
              <a:t>DNA</a:t>
            </a:r>
            <a:r>
              <a:rPr kumimoji="1" lang="zh-CN" altLang="en-US" sz="2800" b="1" dirty="0">
                <a:latin typeface="Times New Roman" panose="02020603050405020304" pitchFamily="18" charset="0"/>
                <a:ea typeface="隶书" pitchFamily="49" charset="-122"/>
                <a:cs typeface="Times New Roman" panose="02020603050405020304" pitchFamily="18" charset="0"/>
              </a:rPr>
              <a:t>上去，有</a:t>
            </a:r>
            <a:r>
              <a:rPr kumimoji="1" lang="zh-CN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隶书" pitchFamily="49" charset="-122"/>
                <a:cs typeface="Times New Roman" panose="02020603050405020304" pitchFamily="18" charset="0"/>
              </a:rPr>
              <a:t>遗传效应</a:t>
            </a:r>
            <a:r>
              <a:rPr kumimoji="1" lang="zh-CN" altLang="en-US" sz="2800" b="1" dirty="0">
                <a:latin typeface="Times New Roman" panose="02020603050405020304" pitchFamily="18" charset="0"/>
                <a:ea typeface="隶书" pitchFamily="49" charset="-122"/>
                <a:cs typeface="Times New Roman" panose="02020603050405020304" pitchFamily="18" charset="0"/>
              </a:rPr>
              <a:t>，可独立起作用。</a:t>
            </a:r>
          </a:p>
        </p:txBody>
      </p:sp>
      <p:pic>
        <p:nvPicPr>
          <p:cNvPr id="11" name="Picture 4" descr="https://timgsa.baidu.com/timg?image&amp;quality=80&amp;size=b9999_10000&amp;sec=1581194600222&amp;di=69d4a5800d82d7d0128d421187064a34&amp;imgtype=0&amp;src=http%3A%2F%2Finews.gtimg.com%2Fnewsapp_match%2F0%2F11281877598%2F0.jpg">
            <a:extLst>
              <a:ext uri="{FF2B5EF4-FFF2-40B4-BE49-F238E27FC236}">
                <a16:creationId xmlns:a16="http://schemas.microsoft.com/office/drawing/2014/main" id="{BB01E810-67CB-4CF2-9870-B016B607B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4225" t="10440" r="57445" b="12637"/>
          <a:stretch>
            <a:fillRect/>
          </a:stretch>
        </p:blipFill>
        <p:spPr bwMode="auto">
          <a:xfrm>
            <a:off x="7453644" y="0"/>
            <a:ext cx="1690356" cy="1908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0928D23-68DF-4043-BEB2-6E5F2FA515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170" y="2282139"/>
            <a:ext cx="1821304" cy="1752489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B57603AD-5AAF-4D36-A614-D6BA21193C4D}"/>
              </a:ext>
            </a:extLst>
          </p:cNvPr>
          <p:cNvSpPr/>
          <p:nvPr/>
        </p:nvSpPr>
        <p:spPr>
          <a:xfrm>
            <a:off x="78156" y="3697333"/>
            <a:ext cx="731001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zh-CN" altLang="en-US" sz="3600" b="1" spc="50" dirty="0">
                <a:ln w="0"/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Arial"/>
                <a:ea typeface="黑体" panose="02010609060101010101" pitchFamily="49" charset="-122"/>
              </a:rPr>
              <a:t>基因</a:t>
            </a:r>
            <a:r>
              <a:rPr lang="zh-CN" altLang="en-US" sz="3600" b="1" spc="50" dirty="0">
                <a:ln w="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Arial"/>
                <a:ea typeface="黑体" panose="02010609060101010101" pitchFamily="49" charset="-122"/>
              </a:rPr>
              <a:t>通常</a:t>
            </a:r>
            <a:r>
              <a:rPr lang="zh-CN" altLang="en-US" sz="3600" b="1" spc="50" dirty="0">
                <a:ln w="0"/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Arial"/>
                <a:ea typeface="黑体" panose="02010609060101010101" pitchFamily="49" charset="-122"/>
              </a:rPr>
              <a:t>是有遗传效应的</a:t>
            </a:r>
            <a:r>
              <a:rPr lang="en-US" altLang="zh-CN" sz="3600" b="1" spc="50" dirty="0">
                <a:ln w="0"/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Arial"/>
                <a:ea typeface="黑体" panose="02010609060101010101" pitchFamily="49" charset="-122"/>
              </a:rPr>
              <a:t>DNA</a:t>
            </a:r>
            <a:r>
              <a:rPr lang="zh-CN" altLang="en-US" sz="3600" b="1" spc="50" dirty="0">
                <a:ln w="0"/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Arial"/>
                <a:ea typeface="黑体" panose="02010609060101010101" pitchFamily="49" charset="-122"/>
              </a:rPr>
              <a:t>片段</a:t>
            </a:r>
            <a:endParaRPr lang="zh-CN" altLang="en-US" sz="3600" b="1" spc="50" dirty="0">
              <a:ln w="0"/>
              <a:solidFill>
                <a:srgbClr val="C0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  <a:reflection blurRad="6350" stA="60000" endA="900" endPos="58000" dir="5400000" sy="-100000" algn="bl" rotWithShape="0"/>
              </a:effectLst>
            </a:endParaRP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1F926CD9-AC9C-4DBB-BDF3-39B9EC63C9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6057" y="1894800"/>
            <a:ext cx="174785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SARS-CoV-2</a:t>
            </a:r>
            <a:endParaRPr lang="zh-CN" altLang="en-US" sz="2000" b="1" dirty="0">
              <a:latin typeface="+mj-ea"/>
              <a:ea typeface="+mj-ea"/>
            </a:endParaRP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id="{7D68F1CC-99F1-42EE-B45F-5409A1E7B4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4491" y="4069746"/>
            <a:ext cx="13794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HIV</a:t>
            </a:r>
            <a:endParaRPr lang="zh-CN" altLang="en-US" sz="1600" b="1" dirty="0">
              <a:solidFill>
                <a:srgbClr val="00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FE3CAECB-E536-4675-B8CD-3171CF6A5A41}"/>
              </a:ext>
            </a:extLst>
          </p:cNvPr>
          <p:cNvSpPr/>
          <p:nvPr/>
        </p:nvSpPr>
        <p:spPr>
          <a:xfrm>
            <a:off x="78156" y="3682838"/>
            <a:ext cx="637065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zh-CN" altLang="en-US" sz="3600" b="1" spc="50" dirty="0">
                <a:ln w="0"/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Arial"/>
                <a:ea typeface="黑体" panose="02010609060101010101" pitchFamily="49" charset="-122"/>
              </a:rPr>
              <a:t>基因是有遗传效应的</a:t>
            </a:r>
            <a:r>
              <a:rPr lang="en-US" altLang="zh-CN" sz="3600" b="1" spc="50" dirty="0">
                <a:ln w="0"/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Arial"/>
                <a:ea typeface="黑体" panose="02010609060101010101" pitchFamily="49" charset="-122"/>
              </a:rPr>
              <a:t>DNA</a:t>
            </a:r>
            <a:r>
              <a:rPr lang="zh-CN" altLang="en-US" sz="3600" b="1" spc="50" dirty="0">
                <a:ln w="0"/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Arial"/>
                <a:ea typeface="黑体" panose="02010609060101010101" pitchFamily="49" charset="-122"/>
              </a:rPr>
              <a:t>片段</a:t>
            </a:r>
            <a:endParaRPr lang="zh-CN" altLang="en-US" sz="3600" b="1" spc="50" dirty="0">
              <a:ln w="0"/>
              <a:solidFill>
                <a:srgbClr val="C0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  <a:reflection blurRad="6350" stA="60000" endA="900" endPos="58000" dir="5400000" sy="-100000" algn="bl" rotWithShape="0"/>
              </a:effectLst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EBC93A51-B1A5-44CB-8335-41CF946EDAD2}"/>
              </a:ext>
            </a:extLst>
          </p:cNvPr>
          <p:cNvSpPr/>
          <p:nvPr/>
        </p:nvSpPr>
        <p:spPr>
          <a:xfrm>
            <a:off x="71815" y="715460"/>
            <a:ext cx="74536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1" dirty="0">
                <a:latin typeface="宋体" panose="02010600030101010101" pitchFamily="2" charset="-122"/>
                <a:cs typeface="Times New Roman" panose="02020603050405020304" pitchFamily="18" charset="0"/>
              </a:rPr>
              <a:t>*</a:t>
            </a:r>
            <a:r>
              <a:rPr lang="zh-CN" altLang="en-US" sz="20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我国科学家从苏云金杆菌中获取一段控制毒蛋白合成的</a:t>
            </a:r>
            <a:r>
              <a:rPr lang="en-US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DNA</a:t>
            </a:r>
            <a:r>
              <a:rPr lang="zh-CN" altLang="en-US" sz="2000" b="1" dirty="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序列</a:t>
            </a:r>
            <a:r>
              <a:rPr lang="zh-CN" altLang="en-US" sz="20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，转入棉花受精卵中，成功培育出抗虫棉。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132D4B2E-F198-47B1-80F1-82301467E0FA}"/>
              </a:ext>
            </a:extLst>
          </p:cNvPr>
          <p:cNvSpPr/>
          <p:nvPr/>
        </p:nvSpPr>
        <p:spPr>
          <a:xfrm>
            <a:off x="286558" y="1793997"/>
            <a:ext cx="1725562" cy="32156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生长激素基因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A4D7A77B-AF3C-46F3-AB3D-BE1200B53EAC}"/>
              </a:ext>
            </a:extLst>
          </p:cNvPr>
          <p:cNvSpPr/>
          <p:nvPr/>
        </p:nvSpPr>
        <p:spPr>
          <a:xfrm>
            <a:off x="286558" y="2370484"/>
            <a:ext cx="2271252" cy="32156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绿色荧光蛋白基因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CD9AC356-8C60-4E61-ACBF-007392EEA050}"/>
              </a:ext>
            </a:extLst>
          </p:cNvPr>
          <p:cNvSpPr/>
          <p:nvPr/>
        </p:nvSpPr>
        <p:spPr>
          <a:xfrm>
            <a:off x="286558" y="2991436"/>
            <a:ext cx="1725562" cy="32156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Bt</a:t>
            </a:r>
            <a:r>
              <a:rPr lang="zh-CN" alt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毒蛋白基因</a:t>
            </a:r>
          </a:p>
        </p:txBody>
      </p:sp>
      <p:sp>
        <p:nvSpPr>
          <p:cNvPr id="4" name="左大括号 3">
            <a:extLst>
              <a:ext uri="{FF2B5EF4-FFF2-40B4-BE49-F238E27FC236}">
                <a16:creationId xmlns:a16="http://schemas.microsoft.com/office/drawing/2014/main" id="{703B5AA1-0B07-4F65-B53F-5416DAD1281E}"/>
              </a:ext>
            </a:extLst>
          </p:cNvPr>
          <p:cNvSpPr/>
          <p:nvPr/>
        </p:nvSpPr>
        <p:spPr>
          <a:xfrm>
            <a:off x="157481" y="1823413"/>
            <a:ext cx="45719" cy="1489592"/>
          </a:xfrm>
          <a:prstGeom prst="leftBrac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箭头: 右 4">
            <a:extLst>
              <a:ext uri="{FF2B5EF4-FFF2-40B4-BE49-F238E27FC236}">
                <a16:creationId xmlns:a16="http://schemas.microsoft.com/office/drawing/2014/main" id="{E98932B5-0DE4-40E0-B9F5-CB67BF1A803D}"/>
              </a:ext>
            </a:extLst>
          </p:cNvPr>
          <p:cNvSpPr/>
          <p:nvPr/>
        </p:nvSpPr>
        <p:spPr>
          <a:xfrm>
            <a:off x="2743834" y="2267644"/>
            <a:ext cx="417136" cy="409914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5BCB8FCB-10E8-44C3-80A8-F46E10EC9528}"/>
              </a:ext>
            </a:extLst>
          </p:cNvPr>
          <p:cNvSpPr/>
          <p:nvPr/>
        </p:nvSpPr>
        <p:spPr>
          <a:xfrm>
            <a:off x="78156" y="3682838"/>
            <a:ext cx="637065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zh-CN" altLang="en-US" sz="3600" b="1" spc="50" dirty="0">
                <a:ln w="0"/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Arial"/>
                <a:ea typeface="黑体" panose="02010609060101010101" pitchFamily="49" charset="-122"/>
              </a:rPr>
              <a:t>基因是有遗传效应的</a:t>
            </a:r>
            <a:r>
              <a:rPr lang="en-US" altLang="zh-CN" sz="3600" b="1" spc="50" dirty="0">
                <a:ln w="0"/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Arial"/>
                <a:ea typeface="黑体" panose="02010609060101010101" pitchFamily="49" charset="-122"/>
              </a:rPr>
              <a:t>DNA</a:t>
            </a:r>
            <a:r>
              <a:rPr lang="zh-CN" altLang="en-US" sz="3600" b="1" spc="50" dirty="0">
                <a:ln w="0"/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Arial"/>
                <a:ea typeface="黑体" panose="02010609060101010101" pitchFamily="49" charset="-122"/>
              </a:rPr>
              <a:t>片段</a:t>
            </a:r>
            <a:endParaRPr lang="zh-CN" altLang="en-US" sz="3600" b="1" spc="50" dirty="0">
              <a:ln w="0"/>
              <a:solidFill>
                <a:srgbClr val="C0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  <a:reflection blurRad="6350" stA="60000" endA="900" endPos="58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utoUpdateAnimBg="0"/>
      <p:bldP spid="13" grpId="0"/>
      <p:bldP spid="14" grpId="0"/>
      <p:bldP spid="15" grpId="0"/>
      <p:bldP spid="16" grpId="0"/>
      <p:bldP spid="2" grpId="0"/>
      <p:bldP spid="20" grpId="0" animBg="1"/>
      <p:bldP spid="21" grpId="0" animBg="1"/>
      <p:bldP spid="22" grpId="0" animBg="1"/>
      <p:bldP spid="4" grpId="0" animBg="1"/>
      <p:bldP spid="5" grpId="0" animBg="1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 descr="1">
            <a:extLst>
              <a:ext uri="{FF2B5EF4-FFF2-40B4-BE49-F238E27FC236}">
                <a16:creationId xmlns:a16="http://schemas.microsoft.com/office/drawing/2014/main" id="{BE1958EB-2E7A-450E-B70E-545914F2EC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08" y="1092288"/>
            <a:ext cx="2573594" cy="221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25724C59-EA54-49FD-9F74-69F6ADAEBACC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595864"/>
            <a:ext cx="1209368" cy="458569"/>
          </a:xfrm>
          <a:prstGeom prst="rect">
            <a:avLst/>
          </a:prstGeom>
          <a:solidFill>
            <a:srgbClr val="FFFF00"/>
          </a:solidFill>
        </p:spPr>
        <p:txBody>
          <a:bodyPr/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defRPr>
            </a:lvl1pPr>
          </a:lstStyle>
          <a:p>
            <a:r>
              <a:rPr lang="zh-CN" altLang="en-US" b="1" dirty="0"/>
              <a:t>资料</a:t>
            </a:r>
            <a:r>
              <a:rPr lang="en-US" altLang="zh-CN" b="1" dirty="0"/>
              <a:t>3</a:t>
            </a:r>
            <a:r>
              <a:rPr lang="zh-CN" altLang="en-US" b="1" dirty="0"/>
              <a:t>：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9720F19F-7489-480E-8203-7271D3A24634}"/>
              </a:ext>
            </a:extLst>
          </p:cNvPr>
          <p:cNvSpPr txBox="1"/>
          <p:nvPr/>
        </p:nvSpPr>
        <p:spPr>
          <a:xfrm>
            <a:off x="740108" y="2788793"/>
            <a:ext cx="2570966" cy="523220"/>
          </a:xfrm>
          <a:prstGeom prst="rect">
            <a:avLst/>
          </a:prstGeom>
          <a:solidFill>
            <a:srgbClr val="EEFCFF"/>
          </a:solidFill>
        </p:spPr>
        <p:txBody>
          <a:bodyPr wrap="square" rtlCol="0">
            <a:spAutoFit/>
          </a:bodyPr>
          <a:lstStyle/>
          <a:p>
            <a:r>
              <a:rPr lang="zh-CN" altLang="en-US" sz="1400" b="1" dirty="0"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正在分裂的大肠杆菌，细胞内的</a:t>
            </a:r>
            <a:r>
              <a:rPr lang="en-US" altLang="zh-CN" sz="1400" b="1" dirty="0"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DNA</a:t>
            </a:r>
            <a:r>
              <a:rPr lang="zh-CN" altLang="en-US" sz="1400" b="1" dirty="0"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被染成红色</a:t>
            </a:r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E7B08BC5-2319-4478-AB85-57AEA03B5F2A}"/>
              </a:ext>
            </a:extLst>
          </p:cNvPr>
          <p:cNvSpPr txBox="1">
            <a:spLocks noChangeArrowheads="1"/>
          </p:cNvSpPr>
          <p:nvPr/>
        </p:nvSpPr>
        <p:spPr>
          <a:xfrm>
            <a:off x="3383757" y="1403098"/>
            <a:ext cx="5760243" cy="2350367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kumimoji="1" lang="zh-CN" altLang="en-US" sz="28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 </a:t>
            </a:r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id="{3C2A32D4-E509-42B8-A2B7-61D8279389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6130"/>
            <a:ext cx="7148111" cy="461665"/>
          </a:xfrm>
          <a:prstGeom prst="rect">
            <a:avLst/>
          </a:prstGeom>
          <a:solidFill>
            <a:srgbClr val="FF99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三、染色体、</a:t>
            </a:r>
            <a:r>
              <a:rPr lang="en-US" alt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DNA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、脱氧核苷酸、碱基和基因的关系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B4942B61-3C35-4126-83EE-D3A5E3A5D7C9}"/>
              </a:ext>
            </a:extLst>
          </p:cNvPr>
          <p:cNvSpPr/>
          <p:nvPr/>
        </p:nvSpPr>
        <p:spPr>
          <a:xfrm>
            <a:off x="1058" y="3391694"/>
            <a:ext cx="453058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CN" altLang="en-US" sz="20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  大肠杆菌细胞的拟核有</a:t>
            </a:r>
            <a:r>
              <a:rPr kumimoji="1" lang="en-US" altLang="zh-CN" sz="20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1</a:t>
            </a:r>
            <a:r>
              <a:rPr kumimoji="1" lang="zh-CN" altLang="en-US" sz="20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个</a:t>
            </a:r>
            <a:r>
              <a:rPr kumimoji="1" lang="en-US" altLang="zh-CN" sz="20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DNA</a:t>
            </a:r>
            <a:r>
              <a:rPr kumimoji="1" lang="zh-CN" altLang="en-US" sz="20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分子，长度约为</a:t>
            </a:r>
            <a:r>
              <a:rPr kumimoji="1"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4.7×10</a:t>
            </a:r>
            <a:r>
              <a:rPr kumimoji="1" lang="en-US" altLang="zh-CN" sz="2000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6</a:t>
            </a:r>
            <a:r>
              <a:rPr kumimoji="1" lang="zh-CN" altLang="en-US" sz="20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个碱基对，在</a:t>
            </a:r>
            <a:r>
              <a:rPr kumimoji="1" lang="en-US" altLang="zh-CN" sz="20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DNA</a:t>
            </a:r>
            <a:r>
              <a:rPr kumimoji="1" lang="zh-CN" altLang="en-US" sz="20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分子上分布着大约</a:t>
            </a:r>
            <a:r>
              <a:rPr kumimoji="1"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4.4×10</a:t>
            </a:r>
            <a:r>
              <a:rPr kumimoji="1" lang="en-US" altLang="zh-CN" sz="2000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3</a:t>
            </a:r>
            <a:r>
              <a:rPr kumimoji="1" lang="zh-CN" altLang="en-US" sz="20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个基因，每个基因的平均长度约为</a:t>
            </a:r>
            <a:r>
              <a:rPr kumimoji="1"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1 ×10</a:t>
            </a:r>
            <a:r>
              <a:rPr kumimoji="1" lang="en-US" altLang="zh-CN" sz="2000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3</a:t>
            </a:r>
            <a:r>
              <a:rPr kumimoji="1" lang="zh-CN" altLang="en-US" sz="20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个碱基对。</a:t>
            </a:r>
            <a:endParaRPr lang="zh-CN" altLang="en-US" sz="2000" dirty="0"/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E8AA7015-2963-40A2-B8FA-BCA81DC740FB}"/>
              </a:ext>
            </a:extLst>
          </p:cNvPr>
          <p:cNvCxnSpPr/>
          <p:nvPr/>
        </p:nvCxnSpPr>
        <p:spPr>
          <a:xfrm>
            <a:off x="4572000" y="466065"/>
            <a:ext cx="0" cy="4677435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2">
            <a:extLst>
              <a:ext uri="{FF2B5EF4-FFF2-40B4-BE49-F238E27FC236}">
                <a16:creationId xmlns:a16="http://schemas.microsoft.com/office/drawing/2014/main" id="{BC5A0392-224A-468F-AF9E-93E671B2A7C3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0" y="592282"/>
            <a:ext cx="1209368" cy="458569"/>
          </a:xfrm>
          <a:prstGeom prst="rect">
            <a:avLst/>
          </a:prstGeom>
          <a:solidFill>
            <a:srgbClr val="FFFF00"/>
          </a:solidFill>
        </p:spPr>
        <p:txBody>
          <a:bodyPr/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defRPr>
            </a:lvl1pPr>
          </a:lstStyle>
          <a:p>
            <a:r>
              <a:rPr lang="zh-CN" altLang="en-US" b="1" dirty="0"/>
              <a:t>资料</a:t>
            </a:r>
            <a:r>
              <a:rPr lang="en-US" altLang="zh-CN" b="1" dirty="0"/>
              <a:t>4</a:t>
            </a:r>
            <a:r>
              <a:rPr lang="zh-CN" altLang="en-US" b="1" dirty="0"/>
              <a:t>：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511BDDF5-5FDA-4FA0-BB0F-3756A7B7FA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323" y="3047825"/>
            <a:ext cx="1706918" cy="1693583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38BC7B7B-4697-4BE6-B9B8-6C8445EC8631}"/>
              </a:ext>
            </a:extLst>
          </p:cNvPr>
          <p:cNvSpPr txBox="1"/>
          <p:nvPr/>
        </p:nvSpPr>
        <p:spPr>
          <a:xfrm>
            <a:off x="7462685" y="4715133"/>
            <a:ext cx="19839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人类基因组计划</a:t>
            </a:r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id="{ECC35681-FE14-4D72-AD80-9472C854E836}"/>
              </a:ext>
            </a:extLst>
          </p:cNvPr>
          <p:cNvSpPr txBox="1">
            <a:spLocks noChangeArrowheads="1"/>
          </p:cNvSpPr>
          <p:nvPr/>
        </p:nvSpPr>
        <p:spPr>
          <a:xfrm>
            <a:off x="4642056" y="1157173"/>
            <a:ext cx="4472238" cy="2519363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1pPr>
            <a:lvl2pPr marL="514350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207135" algn="l"/>
              </a:tabLst>
              <a:defRPr sz="12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857250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200150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1543050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zh-CN" altLang="en-US" sz="18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  </a:t>
            </a:r>
            <a:r>
              <a:rPr lang="zh-CN" altLang="en-US" sz="20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人类基因组计划测定的是</a:t>
            </a:r>
            <a:r>
              <a:rPr lang="en-US" altLang="zh-CN" sz="20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24</a:t>
            </a:r>
            <a:r>
              <a:rPr lang="zh-CN" altLang="en-US" sz="20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条染色体（</a:t>
            </a:r>
            <a:r>
              <a:rPr lang="en-US" altLang="zh-CN" sz="20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22</a:t>
            </a:r>
            <a:r>
              <a:rPr lang="zh-CN" altLang="en-US" sz="20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条常染色体</a:t>
            </a:r>
            <a:r>
              <a:rPr lang="en-US" altLang="zh-CN" sz="20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+X+Y</a:t>
            </a:r>
            <a:r>
              <a:rPr lang="zh-CN" altLang="en-US" sz="20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）上的</a:t>
            </a:r>
            <a:r>
              <a:rPr lang="en-US" altLang="zh-CN" sz="20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DNA</a:t>
            </a:r>
            <a:r>
              <a:rPr lang="zh-CN" altLang="en-US" sz="20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的碱基序列。其中，每条染色体上有一个</a:t>
            </a:r>
            <a:r>
              <a:rPr lang="en-US" altLang="zh-CN" sz="20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DNA</a:t>
            </a:r>
            <a:r>
              <a:rPr lang="zh-CN" altLang="en-US" sz="20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分子。这</a:t>
            </a:r>
            <a:r>
              <a:rPr lang="en-US" altLang="zh-CN" sz="20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24</a:t>
            </a:r>
            <a:r>
              <a:rPr lang="zh-CN" altLang="en-US" sz="20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个</a:t>
            </a:r>
            <a:r>
              <a:rPr lang="en-US" altLang="zh-CN" sz="20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DNA</a:t>
            </a:r>
            <a:r>
              <a:rPr lang="zh-CN" altLang="en-US" sz="20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分子大约有</a:t>
            </a:r>
            <a:r>
              <a:rPr lang="en-US" altLang="zh-CN" sz="20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31.6</a:t>
            </a:r>
            <a:r>
              <a:rPr lang="zh-CN" altLang="en-US" sz="20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亿个碱基对，</a:t>
            </a:r>
            <a:r>
              <a:rPr lang="zh-CN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其中，构成基因的碱基数占碱基总数的比例不超过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2%</a:t>
            </a:r>
            <a:r>
              <a:rPr lang="zh-CN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。</a:t>
            </a:r>
            <a:endParaRPr lang="zh-CN" altLang="en-US" sz="1800" b="1" dirty="0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7" name="Text Box 17">
            <a:extLst>
              <a:ext uri="{FF2B5EF4-FFF2-40B4-BE49-F238E27FC236}">
                <a16:creationId xmlns:a16="http://schemas.microsoft.com/office/drawing/2014/main" id="{D3B58179-564B-4EC9-BAB9-7483E47489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3272" y="4655810"/>
            <a:ext cx="1098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kumimoji="1" lang="en-US" altLang="zh-CN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44/47</a:t>
            </a:r>
            <a:endParaRPr kumimoji="1" lang="zh-CN" altLang="en-US" sz="14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5">
            <a:extLst>
              <a:ext uri="{FF2B5EF4-FFF2-40B4-BE49-F238E27FC236}">
                <a16:creationId xmlns:a16="http://schemas.microsoft.com/office/drawing/2014/main" id="{CBF46131-910F-4AA2-8192-28318FBD82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35944" y="-68339"/>
            <a:ext cx="7433416" cy="709894"/>
          </a:xfrm>
        </p:spPr>
        <p:txBody>
          <a:bodyPr>
            <a:normAutofit/>
          </a:bodyPr>
          <a:lstStyle/>
          <a:p>
            <a:pPr eaLnBrk="1" hangingPunct="1"/>
            <a:r>
              <a:rPr lang="zh-CN" altLang="en-US" sz="2000" b="1" dirty="0"/>
              <a:t>选择合适的形式，尝试对以下概念的联系进行描述</a:t>
            </a:r>
            <a:r>
              <a:rPr lang="en-US" altLang="zh-CN" sz="2000" b="1" dirty="0"/>
              <a:t>:</a:t>
            </a:r>
          </a:p>
        </p:txBody>
      </p:sp>
      <p:sp>
        <p:nvSpPr>
          <p:cNvPr id="20491" name="Text Box 13">
            <a:extLst>
              <a:ext uri="{FF2B5EF4-FFF2-40B4-BE49-F238E27FC236}">
                <a16:creationId xmlns:a16="http://schemas.microsoft.com/office/drawing/2014/main" id="{2500B7F8-0671-42DA-8268-0D01553C52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835944" cy="50783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700" b="1" dirty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模型建构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73FBD23-D163-4363-B827-1D60066B5F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656" y="2337696"/>
            <a:ext cx="3273142" cy="204299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C1A1EC4-ADBA-499C-8DED-3FA278C332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1874" y="2337696"/>
            <a:ext cx="3273142" cy="1926681"/>
          </a:xfrm>
          <a:prstGeom prst="rect">
            <a:avLst/>
          </a:prstGeom>
        </p:spPr>
      </p:pic>
      <p:sp>
        <p:nvSpPr>
          <p:cNvPr id="25" name="Text Box 6">
            <a:extLst>
              <a:ext uri="{FF2B5EF4-FFF2-40B4-BE49-F238E27FC236}">
                <a16:creationId xmlns:a16="http://schemas.microsoft.com/office/drawing/2014/main" id="{E15CD55B-00F2-4D74-9832-5AE746B46C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747" y="841100"/>
            <a:ext cx="1314450" cy="507831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50000">
                <a:srgbClr val="FFFFFF"/>
              </a:gs>
              <a:gs pos="100000">
                <a:srgbClr val="FF0000"/>
              </a:gs>
            </a:gsLst>
            <a:lin ang="5400000" scaled="1"/>
          </a:gradFill>
          <a:ln w="6350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染色体</a:t>
            </a:r>
          </a:p>
        </p:txBody>
      </p:sp>
      <p:sp>
        <p:nvSpPr>
          <p:cNvPr id="26" name="Text Box 7">
            <a:extLst>
              <a:ext uri="{FF2B5EF4-FFF2-40B4-BE49-F238E27FC236}">
                <a16:creationId xmlns:a16="http://schemas.microsoft.com/office/drawing/2014/main" id="{B6173B72-0837-4CE4-953A-BEFEC54309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729" y="838381"/>
            <a:ext cx="1084274" cy="507831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50000">
                <a:srgbClr val="FFFFFF"/>
              </a:gs>
              <a:gs pos="100000">
                <a:srgbClr val="FF0000"/>
              </a:gs>
            </a:gsLst>
            <a:lin ang="5400000" scaled="1"/>
          </a:gradFill>
          <a:ln w="6350">
            <a:solidFill>
              <a:schemeClr val="hlink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27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DNA</a:t>
            </a:r>
          </a:p>
        </p:txBody>
      </p:sp>
      <p:sp>
        <p:nvSpPr>
          <p:cNvPr id="27" name="Text Box 8">
            <a:extLst>
              <a:ext uri="{FF2B5EF4-FFF2-40B4-BE49-F238E27FC236}">
                <a16:creationId xmlns:a16="http://schemas.microsoft.com/office/drawing/2014/main" id="{73757A3B-2F5B-4B0F-98DE-9D99823528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9944" y="838382"/>
            <a:ext cx="1150144" cy="507831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50000">
                <a:srgbClr val="FFFFFF"/>
              </a:gs>
              <a:gs pos="100000">
                <a:srgbClr val="FF0000"/>
              </a:gs>
            </a:gsLst>
            <a:lin ang="5400000" scaled="1"/>
          </a:gradFill>
          <a:ln w="6350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27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基因</a:t>
            </a:r>
          </a:p>
        </p:txBody>
      </p:sp>
      <p:sp>
        <p:nvSpPr>
          <p:cNvPr id="28" name="Text Box 9">
            <a:extLst>
              <a:ext uri="{FF2B5EF4-FFF2-40B4-BE49-F238E27FC236}">
                <a16:creationId xmlns:a16="http://schemas.microsoft.com/office/drawing/2014/main" id="{19B717AC-77C7-4357-97FD-880207824B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9961" y="841100"/>
            <a:ext cx="2150269" cy="507831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50000">
                <a:srgbClr val="FFFFFF"/>
              </a:gs>
              <a:gs pos="100000">
                <a:srgbClr val="FF0000"/>
              </a:gs>
            </a:gsLst>
            <a:lin ang="5400000" scaled="1"/>
          </a:gradFill>
          <a:ln w="6350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脱氧核苷酸</a:t>
            </a:r>
          </a:p>
        </p:txBody>
      </p:sp>
      <p:sp>
        <p:nvSpPr>
          <p:cNvPr id="29" name="Text Box 10">
            <a:extLst>
              <a:ext uri="{FF2B5EF4-FFF2-40B4-BE49-F238E27FC236}">
                <a16:creationId xmlns:a16="http://schemas.microsoft.com/office/drawing/2014/main" id="{221AA163-2B23-4A6C-9519-095B45DB85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1502" y="841100"/>
            <a:ext cx="1150144" cy="507831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50000">
                <a:srgbClr val="FFFFFF"/>
              </a:gs>
              <a:gs pos="100000">
                <a:srgbClr val="FF0000"/>
              </a:gs>
            </a:gsLst>
            <a:lin ang="5400000" scaled="1"/>
          </a:gradFill>
          <a:ln w="6350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碱基</a:t>
            </a:r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27CA0037-6EA9-4A74-B3B4-2C2A31B1CEDB}"/>
              </a:ext>
            </a:extLst>
          </p:cNvPr>
          <p:cNvCxnSpPr/>
          <p:nvPr/>
        </p:nvCxnSpPr>
        <p:spPr>
          <a:xfrm>
            <a:off x="0" y="1348931"/>
            <a:ext cx="9144000" cy="0"/>
          </a:xfrm>
          <a:prstGeom prst="line">
            <a:avLst/>
          </a:prstGeom>
          <a:ln w="3175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2">
            <a:extLst>
              <a:ext uri="{FF2B5EF4-FFF2-40B4-BE49-F238E27FC236}">
                <a16:creationId xmlns:a16="http://schemas.microsoft.com/office/drawing/2014/main" id="{179731A6-6E32-4677-9428-B4BFD5C251F9}"/>
              </a:ext>
            </a:extLst>
          </p:cNvPr>
          <p:cNvSpPr txBox="1">
            <a:spLocks noChangeArrowheads="1"/>
          </p:cNvSpPr>
          <p:nvPr/>
        </p:nvSpPr>
        <p:spPr>
          <a:xfrm>
            <a:off x="-1" y="1750117"/>
            <a:ext cx="1017639" cy="458569"/>
          </a:xfrm>
          <a:prstGeom prst="rect">
            <a:avLst/>
          </a:prstGeom>
          <a:solidFill>
            <a:srgbClr val="FFFF00"/>
          </a:solidFill>
        </p:spPr>
        <p:txBody>
          <a:bodyPr/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defRPr>
            </a:lvl1pPr>
          </a:lstStyle>
          <a:p>
            <a:r>
              <a:rPr lang="zh-CN" altLang="en-US" b="1" dirty="0"/>
              <a:t>例如：</a:t>
            </a:r>
          </a:p>
        </p:txBody>
      </p:sp>
      <p:sp>
        <p:nvSpPr>
          <p:cNvPr id="13" name="Text Box 5">
            <a:extLst>
              <a:ext uri="{FF2B5EF4-FFF2-40B4-BE49-F238E27FC236}">
                <a16:creationId xmlns:a16="http://schemas.microsoft.com/office/drawing/2014/main" id="{1FE956AD-3830-4890-B8BB-4AA4ED6A08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2137" y="4589502"/>
            <a:ext cx="1717223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000" b="1" dirty="0">
                <a:solidFill>
                  <a:srgbClr val="FF0000"/>
                </a:solidFill>
                <a:latin typeface="+mn-ea"/>
              </a:rPr>
              <a:t>【</a:t>
            </a:r>
            <a:r>
              <a:rPr lang="zh-CN" altLang="en-US" sz="3000" b="1" dirty="0">
                <a:solidFill>
                  <a:srgbClr val="FF0000"/>
                </a:solidFill>
                <a:latin typeface="+mn-ea"/>
              </a:rPr>
              <a:t>暂停</a:t>
            </a:r>
            <a:r>
              <a:rPr lang="en-US" altLang="zh-CN" sz="3000" b="1" dirty="0">
                <a:solidFill>
                  <a:srgbClr val="FF0000"/>
                </a:solidFill>
                <a:latin typeface="+mn-ea"/>
              </a:rPr>
              <a:t>】</a:t>
            </a:r>
            <a:endParaRPr lang="zh-CN" altLang="zh-CN" sz="3000" b="1" dirty="0">
              <a:solidFill>
                <a:srgbClr val="FF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97973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3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5">
            <a:extLst>
              <a:ext uri="{FF2B5EF4-FFF2-40B4-BE49-F238E27FC236}">
                <a16:creationId xmlns:a16="http://schemas.microsoft.com/office/drawing/2014/main" id="{8DFEABFF-2F5A-421A-A5CA-87DB978896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15541" y="-130967"/>
            <a:ext cx="1770459" cy="857250"/>
          </a:xfrm>
        </p:spPr>
        <p:txBody>
          <a:bodyPr/>
          <a:lstStyle/>
          <a:p>
            <a:pPr eaLnBrk="1" hangingPunct="1"/>
            <a:r>
              <a:rPr lang="zh-CN" altLang="en-US" sz="2700" b="1" dirty="0"/>
              <a:t>概念图</a:t>
            </a:r>
            <a:r>
              <a:rPr lang="en-US" altLang="zh-CN" sz="2700" b="1" dirty="0"/>
              <a:t>1</a:t>
            </a:r>
          </a:p>
        </p:txBody>
      </p:sp>
      <p:sp>
        <p:nvSpPr>
          <p:cNvPr id="21508" name="Text Box 6">
            <a:extLst>
              <a:ext uri="{FF2B5EF4-FFF2-40B4-BE49-F238E27FC236}">
                <a16:creationId xmlns:a16="http://schemas.microsoft.com/office/drawing/2014/main" id="{75AF1ACB-2D4A-4692-BEF7-ACA96E0793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6160" y="3956351"/>
            <a:ext cx="1314450" cy="507831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50000">
                <a:srgbClr val="FFFFFF"/>
              </a:gs>
              <a:gs pos="100000">
                <a:srgbClr val="FF0000"/>
              </a:gs>
            </a:gsLst>
            <a:lin ang="5400000" scaled="1"/>
          </a:gradFill>
          <a:ln w="6350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27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染色体</a:t>
            </a:r>
          </a:p>
        </p:txBody>
      </p:sp>
      <p:sp>
        <p:nvSpPr>
          <p:cNvPr id="21509" name="Text Box 7">
            <a:extLst>
              <a:ext uri="{FF2B5EF4-FFF2-40B4-BE49-F238E27FC236}">
                <a16:creationId xmlns:a16="http://schemas.microsoft.com/office/drawing/2014/main" id="{00594FAA-FA30-41D5-9552-E9E8D69478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6160" y="2842023"/>
            <a:ext cx="1264444" cy="507831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50000">
                <a:srgbClr val="FFFFFF"/>
              </a:gs>
              <a:gs pos="100000">
                <a:srgbClr val="FF0000"/>
              </a:gs>
            </a:gsLst>
            <a:lin ang="5400000" scaled="1"/>
          </a:gradFill>
          <a:ln w="6350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27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DNA</a:t>
            </a:r>
          </a:p>
        </p:txBody>
      </p:sp>
      <p:sp>
        <p:nvSpPr>
          <p:cNvPr id="21510" name="Text Box 8">
            <a:extLst>
              <a:ext uri="{FF2B5EF4-FFF2-40B4-BE49-F238E27FC236}">
                <a16:creationId xmlns:a16="http://schemas.microsoft.com/office/drawing/2014/main" id="{38BFA98C-8B4D-4648-B227-6B266ACAC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8591" y="2842023"/>
            <a:ext cx="1150144" cy="507831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50000">
                <a:srgbClr val="FFFFFF"/>
              </a:gs>
              <a:gs pos="100000">
                <a:srgbClr val="FF0000"/>
              </a:gs>
            </a:gsLst>
            <a:lin ang="5400000" scaled="1"/>
          </a:gradFill>
          <a:ln w="6350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27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基因</a:t>
            </a:r>
          </a:p>
        </p:txBody>
      </p:sp>
      <p:sp>
        <p:nvSpPr>
          <p:cNvPr id="21511" name="Text Box 9">
            <a:extLst>
              <a:ext uri="{FF2B5EF4-FFF2-40B4-BE49-F238E27FC236}">
                <a16:creationId xmlns:a16="http://schemas.microsoft.com/office/drawing/2014/main" id="{A07CEAA3-6DAD-4DAE-B93E-FAF0FBD1A8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119" y="897732"/>
            <a:ext cx="2051447" cy="507831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50000">
                <a:srgbClr val="FFFFFF"/>
              </a:gs>
              <a:gs pos="100000">
                <a:srgbClr val="FF0000"/>
              </a:gs>
            </a:gsLst>
            <a:lin ang="5400000" scaled="1"/>
          </a:gradFill>
          <a:ln w="6350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27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脱氧核苷酸</a:t>
            </a:r>
          </a:p>
        </p:txBody>
      </p:sp>
      <p:sp>
        <p:nvSpPr>
          <p:cNvPr id="21512" name="Text Box 10">
            <a:extLst>
              <a:ext uri="{FF2B5EF4-FFF2-40B4-BE49-F238E27FC236}">
                <a16:creationId xmlns:a16="http://schemas.microsoft.com/office/drawing/2014/main" id="{9315675D-9962-4AA2-8C04-1C681BCFB5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9804" y="897732"/>
            <a:ext cx="914400" cy="507831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50000">
                <a:srgbClr val="FFFFFF"/>
              </a:gs>
              <a:gs pos="100000">
                <a:srgbClr val="FF0000"/>
              </a:gs>
            </a:gsLst>
            <a:lin ang="5400000" scaled="1"/>
          </a:gradFill>
          <a:ln w="6350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27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碱基</a:t>
            </a:r>
          </a:p>
        </p:txBody>
      </p:sp>
      <p:sp>
        <p:nvSpPr>
          <p:cNvPr id="55307" name="Line 11">
            <a:extLst>
              <a:ext uri="{FF2B5EF4-FFF2-40B4-BE49-F238E27FC236}">
                <a16:creationId xmlns:a16="http://schemas.microsoft.com/office/drawing/2014/main" id="{574B7F06-54DE-4793-9B95-C5032975A06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933699" y="3086100"/>
            <a:ext cx="2934891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050"/>
          </a:p>
        </p:txBody>
      </p:sp>
      <p:sp>
        <p:nvSpPr>
          <p:cNvPr id="55308" name="Text Box 12">
            <a:extLst>
              <a:ext uri="{FF2B5EF4-FFF2-40B4-BE49-F238E27FC236}">
                <a16:creationId xmlns:a16="http://schemas.microsoft.com/office/drawing/2014/main" id="{B5C5D9CF-5059-4BDE-8C39-042C3C5AB8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3937" y="2669568"/>
            <a:ext cx="291584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zh-CN" altLang="en-US" sz="21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有遗传效应的</a:t>
            </a:r>
            <a:r>
              <a:rPr kumimoji="1" lang="en-US" altLang="zh-CN" sz="21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DNA</a:t>
            </a:r>
            <a:r>
              <a:rPr kumimoji="1" lang="zh-CN" altLang="en-US" sz="21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片段</a:t>
            </a:r>
          </a:p>
        </p:txBody>
      </p:sp>
      <p:sp>
        <p:nvSpPr>
          <p:cNvPr id="55309" name="Line 13">
            <a:extLst>
              <a:ext uri="{FF2B5EF4-FFF2-40B4-BE49-F238E27FC236}">
                <a16:creationId xmlns:a16="http://schemas.microsoft.com/office/drawing/2014/main" id="{325317CF-3CA7-462E-B8AD-FF2CF8E7BD6D}"/>
              </a:ext>
            </a:extLst>
          </p:cNvPr>
          <p:cNvSpPr>
            <a:spLocks noChangeShapeType="1"/>
          </p:cNvSpPr>
          <p:nvPr/>
        </p:nvSpPr>
        <p:spPr bwMode="auto">
          <a:xfrm>
            <a:off x="3371850" y="1257300"/>
            <a:ext cx="6858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050"/>
          </a:p>
        </p:txBody>
      </p:sp>
      <p:sp>
        <p:nvSpPr>
          <p:cNvPr id="55310" name="Text Box 14">
            <a:extLst>
              <a:ext uri="{FF2B5EF4-FFF2-40B4-BE49-F238E27FC236}">
                <a16:creationId xmlns:a16="http://schemas.microsoft.com/office/drawing/2014/main" id="{5AD544D6-C1F2-42E2-BACE-CA8D13D8C0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3757" y="844153"/>
            <a:ext cx="870347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zh-CN" altLang="en-US" sz="21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构成</a:t>
            </a:r>
          </a:p>
        </p:txBody>
      </p:sp>
      <p:sp>
        <p:nvSpPr>
          <p:cNvPr id="55311" name="Text Box 15">
            <a:extLst>
              <a:ext uri="{FF2B5EF4-FFF2-40B4-BE49-F238E27FC236}">
                <a16:creationId xmlns:a16="http://schemas.microsoft.com/office/drawing/2014/main" id="{A256FDBC-1378-4B56-AD48-14A3094CC7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3013" y="951311"/>
            <a:ext cx="27813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en-US" altLang="zh-CN" sz="27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+</a:t>
            </a:r>
            <a:r>
              <a:rPr kumimoji="1" lang="zh-CN" altLang="en-US" sz="27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脱氧核糖</a:t>
            </a:r>
            <a:r>
              <a:rPr kumimoji="1" lang="en-US" altLang="zh-CN" sz="27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+</a:t>
            </a:r>
            <a:r>
              <a:rPr kumimoji="1" lang="zh-CN" altLang="en-US" sz="27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磷酸</a:t>
            </a:r>
          </a:p>
        </p:txBody>
      </p:sp>
      <p:sp>
        <p:nvSpPr>
          <p:cNvPr id="55312" name="Text Box 16">
            <a:extLst>
              <a:ext uri="{FF2B5EF4-FFF2-40B4-BE49-F238E27FC236}">
                <a16:creationId xmlns:a16="http://schemas.microsoft.com/office/drawing/2014/main" id="{F947740B-9B37-4BA0-ABCD-505B3F68CD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7335" y="1437085"/>
            <a:ext cx="334446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zh-CN" altLang="en-US" sz="24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（</a:t>
            </a:r>
            <a:r>
              <a:rPr kumimoji="1" lang="en-US" altLang="zh-CN" sz="24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A</a:t>
            </a:r>
            <a:r>
              <a:rPr kumimoji="1" lang="zh-CN" altLang="en-US" sz="24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、</a:t>
            </a:r>
            <a:r>
              <a:rPr kumimoji="1" lang="en-US" altLang="zh-CN" sz="24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T</a:t>
            </a:r>
            <a:r>
              <a:rPr kumimoji="1" lang="zh-CN" altLang="en-US" sz="24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、</a:t>
            </a:r>
            <a:r>
              <a:rPr kumimoji="1" lang="en-US" altLang="zh-CN" sz="24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C</a:t>
            </a:r>
            <a:r>
              <a:rPr kumimoji="1" lang="zh-CN" altLang="en-US" sz="24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、</a:t>
            </a:r>
            <a:r>
              <a:rPr kumimoji="1" lang="en-US" altLang="zh-CN" sz="24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G</a:t>
            </a:r>
            <a:r>
              <a:rPr kumimoji="1" lang="zh-CN" altLang="en-US" sz="24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四种）</a:t>
            </a:r>
          </a:p>
        </p:txBody>
      </p:sp>
      <p:sp>
        <p:nvSpPr>
          <p:cNvPr id="55313" name="Line 17">
            <a:extLst>
              <a:ext uri="{FF2B5EF4-FFF2-40B4-BE49-F238E27FC236}">
                <a16:creationId xmlns:a16="http://schemas.microsoft.com/office/drawing/2014/main" id="{CD2E4EA1-6226-42D7-B487-973666EDBC9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262619" y="3405813"/>
            <a:ext cx="0" cy="5715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050"/>
          </a:p>
        </p:txBody>
      </p:sp>
      <p:sp>
        <p:nvSpPr>
          <p:cNvPr id="55314" name="Text Box 18">
            <a:extLst>
              <a:ext uri="{FF2B5EF4-FFF2-40B4-BE49-F238E27FC236}">
                <a16:creationId xmlns:a16="http://schemas.microsoft.com/office/drawing/2014/main" id="{5D7F12BA-6B60-422E-9D72-8536B53ADD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3474730"/>
            <a:ext cx="131445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en-US" altLang="zh-CN" sz="21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+</a:t>
            </a:r>
            <a:r>
              <a:rPr kumimoji="1" lang="zh-CN" altLang="en-US" sz="21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蛋白质</a:t>
            </a:r>
          </a:p>
        </p:txBody>
      </p:sp>
      <p:sp>
        <p:nvSpPr>
          <p:cNvPr id="55315" name="Line 19">
            <a:extLst>
              <a:ext uri="{FF2B5EF4-FFF2-40B4-BE49-F238E27FC236}">
                <a16:creationId xmlns:a16="http://schemas.microsoft.com/office/drawing/2014/main" id="{3024127B-16C1-4F94-9704-324036A860B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228850" y="1485900"/>
            <a:ext cx="0" cy="131445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050"/>
          </a:p>
        </p:txBody>
      </p:sp>
      <p:sp>
        <p:nvSpPr>
          <p:cNvPr id="55316" name="Text Box 20">
            <a:extLst>
              <a:ext uri="{FF2B5EF4-FFF2-40B4-BE49-F238E27FC236}">
                <a16:creationId xmlns:a16="http://schemas.microsoft.com/office/drawing/2014/main" id="{3A854658-880D-4AE0-984A-8C2B339DF1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2619" y="1513257"/>
            <a:ext cx="507831" cy="1298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zh-CN" altLang="en-US" sz="21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形成双链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5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5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5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55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55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55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55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55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55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55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8" grpId="0" autoUpdateAnimBg="0"/>
      <p:bldP spid="55310" grpId="0" autoUpdateAnimBg="0"/>
      <p:bldP spid="55311" grpId="0" autoUpdateAnimBg="0"/>
      <p:bldP spid="55312" grpId="0" autoUpdateAnimBg="0"/>
      <p:bldP spid="55314" grpId="0" autoUpdateAnimBg="0"/>
      <p:bldP spid="55316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ext Box 5">
            <a:extLst>
              <a:ext uri="{FF2B5EF4-FFF2-40B4-BE49-F238E27FC236}">
                <a16:creationId xmlns:a16="http://schemas.microsoft.com/office/drawing/2014/main" id="{D931A01B-DDD8-40EC-A234-2F6C287F11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9509" y="1180422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kumimoji="1" lang="zh-CN" altLang="zh-CN" sz="180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22532" name="Line 6">
            <a:extLst>
              <a:ext uri="{FF2B5EF4-FFF2-40B4-BE49-F238E27FC236}">
                <a16:creationId xmlns:a16="http://schemas.microsoft.com/office/drawing/2014/main" id="{51409486-1838-4422-8A88-EF367C712666}"/>
              </a:ext>
            </a:extLst>
          </p:cNvPr>
          <p:cNvSpPr>
            <a:spLocks noChangeShapeType="1"/>
          </p:cNvSpPr>
          <p:nvPr/>
        </p:nvSpPr>
        <p:spPr bwMode="auto">
          <a:xfrm>
            <a:off x="4582640" y="1907893"/>
            <a:ext cx="0" cy="44648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050"/>
          </a:p>
        </p:txBody>
      </p:sp>
      <p:sp>
        <p:nvSpPr>
          <p:cNvPr id="22533" name="Text Box 7">
            <a:extLst>
              <a:ext uri="{FF2B5EF4-FFF2-40B4-BE49-F238E27FC236}">
                <a16:creationId xmlns:a16="http://schemas.microsoft.com/office/drawing/2014/main" id="{6FF7400C-1A74-4EFB-B32D-7DB833A32F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4465" y="364844"/>
            <a:ext cx="1314450" cy="507831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50000">
                <a:srgbClr val="FFFFFF"/>
              </a:gs>
              <a:gs pos="100000">
                <a:srgbClr val="FF0000"/>
              </a:gs>
            </a:gsLst>
            <a:lin ang="5400000" scaled="1"/>
          </a:gradFill>
          <a:ln w="6350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染色体</a:t>
            </a:r>
          </a:p>
        </p:txBody>
      </p:sp>
      <p:sp>
        <p:nvSpPr>
          <p:cNvPr id="22534" name="Line 8">
            <a:extLst>
              <a:ext uri="{FF2B5EF4-FFF2-40B4-BE49-F238E27FC236}">
                <a16:creationId xmlns:a16="http://schemas.microsoft.com/office/drawing/2014/main" id="{3EDA5412-DA70-4A49-AB8D-9DCD6FC6ED7A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3115" y="879193"/>
            <a:ext cx="0" cy="445294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050"/>
          </a:p>
        </p:txBody>
      </p:sp>
      <p:sp>
        <p:nvSpPr>
          <p:cNvPr id="22535" name="Text Box 9">
            <a:extLst>
              <a:ext uri="{FF2B5EF4-FFF2-40B4-BE49-F238E27FC236}">
                <a16:creationId xmlns:a16="http://schemas.microsoft.com/office/drawing/2014/main" id="{9C7ECB9A-A3A9-48EC-A92F-F3D0ADA7CE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1615" y="1336394"/>
            <a:ext cx="1264444" cy="507831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50000">
                <a:srgbClr val="FFFFFF"/>
              </a:gs>
              <a:gs pos="100000">
                <a:srgbClr val="FF0000"/>
              </a:gs>
            </a:gsLst>
            <a:lin ang="5400000" scaled="1"/>
          </a:gradFill>
          <a:ln w="6350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27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DNA</a:t>
            </a:r>
          </a:p>
        </p:txBody>
      </p:sp>
      <p:sp>
        <p:nvSpPr>
          <p:cNvPr id="22536" name="Text Box 10">
            <a:extLst>
              <a:ext uri="{FF2B5EF4-FFF2-40B4-BE49-F238E27FC236}">
                <a16:creationId xmlns:a16="http://schemas.microsoft.com/office/drawing/2014/main" id="{B0B5AE1A-99E3-472B-ACF7-850EA9D234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6618" y="2379381"/>
            <a:ext cx="1150144" cy="507831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50000">
                <a:srgbClr val="FFFFFF"/>
              </a:gs>
              <a:gs pos="100000">
                <a:srgbClr val="FF0000"/>
              </a:gs>
            </a:gsLst>
            <a:lin ang="5400000" scaled="1"/>
          </a:gradFill>
          <a:ln w="6350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27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基因</a:t>
            </a:r>
          </a:p>
        </p:txBody>
      </p:sp>
      <p:sp>
        <p:nvSpPr>
          <p:cNvPr id="22537" name="Line 11">
            <a:extLst>
              <a:ext uri="{FF2B5EF4-FFF2-40B4-BE49-F238E27FC236}">
                <a16:creationId xmlns:a16="http://schemas.microsoft.com/office/drawing/2014/main" id="{3362187E-53A0-4A2B-8E7B-E4E6921D259E}"/>
              </a:ext>
            </a:extLst>
          </p:cNvPr>
          <p:cNvSpPr>
            <a:spLocks noChangeShapeType="1"/>
          </p:cNvSpPr>
          <p:nvPr/>
        </p:nvSpPr>
        <p:spPr bwMode="auto">
          <a:xfrm>
            <a:off x="4616095" y="2887212"/>
            <a:ext cx="0" cy="44648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050"/>
          </a:p>
        </p:txBody>
      </p:sp>
      <p:sp>
        <p:nvSpPr>
          <p:cNvPr id="22538" name="Text Box 12">
            <a:extLst>
              <a:ext uri="{FF2B5EF4-FFF2-40B4-BE49-F238E27FC236}">
                <a16:creationId xmlns:a16="http://schemas.microsoft.com/office/drawing/2014/main" id="{7780BB3E-63F6-4E2F-8D74-C5C56F7D82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3937" y="3370496"/>
            <a:ext cx="1997869" cy="507831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50000">
                <a:srgbClr val="FFFFFF"/>
              </a:gs>
              <a:gs pos="100000">
                <a:srgbClr val="FF0000"/>
              </a:gs>
            </a:gsLst>
            <a:lin ang="5400000" scaled="1"/>
          </a:gradFill>
          <a:ln w="6350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27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脱氧核苷酸</a:t>
            </a:r>
          </a:p>
        </p:txBody>
      </p:sp>
      <p:sp>
        <p:nvSpPr>
          <p:cNvPr id="56333" name="Text Box 13">
            <a:extLst>
              <a:ext uri="{FF2B5EF4-FFF2-40B4-BE49-F238E27FC236}">
                <a16:creationId xmlns:a16="http://schemas.microsoft.com/office/drawing/2014/main" id="{905B1CDB-09B7-4979-B9D1-969820489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155" y="512459"/>
            <a:ext cx="380937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/>
            <a:r>
              <a:rPr lang="zh-CN" altLang="en-US" sz="2400" b="1" dirty="0">
                <a:solidFill>
                  <a:srgbClr val="0033CC"/>
                </a:solidFill>
                <a:ea typeface="黑体" panose="02010609060101010101" pitchFamily="49" charset="-122"/>
              </a:rPr>
              <a:t>染色体是</a:t>
            </a:r>
            <a:r>
              <a:rPr lang="en-US" altLang="zh-CN" sz="2400" b="1" dirty="0">
                <a:solidFill>
                  <a:srgbClr val="0033CC"/>
                </a:solidFill>
                <a:ea typeface="黑体" panose="02010609060101010101" pitchFamily="49" charset="-122"/>
              </a:rPr>
              <a:t>DNA</a:t>
            </a:r>
            <a:r>
              <a:rPr lang="zh-CN" altLang="en-US" sz="2400" b="1" dirty="0">
                <a:solidFill>
                  <a:srgbClr val="0033CC"/>
                </a:solidFill>
                <a:ea typeface="黑体" panose="02010609060101010101" pitchFamily="49" charset="-122"/>
              </a:rPr>
              <a:t>的主要载体</a:t>
            </a:r>
          </a:p>
        </p:txBody>
      </p:sp>
      <p:sp>
        <p:nvSpPr>
          <p:cNvPr id="56334" name="Text Box 14">
            <a:extLst>
              <a:ext uri="{FF2B5EF4-FFF2-40B4-BE49-F238E27FC236}">
                <a16:creationId xmlns:a16="http://schemas.microsoft.com/office/drawing/2014/main" id="{E705B24E-8F45-429F-B2AF-B884798EB5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0836" y="827484"/>
            <a:ext cx="3760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每条染色体上有</a:t>
            </a:r>
            <a:r>
              <a:rPr lang="en-US" alt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或</a:t>
            </a:r>
            <a:r>
              <a:rPr lang="en-US" alt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个</a:t>
            </a:r>
            <a:r>
              <a:rPr lang="en-US" alt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DNA</a:t>
            </a:r>
            <a:endParaRPr lang="zh-CN" altLang="en-US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6335" name="Text Box 15">
            <a:extLst>
              <a:ext uri="{FF2B5EF4-FFF2-40B4-BE49-F238E27FC236}">
                <a16:creationId xmlns:a16="http://schemas.microsoft.com/office/drawing/2014/main" id="{D353871D-7E67-4818-B61D-00EB911141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346344"/>
            <a:ext cx="40810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/>
            <a:r>
              <a:rPr lang="zh-CN" altLang="en-US" sz="2400" b="1" dirty="0">
                <a:solidFill>
                  <a:srgbClr val="0033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基因是有遗传效应的</a:t>
            </a:r>
            <a:r>
              <a:rPr lang="en-US" altLang="zh-CN" sz="2400" b="1" dirty="0">
                <a:solidFill>
                  <a:srgbClr val="0033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DNA</a:t>
            </a:r>
            <a:r>
              <a:rPr lang="zh-CN" altLang="en-US" sz="2400" b="1" dirty="0">
                <a:solidFill>
                  <a:srgbClr val="0033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片段</a:t>
            </a:r>
          </a:p>
        </p:txBody>
      </p:sp>
      <p:sp>
        <p:nvSpPr>
          <p:cNvPr id="56336" name="Text Box 16">
            <a:extLst>
              <a:ext uri="{FF2B5EF4-FFF2-40B4-BE49-F238E27FC236}">
                <a16:creationId xmlns:a16="http://schemas.microsoft.com/office/drawing/2014/main" id="{F8F8A587-2E53-4139-B4DD-541E85FBF8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0836" y="1882800"/>
            <a:ext cx="3760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/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每个</a:t>
            </a:r>
            <a:r>
              <a:rPr lang="en-US" alt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DNA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上有许多基因</a:t>
            </a:r>
          </a:p>
        </p:txBody>
      </p:sp>
      <p:sp>
        <p:nvSpPr>
          <p:cNvPr id="56337" name="Text Box 17">
            <a:extLst>
              <a:ext uri="{FF2B5EF4-FFF2-40B4-BE49-F238E27FC236}">
                <a16:creationId xmlns:a16="http://schemas.microsoft.com/office/drawing/2014/main" id="{33CA5173-CC5B-48D5-9B5D-C4FF37F00F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8993" y="3208912"/>
            <a:ext cx="383293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/>
            <a:r>
              <a:rPr lang="zh-CN" altLang="en-US" sz="2400" b="1" dirty="0">
                <a:solidFill>
                  <a:srgbClr val="0033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基因中的脱氧核苷酸排列顺序代表着遗传信息</a:t>
            </a:r>
          </a:p>
        </p:txBody>
      </p:sp>
      <p:sp>
        <p:nvSpPr>
          <p:cNvPr id="56338" name="Text Box 18">
            <a:extLst>
              <a:ext uri="{FF2B5EF4-FFF2-40B4-BE49-F238E27FC236}">
                <a16:creationId xmlns:a16="http://schemas.microsoft.com/office/drawing/2014/main" id="{98CDB090-F3DF-46D5-A9BF-A1E7789C66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6762" y="2879621"/>
            <a:ext cx="39961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每个基因有许多脱氧核苷酸</a:t>
            </a:r>
          </a:p>
        </p:txBody>
      </p:sp>
      <p:sp>
        <p:nvSpPr>
          <p:cNvPr id="56339" name="Text Box 19">
            <a:extLst>
              <a:ext uri="{FF2B5EF4-FFF2-40B4-BE49-F238E27FC236}">
                <a16:creationId xmlns:a16="http://schemas.microsoft.com/office/drawing/2014/main" id="{AB0AE4BE-78D0-4A01-BFC8-99CEBF8AB8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25" y="1375498"/>
            <a:ext cx="388289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kumimoji="1" lang="zh-CN" altLang="en-US" sz="2400" b="1" dirty="0">
                <a:solidFill>
                  <a:srgbClr val="0033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绝大多数生物的遗传物质是</a:t>
            </a:r>
            <a:r>
              <a:rPr kumimoji="1" lang="en-US" altLang="zh-CN" sz="2400" b="1" dirty="0">
                <a:solidFill>
                  <a:srgbClr val="0033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DNA</a:t>
            </a:r>
            <a:endParaRPr kumimoji="1" lang="zh-CN" altLang="en-US" sz="2400" b="1" dirty="0">
              <a:solidFill>
                <a:srgbClr val="0033CC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" name="Rectangle 5">
            <a:extLst>
              <a:ext uri="{FF2B5EF4-FFF2-40B4-BE49-F238E27FC236}">
                <a16:creationId xmlns:a16="http://schemas.microsoft.com/office/drawing/2014/main" id="{CF055662-87B9-44C6-A513-0FE5A10BDE4B}"/>
              </a:ext>
            </a:extLst>
          </p:cNvPr>
          <p:cNvSpPr txBox="1">
            <a:spLocks noChangeArrowheads="1"/>
          </p:cNvSpPr>
          <p:nvPr/>
        </p:nvSpPr>
        <p:spPr>
          <a:xfrm>
            <a:off x="485383" y="45117"/>
            <a:ext cx="1770459" cy="857250"/>
          </a:xfrm>
          <a:prstGeom prst="rect">
            <a:avLst/>
          </a:prstGeom>
        </p:spPr>
        <p:txBody>
          <a:bodyPr/>
          <a:lstStyle>
            <a:lvl1pPr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1800" b="1" u="none" strike="noStrike" kern="1200" cap="none" spc="200" normalizeH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</a:defRPr>
            </a:lvl1pPr>
          </a:lstStyle>
          <a:p>
            <a:pPr>
              <a:spcAft>
                <a:spcPts val="0"/>
              </a:spcAft>
            </a:pPr>
            <a:r>
              <a:rPr lang="zh-CN" altLang="en-US" sz="2700" dirty="0"/>
              <a:t>概念图</a:t>
            </a:r>
            <a:r>
              <a:rPr lang="en-US" altLang="zh-CN" sz="2700" dirty="0"/>
              <a:t>2</a:t>
            </a:r>
          </a:p>
        </p:txBody>
      </p:sp>
      <p:sp>
        <p:nvSpPr>
          <p:cNvPr id="19" name="Text Box 10">
            <a:extLst>
              <a:ext uri="{FF2B5EF4-FFF2-40B4-BE49-F238E27FC236}">
                <a16:creationId xmlns:a16="http://schemas.microsoft.com/office/drawing/2014/main" id="{D3A771C7-F960-4D0E-B801-41DB504EC7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8771" y="4361611"/>
            <a:ext cx="1150144" cy="507831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50000">
                <a:srgbClr val="FFFFFF"/>
              </a:gs>
              <a:gs pos="100000">
                <a:srgbClr val="FF0000"/>
              </a:gs>
            </a:gsLst>
            <a:lin ang="5400000" scaled="1"/>
          </a:gradFill>
          <a:ln w="6350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碱基</a:t>
            </a:r>
          </a:p>
        </p:txBody>
      </p:sp>
      <p:sp>
        <p:nvSpPr>
          <p:cNvPr id="20" name="Line 6">
            <a:extLst>
              <a:ext uri="{FF2B5EF4-FFF2-40B4-BE49-F238E27FC236}">
                <a16:creationId xmlns:a16="http://schemas.microsoft.com/office/drawing/2014/main" id="{223E5CF5-C9D7-46E7-9662-B157604E5EB1}"/>
              </a:ext>
            </a:extLst>
          </p:cNvPr>
          <p:cNvSpPr>
            <a:spLocks noChangeShapeType="1"/>
          </p:cNvSpPr>
          <p:nvPr/>
        </p:nvSpPr>
        <p:spPr bwMode="auto">
          <a:xfrm>
            <a:off x="4616095" y="3878327"/>
            <a:ext cx="0" cy="44648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050"/>
          </a:p>
        </p:txBody>
      </p:sp>
      <p:sp>
        <p:nvSpPr>
          <p:cNvPr id="21" name="Text Box 14">
            <a:extLst>
              <a:ext uri="{FF2B5EF4-FFF2-40B4-BE49-F238E27FC236}">
                <a16:creationId xmlns:a16="http://schemas.microsoft.com/office/drawing/2014/main" id="{677C26DB-E0B4-485A-B096-B8590B9FE3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7920" y="3979149"/>
            <a:ext cx="39460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每个脱氧核苷酸有</a:t>
            </a:r>
            <a:r>
              <a:rPr lang="en-US" alt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个碱基</a:t>
            </a:r>
          </a:p>
        </p:txBody>
      </p:sp>
      <p:sp>
        <p:nvSpPr>
          <p:cNvPr id="22" name="Text Box 17">
            <a:extLst>
              <a:ext uri="{FF2B5EF4-FFF2-40B4-BE49-F238E27FC236}">
                <a16:creationId xmlns:a16="http://schemas.microsoft.com/office/drawing/2014/main" id="{AD392227-3AB7-40E3-A60E-F309EDF133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915" y="4384693"/>
            <a:ext cx="40016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/>
            <a:r>
              <a:rPr lang="zh-CN" altLang="en-US" sz="2400" b="1" dirty="0">
                <a:solidFill>
                  <a:srgbClr val="0033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碱基对的排列顺序千变万化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6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6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6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63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6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63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63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6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6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6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6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33" grpId="0" autoUpdateAnimBg="0"/>
      <p:bldP spid="56334" grpId="0" autoUpdateAnimBg="0"/>
      <p:bldP spid="56335" grpId="0" autoUpdateAnimBg="0"/>
      <p:bldP spid="56336" grpId="0" autoUpdateAnimBg="0"/>
      <p:bldP spid="56337" grpId="0" autoUpdateAnimBg="0"/>
      <p:bldP spid="56338" grpId="0" autoUpdateAnimBg="0"/>
      <p:bldP spid="56339" grpId="0" autoUpdateAnimBg="0"/>
      <p:bldP spid="21" grpId="0" autoUpdateAnimBg="0"/>
      <p:bldP spid="22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4A3414F5-EE87-4217-9E68-2B00709760CE}"/>
              </a:ext>
            </a:extLst>
          </p:cNvPr>
          <p:cNvSpPr txBox="1">
            <a:spLocks noChangeArrowheads="1"/>
          </p:cNvSpPr>
          <p:nvPr/>
        </p:nvSpPr>
        <p:spPr>
          <a:xfrm>
            <a:off x="485384" y="553036"/>
            <a:ext cx="8173234" cy="883453"/>
          </a:xfrm>
          <a:prstGeom prst="rect">
            <a:avLst/>
          </a:prstGeom>
        </p:spPr>
        <p:txBody>
          <a:bodyPr vert="horz" wrap="square" lIns="90170" tIns="46990" rIns="90170" bIns="46990" rtlCol="0" anchor="ctr">
            <a:noAutofit/>
          </a:bodyPr>
          <a:lstStyle>
            <a:lvl1pPr marL="171450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1pPr>
            <a:lvl2pPr marL="514350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207135" algn="l"/>
              </a:tabLst>
              <a:defRPr sz="12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857250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200150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1543050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zh-CN" altLang="en-US" sz="2700" b="1" dirty="0">
                <a:solidFill>
                  <a:srgbClr val="0033CC"/>
                </a:solidFill>
              </a:rPr>
              <a:t>染色体、</a:t>
            </a:r>
            <a:r>
              <a:rPr lang="en-US" altLang="zh-CN" sz="27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DNA</a:t>
            </a:r>
            <a:r>
              <a:rPr lang="zh-CN" altLang="en-US" sz="2700" b="1" dirty="0">
                <a:solidFill>
                  <a:srgbClr val="0033CC"/>
                </a:solidFill>
              </a:rPr>
              <a:t>、基因、脱氧核苷酸、碱基的关系：</a:t>
            </a:r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A2BDB54C-37E2-4A98-B77E-54270B51EF1A}"/>
              </a:ext>
            </a:extLst>
          </p:cNvPr>
          <p:cNvGrpSpPr>
            <a:grpSpLocks/>
          </p:cNvGrpSpPr>
          <p:nvPr/>
        </p:nvGrpSpPr>
        <p:grpSpPr bwMode="auto">
          <a:xfrm>
            <a:off x="928883" y="1487381"/>
            <a:ext cx="6898826" cy="2168737"/>
            <a:chOff x="1110" y="1933"/>
            <a:chExt cx="3493" cy="1542"/>
          </a:xfrm>
        </p:grpSpPr>
        <p:sp>
          <p:nvSpPr>
            <p:cNvPr id="4" name="Oval 5">
              <a:extLst>
                <a:ext uri="{FF2B5EF4-FFF2-40B4-BE49-F238E27FC236}">
                  <a16:creationId xmlns:a16="http://schemas.microsoft.com/office/drawing/2014/main" id="{96705222-E7B8-483B-A30D-6F33B747D1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0" y="1933"/>
              <a:ext cx="3493" cy="1542"/>
            </a:xfrm>
            <a:prstGeom prst="ellipse">
              <a:avLst/>
            </a:prstGeom>
            <a:solidFill>
              <a:srgbClr val="FFCC99"/>
            </a:solidFill>
            <a:ln w="25400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kumimoji="1" lang="zh-CN" altLang="zh-CN" sz="1800" b="1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" name="Rectangle 6">
              <a:extLst>
                <a:ext uri="{FF2B5EF4-FFF2-40B4-BE49-F238E27FC236}">
                  <a16:creationId xmlns:a16="http://schemas.microsoft.com/office/drawing/2014/main" id="{139E9DE9-1FE9-4409-B9FC-883AE7C7F2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9" y="2591"/>
              <a:ext cx="634" cy="2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8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1" lang="zh-CN" altLang="en-US" sz="1800" b="1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染色体</a:t>
              </a:r>
            </a:p>
          </p:txBody>
        </p:sp>
      </p:grpSp>
      <p:grpSp>
        <p:nvGrpSpPr>
          <p:cNvPr id="6" name="Group 7">
            <a:extLst>
              <a:ext uri="{FF2B5EF4-FFF2-40B4-BE49-F238E27FC236}">
                <a16:creationId xmlns:a16="http://schemas.microsoft.com/office/drawing/2014/main" id="{9E1D8118-1D28-4672-9914-A5EC61415622}"/>
              </a:ext>
            </a:extLst>
          </p:cNvPr>
          <p:cNvGrpSpPr>
            <a:grpSpLocks/>
          </p:cNvGrpSpPr>
          <p:nvPr/>
        </p:nvGrpSpPr>
        <p:grpSpPr bwMode="auto">
          <a:xfrm>
            <a:off x="2465431" y="1542150"/>
            <a:ext cx="5364252" cy="2058806"/>
            <a:chOff x="1927" y="2024"/>
            <a:chExt cx="2677" cy="1361"/>
          </a:xfrm>
        </p:grpSpPr>
        <p:sp>
          <p:nvSpPr>
            <p:cNvPr id="7" name="Oval 8">
              <a:extLst>
                <a:ext uri="{FF2B5EF4-FFF2-40B4-BE49-F238E27FC236}">
                  <a16:creationId xmlns:a16="http://schemas.microsoft.com/office/drawing/2014/main" id="{535FE173-513C-4C97-99BA-044F4F049F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7" y="2024"/>
              <a:ext cx="2677" cy="1361"/>
            </a:xfrm>
            <a:prstGeom prst="ellipse">
              <a:avLst/>
            </a:prstGeom>
            <a:solidFill>
              <a:srgbClr val="CCECFF"/>
            </a:solidFill>
            <a:ln w="25400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kumimoji="1" lang="zh-CN" altLang="zh-CN" sz="1800" b="1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8" name="Rectangle 9">
              <a:extLst>
                <a:ext uri="{FF2B5EF4-FFF2-40B4-BE49-F238E27FC236}">
                  <a16:creationId xmlns:a16="http://schemas.microsoft.com/office/drawing/2014/main" id="{C0C6956A-3B91-4E3B-B96B-743D15EDFA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5" y="2582"/>
              <a:ext cx="485" cy="2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8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1" lang="en-US" altLang="zh-CN" sz="1800" b="1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DNA</a:t>
              </a:r>
            </a:p>
          </p:txBody>
        </p:sp>
      </p:grpSp>
      <p:grpSp>
        <p:nvGrpSpPr>
          <p:cNvPr id="9" name="Group 10">
            <a:extLst>
              <a:ext uri="{FF2B5EF4-FFF2-40B4-BE49-F238E27FC236}">
                <a16:creationId xmlns:a16="http://schemas.microsoft.com/office/drawing/2014/main" id="{9EE81016-5391-4169-88DA-10C9C416337D}"/>
              </a:ext>
            </a:extLst>
          </p:cNvPr>
          <p:cNvGrpSpPr>
            <a:grpSpLocks/>
          </p:cNvGrpSpPr>
          <p:nvPr/>
        </p:nvGrpSpPr>
        <p:grpSpPr bwMode="auto">
          <a:xfrm>
            <a:off x="3766778" y="1649306"/>
            <a:ext cx="4062906" cy="1843725"/>
            <a:chOff x="2608" y="2115"/>
            <a:chExt cx="1996" cy="1179"/>
          </a:xfrm>
        </p:grpSpPr>
        <p:sp>
          <p:nvSpPr>
            <p:cNvPr id="10" name="Oval 11">
              <a:extLst>
                <a:ext uri="{FF2B5EF4-FFF2-40B4-BE49-F238E27FC236}">
                  <a16:creationId xmlns:a16="http://schemas.microsoft.com/office/drawing/2014/main" id="{531E5558-2CDB-4B44-868F-DD7518A170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8" y="2115"/>
              <a:ext cx="1996" cy="1179"/>
            </a:xfrm>
            <a:prstGeom prst="ellipse">
              <a:avLst/>
            </a:prstGeom>
            <a:solidFill>
              <a:srgbClr val="CCFFCC"/>
            </a:solidFill>
            <a:ln w="25400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kumimoji="1" lang="zh-CN" altLang="zh-CN" sz="1800" b="1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" name="Rectangle 12">
              <a:extLst>
                <a:ext uri="{FF2B5EF4-FFF2-40B4-BE49-F238E27FC236}">
                  <a16:creationId xmlns:a16="http://schemas.microsoft.com/office/drawing/2014/main" id="{D89D594F-67CE-4F46-94FC-17ADBA9FE1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8" y="2586"/>
              <a:ext cx="453" cy="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8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1" lang="zh-CN" altLang="en-US" sz="1800" b="1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基因</a:t>
              </a:r>
            </a:p>
          </p:txBody>
        </p:sp>
      </p:grpSp>
      <p:sp>
        <p:nvSpPr>
          <p:cNvPr id="12" name="Oval 13">
            <a:extLst>
              <a:ext uri="{FF2B5EF4-FFF2-40B4-BE49-F238E27FC236}">
                <a16:creationId xmlns:a16="http://schemas.microsoft.com/office/drawing/2014/main" id="{EDC86782-47B7-4AE0-831D-3D132BB515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2067" y="1812422"/>
            <a:ext cx="2959997" cy="1517518"/>
          </a:xfrm>
          <a:prstGeom prst="ellipse">
            <a:avLst/>
          </a:prstGeom>
          <a:solidFill>
            <a:srgbClr val="FFFF99"/>
          </a:solidFill>
          <a:ln w="25400">
            <a:solidFill>
              <a:srgbClr val="8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1" lang="zh-CN" altLang="en-US" sz="1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脱氧核苷酸</a:t>
            </a:r>
            <a:endParaRPr kumimoji="1" lang="zh-CN" altLang="en-US" sz="1800" b="1" dirty="0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Text Box 15">
            <a:extLst>
              <a:ext uri="{FF2B5EF4-FFF2-40B4-BE49-F238E27FC236}">
                <a16:creationId xmlns:a16="http://schemas.microsoft.com/office/drawing/2014/main" id="{51486DB6-2586-484A-809F-BB7016CB38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8309" y="3988793"/>
            <a:ext cx="424737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/>
            <a:r>
              <a:rPr lang="zh-CN" altLang="en-US" sz="2400" b="1" dirty="0">
                <a:solidFill>
                  <a:srgbClr val="0033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基因是遗传物质的</a:t>
            </a:r>
            <a:r>
              <a:rPr lang="zh-CN" altLang="en-US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基本单位</a:t>
            </a:r>
            <a:r>
              <a:rPr lang="zh-CN" altLang="en-US" sz="2400" b="1" dirty="0">
                <a:solidFill>
                  <a:srgbClr val="0033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</a:p>
        </p:txBody>
      </p:sp>
      <p:sp>
        <p:nvSpPr>
          <p:cNvPr id="14" name="Rectangle 5">
            <a:extLst>
              <a:ext uri="{FF2B5EF4-FFF2-40B4-BE49-F238E27FC236}">
                <a16:creationId xmlns:a16="http://schemas.microsoft.com/office/drawing/2014/main" id="{BFD8734B-66CB-464D-B2F8-284FEDF80A82}"/>
              </a:ext>
            </a:extLst>
          </p:cNvPr>
          <p:cNvSpPr txBox="1">
            <a:spLocks noChangeArrowheads="1"/>
          </p:cNvSpPr>
          <p:nvPr/>
        </p:nvSpPr>
        <p:spPr>
          <a:xfrm>
            <a:off x="485383" y="45117"/>
            <a:ext cx="1770459" cy="857250"/>
          </a:xfrm>
          <a:prstGeom prst="rect">
            <a:avLst/>
          </a:prstGeom>
        </p:spPr>
        <p:txBody>
          <a:bodyPr/>
          <a:lstStyle>
            <a:lvl1pPr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1800" b="1" u="none" strike="noStrike" kern="1200" cap="none" spc="200" normalizeH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</a:defRPr>
            </a:lvl1pPr>
          </a:lstStyle>
          <a:p>
            <a:pPr>
              <a:spcAft>
                <a:spcPts val="0"/>
              </a:spcAft>
            </a:pPr>
            <a:r>
              <a:rPr lang="zh-CN" altLang="en-US" sz="2700" dirty="0"/>
              <a:t>概念图</a:t>
            </a:r>
            <a:r>
              <a:rPr lang="en-US" altLang="zh-CN" sz="2700" dirty="0"/>
              <a:t>3</a:t>
            </a:r>
          </a:p>
        </p:txBody>
      </p:sp>
      <p:sp>
        <p:nvSpPr>
          <p:cNvPr id="15" name="Oval 13">
            <a:extLst>
              <a:ext uri="{FF2B5EF4-FFF2-40B4-BE49-F238E27FC236}">
                <a16:creationId xmlns:a16="http://schemas.microsoft.com/office/drawing/2014/main" id="{69DB2E49-B927-4666-839E-2BA8E2FF97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5688" y="2248087"/>
            <a:ext cx="1132021" cy="646161"/>
          </a:xfrm>
          <a:prstGeom prst="ellipse">
            <a:avLst/>
          </a:prstGeom>
          <a:solidFill>
            <a:schemeClr val="bg2"/>
          </a:solidFill>
          <a:ln w="25400">
            <a:solidFill>
              <a:srgbClr val="800000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1" lang="zh-CN" altLang="en-US" sz="1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碱基</a:t>
            </a:r>
            <a:endParaRPr kumimoji="1" lang="zh-CN" altLang="en-US" sz="1800" b="1" dirty="0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8244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utoUpdateAnimBg="0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>
            <a:extLst>
              <a:ext uri="{FF2B5EF4-FFF2-40B4-BE49-F238E27FC236}">
                <a16:creationId xmlns:a16="http://schemas.microsoft.com/office/drawing/2014/main" id="{EDC95B5D-1CAE-4669-BE01-58527FD56E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7458" y="311251"/>
            <a:ext cx="4957763" cy="73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217613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1pPr>
            <a:lvl2pPr marL="742950" indent="-285750" defTabSz="1217613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2pPr>
            <a:lvl3pPr marL="1143000" indent="-228600" defTabSz="1217613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3pPr>
            <a:lvl4pPr marL="1600200" indent="-228600" defTabSz="1217613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4pPr>
            <a:lvl5pPr marL="2057400" indent="-228600" defTabSz="1217613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5pPr>
            <a:lvl6pPr marL="2514600" indent="-228600" defTabSz="1217613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6pPr>
            <a:lvl7pPr marL="2971800" indent="-228600" defTabSz="1217613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7pPr>
            <a:lvl8pPr marL="3429000" indent="-228600" defTabSz="1217613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8pPr>
            <a:lvl9pPr marL="3886200" indent="-228600" defTabSz="1217613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3200" b="1" dirty="0">
                <a:solidFill>
                  <a:srgbClr val="0033CC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解密核酸－－小结</a:t>
            </a:r>
            <a:endParaRPr lang="zh-CN" altLang="zh-CN" sz="3200" b="1" dirty="0">
              <a:solidFill>
                <a:srgbClr val="0033CC"/>
              </a:solidFill>
              <a:effectLst>
                <a:reflection blurRad="6350" stA="50000" endA="300" endPos="50000" dist="29997" dir="5400000" sy="-100000" algn="bl" rotWithShape="0"/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E0F51AC-FCE3-448E-8309-C76F6E2ACDB3}"/>
              </a:ext>
            </a:extLst>
          </p:cNvPr>
          <p:cNvSpPr/>
          <p:nvPr/>
        </p:nvSpPr>
        <p:spPr>
          <a:xfrm>
            <a:off x="28190" y="1031068"/>
            <a:ext cx="903469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00013" algn="just">
              <a:spcAft>
                <a:spcPts val="0"/>
              </a:spcAft>
              <a:defRPr/>
            </a:pPr>
            <a:r>
              <a:rPr lang="zh-CN" altLang="en-US" sz="24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（</a:t>
            </a:r>
            <a:r>
              <a:rPr lang="en-US" altLang="zh-CN" sz="24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en-US" sz="24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）核酸包括</a:t>
            </a:r>
            <a:r>
              <a:rPr lang="en-US" altLang="zh-CN" sz="24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DNA</a:t>
            </a:r>
            <a:r>
              <a:rPr lang="zh-CN" altLang="en-US" sz="24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和</a:t>
            </a:r>
            <a:r>
              <a:rPr lang="en-US" altLang="zh-CN" sz="24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RNA</a:t>
            </a:r>
            <a:r>
              <a:rPr lang="zh-CN" altLang="en-US" sz="24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（</a:t>
            </a:r>
            <a:r>
              <a:rPr lang="en-US" altLang="zh-CN" sz="24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mRNA</a:t>
            </a:r>
            <a:r>
              <a:rPr lang="zh-CN" altLang="en-US" sz="24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、</a:t>
            </a:r>
            <a:r>
              <a:rPr lang="en-US" altLang="zh-CN" sz="24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rRNA</a:t>
            </a:r>
            <a:r>
              <a:rPr lang="zh-CN" altLang="en-US" sz="24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、</a:t>
            </a:r>
            <a:r>
              <a:rPr lang="en-US" altLang="zh-CN" sz="24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tRNA</a:t>
            </a:r>
            <a:r>
              <a:rPr lang="zh-CN" altLang="en-US" sz="24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），</a:t>
            </a:r>
            <a:r>
              <a:rPr lang="en-US" altLang="zh-CN" sz="24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DNA</a:t>
            </a:r>
            <a:r>
              <a:rPr lang="zh-CN" altLang="en-US" sz="24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的结构是双螺旋，</a:t>
            </a:r>
            <a:r>
              <a:rPr lang="en-US" altLang="zh-CN" sz="24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RNA</a:t>
            </a:r>
            <a:r>
              <a:rPr lang="zh-CN" altLang="en-US" sz="24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一般是单链，它们的基本组成单位都是核苷酸；</a:t>
            </a:r>
            <a:endParaRPr lang="en-US" altLang="zh-CN" sz="2400" b="1" kern="100" dirty="0">
              <a:solidFill>
                <a:srgbClr val="00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indent="100013" algn="just">
              <a:spcAft>
                <a:spcPts val="0"/>
              </a:spcAft>
              <a:defRPr/>
            </a:pPr>
            <a:r>
              <a:rPr lang="zh-CN" altLang="en-US" sz="24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（</a:t>
            </a:r>
            <a:r>
              <a:rPr lang="en-US" altLang="zh-CN" sz="24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2</a:t>
            </a:r>
            <a:r>
              <a:rPr lang="zh-CN" altLang="en-US" sz="24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）核酸是自然界中生物体的遗传物质，绝大多数生物的遗传物质是</a:t>
            </a:r>
            <a:r>
              <a:rPr lang="en-US" altLang="zh-CN" sz="24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DNA</a:t>
            </a:r>
            <a:r>
              <a:rPr lang="zh-CN" altLang="en-US" sz="24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；</a:t>
            </a:r>
            <a:endParaRPr lang="en-US" altLang="zh-CN" sz="2400" b="1" kern="100" dirty="0">
              <a:solidFill>
                <a:srgbClr val="00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indent="100013" algn="just">
              <a:spcAft>
                <a:spcPts val="0"/>
              </a:spcAft>
              <a:defRPr/>
            </a:pPr>
            <a:r>
              <a:rPr lang="zh-CN" altLang="en-US" sz="24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（</a:t>
            </a:r>
            <a:r>
              <a:rPr lang="en-US" altLang="zh-CN" sz="24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3</a:t>
            </a:r>
            <a:r>
              <a:rPr lang="zh-CN" altLang="en-US" sz="24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）核酸的遗传信息储存在核苷酸（碱基）的排列顺序中，具有多样性、特异性和变异性；</a:t>
            </a:r>
            <a:endParaRPr lang="en-US" altLang="zh-CN" sz="2400" b="1" kern="100" dirty="0">
              <a:solidFill>
                <a:srgbClr val="00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indent="100013" algn="just">
              <a:spcAft>
                <a:spcPts val="0"/>
              </a:spcAft>
              <a:defRPr/>
            </a:pPr>
            <a:r>
              <a:rPr lang="zh-CN" altLang="en-US" sz="24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（</a:t>
            </a:r>
            <a:r>
              <a:rPr lang="en-US" altLang="zh-CN" sz="24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4</a:t>
            </a:r>
            <a:r>
              <a:rPr lang="zh-CN" altLang="en-US" sz="24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）染色体＞</a:t>
            </a:r>
            <a:r>
              <a:rPr lang="en-US" altLang="zh-CN" sz="24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DNA</a:t>
            </a:r>
            <a:r>
              <a:rPr lang="zh-CN" altLang="en-US" sz="24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＞基因＞脱氧核苷酸＞碱基。其中，基因通常是有遗传效应的</a:t>
            </a:r>
            <a:r>
              <a:rPr lang="en-US" altLang="zh-CN" sz="24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DNA</a:t>
            </a:r>
            <a:r>
              <a:rPr lang="zh-CN" altLang="en-US" sz="24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片段，是遗传物质的基本单位。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D716A91-7E7C-47F8-83C6-EC32673500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942" y="4109770"/>
            <a:ext cx="1755058" cy="1033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61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微信图片_2020020117150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4780" y="793833"/>
            <a:ext cx="1234440" cy="122301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2376805" y="2360295"/>
            <a:ext cx="4658995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 hangingPunct="0">
              <a:spcBef>
                <a:spcPts val="0"/>
              </a:spcBef>
              <a:spcAft>
                <a:spcPts val="0"/>
              </a:spcAft>
            </a:pPr>
            <a:r>
              <a:rPr lang="zh-CN" altLang="en-US" sz="5400" b="1" kern="0" spc="300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Calibri" panose="020F0502020204030204"/>
              </a:rPr>
              <a:t>谢谢您的观看</a:t>
            </a:r>
          </a:p>
        </p:txBody>
      </p:sp>
      <p:sp>
        <p:nvSpPr>
          <p:cNvPr id="7" name="矩形 6"/>
          <p:cNvSpPr/>
          <p:nvPr/>
        </p:nvSpPr>
        <p:spPr>
          <a:xfrm>
            <a:off x="2632710" y="3507740"/>
            <a:ext cx="4205412" cy="442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kern="0" spc="226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cs typeface="+mj-cs"/>
                <a:sym typeface="Calibri" panose="020F0502020204030204"/>
              </a:rPr>
              <a:t>北京市朝阳区教育研究中心  制作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6813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6" name="Text Box 14">
            <a:extLst>
              <a:ext uri="{FF2B5EF4-FFF2-40B4-BE49-F238E27FC236}">
                <a16:creationId xmlns:a16="http://schemas.microsoft.com/office/drawing/2014/main" id="{276A577C-9381-4A3C-8E5F-20F83B58A7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835944" cy="50783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700" b="1" dirty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复习回顾</a:t>
            </a:r>
          </a:p>
        </p:txBody>
      </p:sp>
      <p:pic>
        <p:nvPicPr>
          <p:cNvPr id="148" name="Picture 2" descr="T13">
            <a:extLst>
              <a:ext uri="{FF2B5EF4-FFF2-40B4-BE49-F238E27FC236}">
                <a16:creationId xmlns:a16="http://schemas.microsoft.com/office/drawing/2014/main" id="{B9C4EABE-7C6C-4279-A043-9A8C5DE19B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545" y="174327"/>
            <a:ext cx="4078909" cy="4794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" name="矩形 148">
            <a:extLst>
              <a:ext uri="{FF2B5EF4-FFF2-40B4-BE49-F238E27FC236}">
                <a16:creationId xmlns:a16="http://schemas.microsoft.com/office/drawing/2014/main" id="{2ACF729A-D276-4D85-9D8A-16D02AD70C58}"/>
              </a:ext>
            </a:extLst>
          </p:cNvPr>
          <p:cNvSpPr/>
          <p:nvPr/>
        </p:nvSpPr>
        <p:spPr>
          <a:xfrm>
            <a:off x="2718046" y="701894"/>
            <a:ext cx="697627" cy="400110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zh-CN" altLang="zh-CN" sz="2000" b="1" kern="1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/>
              </a:rPr>
              <a:t>磷酸</a:t>
            </a:r>
            <a:endParaRPr lang="zh-CN" altLang="en-US" sz="2000" b="1" kern="100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/>
            </a:endParaRPr>
          </a:p>
        </p:txBody>
      </p:sp>
      <p:sp>
        <p:nvSpPr>
          <p:cNvPr id="150" name="矩形 149">
            <a:extLst>
              <a:ext uri="{FF2B5EF4-FFF2-40B4-BE49-F238E27FC236}">
                <a16:creationId xmlns:a16="http://schemas.microsoft.com/office/drawing/2014/main" id="{600F03C3-ADE2-455F-9447-54CF83DF88C6}"/>
              </a:ext>
            </a:extLst>
          </p:cNvPr>
          <p:cNvSpPr/>
          <p:nvPr/>
        </p:nvSpPr>
        <p:spPr>
          <a:xfrm>
            <a:off x="3838274" y="701894"/>
            <a:ext cx="958917" cy="400110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zh-CN" altLang="zh-CN" sz="2000" b="1" kern="1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/>
              </a:rPr>
              <a:t>五碳糖</a:t>
            </a:r>
            <a:endParaRPr lang="zh-CN" altLang="en-US" sz="2000" b="1" kern="100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/>
            </a:endParaRPr>
          </a:p>
        </p:txBody>
      </p:sp>
      <p:sp>
        <p:nvSpPr>
          <p:cNvPr id="151" name="矩形 150">
            <a:extLst>
              <a:ext uri="{FF2B5EF4-FFF2-40B4-BE49-F238E27FC236}">
                <a16:creationId xmlns:a16="http://schemas.microsoft.com/office/drawing/2014/main" id="{1A5CFCA9-4882-474A-8D0E-C8B2E217BE17}"/>
              </a:ext>
            </a:extLst>
          </p:cNvPr>
          <p:cNvSpPr/>
          <p:nvPr/>
        </p:nvSpPr>
        <p:spPr>
          <a:xfrm>
            <a:off x="5568605" y="701894"/>
            <a:ext cx="1217000" cy="400110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zh-CN" altLang="zh-CN" sz="2000" b="1" kern="1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/>
              </a:rPr>
              <a:t>含氮碱基</a:t>
            </a:r>
            <a:endParaRPr lang="zh-CN" altLang="en-US" sz="2000" b="1" kern="100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/>
            </a:endParaRPr>
          </a:p>
        </p:txBody>
      </p:sp>
      <p:sp>
        <p:nvSpPr>
          <p:cNvPr id="152" name="矩形 151">
            <a:extLst>
              <a:ext uri="{FF2B5EF4-FFF2-40B4-BE49-F238E27FC236}">
                <a16:creationId xmlns:a16="http://schemas.microsoft.com/office/drawing/2014/main" id="{FD1D05CF-4523-4D7A-828F-DB259D26437B}"/>
              </a:ext>
            </a:extLst>
          </p:cNvPr>
          <p:cNvSpPr/>
          <p:nvPr/>
        </p:nvSpPr>
        <p:spPr>
          <a:xfrm>
            <a:off x="4975136" y="1821226"/>
            <a:ext cx="958917" cy="400110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zh-CN" altLang="zh-CN" sz="2000" b="1" kern="1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/>
              </a:rPr>
              <a:t>核苷酸</a:t>
            </a:r>
            <a:endParaRPr lang="zh-CN" altLang="en-US" sz="2000" b="1" kern="100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/>
            </a:endParaRPr>
          </a:p>
        </p:txBody>
      </p:sp>
      <p:sp>
        <p:nvSpPr>
          <p:cNvPr id="153" name="矩形 152">
            <a:extLst>
              <a:ext uri="{FF2B5EF4-FFF2-40B4-BE49-F238E27FC236}">
                <a16:creationId xmlns:a16="http://schemas.microsoft.com/office/drawing/2014/main" id="{C814865A-98A0-4BC1-A71E-A7211B52777A}"/>
              </a:ext>
            </a:extLst>
          </p:cNvPr>
          <p:cNvSpPr/>
          <p:nvPr/>
        </p:nvSpPr>
        <p:spPr>
          <a:xfrm>
            <a:off x="2788672" y="4620558"/>
            <a:ext cx="1606530" cy="400110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altLang="zh-CN" sz="2000" b="1" kern="1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/>
              </a:rPr>
              <a:t>DNA</a:t>
            </a:r>
            <a:r>
              <a:rPr lang="zh-CN" altLang="en-US" sz="2000" b="1" kern="1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/>
              </a:rPr>
              <a:t>（双链）</a:t>
            </a:r>
          </a:p>
        </p:txBody>
      </p:sp>
      <p:sp>
        <p:nvSpPr>
          <p:cNvPr id="154" name="矩形 153">
            <a:extLst>
              <a:ext uri="{FF2B5EF4-FFF2-40B4-BE49-F238E27FC236}">
                <a16:creationId xmlns:a16="http://schemas.microsoft.com/office/drawing/2014/main" id="{6AB4D4D8-464B-4643-AAE5-F93C1374BA86}"/>
              </a:ext>
            </a:extLst>
          </p:cNvPr>
          <p:cNvSpPr/>
          <p:nvPr/>
        </p:nvSpPr>
        <p:spPr>
          <a:xfrm>
            <a:off x="4703672" y="4620558"/>
            <a:ext cx="1606530" cy="400110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altLang="zh-CN" sz="2000" b="1" kern="1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/>
              </a:rPr>
              <a:t>RNA</a:t>
            </a:r>
            <a:r>
              <a:rPr lang="zh-CN" altLang="en-US" sz="2000" b="1" kern="1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/>
              </a:rPr>
              <a:t>（单链）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53E30F29-23D3-40B0-BEF5-F9B14A7C23A2}"/>
              </a:ext>
            </a:extLst>
          </p:cNvPr>
          <p:cNvSpPr/>
          <p:nvPr/>
        </p:nvSpPr>
        <p:spPr>
          <a:xfrm>
            <a:off x="741216" y="3049684"/>
            <a:ext cx="6288901" cy="10182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kumimoji="1" lang="zh-CN" altLang="en-US" sz="28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（</a:t>
            </a:r>
            <a:r>
              <a:rPr kumimoji="1" lang="en-US" altLang="zh-CN" sz="28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1</a:t>
            </a:r>
            <a:r>
              <a:rPr kumimoji="1" lang="zh-CN" altLang="en-US" sz="28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）核酸为什么是遗传信息的携带者</a:t>
            </a:r>
            <a:r>
              <a:rPr kumimoji="1" lang="en-US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?</a:t>
            </a:r>
            <a:endParaRPr kumimoji="1" lang="en-US" altLang="zh-CN" sz="2800" b="1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buFontTx/>
              <a:buNone/>
            </a:pPr>
            <a:r>
              <a:rPr kumimoji="1" lang="zh-CN" altLang="en-US" sz="28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（</a:t>
            </a:r>
            <a:r>
              <a:rPr kumimoji="1" lang="en-US" altLang="zh-CN" sz="28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2</a:t>
            </a:r>
            <a:r>
              <a:rPr kumimoji="1" lang="zh-CN" altLang="en-US" sz="28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）核酸中的遗传信息蕴藏在哪儿</a:t>
            </a:r>
            <a:r>
              <a:rPr kumimoji="1" lang="en-US" altLang="zh-CN" sz="28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箭头: 下 5">
            <a:extLst>
              <a:ext uri="{FF2B5EF4-FFF2-40B4-BE49-F238E27FC236}">
                <a16:creationId xmlns:a16="http://schemas.microsoft.com/office/drawing/2014/main" id="{FFDA4E41-3E16-46D9-96EF-4D3043FCB8B1}"/>
              </a:ext>
            </a:extLst>
          </p:cNvPr>
          <p:cNvSpPr/>
          <p:nvPr/>
        </p:nvSpPr>
        <p:spPr>
          <a:xfrm>
            <a:off x="2769988" y="1911702"/>
            <a:ext cx="831955" cy="869978"/>
          </a:xfrm>
          <a:prstGeom prst="downArrow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2C7C8188-2C20-4FA1-8D8E-1C484154A4F0}"/>
              </a:ext>
            </a:extLst>
          </p:cNvPr>
          <p:cNvSpPr/>
          <p:nvPr/>
        </p:nvSpPr>
        <p:spPr>
          <a:xfrm>
            <a:off x="-659138" y="654017"/>
            <a:ext cx="7130845" cy="854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zh-CN" altLang="en-US" sz="3600" b="1" dirty="0">
                <a:solidFill>
                  <a:srgbClr val="0033CC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核酸</a:t>
            </a:r>
            <a:r>
              <a:rPr lang="en-US" altLang="zh-CN" sz="3600" b="1" dirty="0">
                <a:solidFill>
                  <a:srgbClr val="0033CC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——</a:t>
            </a:r>
            <a:r>
              <a:rPr lang="zh-CN" altLang="en-US" sz="3600" b="1" dirty="0">
                <a:solidFill>
                  <a:srgbClr val="0033CC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遗传信息的携带者</a:t>
            </a:r>
          </a:p>
        </p:txBody>
      </p:sp>
      <p:sp>
        <p:nvSpPr>
          <p:cNvPr id="8" name="Text Box 14">
            <a:extLst>
              <a:ext uri="{FF2B5EF4-FFF2-40B4-BE49-F238E27FC236}">
                <a16:creationId xmlns:a16="http://schemas.microsoft.com/office/drawing/2014/main" id="{05521B58-1941-409C-81FC-15D7804C26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835944" cy="50783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700" b="1" dirty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复习回顾</a:t>
            </a:r>
          </a:p>
        </p:txBody>
      </p:sp>
      <p:sp>
        <p:nvSpPr>
          <p:cNvPr id="9" name="WordArt 39">
            <a:extLst>
              <a:ext uri="{FF2B5EF4-FFF2-40B4-BE49-F238E27FC236}">
                <a16:creationId xmlns:a16="http://schemas.microsoft.com/office/drawing/2014/main" id="{6EA06641-A768-440A-8ED0-D7D423F0D13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150905" y="2453958"/>
            <a:ext cx="683728" cy="189666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zh-CN" altLang="en-US" sz="33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？</a:t>
            </a: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C904B1F5-84DC-48CF-AD48-0E2B34FA0D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273849"/>
            <a:ext cx="1076632" cy="50783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700" b="1" dirty="0">
                <a:latin typeface="+mn-lt"/>
                <a:ea typeface="黑体" panose="02010609060101010101" pitchFamily="49" charset="-122"/>
              </a:rPr>
              <a:t>思考：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328D2074-9DEF-4081-B5F3-9172227CD1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584" y="0"/>
            <a:ext cx="2702642" cy="2162114"/>
          </a:xfrm>
          <a:prstGeom prst="rect">
            <a:avLst/>
          </a:prstGeom>
        </p:spPr>
      </p:pic>
      <p:pic>
        <p:nvPicPr>
          <p:cNvPr id="13" name="Picture 6" descr="？">
            <a:extLst>
              <a:ext uri="{FF2B5EF4-FFF2-40B4-BE49-F238E27FC236}">
                <a16:creationId xmlns:a16="http://schemas.microsoft.com/office/drawing/2014/main" id="{2AE52BDD-136E-422B-AA89-410D9855B9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037" y="3049684"/>
            <a:ext cx="1112044" cy="1113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4179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7">
            <a:extLst>
              <a:ext uri="{FF2B5EF4-FFF2-40B4-BE49-F238E27FC236}">
                <a16:creationId xmlns:a16="http://schemas.microsoft.com/office/drawing/2014/main" id="{337ADF7C-BA0A-4CDD-A425-711B7B56E5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3278462" cy="461665"/>
          </a:xfrm>
          <a:prstGeom prst="rect">
            <a:avLst/>
          </a:prstGeom>
          <a:solidFill>
            <a:srgbClr val="FF99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一、核酸中的遗传信息</a:t>
            </a: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09B93827-6249-40F4-AE66-8426132CF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3495" y="588993"/>
            <a:ext cx="1570395" cy="4615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 descr="pic_277070">
            <a:extLst>
              <a:ext uri="{FF2B5EF4-FFF2-40B4-BE49-F238E27FC236}">
                <a16:creationId xmlns:a16="http://schemas.microsoft.com/office/drawing/2014/main" id="{52C2AFBF-90FD-4FCA-B09C-62D00FF55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0" r="41747"/>
          <a:stretch>
            <a:fillRect/>
          </a:stretch>
        </p:blipFill>
        <p:spPr bwMode="auto">
          <a:xfrm>
            <a:off x="65856" y="573266"/>
            <a:ext cx="2332438" cy="4570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AutoShape 136">
            <a:extLst>
              <a:ext uri="{FF2B5EF4-FFF2-40B4-BE49-F238E27FC236}">
                <a16:creationId xmlns:a16="http://schemas.microsoft.com/office/drawing/2014/main" id="{80C57715-42B4-410A-B65F-F706091BF4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1596" y="1089650"/>
            <a:ext cx="685800" cy="571500"/>
          </a:xfrm>
          <a:prstGeom prst="rightArrow">
            <a:avLst>
              <a:gd name="adj1" fmla="val 46250"/>
              <a:gd name="adj2" fmla="val 6791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1050">
              <a:solidFill>
                <a:srgbClr val="000000"/>
              </a:solidFill>
            </a:endParaRPr>
          </a:p>
        </p:txBody>
      </p:sp>
      <p:sp>
        <p:nvSpPr>
          <p:cNvPr id="18" name="Rectangle 139">
            <a:extLst>
              <a:ext uri="{FF2B5EF4-FFF2-40B4-BE49-F238E27FC236}">
                <a16:creationId xmlns:a16="http://schemas.microsoft.com/office/drawing/2014/main" id="{53429872-B10A-4B85-8798-3F0CC5ACE3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830" y="573266"/>
            <a:ext cx="981375" cy="4337947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1050">
              <a:solidFill>
                <a:srgbClr val="000000"/>
              </a:solidFill>
            </a:endParaRPr>
          </a:p>
        </p:txBody>
      </p:sp>
      <p:sp>
        <p:nvSpPr>
          <p:cNvPr id="19" name="Rectangle 135">
            <a:extLst>
              <a:ext uri="{FF2B5EF4-FFF2-40B4-BE49-F238E27FC236}">
                <a16:creationId xmlns:a16="http://schemas.microsoft.com/office/drawing/2014/main" id="{D76E7325-26A7-4A2F-8F84-FBB0B58139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0758" y="573266"/>
            <a:ext cx="585132" cy="4337947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1050">
              <a:solidFill>
                <a:srgbClr val="000000"/>
              </a:solidFill>
            </a:endParaRPr>
          </a:p>
        </p:txBody>
      </p:sp>
      <p:sp>
        <p:nvSpPr>
          <p:cNvPr id="20" name="AutoShape 136">
            <a:extLst>
              <a:ext uri="{FF2B5EF4-FFF2-40B4-BE49-F238E27FC236}">
                <a16:creationId xmlns:a16="http://schemas.microsoft.com/office/drawing/2014/main" id="{84758AA8-583B-4597-AC2B-52778C6C59F8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795473" y="1089650"/>
            <a:ext cx="685800" cy="571500"/>
          </a:xfrm>
          <a:prstGeom prst="rightArrow">
            <a:avLst>
              <a:gd name="adj1" fmla="val 46250"/>
              <a:gd name="adj2" fmla="val 6791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1050">
              <a:solidFill>
                <a:srgbClr val="000000"/>
              </a:solidFill>
            </a:endParaRPr>
          </a:p>
        </p:txBody>
      </p:sp>
      <p:sp>
        <p:nvSpPr>
          <p:cNvPr id="21" name="Rectangle 135">
            <a:extLst>
              <a:ext uri="{FF2B5EF4-FFF2-40B4-BE49-F238E27FC236}">
                <a16:creationId xmlns:a16="http://schemas.microsoft.com/office/drawing/2014/main" id="{7BDA998F-D33D-4D66-8711-20CE083D01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9051" y="588993"/>
            <a:ext cx="915009" cy="4537501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1050">
              <a:solidFill>
                <a:srgbClr val="000000"/>
              </a:solidFill>
            </a:endParaRPr>
          </a:p>
        </p:txBody>
      </p:sp>
      <p:sp>
        <p:nvSpPr>
          <p:cNvPr id="22" name="Rectangle 139">
            <a:extLst>
              <a:ext uri="{FF2B5EF4-FFF2-40B4-BE49-F238E27FC236}">
                <a16:creationId xmlns:a16="http://schemas.microsoft.com/office/drawing/2014/main" id="{DC041977-B47B-44AB-B8A1-8CE928F4AA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3723" y="588993"/>
            <a:ext cx="540167" cy="4537501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1050">
              <a:solidFill>
                <a:srgbClr val="000000"/>
              </a:solidFill>
            </a:endParaRPr>
          </a:p>
        </p:txBody>
      </p:sp>
      <p:sp>
        <p:nvSpPr>
          <p:cNvPr id="17" name="AutoShape 138">
            <a:extLst>
              <a:ext uri="{FF2B5EF4-FFF2-40B4-BE49-F238E27FC236}">
                <a16:creationId xmlns:a16="http://schemas.microsoft.com/office/drawing/2014/main" id="{724FD05B-102E-4B9E-933E-8F2D287EC9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1045" y="3116575"/>
            <a:ext cx="1484576" cy="571500"/>
          </a:xfrm>
          <a:prstGeom prst="rightArrow">
            <a:avLst>
              <a:gd name="adj1" fmla="val 50000"/>
              <a:gd name="adj2" fmla="val 5791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1050" dirty="0">
              <a:solidFill>
                <a:srgbClr val="000000"/>
              </a:solidFill>
            </a:endParaRPr>
          </a:p>
        </p:txBody>
      </p:sp>
      <p:sp>
        <p:nvSpPr>
          <p:cNvPr id="23" name="AutoShape 138">
            <a:extLst>
              <a:ext uri="{FF2B5EF4-FFF2-40B4-BE49-F238E27FC236}">
                <a16:creationId xmlns:a16="http://schemas.microsoft.com/office/drawing/2014/main" id="{A9D76BF1-9B9E-4D96-B7C6-B95DA3D64BE1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795472" y="3116575"/>
            <a:ext cx="1604787" cy="571500"/>
          </a:xfrm>
          <a:prstGeom prst="rightArrow">
            <a:avLst>
              <a:gd name="adj1" fmla="val 50000"/>
              <a:gd name="adj2" fmla="val 5791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1050" dirty="0">
              <a:solidFill>
                <a:srgbClr val="000000"/>
              </a:solidFill>
            </a:endParaRPr>
          </a:p>
        </p:txBody>
      </p:sp>
      <p:sp>
        <p:nvSpPr>
          <p:cNvPr id="24" name="Text Box 137">
            <a:extLst>
              <a:ext uri="{FF2B5EF4-FFF2-40B4-BE49-F238E27FC236}">
                <a16:creationId xmlns:a16="http://schemas.microsoft.com/office/drawing/2014/main" id="{F3B28D28-92B4-443A-AA89-FDB794FFEA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0721" y="1001949"/>
            <a:ext cx="3992068" cy="1304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zh-CN" altLang="en-US" sz="2625" b="1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核苷酸长链上的五碳糖与磷酸交替排列的顺序是稳定不变的</a:t>
            </a:r>
          </a:p>
        </p:txBody>
      </p:sp>
      <p:sp>
        <p:nvSpPr>
          <p:cNvPr id="25" name="Text Box 140">
            <a:extLst>
              <a:ext uri="{FF2B5EF4-FFF2-40B4-BE49-F238E27FC236}">
                <a16:creationId xmlns:a16="http://schemas.microsoft.com/office/drawing/2014/main" id="{84312F2F-B658-4FE0-B428-F23D21D938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7638" y="3128773"/>
            <a:ext cx="3992068" cy="900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zh-CN" altLang="en-US" sz="2625" b="1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长链中</a:t>
            </a:r>
            <a:r>
              <a:rPr lang="zh-CN" altLang="en-US" sz="2625" b="1" u="sng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碱基的排列顺序</a:t>
            </a:r>
            <a:r>
              <a:rPr lang="zh-CN" altLang="en-US" sz="2625" b="1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是千变万化的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895821E0-E424-4523-9C0C-4CE9A7C9DACF}"/>
              </a:ext>
            </a:extLst>
          </p:cNvPr>
          <p:cNvSpPr/>
          <p:nvPr/>
        </p:nvSpPr>
        <p:spPr>
          <a:xfrm>
            <a:off x="3278462" y="62830"/>
            <a:ext cx="39068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b="1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核苷酸的排列顺序代表遗传信息    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2B4B0895-FB1C-40A7-9EC7-8218DEE12AC6}"/>
              </a:ext>
            </a:extLst>
          </p:cNvPr>
          <p:cNvSpPr/>
          <p:nvPr/>
        </p:nvSpPr>
        <p:spPr>
          <a:xfrm>
            <a:off x="2179228" y="4726384"/>
            <a:ext cx="574196" cy="400110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altLang="zh-CN" sz="2000" b="1" kern="1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/>
              </a:rPr>
              <a:t>DNA</a:t>
            </a:r>
            <a:endParaRPr lang="zh-CN" altLang="en-US" sz="2000" b="1" kern="100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867122E6-E547-4A82-834A-884BEE3F80F3}"/>
              </a:ext>
            </a:extLst>
          </p:cNvPr>
          <p:cNvSpPr/>
          <p:nvPr/>
        </p:nvSpPr>
        <p:spPr>
          <a:xfrm>
            <a:off x="6893993" y="4726384"/>
            <a:ext cx="574196" cy="400110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altLang="zh-CN" sz="2000" b="1" kern="1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/>
              </a:rPr>
              <a:t>RNA</a:t>
            </a:r>
            <a:endParaRPr lang="zh-CN" altLang="en-US" sz="2000" b="1" kern="100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/>
            </a:endParaRPr>
          </a:p>
        </p:txBody>
      </p:sp>
      <p:sp>
        <p:nvSpPr>
          <p:cNvPr id="29" name="Text Box 5">
            <a:extLst>
              <a:ext uri="{FF2B5EF4-FFF2-40B4-BE49-F238E27FC236}">
                <a16:creationId xmlns:a16="http://schemas.microsoft.com/office/drawing/2014/main" id="{EE3E046B-E80C-4A4C-A0F9-0A30BF7FF6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1887" y="-29503"/>
            <a:ext cx="1717223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000" b="1" dirty="0">
                <a:solidFill>
                  <a:srgbClr val="FF0000"/>
                </a:solidFill>
                <a:latin typeface="+mn-ea"/>
              </a:rPr>
              <a:t>【</a:t>
            </a:r>
            <a:r>
              <a:rPr lang="zh-CN" altLang="en-US" sz="3000" b="1" dirty="0">
                <a:solidFill>
                  <a:srgbClr val="FF0000"/>
                </a:solidFill>
                <a:latin typeface="+mn-ea"/>
              </a:rPr>
              <a:t>暂停</a:t>
            </a:r>
            <a:r>
              <a:rPr lang="en-US" altLang="zh-CN" sz="3000" b="1" dirty="0">
                <a:solidFill>
                  <a:srgbClr val="FF0000"/>
                </a:solidFill>
                <a:latin typeface="+mn-ea"/>
              </a:rPr>
              <a:t>】</a:t>
            </a:r>
            <a:endParaRPr lang="zh-CN" altLang="zh-CN" sz="3000" b="1" dirty="0">
              <a:solidFill>
                <a:srgbClr val="FF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7284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 animBg="1"/>
      <p:bldP spid="19" grpId="1" animBg="1"/>
      <p:bldP spid="20" grpId="0" animBg="1"/>
      <p:bldP spid="21" grpId="0" animBg="1"/>
      <p:bldP spid="21" grpId="1" animBg="1"/>
      <p:bldP spid="22" grpId="0" animBg="1"/>
      <p:bldP spid="17" grpId="0" animBg="1"/>
      <p:bldP spid="23" grpId="0" animBg="1"/>
      <p:bldP spid="24" grpId="0" autoUpdateAnimBg="0"/>
      <p:bldP spid="25" grpId="0" autoUpdateAnimBg="0"/>
      <p:bldP spid="26" grpId="0"/>
      <p:bldP spid="29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7">
            <a:extLst>
              <a:ext uri="{FF2B5EF4-FFF2-40B4-BE49-F238E27FC236}">
                <a16:creationId xmlns:a16="http://schemas.microsoft.com/office/drawing/2014/main" id="{C4F597E9-918A-49F9-A4A0-942D4F7CC7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3278462" cy="461665"/>
          </a:xfrm>
          <a:prstGeom prst="rect">
            <a:avLst/>
          </a:prstGeom>
          <a:solidFill>
            <a:srgbClr val="FF99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一、核酸中的遗传信息</a:t>
            </a:r>
          </a:p>
        </p:txBody>
      </p:sp>
      <p:sp>
        <p:nvSpPr>
          <p:cNvPr id="9" name="Text Box 15">
            <a:extLst>
              <a:ext uri="{FF2B5EF4-FFF2-40B4-BE49-F238E27FC236}">
                <a16:creationId xmlns:a16="http://schemas.microsoft.com/office/drawing/2014/main" id="{8474D74A-21EB-478E-B649-414028A12D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995" y="3688118"/>
            <a:ext cx="9031943" cy="95410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kumimoji="1"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kumimoji="1" lang="zh-CN" altLang="en-US" sz="28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在生物体内，一个最短的</a:t>
            </a:r>
            <a:r>
              <a:rPr kumimoji="1" lang="en-US" altLang="zh-CN" sz="28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DNA</a:t>
            </a:r>
            <a:r>
              <a:rPr kumimoji="1" lang="zh-CN" altLang="en-US" sz="28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分子也大约有</a:t>
            </a:r>
            <a:r>
              <a:rPr kumimoji="1" lang="en-US" altLang="zh-CN" sz="28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4 000</a:t>
            </a:r>
            <a:r>
              <a:rPr kumimoji="1" lang="zh-CN" altLang="en-US" sz="28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个碱基对。请同学们计算</a:t>
            </a:r>
            <a:r>
              <a:rPr kumimoji="1" lang="en-US" altLang="zh-CN" sz="28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DNA</a:t>
            </a:r>
            <a:r>
              <a:rPr kumimoji="1" lang="zh-CN" altLang="en-US" sz="28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分子有多少种？</a:t>
            </a:r>
          </a:p>
        </p:txBody>
      </p:sp>
      <p:grpSp>
        <p:nvGrpSpPr>
          <p:cNvPr id="10" name="Group 16">
            <a:extLst>
              <a:ext uri="{FF2B5EF4-FFF2-40B4-BE49-F238E27FC236}">
                <a16:creationId xmlns:a16="http://schemas.microsoft.com/office/drawing/2014/main" id="{6975BB59-54B1-4962-AB12-40BD4A703CC1}"/>
              </a:ext>
            </a:extLst>
          </p:cNvPr>
          <p:cNvGrpSpPr>
            <a:grpSpLocks/>
          </p:cNvGrpSpPr>
          <p:nvPr/>
        </p:nvGrpSpPr>
        <p:grpSpPr bwMode="auto">
          <a:xfrm>
            <a:off x="6649253" y="4108825"/>
            <a:ext cx="1098550" cy="533400"/>
            <a:chOff x="1056" y="3216"/>
            <a:chExt cx="692" cy="336"/>
          </a:xfrm>
        </p:grpSpPr>
        <p:sp>
          <p:nvSpPr>
            <p:cNvPr id="11" name="Text Box 17">
              <a:extLst>
                <a:ext uri="{FF2B5EF4-FFF2-40B4-BE49-F238E27FC236}">
                  <a16:creationId xmlns:a16="http://schemas.microsoft.com/office/drawing/2014/main" id="{DC78BC6C-9253-488C-A148-6F85A35240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56" y="3264"/>
              <a:ext cx="69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kumimoji="1" lang="en-US" altLang="zh-CN" sz="2400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      </a:t>
              </a:r>
              <a:r>
                <a:rPr kumimoji="1" lang="zh-CN" altLang="en-US" sz="2400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种</a:t>
              </a:r>
              <a:endParaRPr kumimoji="1" lang="zh-CN" altLang="en-US" sz="14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 18">
              <a:extLst>
                <a:ext uri="{FF2B5EF4-FFF2-40B4-BE49-F238E27FC236}">
                  <a16:creationId xmlns:a16="http://schemas.microsoft.com/office/drawing/2014/main" id="{ECD1A00C-4D4E-4BB5-92E4-7CA140FB95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2" y="3216"/>
              <a:ext cx="34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kumimoji="1" lang="en-US" altLang="zh-CN" sz="1400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4000</a:t>
              </a:r>
            </a:p>
          </p:txBody>
        </p:sp>
      </p:grpSp>
      <p:pic>
        <p:nvPicPr>
          <p:cNvPr id="13" name="Picture 2" descr="图片39">
            <a:extLst>
              <a:ext uri="{FF2B5EF4-FFF2-40B4-BE49-F238E27FC236}">
                <a16:creationId xmlns:a16="http://schemas.microsoft.com/office/drawing/2014/main" id="{D151E06B-0353-4EA9-AA9D-1613B29D358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45127"/>
            <a:ext cx="539354" cy="379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4">
            <a:extLst>
              <a:ext uri="{FF2B5EF4-FFF2-40B4-BE49-F238E27FC236}">
                <a16:creationId xmlns:a16="http://schemas.microsoft.com/office/drawing/2014/main" id="{63ECEAF6-A61E-4063-BFEB-03F7A02D0B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8462" y="60283"/>
            <a:ext cx="2658027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zh-CN" altLang="en-US" sz="2100" b="1" dirty="0">
                <a:latin typeface="+mn-lt"/>
                <a:ea typeface="楷体_GB2312" pitchFamily="49" charset="-122"/>
              </a:rPr>
              <a:t>遗传信息的</a:t>
            </a:r>
            <a:r>
              <a:rPr kumimoji="1" lang="zh-CN" altLang="en-US" sz="2100" b="1" dirty="0">
                <a:solidFill>
                  <a:srgbClr val="FF0000"/>
                </a:solidFill>
                <a:latin typeface="+mn-lt"/>
                <a:ea typeface="楷体_GB2312" pitchFamily="49" charset="-122"/>
              </a:rPr>
              <a:t>多样性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887AA022-CB5B-42AD-81AB-6031BAE059B2}"/>
              </a:ext>
            </a:extLst>
          </p:cNvPr>
          <p:cNvSpPr/>
          <p:nvPr/>
        </p:nvSpPr>
        <p:spPr>
          <a:xfrm>
            <a:off x="4646983" y="655575"/>
            <a:ext cx="4396022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latin typeface="宋体" panose="02010600030101010101" pitchFamily="2" charset="-122"/>
                <a:cs typeface="Times New Roman" panose="02020603050405020304" pitchFamily="18" charset="0"/>
              </a:rPr>
              <a:t>◆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DNA</a:t>
            </a:r>
            <a:r>
              <a:rPr lang="zh-CN" altLang="en-US" sz="20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分子是双链：</a:t>
            </a:r>
            <a:endParaRPr lang="en-US" altLang="zh-CN" sz="2000" b="1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r>
              <a:rPr lang="zh-CN" altLang="en-US" sz="20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根据碱基互补配对原则，碱基对有</a:t>
            </a:r>
            <a:r>
              <a:rPr lang="en-US" altLang="zh-CN" sz="20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4</a:t>
            </a:r>
            <a:r>
              <a:rPr lang="zh-CN" altLang="en-US" sz="20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种：</a:t>
            </a:r>
            <a:r>
              <a:rPr lang="en-US" altLang="zh-CN" sz="20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A—T</a:t>
            </a:r>
            <a:r>
              <a:rPr lang="zh-CN" altLang="en-US" sz="20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、</a:t>
            </a:r>
            <a:r>
              <a:rPr lang="en-US" altLang="zh-CN" sz="20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T—A</a:t>
            </a:r>
            <a:r>
              <a:rPr lang="zh-CN" altLang="en-US" sz="20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、</a:t>
            </a:r>
            <a:r>
              <a:rPr lang="en-US" altLang="zh-CN" sz="20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G—C</a:t>
            </a:r>
            <a:r>
              <a:rPr lang="zh-CN" altLang="en-US" sz="20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、</a:t>
            </a:r>
            <a:r>
              <a:rPr lang="en-US" altLang="zh-CN" sz="20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C—G</a:t>
            </a:r>
            <a:r>
              <a:rPr lang="zh-CN" altLang="en-US" sz="24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，</a:t>
            </a:r>
            <a:r>
              <a:rPr lang="zh-CN" altLang="en-US" sz="20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假如</a:t>
            </a:r>
            <a:r>
              <a:rPr lang="en-US" altLang="zh-CN" sz="20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DNA</a:t>
            </a:r>
            <a:r>
              <a:rPr lang="zh-CN" altLang="en-US" sz="20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分子中有</a:t>
            </a:r>
            <a:r>
              <a:rPr lang="en-US" altLang="zh-CN" sz="2000" b="1" i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n</a:t>
            </a:r>
            <a:r>
              <a:rPr lang="zh-CN" altLang="en-US" sz="20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个碱基对，则</a:t>
            </a:r>
            <a:r>
              <a:rPr lang="en-US" altLang="zh-CN" sz="20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DNA</a:t>
            </a:r>
            <a:r>
              <a:rPr lang="zh-CN" altLang="en-US" sz="20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分子也有</a:t>
            </a:r>
            <a:r>
              <a:rPr lang="en-US" altLang="zh-CN" sz="2000" b="1" dirty="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4</a:t>
            </a:r>
            <a:r>
              <a:rPr lang="en-US" altLang="zh-CN" sz="2000" b="1" i="1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n</a:t>
            </a:r>
            <a:r>
              <a:rPr lang="zh-CN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种。</a:t>
            </a:r>
            <a:endParaRPr lang="en-US" altLang="zh-CN" sz="2000" b="1" dirty="0">
              <a:solidFill>
                <a:srgbClr val="00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endParaRPr lang="en-US" altLang="zh-CN" sz="2000" b="1" dirty="0">
              <a:solidFill>
                <a:srgbClr val="00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r>
              <a:rPr lang="zh-CN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在</a:t>
            </a:r>
            <a:r>
              <a:rPr lang="en-US" altLang="zh-CN" sz="2000" b="1" dirty="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DNA</a:t>
            </a:r>
            <a:r>
              <a:rPr lang="zh-CN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中，碱基对的排列顺序代表遗传信息。</a:t>
            </a:r>
            <a:endParaRPr lang="zh-CN" altLang="en-US" sz="2000" b="1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11B9B80-BF6B-4523-BF89-FE85970D7F0D}"/>
              </a:ext>
            </a:extLst>
          </p:cNvPr>
          <p:cNvSpPr/>
          <p:nvPr/>
        </p:nvSpPr>
        <p:spPr>
          <a:xfrm>
            <a:off x="52340" y="676123"/>
            <a:ext cx="456462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latin typeface="宋体" panose="02010600030101010101" pitchFamily="2" charset="-122"/>
                <a:cs typeface="Times New Roman" panose="02020603050405020304" pitchFamily="18" charset="0"/>
              </a:rPr>
              <a:t>◆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RNA</a:t>
            </a:r>
            <a:r>
              <a:rPr lang="zh-CN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分子是单链：</a:t>
            </a:r>
            <a:endParaRPr lang="en-US" altLang="zh-CN" sz="2000" b="1" dirty="0">
              <a:solidFill>
                <a:srgbClr val="00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r>
              <a:rPr lang="zh-CN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假如一条链上有</a:t>
            </a:r>
            <a:r>
              <a:rPr lang="en-US" altLang="zh-CN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n</a:t>
            </a:r>
            <a:r>
              <a:rPr lang="zh-CN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个碱基，第</a:t>
            </a:r>
            <a:r>
              <a:rPr lang="en-US" altLang="zh-CN" sz="2000" b="1" dirty="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个位置可以从</a:t>
            </a:r>
            <a:r>
              <a:rPr lang="en-US" altLang="zh-CN" sz="2000" b="1" dirty="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4</a:t>
            </a:r>
            <a:r>
              <a:rPr lang="zh-CN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种碱基中选择，有</a:t>
            </a:r>
            <a:r>
              <a:rPr lang="en-US" altLang="zh-CN" sz="2000" b="1" dirty="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4</a:t>
            </a:r>
            <a:r>
              <a:rPr lang="zh-CN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种可能，第</a:t>
            </a:r>
            <a:r>
              <a:rPr lang="en-US" altLang="zh-CN" sz="2000" b="1" dirty="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2</a:t>
            </a:r>
            <a:r>
              <a:rPr lang="zh-CN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个位置是哪种碱基与第</a:t>
            </a:r>
            <a:r>
              <a:rPr lang="en-US" altLang="zh-CN" sz="2000" b="1" dirty="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个位置无关，也是</a:t>
            </a:r>
            <a:r>
              <a:rPr lang="en-US" altLang="zh-CN" sz="2000" b="1" dirty="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4</a:t>
            </a:r>
            <a:r>
              <a:rPr lang="zh-CN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种，依次类推，</a:t>
            </a:r>
            <a:r>
              <a:rPr lang="en-US" altLang="zh-CN" sz="2000" b="1" dirty="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RNA</a:t>
            </a:r>
            <a:r>
              <a:rPr lang="zh-CN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分子的种类有</a:t>
            </a:r>
            <a:r>
              <a:rPr lang="en-US" altLang="zh-CN" sz="2000" b="1" dirty="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4×4×4……</a:t>
            </a:r>
            <a:r>
              <a:rPr lang="zh-CN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即</a:t>
            </a:r>
            <a:r>
              <a:rPr lang="en-US" altLang="zh-CN" sz="2000" b="1" dirty="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4</a:t>
            </a:r>
            <a:r>
              <a:rPr lang="en-US" altLang="zh-CN" sz="2000" b="1" i="1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n</a:t>
            </a:r>
            <a:r>
              <a:rPr lang="zh-CN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种。</a:t>
            </a:r>
            <a:endParaRPr lang="en-US" altLang="zh-CN" sz="2000" b="1" dirty="0">
              <a:solidFill>
                <a:srgbClr val="00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endParaRPr lang="en-US" altLang="zh-CN" sz="2000" b="1" dirty="0">
              <a:solidFill>
                <a:srgbClr val="00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000" b="1" dirty="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RNA</a:t>
            </a:r>
            <a:r>
              <a:rPr lang="zh-CN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中，碱基的排列顺序代表遗传信息。</a:t>
            </a:r>
            <a:endParaRPr lang="zh-CN" altLang="en-US" sz="2000" b="1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3F3E7616-8C13-4554-92DA-012D693043BC}"/>
              </a:ext>
            </a:extLst>
          </p:cNvPr>
          <p:cNvCxnSpPr>
            <a:cxnSpLocks/>
          </p:cNvCxnSpPr>
          <p:nvPr/>
        </p:nvCxnSpPr>
        <p:spPr>
          <a:xfrm>
            <a:off x="4646983" y="479412"/>
            <a:ext cx="9491" cy="3212337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箭头: 下 17">
            <a:extLst>
              <a:ext uri="{FF2B5EF4-FFF2-40B4-BE49-F238E27FC236}">
                <a16:creationId xmlns:a16="http://schemas.microsoft.com/office/drawing/2014/main" id="{DDB29B4B-977F-4E00-B840-5CFA5337B261}"/>
              </a:ext>
            </a:extLst>
          </p:cNvPr>
          <p:cNvSpPr/>
          <p:nvPr/>
        </p:nvSpPr>
        <p:spPr>
          <a:xfrm>
            <a:off x="6362944" y="2963899"/>
            <a:ext cx="708584" cy="823299"/>
          </a:xfrm>
          <a:prstGeom prst="downArrow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5">
            <a:extLst>
              <a:ext uri="{FF2B5EF4-FFF2-40B4-BE49-F238E27FC236}">
                <a16:creationId xmlns:a16="http://schemas.microsoft.com/office/drawing/2014/main" id="{11F3DB69-5FB7-4882-8DB6-DDC1C04AFB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1055" y="15868"/>
            <a:ext cx="1717223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000" b="1" dirty="0">
                <a:solidFill>
                  <a:srgbClr val="FF0000"/>
                </a:solidFill>
                <a:latin typeface="+mn-ea"/>
              </a:rPr>
              <a:t>【</a:t>
            </a:r>
            <a:r>
              <a:rPr lang="zh-CN" altLang="en-US" sz="3000" b="1" dirty="0">
                <a:solidFill>
                  <a:srgbClr val="FF0000"/>
                </a:solidFill>
                <a:latin typeface="+mn-ea"/>
              </a:rPr>
              <a:t>暂停</a:t>
            </a:r>
            <a:r>
              <a:rPr lang="en-US" altLang="zh-CN" sz="3000" b="1" dirty="0">
                <a:solidFill>
                  <a:srgbClr val="FF0000"/>
                </a:solidFill>
                <a:latin typeface="+mn-ea"/>
              </a:rPr>
              <a:t>】</a:t>
            </a:r>
            <a:endParaRPr lang="zh-CN" altLang="zh-CN" sz="3000" b="1" dirty="0">
              <a:solidFill>
                <a:srgbClr val="FF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1456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 autoUpdateAnimBg="0"/>
      <p:bldP spid="16" grpId="0" autoUpdateAnimBg="0"/>
      <p:bldP spid="2" grpId="0"/>
      <p:bldP spid="3" grpId="0"/>
      <p:bldP spid="18" grpId="0" animBg="1"/>
      <p:bldP spid="14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F0FB4CAB-B451-4323-A58B-2D60620B4C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085" y="479594"/>
            <a:ext cx="3509915" cy="2277542"/>
          </a:xfrm>
          <a:prstGeom prst="rect">
            <a:avLst/>
          </a:prstGeom>
        </p:spPr>
      </p:pic>
      <p:sp>
        <p:nvSpPr>
          <p:cNvPr id="2" name="Text Box 7">
            <a:extLst>
              <a:ext uri="{FF2B5EF4-FFF2-40B4-BE49-F238E27FC236}">
                <a16:creationId xmlns:a16="http://schemas.microsoft.com/office/drawing/2014/main" id="{1660426C-AD87-4C46-9528-BA7EE4BD25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3278462" cy="461665"/>
          </a:xfrm>
          <a:prstGeom prst="rect">
            <a:avLst/>
          </a:prstGeom>
          <a:solidFill>
            <a:srgbClr val="FF99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一、核酸中的遗传信息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3EC14AE-B2B6-486B-9EA3-878AFF38FD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652" y="2757136"/>
            <a:ext cx="2529348" cy="238636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804C562-0395-4B94-9392-EAB70411A2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51" y="479593"/>
            <a:ext cx="3278462" cy="229737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4DD2069-1032-4BCB-939B-162D1C28A8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75064"/>
            <a:ext cx="3251898" cy="236843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4A02BFC0-EE7A-4112-A5E1-54D94765D6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548" y="1087179"/>
            <a:ext cx="3803339" cy="314560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Text Box 140">
            <a:extLst>
              <a:ext uri="{FF2B5EF4-FFF2-40B4-BE49-F238E27FC236}">
                <a16:creationId xmlns:a16="http://schemas.microsoft.com/office/drawing/2014/main" id="{EF660E4B-2CEC-4BCF-B079-4D1BA711A9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8462" y="52146"/>
            <a:ext cx="4875422" cy="40011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每一种生物都具有种族特异性的遗传物质。</a:t>
            </a:r>
          </a:p>
        </p:txBody>
      </p:sp>
    </p:spTree>
    <p:extLst>
      <p:ext uri="{BB962C8B-B14F-4D97-AF65-F5344CB8AC3E}">
        <p14:creationId xmlns:p14="http://schemas.microsoft.com/office/powerpoint/2010/main" val="1468346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7">
            <a:extLst>
              <a:ext uri="{FF2B5EF4-FFF2-40B4-BE49-F238E27FC236}">
                <a16:creationId xmlns:a16="http://schemas.microsoft.com/office/drawing/2014/main" id="{FDC02EAC-30DC-4CE4-B074-645AF2F6F5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3278462" cy="461665"/>
          </a:xfrm>
          <a:prstGeom prst="rect">
            <a:avLst/>
          </a:prstGeom>
          <a:solidFill>
            <a:srgbClr val="FF99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一、核酸中的遗传信息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E8422ECE-11DC-4CF5-A2DC-6C55F24EC3E3}"/>
              </a:ext>
            </a:extLst>
          </p:cNvPr>
          <p:cNvSpPr/>
          <p:nvPr/>
        </p:nvSpPr>
        <p:spPr>
          <a:xfrm>
            <a:off x="3186479" y="4270665"/>
            <a:ext cx="5957521" cy="540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  <a:spcBef>
                <a:spcPct val="50000"/>
              </a:spcBef>
              <a:buFontTx/>
              <a:buChar char="•"/>
            </a:pPr>
            <a:r>
              <a:rPr lang="zh-CN" alt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为什么</a:t>
            </a:r>
            <a:r>
              <a:rPr lang="en-US" altLang="zh-CN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DNA</a:t>
            </a:r>
            <a:r>
              <a:rPr lang="zh-CN" alt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也可以辨认身份？</a:t>
            </a:r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C9F36A08-F1C8-45F4-9183-8A44EB2E3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31" y="514156"/>
            <a:ext cx="3048000" cy="152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65C9A34E-E978-427F-99C2-CE515A5A07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31" y="2030743"/>
            <a:ext cx="3048000" cy="3161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DF83666-8C6C-454C-82B8-87874C693C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462" y="601573"/>
            <a:ext cx="5715000" cy="3543300"/>
          </a:xfrm>
          <a:prstGeom prst="rect">
            <a:avLst/>
          </a:prstGeom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id="{62EF4152-1D20-41F9-A7F6-6223E7DD58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806" y="1982490"/>
            <a:ext cx="27408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sz="3200" b="1" dirty="0">
                <a:solidFill>
                  <a:srgbClr val="FFFF00"/>
                </a:solidFill>
                <a:latin typeface="黑体" pitchFamily="49" charset="-122"/>
                <a:ea typeface="黑体" pitchFamily="49" charset="-122"/>
              </a:rPr>
              <a:t>DNA</a:t>
            </a:r>
            <a:r>
              <a:rPr lang="zh-CN" altLang="en-US" sz="3200" b="1" dirty="0">
                <a:solidFill>
                  <a:srgbClr val="FFFF00"/>
                </a:solidFill>
                <a:latin typeface="黑体" pitchFamily="49" charset="-122"/>
                <a:ea typeface="黑体" pitchFamily="49" charset="-122"/>
              </a:rPr>
              <a:t>指纹技术</a:t>
            </a:r>
          </a:p>
        </p:txBody>
      </p:sp>
      <p:sp>
        <p:nvSpPr>
          <p:cNvPr id="17" name="Text Box 6">
            <a:extLst>
              <a:ext uri="{FF2B5EF4-FFF2-40B4-BE49-F238E27FC236}">
                <a16:creationId xmlns:a16="http://schemas.microsoft.com/office/drawing/2014/main" id="{137B967C-B05D-4EBD-9FF1-1334D3CE1D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6341" y="576340"/>
            <a:ext cx="18759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3200" b="1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人脸识别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3A109F12-465B-4EC9-8E8A-8BD05E10EE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8462" y="60283"/>
            <a:ext cx="2658027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zh-CN" altLang="en-US" sz="2100" b="1" dirty="0">
                <a:latin typeface="+mn-lt"/>
                <a:ea typeface="楷体_GB2312" pitchFamily="49" charset="-122"/>
              </a:rPr>
              <a:t>遗传信息的</a:t>
            </a:r>
            <a:r>
              <a:rPr kumimoji="1" lang="zh-CN" altLang="en-US" sz="2100" b="1" dirty="0">
                <a:solidFill>
                  <a:srgbClr val="FF0000"/>
                </a:solidFill>
                <a:latin typeface="+mn-lt"/>
                <a:ea typeface="楷体_GB2312" pitchFamily="49" charset="-122"/>
              </a:rPr>
              <a:t>特异性</a:t>
            </a:r>
          </a:p>
        </p:txBody>
      </p:sp>
    </p:spTree>
    <p:extLst>
      <p:ext uri="{BB962C8B-B14F-4D97-AF65-F5344CB8AC3E}">
        <p14:creationId xmlns:p14="http://schemas.microsoft.com/office/powerpoint/2010/main" val="328712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1332D201-1249-485D-AF3D-47A46102AC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579" y="3283160"/>
            <a:ext cx="2561348" cy="1813344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BFC3634B-A0C5-4C04-BC57-7A2CC9DD4E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869" y="1211026"/>
            <a:ext cx="14221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细胞生物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BAEC8F4-53BA-4788-A122-7447AC3A12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7365" y="835979"/>
            <a:ext cx="14221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24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真核生物</a:t>
            </a:r>
          </a:p>
        </p:txBody>
      </p:sp>
      <p:sp>
        <p:nvSpPr>
          <p:cNvPr id="4" name="Text Box 9">
            <a:extLst>
              <a:ext uri="{FF2B5EF4-FFF2-40B4-BE49-F238E27FC236}">
                <a16:creationId xmlns:a16="http://schemas.microsoft.com/office/drawing/2014/main" id="{A1AF0BBE-8227-4235-AB70-49F534D7F0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9391" y="1644056"/>
            <a:ext cx="15853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24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原核生物</a:t>
            </a:r>
          </a:p>
        </p:txBody>
      </p:sp>
      <p:sp>
        <p:nvSpPr>
          <p:cNvPr id="5" name="Text Box 10">
            <a:extLst>
              <a:ext uri="{FF2B5EF4-FFF2-40B4-BE49-F238E27FC236}">
                <a16:creationId xmlns:a16="http://schemas.microsoft.com/office/drawing/2014/main" id="{AA9508FD-921C-4282-B422-2AD7AB2B9B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9391" y="2429297"/>
            <a:ext cx="17867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zh-CN" sz="24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DNA</a:t>
            </a:r>
            <a:r>
              <a:rPr lang="zh-CN" altLang="en-US" sz="24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病毒</a:t>
            </a:r>
          </a:p>
        </p:txBody>
      </p:sp>
      <p:sp>
        <p:nvSpPr>
          <p:cNvPr id="6" name="Text Box 11">
            <a:extLst>
              <a:ext uri="{FF2B5EF4-FFF2-40B4-BE49-F238E27FC236}">
                <a16:creationId xmlns:a16="http://schemas.microsoft.com/office/drawing/2014/main" id="{3426B0CA-A2C6-4D5F-ACD9-23B5897905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2618" y="3214392"/>
            <a:ext cx="20359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zh-CN" sz="24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RNA</a:t>
            </a:r>
            <a:r>
              <a:rPr lang="zh-CN" altLang="en-US" sz="24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病毒</a:t>
            </a:r>
            <a:endParaRPr lang="zh-CN" altLang="en-US" sz="2000" b="1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3D8B1DCC-9EE5-4E0A-9F03-534EB26CE8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810" y="2821495"/>
            <a:ext cx="18033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24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非细胞生物</a:t>
            </a:r>
            <a:endParaRPr lang="en-US" altLang="zh-CN" sz="2000" b="1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左大括号 7">
            <a:extLst>
              <a:ext uri="{FF2B5EF4-FFF2-40B4-BE49-F238E27FC236}">
                <a16:creationId xmlns:a16="http://schemas.microsoft.com/office/drawing/2014/main" id="{05B84C76-AD4D-4AA4-8341-F382E0727905}"/>
              </a:ext>
            </a:extLst>
          </p:cNvPr>
          <p:cNvSpPr/>
          <p:nvPr/>
        </p:nvSpPr>
        <p:spPr>
          <a:xfrm>
            <a:off x="2356631" y="892683"/>
            <a:ext cx="160734" cy="1079897"/>
          </a:xfrm>
          <a:prstGeom prst="leftBrace">
            <a:avLst>
              <a:gd name="adj1" fmla="val 27065"/>
              <a:gd name="adj2" fmla="val 50000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zh-CN" altLang="en-US" sz="2000" b="1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左大括号 8">
            <a:extLst>
              <a:ext uri="{FF2B5EF4-FFF2-40B4-BE49-F238E27FC236}">
                <a16:creationId xmlns:a16="http://schemas.microsoft.com/office/drawing/2014/main" id="{12A5CF46-5640-4016-B862-AF681DA26480}"/>
              </a:ext>
            </a:extLst>
          </p:cNvPr>
          <p:cNvSpPr/>
          <p:nvPr/>
        </p:nvSpPr>
        <p:spPr>
          <a:xfrm>
            <a:off x="2356631" y="2500026"/>
            <a:ext cx="160734" cy="1079897"/>
          </a:xfrm>
          <a:prstGeom prst="leftBrace">
            <a:avLst>
              <a:gd name="adj1" fmla="val 27065"/>
              <a:gd name="adj2" fmla="val 50000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zh-CN" altLang="en-US" sz="2000" b="1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矩形 12">
            <a:extLst>
              <a:ext uri="{FF2B5EF4-FFF2-40B4-BE49-F238E27FC236}">
                <a16:creationId xmlns:a16="http://schemas.microsoft.com/office/drawing/2014/main" id="{E4863E8A-34B4-4E5F-A627-F0279B3054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9014" y="3793108"/>
            <a:ext cx="4936854" cy="278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zh-CN" altLang="en-US" sz="16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（</a:t>
            </a:r>
            <a:r>
              <a:rPr lang="en-US" altLang="zh-CN" sz="16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SARS-CoV-2</a:t>
            </a:r>
            <a:r>
              <a:rPr lang="zh-CN" altLang="en-US" sz="16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、</a:t>
            </a:r>
            <a:r>
              <a:rPr lang="en-US" altLang="zh-CN" sz="16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H7N9</a:t>
            </a:r>
            <a:r>
              <a:rPr lang="zh-CN" altLang="en-US" sz="16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、埃博拉）</a:t>
            </a:r>
          </a:p>
        </p:txBody>
      </p:sp>
      <p:sp>
        <p:nvSpPr>
          <p:cNvPr id="11" name="左大括号 10">
            <a:extLst>
              <a:ext uri="{FF2B5EF4-FFF2-40B4-BE49-F238E27FC236}">
                <a16:creationId xmlns:a16="http://schemas.microsoft.com/office/drawing/2014/main" id="{6004B159-FB6B-4874-BC3E-A6E4CCF83322}"/>
              </a:ext>
            </a:extLst>
          </p:cNvPr>
          <p:cNvSpPr/>
          <p:nvPr/>
        </p:nvSpPr>
        <p:spPr>
          <a:xfrm flipH="1">
            <a:off x="4285443" y="946261"/>
            <a:ext cx="214313" cy="1821656"/>
          </a:xfrm>
          <a:prstGeom prst="leftBrace">
            <a:avLst>
              <a:gd name="adj1" fmla="val 27065"/>
              <a:gd name="adj2" fmla="val 50000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zh-CN" altLang="en-US" sz="2000" b="1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矩形 14">
            <a:extLst>
              <a:ext uri="{FF2B5EF4-FFF2-40B4-BE49-F238E27FC236}">
                <a16:creationId xmlns:a16="http://schemas.microsoft.com/office/drawing/2014/main" id="{404B191F-2BD5-4969-8F2A-FB2E35A8B8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1644056"/>
            <a:ext cx="24000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遗传物质是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DNA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矩形 15">
            <a:extLst>
              <a:ext uri="{FF2B5EF4-FFF2-40B4-BE49-F238E27FC236}">
                <a16:creationId xmlns:a16="http://schemas.microsoft.com/office/drawing/2014/main" id="{FD8F1C9F-82B7-4120-970F-F4518F577D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8587" y="3232558"/>
            <a:ext cx="24000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遗传物质是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RNA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Text Box 7">
            <a:extLst>
              <a:ext uri="{FF2B5EF4-FFF2-40B4-BE49-F238E27FC236}">
                <a16:creationId xmlns:a16="http://schemas.microsoft.com/office/drawing/2014/main" id="{9B0DA0C3-0892-41B5-8E26-67DB3EF565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3278462" cy="461665"/>
          </a:xfrm>
          <a:prstGeom prst="rect">
            <a:avLst/>
          </a:prstGeom>
          <a:solidFill>
            <a:srgbClr val="FF99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一、核酸中的遗传信息</a:t>
            </a:r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53C89F34-2978-40D0-84CE-5D79589DCE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8461" y="60283"/>
            <a:ext cx="445338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en-US" altLang="zh-CN" sz="2100" b="1" dirty="0">
                <a:latin typeface="+mn-lt"/>
                <a:ea typeface="楷体_GB2312" pitchFamily="49" charset="-122"/>
              </a:rPr>
              <a:t>DNA</a:t>
            </a:r>
            <a:r>
              <a:rPr kumimoji="1" lang="zh-CN" altLang="en-US" sz="2100" b="1" dirty="0">
                <a:latin typeface="+mn-lt"/>
                <a:ea typeface="楷体_GB2312" pitchFamily="49" charset="-122"/>
              </a:rPr>
              <a:t>是绝大多数生物的遗传物质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F554D9B0-4BD7-4908-AC7A-EDE1F439AEE8}"/>
              </a:ext>
            </a:extLst>
          </p:cNvPr>
          <p:cNvSpPr/>
          <p:nvPr/>
        </p:nvSpPr>
        <p:spPr>
          <a:xfrm>
            <a:off x="7805172" y="4774168"/>
            <a:ext cx="12105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b="1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埃博拉病毒</a:t>
            </a:r>
            <a:endParaRPr lang="zh-CN" altLang="en-US" sz="1600" dirty="0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pic>
        <p:nvPicPr>
          <p:cNvPr id="21" name="Picture 4" descr="9c5ba8dab03198c4ce3a7b24699f56bb">
            <a:extLst>
              <a:ext uri="{FF2B5EF4-FFF2-40B4-BE49-F238E27FC236}">
                <a16:creationId xmlns:a16="http://schemas.microsoft.com/office/drawing/2014/main" id="{298AB3E3-53F8-49A8-BB63-D84B1F3F6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847" y="38292"/>
            <a:ext cx="1357238" cy="2616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161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 animBg="1"/>
      <p:bldP spid="9" grpId="0" animBg="1"/>
      <p:bldP spid="10" grpId="0"/>
      <p:bldP spid="11" grpId="0" animBg="1"/>
      <p:bldP spid="12" grpId="0"/>
      <p:bldP spid="13" grpId="0"/>
      <p:bldP spid="15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09B479BF-1501-40B5-B934-370908FB1B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5439" y="0"/>
            <a:ext cx="1648561" cy="452406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2C576A7-162B-4B5B-BCB8-AA2C2A68B3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0919" y="1269218"/>
            <a:ext cx="2535264" cy="2765743"/>
          </a:xfrm>
          <a:prstGeom prst="rect">
            <a:avLst/>
          </a:prstGeom>
        </p:spPr>
      </p:pic>
      <p:sp>
        <p:nvSpPr>
          <p:cNvPr id="20" name="Text Box 7">
            <a:extLst>
              <a:ext uri="{FF2B5EF4-FFF2-40B4-BE49-F238E27FC236}">
                <a16:creationId xmlns:a16="http://schemas.microsoft.com/office/drawing/2014/main" id="{13A3876B-AB44-4599-B028-2437DB120F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3278462" cy="461665"/>
          </a:xfrm>
          <a:prstGeom prst="rect">
            <a:avLst/>
          </a:prstGeom>
          <a:solidFill>
            <a:srgbClr val="FF99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一、核酸中的遗传信息</a:t>
            </a:r>
          </a:p>
        </p:txBody>
      </p:sp>
      <p:sp>
        <p:nvSpPr>
          <p:cNvPr id="21" name="Text Box 13">
            <a:extLst>
              <a:ext uri="{FF2B5EF4-FFF2-40B4-BE49-F238E27FC236}">
                <a16:creationId xmlns:a16="http://schemas.microsoft.com/office/drawing/2014/main" id="{80691464-BB2C-4D8C-8208-783B255299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24450"/>
            <a:ext cx="906780" cy="50783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700" b="1" dirty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思考</a:t>
            </a:r>
          </a:p>
        </p:txBody>
      </p:sp>
      <p:sp>
        <p:nvSpPr>
          <p:cNvPr id="23" name="Text Box 11">
            <a:extLst>
              <a:ext uri="{FF2B5EF4-FFF2-40B4-BE49-F238E27FC236}">
                <a16:creationId xmlns:a16="http://schemas.microsoft.com/office/drawing/2014/main" id="{FFF6AC5D-B6DD-49A1-8F11-8CF3EB80E7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" y="524449"/>
            <a:ext cx="5230919" cy="507831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700" b="1" dirty="0">
                <a:solidFill>
                  <a:srgbClr val="0033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为什么</a:t>
            </a:r>
            <a:r>
              <a:rPr lang="en-US" altLang="zh-CN" sz="2700" b="1" dirty="0">
                <a:solidFill>
                  <a:srgbClr val="0033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RNA</a:t>
            </a:r>
            <a:r>
              <a:rPr lang="zh-CN" altLang="en-US" sz="2700" b="1" dirty="0">
                <a:solidFill>
                  <a:srgbClr val="0033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病毒更容易发生变异？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CAE19449-B4E6-4894-A4F1-221CDD905FAE}"/>
              </a:ext>
            </a:extLst>
          </p:cNvPr>
          <p:cNvSpPr/>
          <p:nvPr/>
        </p:nvSpPr>
        <p:spPr>
          <a:xfrm>
            <a:off x="7495439" y="0"/>
            <a:ext cx="574196" cy="400110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altLang="zh-CN" sz="2000" b="1" kern="1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/>
              </a:rPr>
              <a:t>DNA</a:t>
            </a:r>
            <a:endParaRPr lang="zh-CN" altLang="en-US" sz="2000" b="1" kern="100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A5988576-E442-4AD9-A84F-A6980E6E0CA3}"/>
              </a:ext>
            </a:extLst>
          </p:cNvPr>
          <p:cNvSpPr/>
          <p:nvPr/>
        </p:nvSpPr>
        <p:spPr>
          <a:xfrm>
            <a:off x="0" y="1330773"/>
            <a:ext cx="523091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latin typeface="宋体" panose="02010600030101010101" pitchFamily="2" charset="-122"/>
              </a:rPr>
              <a:t>*</a:t>
            </a:r>
            <a:r>
              <a:rPr lang="en-US" altLang="zh-CN" sz="2400" b="1" dirty="0">
                <a:latin typeface="+mn-lt"/>
                <a:ea typeface="黑体" panose="02010609060101010101" pitchFamily="49" charset="-122"/>
              </a:rPr>
              <a:t>  </a:t>
            </a:r>
            <a:r>
              <a:rPr lang="en-US" altLang="zh-CN" sz="2400" b="1" dirty="0">
                <a:solidFill>
                  <a:srgbClr val="FF0000"/>
                </a:solidFill>
                <a:latin typeface="+mn-lt"/>
                <a:ea typeface="黑体" panose="02010609060101010101" pitchFamily="49" charset="-122"/>
              </a:rPr>
              <a:t>RNA</a:t>
            </a:r>
            <a:r>
              <a:rPr lang="zh-CN" altLang="en-US" sz="2400" b="1" dirty="0">
                <a:latin typeface="+mn-lt"/>
                <a:ea typeface="黑体" panose="02010609060101010101" pitchFamily="49" charset="-122"/>
              </a:rPr>
              <a:t>是单链结构，不稳定，容易发生变异。</a:t>
            </a:r>
            <a:endParaRPr lang="en-US" altLang="zh-CN" sz="2000" b="1" dirty="0">
              <a:solidFill>
                <a:srgbClr val="0033CC"/>
              </a:solidFill>
              <a:latin typeface="+mn-lt"/>
              <a:ea typeface="黑体" panose="02010609060101010101" pitchFamily="49" charset="-122"/>
            </a:endParaRPr>
          </a:p>
          <a:p>
            <a:r>
              <a:rPr lang="en-US" altLang="zh-CN" sz="2400" b="1" dirty="0">
                <a:latin typeface="宋体" panose="02010600030101010101" pitchFamily="2" charset="-122"/>
              </a:rPr>
              <a:t>* </a:t>
            </a:r>
            <a:r>
              <a:rPr lang="en-US" altLang="zh-CN" sz="2400" b="1" dirty="0">
                <a:solidFill>
                  <a:srgbClr val="FF0000"/>
                </a:solidFill>
                <a:latin typeface="+mn-lt"/>
                <a:ea typeface="黑体" panose="02010609060101010101" pitchFamily="49" charset="-122"/>
              </a:rPr>
              <a:t>DNA</a:t>
            </a:r>
            <a:r>
              <a:rPr lang="zh-CN" altLang="en-US" sz="2400" b="1" dirty="0">
                <a:latin typeface="+mn-lt"/>
                <a:ea typeface="黑体" panose="02010609060101010101" pitchFamily="49" charset="-122"/>
              </a:rPr>
              <a:t>是双螺旋结构，两条链通过氢键进行碱基互补配对，结构较稳定。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D091F7F1-53BF-4084-B4CB-9211590EE9E4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3633648"/>
            <a:ext cx="1017639" cy="458569"/>
          </a:xfrm>
          <a:prstGeom prst="rect">
            <a:avLst/>
          </a:prstGeom>
          <a:solidFill>
            <a:srgbClr val="FFFF00"/>
          </a:solidFill>
        </p:spPr>
        <p:txBody>
          <a:bodyPr/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defRPr>
            </a:lvl1pPr>
          </a:lstStyle>
          <a:p>
            <a:r>
              <a:rPr lang="zh-CN" altLang="en-US" b="1" dirty="0"/>
              <a:t>小结：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7C6A4922-93B1-4894-893E-E339EDFF4F26}"/>
              </a:ext>
            </a:extLst>
          </p:cNvPr>
          <p:cNvSpPr/>
          <p:nvPr/>
        </p:nvSpPr>
        <p:spPr>
          <a:xfrm>
            <a:off x="287594" y="4188289"/>
            <a:ext cx="70519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核酸中的遗传信息具有多样性、特异性和变异性。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" name="Text Box 5">
            <a:extLst>
              <a:ext uri="{FF2B5EF4-FFF2-40B4-BE49-F238E27FC236}">
                <a16:creationId xmlns:a16="http://schemas.microsoft.com/office/drawing/2014/main" id="{CB1CB91B-6019-46FC-A011-89C1F0A81B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7958" y="493546"/>
            <a:ext cx="1717223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000" b="1" dirty="0">
                <a:solidFill>
                  <a:srgbClr val="FF0000"/>
                </a:solidFill>
                <a:latin typeface="+mn-ea"/>
              </a:rPr>
              <a:t>【</a:t>
            </a:r>
            <a:r>
              <a:rPr lang="zh-CN" altLang="en-US" sz="3000" b="1" dirty="0">
                <a:solidFill>
                  <a:srgbClr val="FF0000"/>
                </a:solidFill>
                <a:latin typeface="+mn-ea"/>
              </a:rPr>
              <a:t>暂停</a:t>
            </a:r>
            <a:r>
              <a:rPr lang="en-US" altLang="zh-CN" sz="3000" b="1" dirty="0">
                <a:solidFill>
                  <a:srgbClr val="FF0000"/>
                </a:solidFill>
                <a:latin typeface="+mn-ea"/>
              </a:rPr>
              <a:t>】</a:t>
            </a:r>
            <a:endParaRPr lang="zh-CN" altLang="zh-CN" sz="3000" b="1" dirty="0">
              <a:solidFill>
                <a:srgbClr val="FF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83459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0" grpId="0" animBg="1"/>
      <p:bldP spid="2" grpId="0"/>
      <p:bldP spid="11" grpId="0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4*i*0"/>
  <p:tag name="KSO_WM_UNIT_BK_DARK_LIGHT" val="2"/>
  <p:tag name="KSO_WM_UNIT_LAYERLEVEL" val="1"/>
  <p:tag name="KSO_WM_TAG_VERSION" val="1.0"/>
  <p:tag name="KSO_WM_BEAUTIFY_FLAG" val="#wm#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5*i*0"/>
  <p:tag name="KSO_WM_UNIT_BK_DARK_LIGHT" val="2"/>
  <p:tag name="KSO_WM_UNIT_LAYERLEVEL" val="1"/>
  <p:tag name="KSO_WM_TAG_VERSION" val="1.0"/>
  <p:tag name="KSO_WM_BEAUTIFY_FLAG" val="#wm#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6*i*0"/>
  <p:tag name="KSO_WM_UNIT_BK_DARK_LIGHT" val="2"/>
  <p:tag name="KSO_WM_UNIT_LAYERLEVEL" val="1"/>
  <p:tag name="KSO_WM_TAG_VERSION" val="1.0"/>
  <p:tag name="KSO_WM_BEAUTIFY_FLAG" val="#wm#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7*i*0"/>
  <p:tag name="KSO_WM_UNIT_BK_DARK_LIGHT" val="2"/>
  <p:tag name="KSO_WM_UNIT_LAYERLEVEL" val="1"/>
  <p:tag name="KSO_WM_TAG_VERSION" val="1.0"/>
  <p:tag name="KSO_WM_BEAUTIFY_FLAG" val="#wm#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8*i*0"/>
  <p:tag name="KSO_WM_UNIT_BK_DARK_LIGHT" val="2"/>
  <p:tag name="KSO_WM_UNIT_LAYERLEVEL" val="1"/>
  <p:tag name="KSO_WM_TAG_VERSION" val="1.0"/>
  <p:tag name="KSO_WM_BEAUTIFY_FLAG" val="#wm#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20204538"/>
  <p:tag name="KSO_WM_TAG_VERSION" val="1.0"/>
  <p:tag name="KSO_WM_SLIDE_ID" val="custom20186579_1"/>
  <p:tag name="KSO_WM_SLIDE_INDEX" val="1"/>
  <p:tag name="KSO_WM_SLIDE_ITEM_CNT" val="0"/>
  <p:tag name="KSO_WM_SLIDE_LAYOUT" val="a_b"/>
  <p:tag name="KSO_WM_SLIDE_LAYOUT_CNT" val="1_1"/>
  <p:tag name="KSO_WM_SLIDE_TYPE" val="title"/>
  <p:tag name="KSO_WM_SLIDE_SUBTYPE" val="pureTxt"/>
  <p:tag name="KSO_WM_TEMPLATE_THUMBS_INDEX" val="1、5、6、7、8、10、13、14、16、17、18、19"/>
  <p:tag name="KSO_WM_BEAUTIFY_FLAG" val="#wm#"/>
  <p:tag name="KSO_WM_TEMPLATE_TOPIC_ID" val="2869567"/>
  <p:tag name="KSO_WM_TEMPLATE_OUTLINE_ID" val="6"/>
  <p:tag name="KSO_WM_TEMPLATE_SCENE_ID" val="1"/>
  <p:tag name="KSO_WM_TEMPLATE_JOB_ID" val="6"/>
  <p:tag name="KSO_WM_TEMPLATE_TOPIC_DEFAULT" val="0"/>
  <p:tag name="KSO_WM_TEMPLATE_SUBCATEGORY" val="0"/>
  <p:tag name="KSO_WM_TEMPLATE_MASTER_TYPE" val="1"/>
  <p:tag name="KSO_WM_TEMPLATE_COLOR_TYPE" val="1"/>
  <p:tag name="KSO_WM_TEMPLATE_MASTER_THUMB_INDEX" val="12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453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926,&quot;width&quot;:1944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53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538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9、11、16、19、20、21、22、23、26、29、34、38"/>
  <p:tag name="KSO_WM_TEMPLATE_SUBCATEGORY" val="0"/>
  <p:tag name="KSO_WM_TEMPLATE_MASTER_TYPE" val="1"/>
  <p:tag name="KSO_WM_TEMPLATE_COLOR_TYPE" val="1"/>
  <p:tag name="KSO_WM_TEMPLATE_MASTER_THUMB_INDEX" val="12"/>
  <p:tag name="KSO_WM_TAG_VERSION" val="1.0"/>
  <p:tag name="KSO_WM_BEAUTIFY_FLAG" val="#wm#"/>
  <p:tag name="KSO_WM_TEMPLATE_CATEGORY" val="custom"/>
  <p:tag name="KSO_WM_TEMPLATE_INDEX" val="20204538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3*i*0"/>
  <p:tag name="KSO_WM_UNIT_BK_DARK_LIGHT" val="2"/>
  <p:tag name="KSO_WM_UNIT_LAYERLEVEL" val="1"/>
  <p:tag name="KSO_WM_TAG_VERSION" val="1.0"/>
  <p:tag name="KSO_WM_BEAUTIFY_FLAG" val="#wm#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WPS主题色">
      <a:dk1>
        <a:srgbClr val="000000"/>
      </a:dk1>
      <a:lt1>
        <a:srgbClr val="FFFFFF"/>
      </a:lt1>
      <a:dk2>
        <a:srgbClr val="ECEEEF"/>
      </a:dk2>
      <a:lt2>
        <a:srgbClr val="FCFDFD"/>
      </a:lt2>
      <a:accent1>
        <a:srgbClr val="547D9D"/>
      </a:accent1>
      <a:accent2>
        <a:srgbClr val="437F81"/>
      </a:accent2>
      <a:accent3>
        <a:srgbClr val="4F7A5C"/>
      </a:accent3>
      <a:accent4>
        <a:srgbClr val="6E6D45"/>
      </a:accent4>
      <a:accent5>
        <a:srgbClr val="905E43"/>
      </a:accent5>
      <a:accent6>
        <a:srgbClr val="9D5458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802</TotalTime>
  <Words>1282</Words>
  <Application>Microsoft Office PowerPoint</Application>
  <PresentationFormat>全屏显示(16:9)</PresentationFormat>
  <Paragraphs>156</Paragraphs>
  <Slides>19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19</vt:i4>
      </vt:variant>
    </vt:vector>
  </HeadingPairs>
  <TitlesOfParts>
    <vt:vector size="31" baseType="lpstr">
      <vt:lpstr>黑体</vt:lpstr>
      <vt:lpstr>Calibri</vt:lpstr>
      <vt:lpstr>微软雅黑</vt:lpstr>
      <vt:lpstr>楷体</vt:lpstr>
      <vt:lpstr>华文楷体</vt:lpstr>
      <vt:lpstr>Times New Roman</vt:lpstr>
      <vt:lpstr>隶书</vt:lpstr>
      <vt:lpstr>Arial</vt:lpstr>
      <vt:lpstr>宋体</vt:lpstr>
      <vt:lpstr>华文行楷</vt:lpstr>
      <vt:lpstr>Office 主题​​</vt:lpstr>
      <vt:lpstr>1_Office 主题​​</vt:lpstr>
      <vt:lpstr>解密核酸（3）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选择合适的形式，尝试对以下概念的联系进行描述:</vt:lpstr>
      <vt:lpstr>概念图1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</dc:title>
  <dc:creator>bai</dc:creator>
  <cp:lastModifiedBy>媛媛 刘</cp:lastModifiedBy>
  <cp:revision>256</cp:revision>
  <dcterms:created xsi:type="dcterms:W3CDTF">2016-05-28T08:56:00Z</dcterms:created>
  <dcterms:modified xsi:type="dcterms:W3CDTF">2020-03-22T09:02:10Z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2052-11.1.0.9339</vt:lpwstr>
  </property>
</Properties>
</file>