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5" r:id="rId2"/>
    <p:sldId id="356" r:id="rId3"/>
    <p:sldId id="350" r:id="rId4"/>
    <p:sldId id="351" r:id="rId5"/>
    <p:sldId id="362" r:id="rId6"/>
    <p:sldId id="353" r:id="rId7"/>
    <p:sldId id="355" r:id="rId8"/>
    <p:sldId id="272" r:id="rId9"/>
    <p:sldId id="373" r:id="rId10"/>
    <p:sldId id="365" r:id="rId11"/>
    <p:sldId id="369" r:id="rId12"/>
    <p:sldId id="371" r:id="rId13"/>
    <p:sldId id="377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9B"/>
    <a:srgbClr val="FFFF99"/>
    <a:srgbClr val="547D9D"/>
    <a:srgbClr val="FF00FF"/>
    <a:srgbClr val="FF8F8F"/>
    <a:srgbClr val="FF5353"/>
    <a:srgbClr val="B9CBD9"/>
    <a:srgbClr val="98B3C8"/>
    <a:srgbClr val="6600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72" autoAdjust="0"/>
  </p:normalViewPr>
  <p:slideViewPr>
    <p:cSldViewPr snapToGrid="0">
      <p:cViewPr varScale="1">
        <p:scale>
          <a:sx n="56" d="100"/>
          <a:sy n="56" d="100"/>
        </p:scale>
        <p:origin x="-1022" y="-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70227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2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2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2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1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1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1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1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2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6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1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1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2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1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1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2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2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2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1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1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2.wdp"/><Relationship Id="rId7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34690" y="1918980"/>
            <a:ext cx="5772832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sz="34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探究匀速圆周运动的加速度</a:t>
            </a:r>
            <a:endParaRPr lang="zh-CN" altLang="en-US" sz="34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物理</a:t>
            </a:r>
            <a:r>
              <a:rPr lang="zh-CN" altLang="en-US" sz="24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 刘亦工</a:t>
            </a:r>
            <a:endParaRPr lang="zh-CN" altLang="en-US" sz="2000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08910" y="818860"/>
            <a:ext cx="7020000" cy="3630305"/>
          </a:xfrm>
          <a:prstGeom prst="rect">
            <a:avLst/>
          </a:prstGeom>
          <a:solidFill>
            <a:schemeClr val="bg1"/>
          </a:solidFill>
          <a:ln>
            <a:solidFill>
              <a:srgbClr val="98B3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 descr="http://thumb.1010pic.com/pic7/pages/61A2/0870/0324/0c8be2b4067d327affe74b4531623465/C/Image33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16" y="2147259"/>
            <a:ext cx="1561996" cy="207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1686834" y="3906165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【BD】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60327" y="1268750"/>
            <a:ext cx="701379" cy="2571807"/>
            <a:chOff x="92087" y="1268750"/>
            <a:chExt cx="701379" cy="2571807"/>
          </a:xfrm>
        </p:grpSpPr>
        <p:grpSp>
          <p:nvGrpSpPr>
            <p:cNvPr id="23" name="组合 22"/>
            <p:cNvGrpSpPr>
              <a:grpSpLocks noChangeAspect="1"/>
            </p:cNvGrpSpPr>
            <p:nvPr/>
          </p:nvGrpSpPr>
          <p:grpSpPr>
            <a:xfrm rot="5400000">
              <a:off x="-668543" y="2378549"/>
              <a:ext cx="2571807" cy="352210"/>
              <a:chOff x="1362371" y="791824"/>
              <a:chExt cx="2571807" cy="352210"/>
            </a:xfrm>
          </p:grpSpPr>
          <p:cxnSp>
            <p:nvCxnSpPr>
              <p:cNvPr id="25" name="直接连接符 24"/>
              <p:cNvCxnSpPr/>
              <p:nvPr/>
            </p:nvCxnSpPr>
            <p:spPr>
              <a:xfrm flipV="1">
                <a:off x="1702178" y="910520"/>
                <a:ext cx="2232000" cy="17585"/>
              </a:xfrm>
              <a:prstGeom prst="line">
                <a:avLst/>
              </a:prstGeom>
              <a:ln w="12700">
                <a:solidFill>
                  <a:srgbClr val="98B3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组合 25"/>
              <p:cNvGrpSpPr/>
              <p:nvPr/>
            </p:nvGrpSpPr>
            <p:grpSpPr>
              <a:xfrm>
                <a:off x="1362371" y="791824"/>
                <a:ext cx="334111" cy="352210"/>
                <a:chOff x="2121873" y="1511588"/>
                <a:chExt cx="445481" cy="469613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2121873" y="1511588"/>
                  <a:ext cx="363415" cy="363415"/>
                </a:xfrm>
                <a:prstGeom prst="rect">
                  <a:avLst/>
                </a:prstGeom>
                <a:solidFill>
                  <a:srgbClr val="547D9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2321171" y="1735018"/>
                  <a:ext cx="246183" cy="246183"/>
                </a:xfrm>
                <a:prstGeom prst="rect">
                  <a:avLst/>
                </a:prstGeom>
                <a:solidFill>
                  <a:srgbClr val="98B3C8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4" name="文本框 4"/>
            <p:cNvSpPr txBox="1"/>
            <p:nvPr/>
          </p:nvSpPr>
          <p:spPr>
            <a:xfrm>
              <a:off x="92087" y="1785105"/>
              <a:ext cx="630942" cy="1564347"/>
            </a:xfrm>
            <a:prstGeom prst="rect">
              <a:avLst/>
            </a:prstGeom>
            <a:noFill/>
          </p:spPr>
          <p:txBody>
            <a:bodyPr vert="eaVert" wrap="square" lIns="68580" tIns="34290" rIns="68580" bIns="34290" rtlCol="0" anchor="ctr" anchorCtr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例  题</a:t>
              </a:r>
              <a:endParaRPr lang="zh-CN" altLang="en-US" sz="32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34001" y="260671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√</a:t>
            </a:r>
            <a:endParaRPr lang="zh-CN" altLang="en-US" sz="2400" b="1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9" name="乘号 28"/>
          <p:cNvSpPr>
            <a:spLocks noChangeAspect="1"/>
          </p:cNvSpPr>
          <p:nvPr/>
        </p:nvSpPr>
        <p:spPr>
          <a:xfrm>
            <a:off x="5349923" y="2007720"/>
            <a:ext cx="540000" cy="540000"/>
          </a:xfrm>
          <a:prstGeom prst="mathMultiply">
            <a:avLst>
              <a:gd name="adj1" fmla="val 87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8"/>
          <p:cNvSpPr txBox="1"/>
          <p:nvPr/>
        </p:nvSpPr>
        <p:spPr>
          <a:xfrm>
            <a:off x="1447594" y="1039630"/>
            <a:ext cx="6840372" cy="33009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关于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北京和广州随地球自转的向心加速度，下列说法正确的是（　　）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．它们的方向都沿半径指向地心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．它们的方向都在平行赤道的平面内指向地轴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．北京的向心加速度比广州的向心加速度大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．北京的向心加速度比广州的向心加速度小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34001" y="359462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√</a:t>
            </a:r>
            <a:endParaRPr lang="zh-CN" altLang="en-US" sz="2400" b="1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2" name="乘号 31"/>
          <p:cNvSpPr>
            <a:spLocks noChangeAspect="1"/>
          </p:cNvSpPr>
          <p:nvPr/>
        </p:nvSpPr>
        <p:spPr>
          <a:xfrm>
            <a:off x="6198916" y="2912480"/>
            <a:ext cx="540000" cy="540000"/>
          </a:xfrm>
          <a:prstGeom prst="mathMultiply">
            <a:avLst>
              <a:gd name="adj1" fmla="val 87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3891231" y="3906164"/>
                <a:ext cx="1322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1" smtClean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zh-CN" sz="2400" b="1" baseline="-25000" smtClean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altLang="zh-CN" sz="2400" b="1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FF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zh-CN" altLang="en-US" sz="2400" b="1" i="1">
                        <a:solidFill>
                          <a:srgbClr val="FF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𝝎</m:t>
                    </m:r>
                    <m:r>
                      <m:rPr>
                        <m:nor/>
                      </m:rPr>
                      <a:rPr lang="en-US" altLang="zh-CN" sz="2400" b="1" baseline="3000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zh-CN" sz="2400" b="1" i="1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altLang="zh-CN" sz="2400" i="1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en-US" sz="2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231" y="3906164"/>
                <a:ext cx="1322214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4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29" grpId="0" animBg="1"/>
      <p:bldP spid="12" grpId="0"/>
      <p:bldP spid="31" grpId="0"/>
      <p:bldP spid="32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13118" y="641435"/>
            <a:ext cx="7848000" cy="3816000"/>
          </a:xfrm>
          <a:prstGeom prst="rect">
            <a:avLst/>
          </a:prstGeom>
          <a:solidFill>
            <a:schemeClr val="bg1"/>
          </a:solidFill>
          <a:ln>
            <a:solidFill>
              <a:srgbClr val="98B3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1124604" y="870986"/>
            <a:ext cx="7344000" cy="1463749"/>
          </a:xfrm>
        </p:spPr>
        <p:txBody>
          <a:bodyPr>
            <a:normAutofit/>
          </a:bodyPr>
          <a:lstStyle/>
          <a:p>
            <a:pPr marL="0" indent="0">
              <a:lnSpc>
                <a:spcPct val="210000"/>
              </a:lnSpc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如图所示</a:t>
            </a: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，两轮用皮带传动，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皮带不</a:t>
            </a: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打滑。图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中有</a:t>
            </a:r>
            <a:r>
              <a:rPr lang="en-US" altLang="zh-CN" sz="20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0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0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三点，这三点所在处的</a:t>
            </a: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半径 </a:t>
            </a:r>
            <a:r>
              <a:rPr lang="en-US" altLang="zh-CN" sz="2000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en-US" altLang="zh-CN" sz="2000" i="1" baseline="-250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000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en-US" altLang="zh-CN" sz="2000" i="1" baseline="-250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en-US" altLang="zh-CN" sz="2000" i="1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3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000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en-US" altLang="zh-CN" sz="2000" i="1" baseline="-250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en-US" altLang="zh-CN" sz="2000" i="1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</a:t>
            </a:r>
            <a:r>
              <a:rPr lang="en-US" altLang="zh-CN" sz="2000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en-US" altLang="zh-CN" sz="2000" baseline="-250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0327" y="1268750"/>
            <a:ext cx="701379" cy="2571807"/>
            <a:chOff x="92087" y="1268750"/>
            <a:chExt cx="701379" cy="2571807"/>
          </a:xfrm>
        </p:grpSpPr>
        <p:grpSp>
          <p:nvGrpSpPr>
            <p:cNvPr id="5" name="组合 4"/>
            <p:cNvGrpSpPr>
              <a:grpSpLocks noChangeAspect="1"/>
            </p:cNvGrpSpPr>
            <p:nvPr/>
          </p:nvGrpSpPr>
          <p:grpSpPr>
            <a:xfrm rot="5400000">
              <a:off x="-668543" y="2378549"/>
              <a:ext cx="2571807" cy="352210"/>
              <a:chOff x="1362371" y="791824"/>
              <a:chExt cx="2571807" cy="352210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1702178" y="910520"/>
                <a:ext cx="2232000" cy="17585"/>
              </a:xfrm>
              <a:prstGeom prst="line">
                <a:avLst/>
              </a:prstGeom>
              <a:ln w="12700">
                <a:solidFill>
                  <a:srgbClr val="98B3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组合 7"/>
              <p:cNvGrpSpPr/>
              <p:nvPr/>
            </p:nvGrpSpPr>
            <p:grpSpPr>
              <a:xfrm>
                <a:off x="1362371" y="791824"/>
                <a:ext cx="334111" cy="352210"/>
                <a:chOff x="2121873" y="1511588"/>
                <a:chExt cx="445481" cy="469613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2121873" y="1511588"/>
                  <a:ext cx="363415" cy="363415"/>
                </a:xfrm>
                <a:prstGeom prst="rect">
                  <a:avLst/>
                </a:prstGeom>
                <a:solidFill>
                  <a:srgbClr val="547D9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2321171" y="1735018"/>
                  <a:ext cx="246183" cy="246183"/>
                </a:xfrm>
                <a:prstGeom prst="rect">
                  <a:avLst/>
                </a:prstGeom>
                <a:solidFill>
                  <a:srgbClr val="98B3C8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6" name="文本框 4"/>
            <p:cNvSpPr txBox="1"/>
            <p:nvPr/>
          </p:nvSpPr>
          <p:spPr>
            <a:xfrm>
              <a:off x="92087" y="1785105"/>
              <a:ext cx="630942" cy="1564347"/>
            </a:xfrm>
            <a:prstGeom prst="rect">
              <a:avLst/>
            </a:prstGeom>
            <a:noFill/>
          </p:spPr>
          <p:txBody>
            <a:bodyPr vert="eaVert" wrap="square" lIns="68580" tIns="34290" rIns="68580" bIns="34290" rtlCol="0" anchor="ctr" anchorCtr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例  题</a:t>
              </a:r>
              <a:endParaRPr lang="zh-CN" altLang="en-US" sz="32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6146" name="Picture 2" descr="http://gzwl.cooco.net.cn/files/down/test/2017/03/08/05/2017030805433738056630.files/image008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643" y="2799709"/>
            <a:ext cx="2654402" cy="105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137902" y="2280832"/>
            <a:ext cx="4834864" cy="200054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lvl="0" hangingPunct="1">
              <a:lnSpc>
                <a:spcPct val="200000"/>
              </a:lnSpc>
            </a:pP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线速度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</a:t>
            </a: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 </a:t>
            </a:r>
            <a:r>
              <a:rPr lang="en-US" altLang="zh-CN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</a:t>
            </a:r>
          </a:p>
          <a:p>
            <a:pPr lvl="0" hangingPunct="1">
              <a:lnSpc>
                <a:spcPct val="250000"/>
              </a:lnSpc>
            </a:pP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角速度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</a:t>
            </a: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 </a:t>
            </a:r>
            <a:r>
              <a:rPr lang="el-GR" altLang="zh-CN" sz="2000" i="1" dirty="0" smtClean="0">
                <a:latin typeface="Times New Roman"/>
                <a:cs typeface="Times New Roman"/>
              </a:rPr>
              <a:t>ω</a:t>
            </a:r>
            <a:r>
              <a:rPr lang="en-US" altLang="zh-CN" sz="2000" i="1" baseline="-25000" dirty="0" smtClean="0">
                <a:latin typeface="Times New Roman"/>
                <a:cs typeface="Times New Roman"/>
              </a:rPr>
              <a:t>A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l-GR" altLang="zh-CN" sz="2000" i="1" dirty="0" smtClean="0">
                <a:latin typeface="Times New Roman"/>
                <a:cs typeface="Times New Roman"/>
              </a:rPr>
              <a:t>ω</a:t>
            </a:r>
            <a:r>
              <a:rPr lang="en-US" altLang="zh-CN" sz="2000" i="1" baseline="-25000" dirty="0" smtClean="0">
                <a:latin typeface="Times New Roman"/>
                <a:cs typeface="Times New Roman"/>
              </a:rPr>
              <a:t>B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l-GR" altLang="zh-CN" sz="2000" i="1" dirty="0" smtClean="0">
                <a:latin typeface="Times New Roman"/>
                <a:cs typeface="Times New Roman"/>
              </a:rPr>
              <a:t>ω</a:t>
            </a:r>
            <a:r>
              <a:rPr lang="en-US" altLang="zh-CN" sz="2000" i="1" baseline="-25000" dirty="0" smtClean="0">
                <a:latin typeface="Times New Roman"/>
                <a:cs typeface="Times New Roman"/>
              </a:rPr>
              <a:t>C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</a:t>
            </a:r>
          </a:p>
          <a:p>
            <a:pPr lvl="0" hangingPunct="1">
              <a:lnSpc>
                <a:spcPct val="200000"/>
              </a:lnSpc>
            </a:pP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加速度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</a:t>
            </a: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 </a:t>
            </a:r>
            <a:r>
              <a:rPr lang="en-US" altLang="zh-CN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</a:t>
            </a:r>
            <a:endParaRPr kumimoji="0" lang="zh-CN" altLang="zh-CN" sz="200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9086" y="2441010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+mj-ea"/>
              </a:rPr>
              <a:t>3∶3∶2</a:t>
            </a:r>
            <a:endParaRPr lang="zh-CN" altLang="en-US" sz="20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9086" y="3120497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+mj-ea"/>
              </a:rPr>
              <a:t>2∶3∶2</a:t>
            </a:r>
            <a:endParaRPr lang="zh-CN" altLang="en-US" sz="20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9902" y="3761943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+mj-ea"/>
              </a:rPr>
              <a:t>6∶9∶4</a:t>
            </a:r>
            <a:endParaRPr lang="zh-CN" altLang="en-US" sz="2000" dirty="0">
              <a:solidFill>
                <a:srgbClr val="FF0000"/>
              </a:solidFill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215371" y="4438893"/>
                <a:ext cx="1322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1" smtClean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zh-CN" sz="2400" b="1" baseline="-25000" smtClean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altLang="zh-CN" sz="2400" b="1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FF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zh-CN" altLang="en-US" sz="2400" b="1" i="1">
                        <a:solidFill>
                          <a:srgbClr val="FF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𝝎</m:t>
                    </m:r>
                    <m:r>
                      <m:rPr>
                        <m:nor/>
                      </m:rPr>
                      <a:rPr lang="en-US" altLang="zh-CN" sz="2400" b="1" baseline="3000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zh-CN" sz="2400" b="1" i="1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altLang="zh-CN" sz="2400" i="1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en-US" sz="2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371" y="4438893"/>
                <a:ext cx="1322214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478860" y="4396229"/>
                <a:ext cx="1225015" cy="611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1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zh-CN" sz="2400" b="1" baseline="-2500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400" b="1" i="1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FF"/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FF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1">
                            <a:solidFill>
                              <a:srgbClr val="FF00FF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2400" b="1" baseline="30000">
                            <a:solidFill>
                              <a:srgbClr val="FF00FF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400" b="1" i="1">
                            <a:solidFill>
                              <a:srgbClr val="FF00FF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1">
                            <a:solidFill>
                              <a:srgbClr val="FF00FF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en-US" sz="2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60" y="4396229"/>
                <a:ext cx="1225015" cy="6118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826334" y="4432411"/>
                <a:ext cx="1322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1" smtClean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zh-CN" sz="2400" b="1" baseline="-25000" smtClean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altLang="zh-CN" sz="2400" b="1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FF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b="1" i="1" smtClean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v</m:t>
                    </m:r>
                    <m:r>
                      <a:rPr lang="zh-CN" altLang="en-US" sz="2400" b="1" i="1">
                        <a:solidFill>
                          <a:srgbClr val="FF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𝝎</m:t>
                    </m:r>
                  </m:oMath>
                </a14:m>
                <a:endParaRPr lang="zh-CN" altLang="en-US" sz="2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334" y="4432411"/>
                <a:ext cx="1322214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2703875" y="2146222"/>
                <a:ext cx="1322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1" smtClean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zh-CN" sz="2400" b="1" i="1" smtClean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FF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zh-CN" altLang="en-US" sz="2400" b="1" i="1">
                        <a:solidFill>
                          <a:srgbClr val="FF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𝝎</m:t>
                    </m:r>
                    <m:r>
                      <m:rPr>
                        <m:nor/>
                      </m:rPr>
                      <a:rPr lang="en-US" altLang="zh-CN" sz="2400" b="1" i="1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altLang="zh-CN" sz="2400" i="1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en-US" sz="2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875" y="2146222"/>
                <a:ext cx="1322214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2484756" y="2788855"/>
                <a:ext cx="1091966" cy="611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400" b="1" i="1">
                        <a:solidFill>
                          <a:srgbClr val="FF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𝝎</m:t>
                    </m:r>
                    <m:r>
                      <m:rPr>
                        <m:nor/>
                      </m:rPr>
                      <a:rPr lang="en-US" altLang="zh-CN" sz="2400" b="1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b="1" i="1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FF"/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FF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1">
                            <a:solidFill>
                              <a:srgbClr val="FF00FF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2400" b="1" i="1">
                            <a:solidFill>
                              <a:srgbClr val="FF00FF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1">
                            <a:solidFill>
                              <a:srgbClr val="FF00FF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en-US" sz="2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756" y="2788855"/>
                <a:ext cx="1091966" cy="6118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5487441" y="3789216"/>
            <a:ext cx="1765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87441" y="4088731"/>
            <a:ext cx="1765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4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build="p"/>
      <p:bldP spid="13" grpId="0"/>
      <p:bldP spid="12" grpId="0"/>
      <p:bldP spid="15" grpId="0"/>
      <p:bldP spid="16" grpId="0"/>
      <p:bldP spid="18" grpId="0"/>
      <p:bldP spid="14" grpId="0"/>
      <p:bldP spid="20" grpId="0"/>
      <p:bldP spid="21" grpId="0"/>
      <p:bldP spid="22" grpId="0"/>
      <p:bldP spid="19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1951629" y="1323828"/>
            <a:ext cx="5432021" cy="1978925"/>
          </a:xfrm>
        </p:spPr>
        <p:txBody>
          <a:bodyPr anchor="ctr" anchorCtr="0">
            <a:noAutofit/>
          </a:bodyPr>
          <a:lstStyle/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 smtClean="0"/>
              <a:t>向心加速度的</a:t>
            </a:r>
            <a:r>
              <a:rPr lang="zh-CN" altLang="en-US" sz="2800" dirty="0"/>
              <a:t>方向</a:t>
            </a:r>
            <a:endParaRPr lang="en-US" altLang="zh-CN" sz="2800" dirty="0" smtClean="0"/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 smtClean="0"/>
              <a:t>向心加速度的大小及表达式</a:t>
            </a:r>
            <a:endParaRPr lang="en-US" altLang="zh-CN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470245" y="745538"/>
            <a:ext cx="1350566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3200" dirty="0" smtClean="0"/>
              <a:t>小结</a:t>
            </a:r>
            <a:endParaRPr lang="zh-CN" altLang="en-US" sz="3200" dirty="0"/>
          </a:p>
        </p:txBody>
      </p:sp>
      <p:grpSp>
        <p:nvGrpSpPr>
          <p:cNvPr id="5" name="组合 4"/>
          <p:cNvGrpSpPr/>
          <p:nvPr/>
        </p:nvGrpSpPr>
        <p:grpSpPr>
          <a:xfrm>
            <a:off x="1362371" y="1119376"/>
            <a:ext cx="5102033" cy="352210"/>
            <a:chOff x="1362371" y="791824"/>
            <a:chExt cx="5102033" cy="352210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1784404" y="985772"/>
              <a:ext cx="4680000" cy="17585"/>
            </a:xfrm>
            <a:prstGeom prst="line">
              <a:avLst/>
            </a:prstGeom>
            <a:ln w="12700">
              <a:solidFill>
                <a:srgbClr val="98B3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1362371" y="791824"/>
              <a:ext cx="334111" cy="352210"/>
              <a:chOff x="2121873" y="1511588"/>
              <a:chExt cx="445481" cy="469613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547D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98B3C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90239" y="3666159"/>
            <a:ext cx="1546564" cy="937335"/>
            <a:chOff x="1515315" y="1520842"/>
            <a:chExt cx="1553998" cy="937335"/>
          </a:xfrm>
        </p:grpSpPr>
        <p:sp>
          <p:nvSpPr>
            <p:cNvPr id="11" name="云形标注 10"/>
            <p:cNvSpPr/>
            <p:nvPr/>
          </p:nvSpPr>
          <p:spPr>
            <a:xfrm>
              <a:off x="1515315" y="1520842"/>
              <a:ext cx="1553998" cy="937335"/>
            </a:xfrm>
            <a:prstGeom prst="cloudCallout">
              <a:avLst>
                <a:gd name="adj1" fmla="val 70482"/>
                <a:gd name="adj2" fmla="val 162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12" name="文本框 8"/>
            <p:cNvSpPr txBox="1"/>
            <p:nvPr/>
          </p:nvSpPr>
          <p:spPr>
            <a:xfrm>
              <a:off x="1665035" y="1677440"/>
              <a:ext cx="1404278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 思考</a:t>
              </a:r>
              <a:endPara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3" name="内容占位符 2"/>
          <p:cNvSpPr txBox="1">
            <a:spLocks/>
          </p:cNvSpPr>
          <p:nvPr/>
        </p:nvSpPr>
        <p:spPr>
          <a:xfrm>
            <a:off x="2415650" y="3904645"/>
            <a:ext cx="4968000" cy="6316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170" tIns="46990" rIns="90170" bIns="46990" rtlCol="0" anchor="ctr" anchorCtr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solidFill>
                  <a:srgbClr val="547D9D"/>
                </a:solidFill>
              </a:rPr>
              <a:t>匀速圆周运动是不是匀变速运动</a:t>
            </a:r>
            <a:r>
              <a:rPr lang="en-US" altLang="zh-CN" sz="2400" dirty="0" smtClean="0">
                <a:solidFill>
                  <a:srgbClr val="547D9D"/>
                </a:solidFill>
              </a:rPr>
              <a:t>?</a:t>
            </a:r>
            <a:endParaRPr lang="zh-CN" altLang="en-US" sz="2400" dirty="0">
              <a:solidFill>
                <a:srgbClr val="547D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1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6" name="矩形 5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extLst>
      <p:ext uri="{BB962C8B-B14F-4D97-AF65-F5344CB8AC3E}">
        <p14:creationId xmlns:p14="http://schemas.microsoft.com/office/powerpoint/2010/main" val="282226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5" t="52193" r="32573" b="30749"/>
          <a:stretch/>
        </p:blipFill>
        <p:spPr bwMode="auto">
          <a:xfrm>
            <a:off x="4798336" y="882250"/>
            <a:ext cx="2789415" cy="117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1771751" y="2381638"/>
            <a:ext cx="5668913" cy="58685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 匀速圆周运动是匀速运动吗？</a:t>
            </a:r>
            <a:endParaRPr lang="en-US" altLang="zh-CN" sz="2400" dirty="0" smtClean="0"/>
          </a:p>
        </p:txBody>
      </p:sp>
      <p:grpSp>
        <p:nvGrpSpPr>
          <p:cNvPr id="11" name="组合 10"/>
          <p:cNvGrpSpPr/>
          <p:nvPr/>
        </p:nvGrpSpPr>
        <p:grpSpPr>
          <a:xfrm>
            <a:off x="681935" y="906980"/>
            <a:ext cx="1546564" cy="937335"/>
            <a:chOff x="1515315" y="1520842"/>
            <a:chExt cx="1553998" cy="937335"/>
          </a:xfrm>
        </p:grpSpPr>
        <p:sp>
          <p:nvSpPr>
            <p:cNvPr id="12" name="云形标注 11"/>
            <p:cNvSpPr/>
            <p:nvPr/>
          </p:nvSpPr>
          <p:spPr>
            <a:xfrm>
              <a:off x="1515315" y="1520842"/>
              <a:ext cx="1553998" cy="937335"/>
            </a:xfrm>
            <a:prstGeom prst="cloudCallout">
              <a:avLst>
                <a:gd name="adj1" fmla="val 29889"/>
                <a:gd name="adj2" fmla="val 832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13" name="文本框 8"/>
            <p:cNvSpPr txBox="1"/>
            <p:nvPr/>
          </p:nvSpPr>
          <p:spPr>
            <a:xfrm>
              <a:off x="1665035" y="1677440"/>
              <a:ext cx="1404278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 问题：</a:t>
              </a:r>
              <a:endPara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1061717" y="3411943"/>
            <a:ext cx="1800657" cy="648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zh-CN" altLang="en-US" sz="2000" dirty="0"/>
              <a:t>匀速圆周运动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3602121" y="3411943"/>
            <a:ext cx="1800657" cy="648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变速运动</a:t>
            </a:r>
            <a:endParaRPr lang="zh-CN" altLang="en-US" sz="2000" dirty="0"/>
          </a:p>
        </p:txBody>
      </p:sp>
      <p:sp>
        <p:nvSpPr>
          <p:cNvPr id="20" name="圆角矩形 19"/>
          <p:cNvSpPr/>
          <p:nvPr/>
        </p:nvSpPr>
        <p:spPr>
          <a:xfrm>
            <a:off x="6141932" y="3411943"/>
            <a:ext cx="1800657" cy="648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存在加速度</a:t>
            </a:r>
            <a:endParaRPr lang="zh-CN" altLang="en-US" sz="2000" dirty="0"/>
          </a:p>
        </p:txBody>
      </p:sp>
      <p:sp>
        <p:nvSpPr>
          <p:cNvPr id="2" name="虚尾箭头 1"/>
          <p:cNvSpPr/>
          <p:nvPr/>
        </p:nvSpPr>
        <p:spPr>
          <a:xfrm>
            <a:off x="2937040" y="3493627"/>
            <a:ext cx="612000" cy="484632"/>
          </a:xfrm>
          <a:prstGeom prst="stripedRightArrow">
            <a:avLst>
              <a:gd name="adj1" fmla="val 38717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547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虚尾箭头 15"/>
          <p:cNvSpPr/>
          <p:nvPr/>
        </p:nvSpPr>
        <p:spPr>
          <a:xfrm>
            <a:off x="5475340" y="3493627"/>
            <a:ext cx="612000" cy="484632"/>
          </a:xfrm>
          <a:prstGeom prst="stripedRightArrow">
            <a:avLst>
              <a:gd name="adj1" fmla="val 38717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547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9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8" grpId="0" animBg="1"/>
      <p:bldP spid="20" grpId="0" animBg="1"/>
      <p:bldP spid="2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200" y="623118"/>
            <a:ext cx="5562430" cy="542767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探究：匀速圆周运动的加速度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1192851" y="2155163"/>
            <a:ext cx="1768713" cy="60817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加速度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方向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516684" y="1405716"/>
            <a:ext cx="2642169" cy="504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170" tIns="46990" rIns="90170" bIns="46990" rtlCol="0" anchor="ctr" anchorCtr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en-US" altLang="zh-CN" sz="2000" dirty="0" smtClean="0">
                <a:solidFill>
                  <a:srgbClr val="547D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2000" dirty="0" smtClean="0">
                <a:solidFill>
                  <a:srgbClr val="547D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牛顿第二定律</a:t>
            </a:r>
            <a:endParaRPr lang="en-US" altLang="zh-CN" sz="2000" dirty="0" smtClean="0">
              <a:solidFill>
                <a:srgbClr val="547D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35" t="52193" r="32573" b="30749"/>
          <a:stretch/>
        </p:blipFill>
        <p:spPr bwMode="auto">
          <a:xfrm>
            <a:off x="5917454" y="2550176"/>
            <a:ext cx="2789415" cy="117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横卷形 7"/>
          <p:cNvSpPr/>
          <p:nvPr/>
        </p:nvSpPr>
        <p:spPr>
          <a:xfrm>
            <a:off x="736977" y="1262919"/>
            <a:ext cx="1760561" cy="776313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动力学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542892" y="2705943"/>
            <a:ext cx="622765" cy="671580"/>
            <a:chOff x="7312162" y="2724763"/>
            <a:chExt cx="622765" cy="671580"/>
          </a:xfrm>
        </p:grpSpPr>
        <p:cxnSp>
          <p:nvCxnSpPr>
            <p:cNvPr id="10" name="直接箭头连接符 9"/>
            <p:cNvCxnSpPr/>
            <p:nvPr/>
          </p:nvCxnSpPr>
          <p:spPr>
            <a:xfrm flipH="1" flipV="1">
              <a:off x="7312162" y="3162335"/>
              <a:ext cx="622765" cy="23400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357051" y="2724763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sz="2400" b="1" baseline="-25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zh-CN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/>
              <p:cNvSpPr txBox="1">
                <a:spLocks/>
              </p:cNvSpPr>
              <p:nvPr/>
            </p:nvSpPr>
            <p:spPr>
              <a:xfrm>
                <a:off x="1192852" y="3968310"/>
                <a:ext cx="3269966" cy="861286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故：</a:t>
                </a:r>
                <a:r>
                  <a:rPr lang="en-US" altLang="zh-CN" sz="2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200" b="1" i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zh-CN" sz="2200" b="1" baseline="-25000" smtClean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lang="en-US" altLang="zh-CN" sz="2200" b="1" i="1"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200" b="1">
                            <a:latin typeface="Cambria Math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2200" b="1" baseline="3000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2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altLang="zh-CN" sz="22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zh-CN" altLang="en-US" sz="22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𝝎</m:t>
                    </m:r>
                    <m:r>
                      <m:rPr>
                        <m:nor/>
                      </m:rPr>
                      <a:rPr lang="en-US" altLang="zh-CN" sz="2200" b="1" baseline="30000"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zh-CN" sz="2200" b="1" i="1"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endParaRPr lang="zh-CN" altLang="en-US" sz="2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1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852" y="3968310"/>
                <a:ext cx="3269966" cy="861286"/>
              </a:xfrm>
              <a:prstGeom prst="rect">
                <a:avLst/>
              </a:prstGeom>
              <a:blipFill rotWithShape="1">
                <a:blip r:embed="rId4"/>
                <a:stretch>
                  <a:fillRect l="-24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内容占位符 2"/>
          <p:cNvSpPr txBox="1">
            <a:spLocks/>
          </p:cNvSpPr>
          <p:nvPr/>
        </p:nvSpPr>
        <p:spPr>
          <a:xfrm>
            <a:off x="1192852" y="2685063"/>
            <a:ext cx="1864247" cy="612967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加速度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大小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2971127" y="2155163"/>
            <a:ext cx="1382499" cy="608176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指向圆心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2"/>
              <p:cNvSpPr txBox="1">
                <a:spLocks/>
              </p:cNvSpPr>
              <p:nvPr/>
            </p:nvSpPr>
            <p:spPr>
              <a:xfrm>
                <a:off x="2893314" y="2495584"/>
                <a:ext cx="1304689" cy="970935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000" b="1" dirty="0" smtClean="0"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1" i="1" smtClean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zh-CN" sz="2000" b="1" baseline="-25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lang="en-US" altLang="zh-CN" sz="2000" b="1" i="1" smtClean="0">
                            <a:latin typeface="Cambria Math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1" smtClean="0">
                            <a:latin typeface="Cambria Math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b="1" i="1" smtClean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altLang="zh-CN" sz="2000" b="1" baseline="-2500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zh-CN" sz="2000" b="1" baseline="-25000" smtClean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</m:oMath>
                </a14:m>
                <a:endPara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314" y="2495584"/>
                <a:ext cx="1304689" cy="9709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圆角矩形标注 3"/>
          <p:cNvSpPr/>
          <p:nvPr/>
        </p:nvSpPr>
        <p:spPr>
          <a:xfrm>
            <a:off x="5303305" y="1885163"/>
            <a:ext cx="1563828" cy="540000"/>
          </a:xfrm>
          <a:prstGeom prst="wedgeRoundRectCallout">
            <a:avLst>
              <a:gd name="adj1" fmla="val -85414"/>
              <a:gd name="adj2" fmla="val 4601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</a:rPr>
              <a:t>向心加速度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内容占位符 2"/>
              <p:cNvSpPr txBox="1">
                <a:spLocks/>
              </p:cNvSpPr>
              <p:nvPr/>
            </p:nvSpPr>
            <p:spPr>
              <a:xfrm>
                <a:off x="1192852" y="3246205"/>
                <a:ext cx="2766418" cy="861286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因：</a:t>
                </a:r>
                <a:r>
                  <a:rPr lang="en-US" altLang="zh-CN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1" i="1" smtClean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altLang="zh-CN" sz="2000" b="1" baseline="-25000" smtClean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=</m:t>
                    </m:r>
                    <m:r>
                      <m:rPr>
                        <m:nor/>
                      </m:rPr>
                      <a:rPr lang="en-US" altLang="zh-CN" sz="2000" b="1" i="1" dirty="0" smtClean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m</m:t>
                    </m:r>
                    <m:f>
                      <m:fPr>
                        <m:ctrlPr>
                          <a:rPr lang="en-US" altLang="zh-CN" sz="2000" b="1" i="1"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2000" b="1" baseline="3000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  <m:r>
                      <m:rPr>
                        <m:nor/>
                      </m:rPr>
                      <a: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=</m:t>
                    </m:r>
                    <m:r>
                      <m:rPr>
                        <m:nor/>
                      </m:rPr>
                      <a:rPr lang="en-US" altLang="zh-CN" sz="2000" b="1" i="1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m</m:t>
                    </m:r>
                    <m:r>
                      <a:rPr lang="zh-CN" altLang="en-US" sz="20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𝝎</m:t>
                    </m:r>
                    <m:r>
                      <m:rPr>
                        <m:nor/>
                      </m:rPr>
                      <a:rPr lang="en-US" altLang="zh-CN" sz="2000" b="1" baseline="30000"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zh-CN" sz="2000" b="1" i="1"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endPara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852" y="3246205"/>
                <a:ext cx="2766418" cy="861286"/>
              </a:xfrm>
              <a:prstGeom prst="rect">
                <a:avLst/>
              </a:prstGeom>
              <a:blipFill rotWithShape="1">
                <a:blip r:embed="rId6"/>
                <a:stretch>
                  <a:fillRect l="-24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72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8" grpId="0" animBg="1"/>
      <p:bldP spid="11" grpId="0"/>
      <p:bldP spid="14" grpId="0"/>
      <p:bldP spid="15" grpId="0"/>
      <p:bldP spid="16" grpId="0"/>
      <p:bldP spid="4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9875" y="527583"/>
            <a:ext cx="5410435" cy="542767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探究：匀速圆周运动的加速度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内容占位符 2"/>
              <p:cNvSpPr txBox="1">
                <a:spLocks/>
              </p:cNvSpPr>
              <p:nvPr/>
            </p:nvSpPr>
            <p:spPr>
              <a:xfrm>
                <a:off x="1207191" y="2859874"/>
                <a:ext cx="4033549" cy="1125272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2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加速度定义：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1" smtClean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zh-CN" sz="2800" b="1" i="1" smtClean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altLang="zh-CN" sz="2800" b="1" i="1" smtClean="0"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Cambria Math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smtClean="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altLang="zh-CN" sz="2800" b="1" i="1" smtClean="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2800" b="1" i="1" smtClean="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smtClean="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altLang="zh-CN" sz="2800" b="1" i="1" smtClean="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t</m:t>
                        </m:r>
                      </m:den>
                    </m:f>
                  </m:oMath>
                </a14:m>
                <a:endParaRPr lang="en-US" altLang="zh-CN" sz="2400" b="1" i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1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191" y="2859874"/>
                <a:ext cx="4033549" cy="11252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8108631" y="1342434"/>
            <a:ext cx="473785" cy="2256176"/>
            <a:chOff x="8286055" y="1202465"/>
            <a:chExt cx="473785" cy="2256176"/>
          </a:xfrm>
        </p:grpSpPr>
        <p:cxnSp>
          <p:nvCxnSpPr>
            <p:cNvPr id="258" name="直接连接符 257"/>
            <p:cNvCxnSpPr/>
            <p:nvPr/>
          </p:nvCxnSpPr>
          <p:spPr>
            <a:xfrm rot="5400000" flipH="1">
              <a:off x="7206054" y="2378641"/>
              <a:ext cx="2160001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TextBox 259"/>
            <p:cNvSpPr txBox="1"/>
            <p:nvPr/>
          </p:nvSpPr>
          <p:spPr>
            <a:xfrm>
              <a:off x="8347549" y="1202465"/>
              <a:ext cx="4122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sz="2000" b="1" i="1" baseline="-25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83322" y="2544952"/>
            <a:ext cx="2507229" cy="2121351"/>
            <a:chOff x="6160746" y="2404983"/>
            <a:chExt cx="2507229" cy="2121351"/>
          </a:xfrm>
        </p:grpSpPr>
        <p:grpSp>
          <p:nvGrpSpPr>
            <p:cNvPr id="249" name="组合 248"/>
            <p:cNvGrpSpPr/>
            <p:nvPr/>
          </p:nvGrpSpPr>
          <p:grpSpPr>
            <a:xfrm>
              <a:off x="6160746" y="2404983"/>
              <a:ext cx="2121352" cy="2121351"/>
              <a:chOff x="2756848" y="2593076"/>
              <a:chExt cx="1620000" cy="1620000"/>
            </a:xfrm>
          </p:grpSpPr>
          <p:sp>
            <p:nvSpPr>
              <p:cNvPr id="261" name="椭圆 260"/>
              <p:cNvSpPr/>
              <p:nvPr/>
            </p:nvSpPr>
            <p:spPr>
              <a:xfrm>
                <a:off x="2756848" y="2593076"/>
                <a:ext cx="1620000" cy="1620000"/>
              </a:xfrm>
              <a:prstGeom prst="ellipse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262" name="椭圆 261"/>
              <p:cNvSpPr>
                <a:spLocks noChangeAspect="1"/>
              </p:cNvSpPr>
              <p:nvPr/>
            </p:nvSpPr>
            <p:spPr>
              <a:xfrm>
                <a:off x="3529146" y="3365598"/>
                <a:ext cx="72000" cy="72000"/>
              </a:xfrm>
              <a:prstGeom prst="ellipse">
                <a:avLst/>
              </a:prstGeom>
              <a:solidFill>
                <a:srgbClr val="547D9D"/>
              </a:solidFill>
              <a:ln>
                <a:solidFill>
                  <a:srgbClr val="547D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>
                <a:off x="3290865" y="3252932"/>
                <a:ext cx="283025" cy="305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zh-CN" alt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57" name="直接连接符 256"/>
            <p:cNvCxnSpPr/>
            <p:nvPr/>
          </p:nvCxnSpPr>
          <p:spPr>
            <a:xfrm flipH="1">
              <a:off x="7225168" y="3463721"/>
              <a:ext cx="106693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TextBox 258"/>
            <p:cNvSpPr txBox="1"/>
            <p:nvPr/>
          </p:nvSpPr>
          <p:spPr>
            <a:xfrm>
              <a:off x="8311787" y="3260891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90721" y="1057492"/>
            <a:ext cx="938073" cy="2160000"/>
            <a:chOff x="6668145" y="917523"/>
            <a:chExt cx="938073" cy="2160000"/>
          </a:xfrm>
        </p:grpSpPr>
        <p:cxnSp>
          <p:nvCxnSpPr>
            <p:cNvPr id="254" name="直接连接符 253"/>
            <p:cNvCxnSpPr/>
            <p:nvPr/>
          </p:nvCxnSpPr>
          <p:spPr>
            <a:xfrm rot="3600000" flipH="1">
              <a:off x="6526218" y="1997523"/>
              <a:ext cx="2160000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TextBox 255"/>
            <p:cNvSpPr txBox="1"/>
            <p:nvPr/>
          </p:nvSpPr>
          <p:spPr>
            <a:xfrm>
              <a:off x="6668145" y="982812"/>
              <a:ext cx="41229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i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sz="2000" b="1" i="1" baseline="-250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2000" b="1" i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12886" y="2823602"/>
            <a:ext cx="1628416" cy="1303182"/>
            <a:chOff x="6590310" y="2683633"/>
            <a:chExt cx="1628416" cy="1303182"/>
          </a:xfrm>
        </p:grpSpPr>
        <p:grpSp>
          <p:nvGrpSpPr>
            <p:cNvPr id="10" name="组合 9"/>
            <p:cNvGrpSpPr/>
            <p:nvPr/>
          </p:nvGrpSpPr>
          <p:grpSpPr>
            <a:xfrm>
              <a:off x="7151789" y="2683633"/>
              <a:ext cx="1066937" cy="509379"/>
              <a:chOff x="7151789" y="2683633"/>
              <a:chExt cx="1066937" cy="509379"/>
            </a:xfrm>
          </p:grpSpPr>
          <p:cxnSp>
            <p:nvCxnSpPr>
              <p:cNvPr id="253" name="直接连接符 252"/>
              <p:cNvCxnSpPr/>
              <p:nvPr/>
            </p:nvCxnSpPr>
            <p:spPr>
              <a:xfrm rot="19800000" flipH="1">
                <a:off x="7151789" y="3193012"/>
                <a:ext cx="10669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TextBox 254"/>
              <p:cNvSpPr txBox="1"/>
              <p:nvPr/>
            </p:nvSpPr>
            <p:spPr>
              <a:xfrm>
                <a:off x="7707021" y="2683633"/>
                <a:ext cx="356188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9" name="组合 238"/>
            <p:cNvGrpSpPr/>
            <p:nvPr/>
          </p:nvGrpSpPr>
          <p:grpSpPr>
            <a:xfrm>
              <a:off x="6590310" y="2945456"/>
              <a:ext cx="1420282" cy="1041359"/>
              <a:chOff x="5016871" y="3854648"/>
              <a:chExt cx="956364" cy="701212"/>
            </a:xfrm>
          </p:grpSpPr>
          <p:sp>
            <p:nvSpPr>
              <p:cNvPr id="240" name="弧形 239"/>
              <p:cNvSpPr>
                <a:spLocks noChangeAspect="1"/>
              </p:cNvSpPr>
              <p:nvPr/>
            </p:nvSpPr>
            <p:spPr>
              <a:xfrm>
                <a:off x="5016871" y="3854648"/>
                <a:ext cx="701212" cy="701212"/>
              </a:xfrm>
              <a:prstGeom prst="arc">
                <a:avLst>
                  <a:gd name="adj1" fmla="val 20122417"/>
                  <a:gd name="adj2" fmla="val 0"/>
                </a:avLst>
              </a:prstGeom>
              <a:ln w="25400">
                <a:solidFill>
                  <a:srgbClr val="547D9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rgbClr val="547D9D"/>
                  </a:solidFill>
                </a:endParaRPr>
              </a:p>
            </p:txBody>
          </p:sp>
          <p:sp>
            <p:nvSpPr>
              <p:cNvPr id="242" name="TextBox 241"/>
              <p:cNvSpPr txBox="1"/>
              <p:nvPr/>
            </p:nvSpPr>
            <p:spPr>
              <a:xfrm>
                <a:off x="5693454" y="3983568"/>
                <a:ext cx="279781" cy="269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CN" sz="2000" b="1" dirty="0" smtClean="0">
                    <a:solidFill>
                      <a:srgbClr val="547D9D"/>
                    </a:solidFill>
                    <a:latin typeface="Times New Roman"/>
                    <a:cs typeface="Times New Roman"/>
                  </a:rPr>
                  <a:t>Δ</a:t>
                </a:r>
                <a:r>
                  <a:rPr lang="en-US" altLang="zh-CN" sz="2000" b="1" i="1" dirty="0" smtClean="0">
                    <a:solidFill>
                      <a:srgbClr val="547D9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2000" b="1" i="1" baseline="-25000" dirty="0">
                  <a:solidFill>
                    <a:srgbClr val="547D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4" name="横卷形 263"/>
          <p:cNvSpPr/>
          <p:nvPr/>
        </p:nvSpPr>
        <p:spPr>
          <a:xfrm>
            <a:off x="736977" y="1260981"/>
            <a:ext cx="1760561" cy="776313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运动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</a:rPr>
              <a:t>学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云形标注 264"/>
              <p:cNvSpPr/>
              <p:nvPr/>
            </p:nvSpPr>
            <p:spPr>
              <a:xfrm>
                <a:off x="4067033" y="1551294"/>
                <a:ext cx="1746652" cy="972000"/>
              </a:xfrm>
              <a:prstGeom prst="cloudCallout">
                <a:avLst>
                  <a:gd name="adj1" fmla="val -39232"/>
                  <a:gd name="adj2" fmla="val 8459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如 何</a:t>
                </a:r>
                <a:endParaRPr lang="en-US" altLang="zh-CN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algn="ctr"/>
                <a:r>
                  <a:rPr lang="zh-CN" altLang="en-US" sz="20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确 定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en-US" altLang="zh-CN" sz="2000" b="1" i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endParaRPr lang="zh-CN" alt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5" name="云形标注 2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033" y="1551294"/>
                <a:ext cx="1746652" cy="972000"/>
              </a:xfrm>
              <a:prstGeom prst="cloudCallout">
                <a:avLst>
                  <a:gd name="adj1" fmla="val -39232"/>
                  <a:gd name="adj2" fmla="val 84599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10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264" grpId="0" animBg="1"/>
      <p:bldP spid="2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4365648" y="1603014"/>
            <a:ext cx="1874636" cy="588216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曲线运动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923809" y="1555941"/>
            <a:ext cx="2135154" cy="588216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直线运动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605414" y="2266989"/>
            <a:ext cx="651273" cy="496648"/>
            <a:chOff x="1605414" y="2266989"/>
            <a:chExt cx="651273" cy="496648"/>
          </a:xfrm>
        </p:grpSpPr>
        <p:cxnSp>
          <p:nvCxnSpPr>
            <p:cNvPr id="8" name="直接箭头连接符 7"/>
            <p:cNvCxnSpPr/>
            <p:nvPr/>
          </p:nvCxnSpPr>
          <p:spPr>
            <a:xfrm>
              <a:off x="1605414" y="2763637"/>
              <a:ext cx="540000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833173" y="2266989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sz="2400" b="1" baseline="-250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400" b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605414" y="2866641"/>
            <a:ext cx="1458621" cy="461665"/>
            <a:chOff x="1605414" y="2866641"/>
            <a:chExt cx="1458621" cy="461665"/>
          </a:xfrm>
        </p:grpSpPr>
        <p:cxnSp>
          <p:nvCxnSpPr>
            <p:cNvPr id="9" name="直接箭头连接符 8"/>
            <p:cNvCxnSpPr/>
            <p:nvPr/>
          </p:nvCxnSpPr>
          <p:spPr>
            <a:xfrm>
              <a:off x="1605414" y="2954707"/>
              <a:ext cx="12600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640521" y="2866641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sz="2400" b="1" baseline="-250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150679" y="2299758"/>
            <a:ext cx="720000" cy="467263"/>
            <a:chOff x="2150679" y="2299758"/>
            <a:chExt cx="720000" cy="467263"/>
          </a:xfrm>
        </p:grpSpPr>
        <p:cxnSp>
          <p:nvCxnSpPr>
            <p:cNvPr id="13" name="直接箭头连接符 12"/>
            <p:cNvCxnSpPr/>
            <p:nvPr/>
          </p:nvCxnSpPr>
          <p:spPr>
            <a:xfrm>
              <a:off x="2150679" y="2767021"/>
              <a:ext cx="720000" cy="0"/>
            </a:xfrm>
            <a:prstGeom prst="straightConnector1">
              <a:avLst/>
            </a:prstGeom>
            <a:ln w="50800">
              <a:solidFill>
                <a:srgbClr val="FF00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329653" y="2299758"/>
              <a:ext cx="513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CN" sz="2400" b="1" dirty="0" smtClean="0">
                  <a:solidFill>
                    <a:srgbClr val="FF00FF"/>
                  </a:solidFill>
                  <a:latin typeface="Times New Roman"/>
                  <a:cs typeface="Times New Roman"/>
                </a:rPr>
                <a:t>Δ</a:t>
              </a:r>
              <a:r>
                <a:rPr lang="en-US" altLang="zh-CN" sz="2400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zh-CN" altLang="en-US" sz="24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600342" y="4094314"/>
            <a:ext cx="651273" cy="461665"/>
            <a:chOff x="1600342" y="4094314"/>
            <a:chExt cx="651273" cy="461665"/>
          </a:xfrm>
        </p:grpSpPr>
        <p:cxnSp>
          <p:nvCxnSpPr>
            <p:cNvPr id="17" name="直接箭头连接符 16"/>
            <p:cNvCxnSpPr/>
            <p:nvPr/>
          </p:nvCxnSpPr>
          <p:spPr>
            <a:xfrm>
              <a:off x="1600342" y="4176510"/>
              <a:ext cx="5400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828101" y="4094314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sz="2400" b="1" baseline="-250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600342" y="3479294"/>
            <a:ext cx="1458621" cy="497506"/>
            <a:chOff x="1600342" y="3479294"/>
            <a:chExt cx="1458621" cy="497506"/>
          </a:xfrm>
        </p:grpSpPr>
        <p:cxnSp>
          <p:nvCxnSpPr>
            <p:cNvPr id="18" name="直接箭头连接符 17"/>
            <p:cNvCxnSpPr/>
            <p:nvPr/>
          </p:nvCxnSpPr>
          <p:spPr>
            <a:xfrm>
              <a:off x="1600342" y="3976800"/>
              <a:ext cx="1260000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635449" y="3479294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sz="2400" b="1" baseline="-250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400" b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145607" y="4143841"/>
            <a:ext cx="720000" cy="461665"/>
            <a:chOff x="2145607" y="4143841"/>
            <a:chExt cx="720000" cy="461665"/>
          </a:xfrm>
        </p:grpSpPr>
        <p:cxnSp>
          <p:nvCxnSpPr>
            <p:cNvPr id="21" name="直接箭头连接符 20"/>
            <p:cNvCxnSpPr/>
            <p:nvPr/>
          </p:nvCxnSpPr>
          <p:spPr>
            <a:xfrm flipH="1">
              <a:off x="2145607" y="4175106"/>
              <a:ext cx="720000" cy="0"/>
            </a:xfrm>
            <a:prstGeom prst="straightConnector1">
              <a:avLst/>
            </a:prstGeom>
            <a:ln w="50800">
              <a:solidFill>
                <a:srgbClr val="FF00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324581" y="4143841"/>
              <a:ext cx="513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CN" sz="2400" b="1" dirty="0" smtClean="0">
                  <a:solidFill>
                    <a:srgbClr val="FF00FF"/>
                  </a:solidFill>
                  <a:latin typeface="Times New Roman"/>
                  <a:cs typeface="Times New Roman"/>
                </a:rPr>
                <a:t>Δ</a:t>
              </a:r>
              <a:r>
                <a:rPr lang="en-US" altLang="zh-CN" sz="2400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zh-CN" altLang="en-US" sz="24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94531" y="26299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</a:rPr>
              <a:t>加速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4802770" y="2863889"/>
            <a:ext cx="1091821" cy="1241946"/>
          </a:xfrm>
          <a:custGeom>
            <a:avLst/>
            <a:gdLst>
              <a:gd name="connsiteX0" fmla="*/ 0 w 1091821"/>
              <a:gd name="connsiteY0" fmla="*/ 0 h 1241946"/>
              <a:gd name="connsiteX1" fmla="*/ 736979 w 1091821"/>
              <a:gd name="connsiteY1" fmla="*/ 518615 h 1241946"/>
              <a:gd name="connsiteX2" fmla="*/ 1091821 w 1091821"/>
              <a:gd name="connsiteY2" fmla="*/ 1241946 h 1241946"/>
              <a:gd name="connsiteX0" fmla="*/ 0 w 1091821"/>
              <a:gd name="connsiteY0" fmla="*/ 0 h 1241946"/>
              <a:gd name="connsiteX1" fmla="*/ 736979 w 1091821"/>
              <a:gd name="connsiteY1" fmla="*/ 518615 h 1241946"/>
              <a:gd name="connsiteX2" fmla="*/ 1091821 w 1091821"/>
              <a:gd name="connsiteY2" fmla="*/ 1241946 h 1241946"/>
              <a:gd name="connsiteX0" fmla="*/ 0 w 1091821"/>
              <a:gd name="connsiteY0" fmla="*/ 0 h 1241946"/>
              <a:gd name="connsiteX1" fmla="*/ 736979 w 1091821"/>
              <a:gd name="connsiteY1" fmla="*/ 518615 h 1241946"/>
              <a:gd name="connsiteX2" fmla="*/ 1091821 w 1091821"/>
              <a:gd name="connsiteY2" fmla="*/ 1241946 h 1241946"/>
              <a:gd name="connsiteX0" fmla="*/ 0 w 1091821"/>
              <a:gd name="connsiteY0" fmla="*/ 0 h 1241946"/>
              <a:gd name="connsiteX1" fmla="*/ 736979 w 1091821"/>
              <a:gd name="connsiteY1" fmla="*/ 518615 h 1241946"/>
              <a:gd name="connsiteX2" fmla="*/ 1091821 w 1091821"/>
              <a:gd name="connsiteY2" fmla="*/ 1241946 h 1241946"/>
              <a:gd name="connsiteX0" fmla="*/ 0 w 1091821"/>
              <a:gd name="connsiteY0" fmla="*/ 0 h 1241946"/>
              <a:gd name="connsiteX1" fmla="*/ 544123 w 1091821"/>
              <a:gd name="connsiteY1" fmla="*/ 262273 h 1241946"/>
              <a:gd name="connsiteX2" fmla="*/ 736979 w 1091821"/>
              <a:gd name="connsiteY2" fmla="*/ 518615 h 1241946"/>
              <a:gd name="connsiteX3" fmla="*/ 1091821 w 1091821"/>
              <a:gd name="connsiteY3" fmla="*/ 1241946 h 1241946"/>
              <a:gd name="connsiteX0" fmla="*/ 0 w 1091821"/>
              <a:gd name="connsiteY0" fmla="*/ 0 h 1241946"/>
              <a:gd name="connsiteX1" fmla="*/ 544123 w 1091821"/>
              <a:gd name="connsiteY1" fmla="*/ 262273 h 1241946"/>
              <a:gd name="connsiteX2" fmla="*/ 736979 w 1091821"/>
              <a:gd name="connsiteY2" fmla="*/ 518615 h 1241946"/>
              <a:gd name="connsiteX3" fmla="*/ 1091821 w 1091821"/>
              <a:gd name="connsiteY3" fmla="*/ 1241946 h 1241946"/>
              <a:gd name="connsiteX0" fmla="*/ 0 w 1091821"/>
              <a:gd name="connsiteY0" fmla="*/ 0 h 1241946"/>
              <a:gd name="connsiteX1" fmla="*/ 544123 w 1091821"/>
              <a:gd name="connsiteY1" fmla="*/ 262273 h 1241946"/>
              <a:gd name="connsiteX2" fmla="*/ 736979 w 1091821"/>
              <a:gd name="connsiteY2" fmla="*/ 518615 h 1241946"/>
              <a:gd name="connsiteX3" fmla="*/ 1091821 w 1091821"/>
              <a:gd name="connsiteY3" fmla="*/ 1241946 h 1241946"/>
              <a:gd name="connsiteX0" fmla="*/ 0 w 1091821"/>
              <a:gd name="connsiteY0" fmla="*/ 0 h 1241946"/>
              <a:gd name="connsiteX1" fmla="*/ 544123 w 1091821"/>
              <a:gd name="connsiteY1" fmla="*/ 262273 h 1241946"/>
              <a:gd name="connsiteX2" fmla="*/ 736979 w 1091821"/>
              <a:gd name="connsiteY2" fmla="*/ 518615 h 1241946"/>
              <a:gd name="connsiteX3" fmla="*/ 1091821 w 1091821"/>
              <a:gd name="connsiteY3" fmla="*/ 1241946 h 1241946"/>
              <a:gd name="connsiteX0" fmla="*/ 0 w 1091821"/>
              <a:gd name="connsiteY0" fmla="*/ 0 h 1241946"/>
              <a:gd name="connsiteX1" fmla="*/ 736979 w 1091821"/>
              <a:gd name="connsiteY1" fmla="*/ 518615 h 1241946"/>
              <a:gd name="connsiteX2" fmla="*/ 1091821 w 1091821"/>
              <a:gd name="connsiteY2" fmla="*/ 1241946 h 1241946"/>
              <a:gd name="connsiteX0" fmla="*/ 0 w 1091821"/>
              <a:gd name="connsiteY0" fmla="*/ 0 h 1241946"/>
              <a:gd name="connsiteX1" fmla="*/ 372673 w 1091821"/>
              <a:gd name="connsiteY1" fmla="*/ 237780 h 1241946"/>
              <a:gd name="connsiteX2" fmla="*/ 736979 w 1091821"/>
              <a:gd name="connsiteY2" fmla="*/ 518615 h 1241946"/>
              <a:gd name="connsiteX3" fmla="*/ 1091821 w 1091821"/>
              <a:gd name="connsiteY3" fmla="*/ 1241946 h 1241946"/>
              <a:gd name="connsiteX0" fmla="*/ 0 w 1091821"/>
              <a:gd name="connsiteY0" fmla="*/ 0 h 1241946"/>
              <a:gd name="connsiteX1" fmla="*/ 736979 w 1091821"/>
              <a:gd name="connsiteY1" fmla="*/ 518615 h 1241946"/>
              <a:gd name="connsiteX2" fmla="*/ 1091821 w 1091821"/>
              <a:gd name="connsiteY2" fmla="*/ 1241946 h 1241946"/>
              <a:gd name="connsiteX0" fmla="*/ 0 w 1091821"/>
              <a:gd name="connsiteY0" fmla="*/ 0 h 1241946"/>
              <a:gd name="connsiteX1" fmla="*/ 736979 w 1091821"/>
              <a:gd name="connsiteY1" fmla="*/ 518615 h 1241946"/>
              <a:gd name="connsiteX2" fmla="*/ 1091821 w 1091821"/>
              <a:gd name="connsiteY2" fmla="*/ 1241946 h 1241946"/>
              <a:gd name="connsiteX0" fmla="*/ 0 w 1091821"/>
              <a:gd name="connsiteY0" fmla="*/ 0 h 1241946"/>
              <a:gd name="connsiteX1" fmla="*/ 723372 w 1091821"/>
              <a:gd name="connsiteY1" fmla="*/ 532222 h 1241946"/>
              <a:gd name="connsiteX2" fmla="*/ 1091821 w 1091821"/>
              <a:gd name="connsiteY2" fmla="*/ 1241946 h 1241946"/>
              <a:gd name="connsiteX0" fmla="*/ 0 w 1091821"/>
              <a:gd name="connsiteY0" fmla="*/ 0 h 1241946"/>
              <a:gd name="connsiteX1" fmla="*/ 723372 w 1091821"/>
              <a:gd name="connsiteY1" fmla="*/ 532222 h 1241946"/>
              <a:gd name="connsiteX2" fmla="*/ 1091821 w 1091821"/>
              <a:gd name="connsiteY2" fmla="*/ 1241946 h 1241946"/>
              <a:gd name="connsiteX0" fmla="*/ 0 w 1091821"/>
              <a:gd name="connsiteY0" fmla="*/ 0 h 1241946"/>
              <a:gd name="connsiteX1" fmla="*/ 723372 w 1091821"/>
              <a:gd name="connsiteY1" fmla="*/ 532222 h 1241946"/>
              <a:gd name="connsiteX2" fmla="*/ 1091821 w 1091821"/>
              <a:gd name="connsiteY2" fmla="*/ 1241946 h 1241946"/>
              <a:gd name="connsiteX0" fmla="*/ 0 w 1091821"/>
              <a:gd name="connsiteY0" fmla="*/ 0 h 1241946"/>
              <a:gd name="connsiteX1" fmla="*/ 723372 w 1091821"/>
              <a:gd name="connsiteY1" fmla="*/ 532222 h 1241946"/>
              <a:gd name="connsiteX2" fmla="*/ 1091821 w 1091821"/>
              <a:gd name="connsiteY2" fmla="*/ 1241946 h 1241946"/>
              <a:gd name="connsiteX0" fmla="*/ 0 w 1091821"/>
              <a:gd name="connsiteY0" fmla="*/ 0 h 1241946"/>
              <a:gd name="connsiteX1" fmla="*/ 364509 w 1091821"/>
              <a:gd name="connsiteY1" fmla="*/ 226894 h 1241946"/>
              <a:gd name="connsiteX2" fmla="*/ 723372 w 1091821"/>
              <a:gd name="connsiteY2" fmla="*/ 532222 h 1241946"/>
              <a:gd name="connsiteX3" fmla="*/ 1091821 w 1091821"/>
              <a:gd name="connsiteY3" fmla="*/ 1241946 h 1241946"/>
              <a:gd name="connsiteX0" fmla="*/ 0 w 1091821"/>
              <a:gd name="connsiteY0" fmla="*/ 0 h 1241946"/>
              <a:gd name="connsiteX1" fmla="*/ 723372 w 1091821"/>
              <a:gd name="connsiteY1" fmla="*/ 532222 h 1241946"/>
              <a:gd name="connsiteX2" fmla="*/ 1091821 w 1091821"/>
              <a:gd name="connsiteY2" fmla="*/ 1241946 h 1241946"/>
              <a:gd name="connsiteX0" fmla="*/ 0 w 1091821"/>
              <a:gd name="connsiteY0" fmla="*/ 0 h 1241946"/>
              <a:gd name="connsiteX1" fmla="*/ 723372 w 1091821"/>
              <a:gd name="connsiteY1" fmla="*/ 532222 h 1241946"/>
              <a:gd name="connsiteX2" fmla="*/ 1091821 w 1091821"/>
              <a:gd name="connsiteY2" fmla="*/ 1241946 h 1241946"/>
              <a:gd name="connsiteX0" fmla="*/ 0 w 1091821"/>
              <a:gd name="connsiteY0" fmla="*/ 0 h 1241946"/>
              <a:gd name="connsiteX1" fmla="*/ 723372 w 1091821"/>
              <a:gd name="connsiteY1" fmla="*/ 532222 h 1241946"/>
              <a:gd name="connsiteX2" fmla="*/ 1091821 w 1091821"/>
              <a:gd name="connsiteY2" fmla="*/ 1241946 h 1241946"/>
              <a:gd name="connsiteX0" fmla="*/ 0 w 1091821"/>
              <a:gd name="connsiteY0" fmla="*/ 0 h 1241946"/>
              <a:gd name="connsiteX1" fmla="*/ 723372 w 1091821"/>
              <a:gd name="connsiteY1" fmla="*/ 532222 h 1241946"/>
              <a:gd name="connsiteX2" fmla="*/ 1091821 w 1091821"/>
              <a:gd name="connsiteY2" fmla="*/ 1241946 h 1241946"/>
              <a:gd name="connsiteX0" fmla="*/ 0 w 1091821"/>
              <a:gd name="connsiteY0" fmla="*/ 0 h 1241946"/>
              <a:gd name="connsiteX1" fmla="*/ 723372 w 1091821"/>
              <a:gd name="connsiteY1" fmla="*/ 532222 h 1241946"/>
              <a:gd name="connsiteX2" fmla="*/ 1091821 w 1091821"/>
              <a:gd name="connsiteY2" fmla="*/ 1241946 h 1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821" h="1241946">
                <a:moveTo>
                  <a:pt x="0" y="0"/>
                </a:moveTo>
                <a:cubicBezTo>
                  <a:pt x="428902" y="166521"/>
                  <a:pt x="563174" y="336117"/>
                  <a:pt x="723372" y="532222"/>
                </a:cubicBezTo>
                <a:cubicBezTo>
                  <a:pt x="883570" y="728327"/>
                  <a:pt x="1005385" y="983776"/>
                  <a:pt x="1091821" y="1241946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5531304" y="3391943"/>
            <a:ext cx="1123251" cy="1129322"/>
            <a:chOff x="5531304" y="3391943"/>
            <a:chExt cx="1123251" cy="1129322"/>
          </a:xfrm>
        </p:grpSpPr>
        <p:cxnSp>
          <p:nvCxnSpPr>
            <p:cNvPr id="25" name="直接箭头连接符 24"/>
            <p:cNvCxnSpPr/>
            <p:nvPr/>
          </p:nvCxnSpPr>
          <p:spPr>
            <a:xfrm>
              <a:off x="5531304" y="3391943"/>
              <a:ext cx="876013" cy="112932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231041" y="3933191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sz="2400" b="1" baseline="-250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929041" y="2656508"/>
            <a:ext cx="829070" cy="461665"/>
            <a:chOff x="4929041" y="2656508"/>
            <a:chExt cx="829070" cy="461665"/>
          </a:xfrm>
        </p:grpSpPr>
        <p:cxnSp>
          <p:nvCxnSpPr>
            <p:cNvPr id="7" name="直接箭头连接符 6"/>
            <p:cNvCxnSpPr>
              <a:cxnSpLocks noChangeAspect="1"/>
            </p:cNvCxnSpPr>
            <p:nvPr/>
          </p:nvCxnSpPr>
          <p:spPr>
            <a:xfrm>
              <a:off x="4929041" y="2909841"/>
              <a:ext cx="576000" cy="197606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334597" y="2656508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sz="2400" b="1" baseline="-250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400" b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94530" y="392503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</a:rPr>
              <a:t>减速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7243926" y="2826651"/>
            <a:ext cx="829070" cy="496876"/>
            <a:chOff x="7243926" y="2826651"/>
            <a:chExt cx="829070" cy="496876"/>
          </a:xfrm>
        </p:grpSpPr>
        <p:cxnSp>
          <p:nvCxnSpPr>
            <p:cNvPr id="37" name="直接箭头连接符 36"/>
            <p:cNvCxnSpPr>
              <a:cxnSpLocks noChangeAspect="1"/>
            </p:cNvCxnSpPr>
            <p:nvPr/>
          </p:nvCxnSpPr>
          <p:spPr>
            <a:xfrm>
              <a:off x="7243926" y="3125921"/>
              <a:ext cx="576000" cy="197606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649482" y="2826651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sz="2400" b="1" baseline="-250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400" b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253241" y="3127850"/>
            <a:ext cx="876013" cy="1237902"/>
            <a:chOff x="7253241" y="3127850"/>
            <a:chExt cx="876013" cy="1237902"/>
          </a:xfrm>
        </p:grpSpPr>
        <p:sp>
          <p:nvSpPr>
            <p:cNvPr id="39" name="TextBox 38"/>
            <p:cNvSpPr txBox="1"/>
            <p:nvPr/>
          </p:nvSpPr>
          <p:spPr>
            <a:xfrm>
              <a:off x="7614131" y="3904087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sz="2400" b="1" baseline="-250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直接箭头连接符 41"/>
            <p:cNvCxnSpPr/>
            <p:nvPr/>
          </p:nvCxnSpPr>
          <p:spPr>
            <a:xfrm>
              <a:off x="7253241" y="3127850"/>
              <a:ext cx="876013" cy="112932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/>
          <p:cNvGrpSpPr/>
          <p:nvPr/>
        </p:nvGrpSpPr>
        <p:grpSpPr>
          <a:xfrm>
            <a:off x="7819926" y="3323527"/>
            <a:ext cx="676913" cy="933645"/>
            <a:chOff x="7819926" y="3323527"/>
            <a:chExt cx="676913" cy="933645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7819926" y="3323527"/>
              <a:ext cx="309328" cy="933645"/>
            </a:xfrm>
            <a:prstGeom prst="line">
              <a:avLst/>
            </a:prstGeom>
            <a:ln w="50800">
              <a:solidFill>
                <a:srgbClr val="FF00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983557" y="3553414"/>
              <a:ext cx="513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CN" sz="2400" b="1" dirty="0" smtClean="0">
                  <a:solidFill>
                    <a:srgbClr val="FF00FF"/>
                  </a:solidFill>
                  <a:latin typeface="Times New Roman"/>
                  <a:cs typeface="Times New Roman"/>
                </a:rPr>
                <a:t>Δ</a:t>
              </a:r>
              <a:r>
                <a:rPr lang="en-US" altLang="zh-CN" sz="2400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zh-CN" altLang="en-US" sz="24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025832" y="572506"/>
            <a:ext cx="7217548" cy="720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2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txBody>
          <a:bodyPr wrap="square" rtlCol="0" anchor="ctr" anchorCtr="0">
            <a:spAutoFit/>
          </a:bodyPr>
          <a:lstStyle/>
          <a:p>
            <a:r>
              <a:rPr lang="zh-CN" altLang="en-US" sz="2800" dirty="0" smtClean="0">
                <a:latin typeface="华文琥珀" panose="02010800040101010101" pitchFamily="2" charset="-122"/>
                <a:ea typeface="华文琥珀" panose="02010800040101010101" pitchFamily="2" charset="-122"/>
              </a:rPr>
              <a:t> 复习：</a:t>
            </a:r>
            <a:endParaRPr lang="zh-CN" alt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2360537" y="712467"/>
            <a:ext cx="1800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速度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变化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量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933899" y="681690"/>
                <a:ext cx="244223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zh-CN" altLang="en-US" sz="2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CN" sz="24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CN" sz="24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2400" b="1" i="0" baseline="-25000" smtClean="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CN" sz="24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CN" sz="24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2400" b="1" i="0" baseline="-25000" smtClean="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b="1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CN" sz="24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altLang="zh-CN" sz="24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899" y="681690"/>
                <a:ext cx="2442234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3741" b="-244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106208" y="681690"/>
                <a:ext cx="18293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CN" sz="24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altLang="zh-CN" sz="24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  <m:r>
                      <m:rPr>
                        <m:nor/>
                      </m:rPr>
                      <a:rPr lang="en-US" altLang="zh-CN" sz="2400" b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b="1"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⃑"/>
                        <m:ctrlPr>
                          <a:rPr lang="en-US" altLang="zh-CN" sz="24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CN" sz="24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2400" b="1" i="0" baseline="-25000" smtClean="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CN" sz="24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CN" sz="24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2400" b="1" i="0" baseline="-25000" smtClean="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208" y="681690"/>
                <a:ext cx="1829327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3488" b="-197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89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  <p:bldP spid="32" grpId="0" animBg="1"/>
      <p:bldP spid="24" grpId="0"/>
      <p:bldP spid="53" grpId="0" animBg="1"/>
      <p:bldP spid="67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9875" y="527583"/>
            <a:ext cx="7219800" cy="542767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探究：匀速圆周运动的加速度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内容占位符 2"/>
          <p:cNvSpPr>
            <a:spLocks noGrp="1"/>
          </p:cNvSpPr>
          <p:nvPr>
            <p:ph sz="quarter" idx="13"/>
          </p:nvPr>
        </p:nvSpPr>
        <p:spPr>
          <a:xfrm>
            <a:off x="923809" y="1379888"/>
            <a:ext cx="2500680" cy="5882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加速度方向：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内容占位符 2"/>
          <p:cNvSpPr txBox="1">
            <a:spLocks/>
          </p:cNvSpPr>
          <p:nvPr/>
        </p:nvSpPr>
        <p:spPr>
          <a:xfrm>
            <a:off x="3388724" y="1428589"/>
            <a:ext cx="1764634" cy="621689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指向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圆心</a:t>
            </a:r>
          </a:p>
        </p:txBody>
      </p:sp>
      <p:grpSp>
        <p:nvGrpSpPr>
          <p:cNvPr id="229" name="组合 228"/>
          <p:cNvGrpSpPr/>
          <p:nvPr/>
        </p:nvGrpSpPr>
        <p:grpSpPr>
          <a:xfrm>
            <a:off x="2707749" y="2311040"/>
            <a:ext cx="1829916" cy="2584193"/>
            <a:chOff x="2653157" y="2706832"/>
            <a:chExt cx="1829916" cy="258419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2653157" y="3490715"/>
              <a:ext cx="1428438" cy="1800310"/>
              <a:chOff x="2756848" y="2593076"/>
              <a:chExt cx="1620000" cy="2041741"/>
            </a:xfrm>
          </p:grpSpPr>
          <p:sp>
            <p:nvSpPr>
              <p:cNvPr id="191" name="椭圆 190"/>
              <p:cNvSpPr/>
              <p:nvPr/>
            </p:nvSpPr>
            <p:spPr>
              <a:xfrm>
                <a:off x="2756848" y="2593076"/>
                <a:ext cx="1620000" cy="1620000"/>
              </a:xfrm>
              <a:prstGeom prst="ellipse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>
                <a:spLocks noChangeAspect="1"/>
              </p:cNvSpPr>
              <p:nvPr/>
            </p:nvSpPr>
            <p:spPr>
              <a:xfrm>
                <a:off x="3529146" y="3365598"/>
                <a:ext cx="72000" cy="72000"/>
              </a:xfrm>
              <a:prstGeom prst="ellipse">
                <a:avLst/>
              </a:prstGeom>
              <a:solidFill>
                <a:srgbClr val="547D9D"/>
              </a:solidFill>
              <a:ln>
                <a:solidFill>
                  <a:srgbClr val="547D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3187755" y="3142455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zh-CN" alt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333231" y="4215956"/>
                <a:ext cx="471219" cy="418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乙</a:t>
                </a:r>
                <a:endParaRPr lang="zh-CN" altLang="en-US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0" name="组合 179"/>
            <p:cNvGrpSpPr/>
            <p:nvPr/>
          </p:nvGrpSpPr>
          <p:grpSpPr>
            <a:xfrm>
              <a:off x="3369897" y="3197519"/>
              <a:ext cx="1113176" cy="1151398"/>
              <a:chOff x="3569707" y="2260569"/>
              <a:chExt cx="1262460" cy="1305810"/>
            </a:xfrm>
          </p:grpSpPr>
          <p:cxnSp>
            <p:nvCxnSpPr>
              <p:cNvPr id="187" name="直接连接符 186"/>
              <p:cNvCxnSpPr/>
              <p:nvPr/>
            </p:nvCxnSpPr>
            <p:spPr>
              <a:xfrm flipH="1">
                <a:off x="3569707" y="3401598"/>
                <a:ext cx="814782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/>
              <p:cNvCxnSpPr/>
              <p:nvPr/>
            </p:nvCxnSpPr>
            <p:spPr>
              <a:xfrm rot="5400000" flipH="1">
                <a:off x="3839869" y="2869009"/>
                <a:ext cx="10800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TextBox 188"/>
              <p:cNvSpPr txBox="1"/>
              <p:nvPr/>
            </p:nvSpPr>
            <p:spPr>
              <a:xfrm>
                <a:off x="4419710" y="3197047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4390036" y="2260569"/>
                <a:ext cx="442131" cy="418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dirty="0" err="1" smtClean="0">
                    <a:solidFill>
                      <a:srgbClr val="FF535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b="1" i="1" baseline="-25000" dirty="0" err="1" smtClean="0">
                    <a:solidFill>
                      <a:srgbClr val="FF535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en-US" b="1" i="1" baseline="-25000" dirty="0">
                  <a:solidFill>
                    <a:srgbClr val="FF535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3" name="组合 222"/>
            <p:cNvGrpSpPr/>
            <p:nvPr/>
          </p:nvGrpSpPr>
          <p:grpSpPr>
            <a:xfrm>
              <a:off x="3196156" y="2837205"/>
              <a:ext cx="842768" cy="1184137"/>
              <a:chOff x="3196156" y="2837205"/>
              <a:chExt cx="842768" cy="1184137"/>
            </a:xfrm>
          </p:grpSpPr>
          <p:sp>
            <p:nvSpPr>
              <p:cNvPr id="185" name="TextBox 184"/>
              <p:cNvSpPr txBox="1"/>
              <p:nvPr/>
            </p:nvSpPr>
            <p:spPr>
              <a:xfrm>
                <a:off x="3645375" y="3629000"/>
                <a:ext cx="309828" cy="325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3" name="直接连接符 182"/>
              <p:cNvCxnSpPr/>
              <p:nvPr/>
            </p:nvCxnSpPr>
            <p:spPr>
              <a:xfrm rot="19800000" flipH="1">
                <a:off x="3320489" y="4021342"/>
                <a:ext cx="718435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/>
              <p:cNvCxnSpPr/>
              <p:nvPr/>
            </p:nvCxnSpPr>
            <p:spPr>
              <a:xfrm rot="3600000" flipH="1">
                <a:off x="3273648" y="3431742"/>
                <a:ext cx="952292" cy="0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soli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TextBox 185"/>
              <p:cNvSpPr txBox="1"/>
              <p:nvPr/>
            </p:nvSpPr>
            <p:spPr>
              <a:xfrm>
                <a:off x="3196156" y="2837205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b="1" i="1" baseline="-25000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en-US" b="1" i="1" baseline="-25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2" name="TextBox 181"/>
            <p:cNvSpPr txBox="1"/>
            <p:nvPr/>
          </p:nvSpPr>
          <p:spPr>
            <a:xfrm>
              <a:off x="3995528" y="2706832"/>
              <a:ext cx="343751" cy="325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b="1" i="1" baseline="-25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6" name="直接连接符 175"/>
            <p:cNvCxnSpPr/>
            <p:nvPr/>
          </p:nvCxnSpPr>
          <p:spPr>
            <a:xfrm rot="5400000" flipH="1">
              <a:off x="3510418" y="3366155"/>
              <a:ext cx="952292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组合 224"/>
          <p:cNvGrpSpPr/>
          <p:nvPr/>
        </p:nvGrpSpPr>
        <p:grpSpPr>
          <a:xfrm>
            <a:off x="633289" y="2441412"/>
            <a:ext cx="1783817" cy="2453017"/>
            <a:chOff x="578697" y="2837204"/>
            <a:chExt cx="1783817" cy="2453017"/>
          </a:xfrm>
        </p:grpSpPr>
        <p:grpSp>
          <p:nvGrpSpPr>
            <p:cNvPr id="21" name="组合 20"/>
            <p:cNvGrpSpPr/>
            <p:nvPr/>
          </p:nvGrpSpPr>
          <p:grpSpPr>
            <a:xfrm>
              <a:off x="578697" y="3490714"/>
              <a:ext cx="1428438" cy="1799507"/>
              <a:chOff x="2756848" y="2593076"/>
              <a:chExt cx="1620000" cy="2040832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756848" y="2593076"/>
                <a:ext cx="1620000" cy="1620000"/>
              </a:xfrm>
              <a:prstGeom prst="ellipse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>
                <a:spLocks noChangeAspect="1"/>
              </p:cNvSpPr>
              <p:nvPr/>
            </p:nvSpPr>
            <p:spPr>
              <a:xfrm>
                <a:off x="3529146" y="3365598"/>
                <a:ext cx="72000" cy="72000"/>
              </a:xfrm>
              <a:prstGeom prst="ellipse">
                <a:avLst/>
              </a:prstGeom>
              <a:solidFill>
                <a:srgbClr val="547D9D"/>
              </a:solidFill>
              <a:ln>
                <a:solidFill>
                  <a:srgbClr val="547D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187755" y="3142455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zh-CN" alt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330145" y="4215046"/>
                <a:ext cx="471219" cy="418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甲</a:t>
                </a:r>
              </a:p>
            </p:txBody>
          </p:sp>
        </p:grpSp>
        <p:grpSp>
          <p:nvGrpSpPr>
            <p:cNvPr id="224" name="组合 223"/>
            <p:cNvGrpSpPr/>
            <p:nvPr/>
          </p:nvGrpSpPr>
          <p:grpSpPr>
            <a:xfrm>
              <a:off x="1295437" y="3074696"/>
              <a:ext cx="1067077" cy="1274230"/>
              <a:chOff x="1295437" y="3074696"/>
              <a:chExt cx="1067077" cy="127423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90336" y="4023267"/>
                <a:ext cx="309828" cy="325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 flipH="1">
                <a:off x="1295437" y="4203630"/>
                <a:ext cx="718435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 flipH="1">
                <a:off x="1533653" y="3734019"/>
                <a:ext cx="95229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oli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2018763" y="3074696"/>
                <a:ext cx="343751" cy="325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b="1" i="1" baseline="-25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en-US" b="1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21691" y="2837204"/>
              <a:ext cx="842773" cy="1184138"/>
              <a:chOff x="3372666" y="1851927"/>
              <a:chExt cx="955796" cy="1342939"/>
            </a:xfrm>
          </p:grpSpPr>
          <p:cxnSp>
            <p:nvCxnSpPr>
              <p:cNvPr id="11" name="直接连接符 10"/>
              <p:cNvCxnSpPr/>
              <p:nvPr/>
            </p:nvCxnSpPr>
            <p:spPr>
              <a:xfrm rot="19800000" flipH="1">
                <a:off x="3513679" y="3194866"/>
                <a:ext cx="81478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3600000" flipH="1">
                <a:off x="3460557" y="2526197"/>
                <a:ext cx="1080001" cy="0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soli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3882132" y="2782693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372666" y="1851927"/>
                <a:ext cx="442132" cy="418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b="1" i="1" baseline="-25000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en-US" b="1" i="1" baseline="-25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9" name="组合 218"/>
            <p:cNvGrpSpPr/>
            <p:nvPr/>
          </p:nvGrpSpPr>
          <p:grpSpPr>
            <a:xfrm>
              <a:off x="869703" y="3851053"/>
              <a:ext cx="1068032" cy="701212"/>
              <a:chOff x="869703" y="3851053"/>
              <a:chExt cx="1068032" cy="701212"/>
            </a:xfrm>
          </p:grpSpPr>
          <p:sp>
            <p:nvSpPr>
              <p:cNvPr id="217" name="TextBox 216"/>
              <p:cNvSpPr txBox="1"/>
              <p:nvPr/>
            </p:nvSpPr>
            <p:spPr>
              <a:xfrm>
                <a:off x="1544679" y="3907269"/>
                <a:ext cx="39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CN" b="1" dirty="0" smtClean="0">
                    <a:solidFill>
                      <a:srgbClr val="547D9D"/>
                    </a:solidFill>
                    <a:latin typeface="Times New Roman"/>
                    <a:cs typeface="Times New Roman"/>
                  </a:rPr>
                  <a:t>Δ</a:t>
                </a:r>
                <a:r>
                  <a:rPr lang="en-US" altLang="zh-CN" b="1" i="1" dirty="0" smtClean="0">
                    <a:solidFill>
                      <a:srgbClr val="547D9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b="1" i="1" baseline="-25000" dirty="0">
                  <a:solidFill>
                    <a:srgbClr val="547D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6" name="弧形 215"/>
              <p:cNvSpPr>
                <a:spLocks noChangeAspect="1"/>
              </p:cNvSpPr>
              <p:nvPr/>
            </p:nvSpPr>
            <p:spPr>
              <a:xfrm>
                <a:off x="869703" y="3851053"/>
                <a:ext cx="701212" cy="701212"/>
              </a:xfrm>
              <a:prstGeom prst="arc">
                <a:avLst>
                  <a:gd name="adj1" fmla="val 20122417"/>
                  <a:gd name="adj2" fmla="val 0"/>
                </a:avLst>
              </a:prstGeom>
              <a:ln w="25400">
                <a:solidFill>
                  <a:srgbClr val="547D9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47D9D"/>
                  </a:solidFill>
                </a:endParaRPr>
              </a:p>
            </p:txBody>
          </p:sp>
        </p:grpSp>
      </p:grpSp>
      <p:sp>
        <p:nvSpPr>
          <p:cNvPr id="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35" name="组合 234"/>
          <p:cNvGrpSpPr/>
          <p:nvPr/>
        </p:nvGrpSpPr>
        <p:grpSpPr>
          <a:xfrm>
            <a:off x="6868960" y="2381553"/>
            <a:ext cx="1789619" cy="2515624"/>
            <a:chOff x="6964496" y="2777345"/>
            <a:chExt cx="1789619" cy="2515624"/>
          </a:xfrm>
        </p:grpSpPr>
        <p:grpSp>
          <p:nvGrpSpPr>
            <p:cNvPr id="104" name="组合 103"/>
            <p:cNvGrpSpPr/>
            <p:nvPr/>
          </p:nvGrpSpPr>
          <p:grpSpPr>
            <a:xfrm>
              <a:off x="6964496" y="3490714"/>
              <a:ext cx="1428438" cy="1802255"/>
              <a:chOff x="2756848" y="2593076"/>
              <a:chExt cx="1620000" cy="2043948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2756848" y="2593076"/>
                <a:ext cx="1620000" cy="1620000"/>
              </a:xfrm>
              <a:prstGeom prst="ellipse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>
                <a:spLocks noChangeAspect="1"/>
              </p:cNvSpPr>
              <p:nvPr/>
            </p:nvSpPr>
            <p:spPr>
              <a:xfrm>
                <a:off x="3529146" y="3365598"/>
                <a:ext cx="72000" cy="72000"/>
              </a:xfrm>
              <a:prstGeom prst="ellipse">
                <a:avLst/>
              </a:prstGeom>
              <a:solidFill>
                <a:srgbClr val="547D9D"/>
              </a:solidFill>
              <a:ln>
                <a:solidFill>
                  <a:srgbClr val="547D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187755" y="3142455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zh-CN" alt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333231" y="4218162"/>
                <a:ext cx="471219" cy="418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丁</a:t>
                </a:r>
                <a:endParaRPr lang="zh-CN" altLang="en-US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7681239" y="3254953"/>
              <a:ext cx="1072876" cy="1093975"/>
              <a:chOff x="3569707" y="2325696"/>
              <a:chExt cx="1216755" cy="1240683"/>
            </a:xfrm>
          </p:grpSpPr>
          <p:cxnSp>
            <p:nvCxnSpPr>
              <p:cNvPr id="111" name="直接连接符 110"/>
              <p:cNvCxnSpPr/>
              <p:nvPr/>
            </p:nvCxnSpPr>
            <p:spPr>
              <a:xfrm flipH="1">
                <a:off x="3569707" y="3401598"/>
                <a:ext cx="814782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 rot="5400000" flipH="1">
                <a:off x="3849807" y="2865696"/>
                <a:ext cx="10800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/>
            </p:nvSpPr>
            <p:spPr>
              <a:xfrm>
                <a:off x="4419710" y="3197047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4344331" y="2330201"/>
                <a:ext cx="442131" cy="418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dirty="0" err="1" smtClean="0">
                    <a:solidFill>
                      <a:srgbClr val="FF535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b="1" i="1" baseline="-25000" dirty="0" err="1" smtClean="0">
                    <a:solidFill>
                      <a:srgbClr val="FF535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en-US" b="1" i="1" baseline="-25000" dirty="0">
                  <a:solidFill>
                    <a:srgbClr val="FF535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" name="组合 122"/>
            <p:cNvGrpSpPr>
              <a:grpSpLocks noChangeAspect="1"/>
            </p:cNvGrpSpPr>
            <p:nvPr/>
          </p:nvGrpSpPr>
          <p:grpSpPr>
            <a:xfrm rot="1200000">
              <a:off x="7855253" y="3104546"/>
              <a:ext cx="718435" cy="1065746"/>
              <a:chOff x="7604532" y="2518860"/>
              <a:chExt cx="718435" cy="1065746"/>
            </a:xfrm>
          </p:grpSpPr>
          <p:cxnSp>
            <p:nvCxnSpPr>
              <p:cNvPr id="107" name="直接连接符 106"/>
              <p:cNvCxnSpPr/>
              <p:nvPr/>
            </p:nvCxnSpPr>
            <p:spPr>
              <a:xfrm rot="19800000" flipH="1">
                <a:off x="7604532" y="3584606"/>
                <a:ext cx="718435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rot="3600000" flipH="1">
                <a:off x="7557691" y="2995006"/>
                <a:ext cx="952292" cy="0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soli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xtBox 108"/>
            <p:cNvSpPr txBox="1"/>
            <p:nvPr/>
          </p:nvSpPr>
          <p:spPr>
            <a:xfrm>
              <a:off x="8062007" y="3796623"/>
              <a:ext cx="309828" cy="325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856628" y="2933791"/>
              <a:ext cx="343751" cy="325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b="1" i="1" baseline="-25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8" name="组合 167"/>
            <p:cNvGrpSpPr/>
            <p:nvPr/>
          </p:nvGrpSpPr>
          <p:grpSpPr>
            <a:xfrm>
              <a:off x="8067961" y="2777345"/>
              <a:ext cx="605953" cy="1311463"/>
              <a:chOff x="8040665" y="2340609"/>
              <a:chExt cx="605953" cy="1311463"/>
            </a:xfrm>
          </p:grpSpPr>
          <p:grpSp>
            <p:nvGrpSpPr>
              <p:cNvPr id="159" name="组合 158"/>
              <p:cNvGrpSpPr/>
              <p:nvPr/>
            </p:nvGrpSpPr>
            <p:grpSpPr>
              <a:xfrm>
                <a:off x="8302866" y="2448403"/>
                <a:ext cx="343752" cy="1203669"/>
                <a:chOff x="4330265" y="2043915"/>
                <a:chExt cx="389850" cy="1365094"/>
              </a:xfrm>
            </p:grpSpPr>
            <p:cxnSp>
              <p:nvCxnSpPr>
                <p:cNvPr id="161" name="直接连接符 160"/>
                <p:cNvCxnSpPr/>
                <p:nvPr/>
              </p:nvCxnSpPr>
              <p:spPr>
                <a:xfrm rot="5400000" flipH="1">
                  <a:off x="3839869" y="2869009"/>
                  <a:ext cx="1080000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olid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3" name="TextBox 162"/>
                <p:cNvSpPr txBox="1"/>
                <p:nvPr/>
              </p:nvSpPr>
              <p:spPr>
                <a:xfrm>
                  <a:off x="4330265" y="2043915"/>
                  <a:ext cx="389850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 i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en-US" altLang="zh-CN" b="1" i="1" baseline="-250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zh-CN" altLang="en-US" b="1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7" name="组合 166"/>
              <p:cNvGrpSpPr/>
              <p:nvPr/>
            </p:nvGrpSpPr>
            <p:grpSpPr>
              <a:xfrm>
                <a:off x="8040665" y="2340609"/>
                <a:ext cx="431528" cy="369332"/>
                <a:chOff x="8040665" y="2340609"/>
                <a:chExt cx="431528" cy="369332"/>
              </a:xfrm>
            </p:grpSpPr>
            <p:cxnSp>
              <p:nvCxnSpPr>
                <p:cNvPr id="165" name="直接连接符 164"/>
                <p:cNvCxnSpPr>
                  <a:cxnSpLocks noChangeAspect="1"/>
                </p:cNvCxnSpPr>
                <p:nvPr/>
              </p:nvCxnSpPr>
              <p:spPr>
                <a:xfrm flipH="1">
                  <a:off x="8181231" y="2703820"/>
                  <a:ext cx="169200" cy="4909"/>
                </a:xfrm>
                <a:prstGeom prst="line">
                  <a:avLst/>
                </a:prstGeom>
                <a:ln w="38100">
                  <a:solidFill>
                    <a:srgbClr val="FF00FF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6" name="TextBox 165"/>
                <p:cNvSpPr txBox="1"/>
                <p:nvPr/>
              </p:nvSpPr>
              <p:spPr>
                <a:xfrm>
                  <a:off x="8040665" y="2340609"/>
                  <a:ext cx="4315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altLang="zh-CN" b="1" dirty="0" smtClean="0">
                      <a:solidFill>
                        <a:srgbClr val="FF00FF"/>
                      </a:solidFill>
                      <a:latin typeface="Times New Roman"/>
                      <a:cs typeface="Times New Roman"/>
                    </a:rPr>
                    <a:t>Δ</a:t>
                  </a:r>
                  <a:r>
                    <a:rPr lang="en-US" altLang="zh-CN" b="1" i="1" dirty="0" smtClean="0">
                      <a:solidFill>
                        <a:srgbClr val="FF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endParaRPr lang="zh-CN" altLang="en-US" b="1" i="1" baseline="-250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8" name="组合 7"/>
          <p:cNvGrpSpPr/>
          <p:nvPr/>
        </p:nvGrpSpPr>
        <p:grpSpPr>
          <a:xfrm>
            <a:off x="4782211" y="2227703"/>
            <a:ext cx="1829916" cy="2666685"/>
            <a:chOff x="4727619" y="2623495"/>
            <a:chExt cx="1829916" cy="2666685"/>
          </a:xfrm>
        </p:grpSpPr>
        <p:grpSp>
          <p:nvGrpSpPr>
            <p:cNvPr id="195" name="组合 194"/>
            <p:cNvGrpSpPr/>
            <p:nvPr/>
          </p:nvGrpSpPr>
          <p:grpSpPr>
            <a:xfrm>
              <a:off x="4727619" y="2706832"/>
              <a:ext cx="1829916" cy="2583348"/>
              <a:chOff x="537753" y="2270096"/>
              <a:chExt cx="1829916" cy="2583348"/>
            </a:xfrm>
          </p:grpSpPr>
          <p:grpSp>
            <p:nvGrpSpPr>
              <p:cNvPr id="200" name="组合 199"/>
              <p:cNvGrpSpPr/>
              <p:nvPr/>
            </p:nvGrpSpPr>
            <p:grpSpPr>
              <a:xfrm>
                <a:off x="537753" y="3053978"/>
                <a:ext cx="1428438" cy="1799466"/>
                <a:chOff x="2756848" y="2593076"/>
                <a:chExt cx="1620000" cy="2040786"/>
              </a:xfrm>
            </p:grpSpPr>
            <p:sp>
              <p:nvSpPr>
                <p:cNvPr id="212" name="椭圆 211"/>
                <p:cNvSpPr/>
                <p:nvPr/>
              </p:nvSpPr>
              <p:spPr>
                <a:xfrm>
                  <a:off x="2756848" y="2593076"/>
                  <a:ext cx="1620000" cy="1620000"/>
                </a:xfrm>
                <a:prstGeom prst="ellipse">
                  <a:avLst/>
                </a:prstGeom>
                <a:noFill/>
                <a:ln w="317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3" name="椭圆 212"/>
                <p:cNvSpPr>
                  <a:spLocks noChangeAspect="1"/>
                </p:cNvSpPr>
                <p:nvPr/>
              </p:nvSpPr>
              <p:spPr>
                <a:xfrm>
                  <a:off x="3529146" y="3365598"/>
                  <a:ext cx="72000" cy="72000"/>
                </a:xfrm>
                <a:prstGeom prst="ellipse">
                  <a:avLst/>
                </a:prstGeom>
                <a:solidFill>
                  <a:srgbClr val="547D9D"/>
                </a:solidFill>
                <a:ln>
                  <a:solidFill>
                    <a:srgbClr val="547D9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4" name="TextBox 213"/>
                <p:cNvSpPr txBox="1"/>
                <p:nvPr/>
              </p:nvSpPr>
              <p:spPr>
                <a:xfrm>
                  <a:off x="3187755" y="3142455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zh-CN" alt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3330145" y="4215000"/>
                  <a:ext cx="471219" cy="4188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dirty="0" smtClean="0"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丙</a:t>
                  </a:r>
                  <a:endPara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1" name="组合 200"/>
              <p:cNvGrpSpPr/>
              <p:nvPr/>
            </p:nvGrpSpPr>
            <p:grpSpPr>
              <a:xfrm>
                <a:off x="1254493" y="2774430"/>
                <a:ext cx="1113176" cy="1137750"/>
                <a:chOff x="3569707" y="2276047"/>
                <a:chExt cx="1262460" cy="1290332"/>
              </a:xfrm>
            </p:grpSpPr>
            <p:cxnSp>
              <p:nvCxnSpPr>
                <p:cNvPr id="208" name="直接连接符 207"/>
                <p:cNvCxnSpPr/>
                <p:nvPr/>
              </p:nvCxnSpPr>
              <p:spPr>
                <a:xfrm flipH="1">
                  <a:off x="3569707" y="3401598"/>
                  <a:ext cx="81478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接连接符 208"/>
                <p:cNvCxnSpPr/>
                <p:nvPr/>
              </p:nvCxnSpPr>
              <p:spPr>
                <a:xfrm rot="5400000" flipH="1">
                  <a:off x="3839869" y="2869009"/>
                  <a:ext cx="1080000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0" name="TextBox 209"/>
                <p:cNvSpPr txBox="1"/>
                <p:nvPr/>
              </p:nvSpPr>
              <p:spPr>
                <a:xfrm>
                  <a:off x="4419710" y="3197047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zh-CN" alt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1" name="TextBox 210"/>
                <p:cNvSpPr txBox="1"/>
                <p:nvPr/>
              </p:nvSpPr>
              <p:spPr>
                <a:xfrm>
                  <a:off x="4390036" y="2276047"/>
                  <a:ext cx="442131" cy="4188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 i="1" dirty="0" err="1" smtClean="0">
                      <a:solidFill>
                        <a:srgbClr val="FF5353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en-US" altLang="zh-CN" b="1" i="1" baseline="-25000" dirty="0" err="1" smtClean="0">
                      <a:solidFill>
                        <a:srgbClr val="FF5353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zh-CN" altLang="en-US" b="1" i="1" baseline="-25000" dirty="0">
                    <a:solidFill>
                      <a:srgbClr val="FF535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2" name="组合 201"/>
              <p:cNvGrpSpPr/>
              <p:nvPr/>
            </p:nvGrpSpPr>
            <p:grpSpPr>
              <a:xfrm>
                <a:off x="1080752" y="2400469"/>
                <a:ext cx="842768" cy="1184137"/>
                <a:chOff x="3372666" y="1851927"/>
                <a:chExt cx="955789" cy="1342937"/>
              </a:xfrm>
            </p:grpSpPr>
            <p:cxnSp>
              <p:nvCxnSpPr>
                <p:cNvPr id="204" name="直接连接符 203"/>
                <p:cNvCxnSpPr/>
                <p:nvPr/>
              </p:nvCxnSpPr>
              <p:spPr>
                <a:xfrm rot="19800000" flipH="1">
                  <a:off x="3513673" y="3194864"/>
                  <a:ext cx="81478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直接连接符 204"/>
                <p:cNvCxnSpPr/>
                <p:nvPr/>
              </p:nvCxnSpPr>
              <p:spPr>
                <a:xfrm rot="3600000" flipH="1">
                  <a:off x="3460551" y="2526195"/>
                  <a:ext cx="10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  <a:prstDash val="solid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" name="TextBox 205"/>
                <p:cNvSpPr txBox="1"/>
                <p:nvPr/>
              </p:nvSpPr>
              <p:spPr>
                <a:xfrm>
                  <a:off x="3882128" y="2782691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zh-CN" alt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7" name="TextBox 206"/>
                <p:cNvSpPr txBox="1"/>
                <p:nvPr/>
              </p:nvSpPr>
              <p:spPr>
                <a:xfrm>
                  <a:off x="3372666" y="1851927"/>
                  <a:ext cx="442132" cy="4188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 i="1" dirty="0" err="1" smtClean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en-US" altLang="zh-CN" b="1" i="1" baseline="-25000" dirty="0" err="1" smtClean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zh-CN" altLang="en-US" b="1" i="1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3" name="TextBox 202"/>
              <p:cNvSpPr txBox="1"/>
              <p:nvPr/>
            </p:nvSpPr>
            <p:spPr>
              <a:xfrm>
                <a:off x="1880124" y="2270096"/>
                <a:ext cx="343751" cy="325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b="1" i="1" baseline="-25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en-US" b="1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6" name="组合 195"/>
            <p:cNvGrpSpPr/>
            <p:nvPr/>
          </p:nvGrpSpPr>
          <p:grpSpPr>
            <a:xfrm>
              <a:off x="5600491" y="2623495"/>
              <a:ext cx="460535" cy="1218806"/>
              <a:chOff x="1410625" y="2186759"/>
              <a:chExt cx="460535" cy="1218806"/>
            </a:xfrm>
          </p:grpSpPr>
          <p:cxnSp>
            <p:nvCxnSpPr>
              <p:cNvPr id="197" name="直接连接符 196"/>
              <p:cNvCxnSpPr/>
              <p:nvPr/>
            </p:nvCxnSpPr>
            <p:spPr>
              <a:xfrm rot="5400000" flipH="1">
                <a:off x="1395014" y="2929419"/>
                <a:ext cx="95229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oli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接连接符 197"/>
              <p:cNvCxnSpPr>
                <a:cxnSpLocks noChangeAspect="1"/>
              </p:cNvCxnSpPr>
              <p:nvPr/>
            </p:nvCxnSpPr>
            <p:spPr>
              <a:xfrm flipH="1">
                <a:off x="1410625" y="2463452"/>
                <a:ext cx="450000" cy="121063"/>
              </a:xfrm>
              <a:prstGeom prst="line">
                <a:avLst/>
              </a:prstGeom>
              <a:ln w="38100">
                <a:solidFill>
                  <a:srgbClr val="FF00FF"/>
                </a:solidFill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TextBox 198"/>
              <p:cNvSpPr txBox="1"/>
              <p:nvPr/>
            </p:nvSpPr>
            <p:spPr>
              <a:xfrm>
                <a:off x="1416368" y="2186759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CN" b="1" dirty="0" smtClean="0">
                    <a:solidFill>
                      <a:srgbClr val="FF00FF"/>
                    </a:solidFill>
                    <a:latin typeface="Times New Roman"/>
                    <a:cs typeface="Times New Roman"/>
                  </a:rPr>
                  <a:t>Δ</a:t>
                </a:r>
                <a:r>
                  <a:rPr lang="en-US" altLang="zh-CN" b="1" i="1" dirty="0" smtClean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b="1" i="1" baseline="-250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5" name="圆角矩形标注 14"/>
          <p:cNvSpPr/>
          <p:nvPr/>
        </p:nvSpPr>
        <p:spPr>
          <a:xfrm>
            <a:off x="6697562" y="1657760"/>
            <a:ext cx="2190246" cy="625985"/>
          </a:xfrm>
          <a:prstGeom prst="wedgeRoundRectCallout">
            <a:avLst>
              <a:gd name="adj1" fmla="val -6441"/>
              <a:gd name="adj2" fmla="val 8402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当</a:t>
            </a:r>
            <a:r>
              <a:rPr lang="el-GR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Δ</a:t>
            </a:r>
            <a:r>
              <a:rPr lang="en-US" altLang="zh-CN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l-GR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Δ</a:t>
            </a:r>
            <a:r>
              <a:rPr lang="en-US" altLang="zh-CN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⊥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en-US" altLang="zh-CN" b="1" i="1" baseline="-250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075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uild="p"/>
      <p:bldP spid="171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9875" y="527583"/>
            <a:ext cx="7219800" cy="542767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探究：匀速圆周运动的加速度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内容占位符 2"/>
          <p:cNvSpPr>
            <a:spLocks noGrp="1"/>
          </p:cNvSpPr>
          <p:nvPr>
            <p:ph sz="quarter" idx="13"/>
          </p:nvPr>
        </p:nvSpPr>
        <p:spPr>
          <a:xfrm>
            <a:off x="923809" y="1380597"/>
            <a:ext cx="2653652" cy="5882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加速度大小：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内容占位符 2"/>
          <p:cNvSpPr txBox="1">
            <a:spLocks/>
          </p:cNvSpPr>
          <p:nvPr/>
        </p:nvSpPr>
        <p:spPr>
          <a:xfrm>
            <a:off x="1380162" y="2131886"/>
            <a:ext cx="2046299" cy="576883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buNone/>
            </a:pP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由几何关系：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183279" y="797447"/>
            <a:ext cx="2599094" cy="4001846"/>
            <a:chOff x="4727619" y="2224459"/>
            <a:chExt cx="1750131" cy="2694693"/>
          </a:xfrm>
        </p:grpSpPr>
        <p:grpSp>
          <p:nvGrpSpPr>
            <p:cNvPr id="195" name="组合 194"/>
            <p:cNvGrpSpPr/>
            <p:nvPr/>
          </p:nvGrpSpPr>
          <p:grpSpPr>
            <a:xfrm>
              <a:off x="4727619" y="2236470"/>
              <a:ext cx="1750131" cy="2682682"/>
              <a:chOff x="537753" y="1799734"/>
              <a:chExt cx="1750131" cy="2682682"/>
            </a:xfrm>
          </p:grpSpPr>
          <p:grpSp>
            <p:nvGrpSpPr>
              <p:cNvPr id="200" name="组合 199"/>
              <p:cNvGrpSpPr/>
              <p:nvPr/>
            </p:nvGrpSpPr>
            <p:grpSpPr>
              <a:xfrm>
                <a:off x="537753" y="3053978"/>
                <a:ext cx="1428438" cy="1428438"/>
                <a:chOff x="2756848" y="2593076"/>
                <a:chExt cx="1620000" cy="1620000"/>
              </a:xfrm>
            </p:grpSpPr>
            <p:sp>
              <p:nvSpPr>
                <p:cNvPr id="212" name="椭圆 211"/>
                <p:cNvSpPr/>
                <p:nvPr/>
              </p:nvSpPr>
              <p:spPr>
                <a:xfrm>
                  <a:off x="2756848" y="2593076"/>
                  <a:ext cx="1620000" cy="1620000"/>
                </a:xfrm>
                <a:prstGeom prst="ellipse">
                  <a:avLst/>
                </a:prstGeom>
                <a:noFill/>
                <a:ln w="317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/>
                </a:p>
              </p:txBody>
            </p:sp>
            <p:sp>
              <p:nvSpPr>
                <p:cNvPr id="214" name="TextBox 213"/>
                <p:cNvSpPr txBox="1"/>
                <p:nvPr/>
              </p:nvSpPr>
              <p:spPr>
                <a:xfrm>
                  <a:off x="3283085" y="3245152"/>
                  <a:ext cx="283025" cy="305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zh-CN" alt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3" name="椭圆 212"/>
                <p:cNvSpPr>
                  <a:spLocks noChangeAspect="1"/>
                </p:cNvSpPr>
                <p:nvPr/>
              </p:nvSpPr>
              <p:spPr>
                <a:xfrm>
                  <a:off x="3529146" y="3365598"/>
                  <a:ext cx="72000" cy="72000"/>
                </a:xfrm>
                <a:prstGeom prst="ellipse">
                  <a:avLst/>
                </a:prstGeom>
                <a:solidFill>
                  <a:srgbClr val="547D9D"/>
                </a:solidFill>
                <a:ln>
                  <a:solidFill>
                    <a:srgbClr val="547D9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/>
                </a:p>
              </p:txBody>
            </p:sp>
          </p:grpSp>
          <p:grpSp>
            <p:nvGrpSpPr>
              <p:cNvPr id="201" name="组合 200"/>
              <p:cNvGrpSpPr/>
              <p:nvPr/>
            </p:nvGrpSpPr>
            <p:grpSpPr>
              <a:xfrm>
                <a:off x="1254494" y="2309006"/>
                <a:ext cx="1033390" cy="1590724"/>
                <a:chOff x="3569707" y="1748203"/>
                <a:chExt cx="1171974" cy="1804051"/>
              </a:xfrm>
            </p:grpSpPr>
            <p:cxnSp>
              <p:nvCxnSpPr>
                <p:cNvPr id="208" name="直接连接符 207"/>
                <p:cNvCxnSpPr/>
                <p:nvPr/>
              </p:nvCxnSpPr>
              <p:spPr>
                <a:xfrm flipH="1">
                  <a:off x="3569707" y="3401598"/>
                  <a:ext cx="81478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接连接符 208"/>
                <p:cNvCxnSpPr/>
                <p:nvPr/>
              </p:nvCxnSpPr>
              <p:spPr>
                <a:xfrm rot="5400000" flipH="1">
                  <a:off x="3555110" y="2572961"/>
                  <a:ext cx="1649516" cy="0"/>
                </a:xfrm>
                <a:prstGeom prst="line">
                  <a:avLst/>
                </a:prstGeom>
                <a:ln w="38100">
                  <a:solidFill>
                    <a:srgbClr val="FF8F8F"/>
                  </a:solidFill>
                  <a:prstDash val="dash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0" name="TextBox 209"/>
                <p:cNvSpPr txBox="1"/>
                <p:nvPr/>
              </p:nvSpPr>
              <p:spPr>
                <a:xfrm>
                  <a:off x="4399519" y="3246704"/>
                  <a:ext cx="272008" cy="305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zh-CN" alt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1" name="TextBox 210"/>
                <p:cNvSpPr txBox="1"/>
                <p:nvPr/>
              </p:nvSpPr>
              <p:spPr>
                <a:xfrm>
                  <a:off x="4426829" y="1758135"/>
                  <a:ext cx="314852" cy="305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b="1" i="1" dirty="0" err="1" smtClean="0">
                      <a:solidFill>
                        <a:srgbClr val="FF8F8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en-US" altLang="zh-CN" sz="2000" b="1" i="1" baseline="-25000" dirty="0" err="1" smtClean="0">
                      <a:solidFill>
                        <a:srgbClr val="FF8F8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zh-CN" altLang="en-US" sz="2000" b="1" i="1" baseline="-25000" dirty="0">
                    <a:solidFill>
                      <a:srgbClr val="FF8F8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2" name="组合 201"/>
              <p:cNvGrpSpPr/>
              <p:nvPr/>
            </p:nvGrpSpPr>
            <p:grpSpPr>
              <a:xfrm>
                <a:off x="879416" y="2052378"/>
                <a:ext cx="1044102" cy="1532229"/>
                <a:chOff x="3144331" y="1457156"/>
                <a:chExt cx="1184124" cy="1737708"/>
              </a:xfrm>
            </p:grpSpPr>
            <p:cxnSp>
              <p:nvCxnSpPr>
                <p:cNvPr id="204" name="直接连接符 203"/>
                <p:cNvCxnSpPr/>
                <p:nvPr/>
              </p:nvCxnSpPr>
              <p:spPr>
                <a:xfrm rot="19800000" flipH="1">
                  <a:off x="3513673" y="3194864"/>
                  <a:ext cx="81478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直接连接符 204"/>
                <p:cNvCxnSpPr/>
                <p:nvPr/>
              </p:nvCxnSpPr>
              <p:spPr>
                <a:xfrm rot="3600000" flipH="1">
                  <a:off x="3035948" y="2281913"/>
                  <a:ext cx="1649513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prstDash val="solid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" name="TextBox 205"/>
                <p:cNvSpPr txBox="1"/>
                <p:nvPr/>
              </p:nvSpPr>
              <p:spPr>
                <a:xfrm>
                  <a:off x="3937684" y="2805870"/>
                  <a:ext cx="272008" cy="3055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zh-CN" alt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7" name="TextBox 206"/>
                <p:cNvSpPr txBox="1"/>
                <p:nvPr/>
              </p:nvSpPr>
              <p:spPr>
                <a:xfrm>
                  <a:off x="3144331" y="1507015"/>
                  <a:ext cx="314853" cy="3055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b="1" i="1" dirty="0" err="1" smtClean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en-US" altLang="zh-CN" sz="2000" b="1" i="1" baseline="-25000" dirty="0" err="1" smtClean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zh-CN" altLang="en-US" sz="2000" b="1" i="1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3" name="TextBox 202"/>
              <p:cNvSpPr txBox="1"/>
              <p:nvPr/>
            </p:nvSpPr>
            <p:spPr>
              <a:xfrm>
                <a:off x="1893077" y="1799734"/>
                <a:ext cx="277622" cy="269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000" b="1" i="1" baseline="-25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en-US" sz="2000" b="1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6" name="组合 195"/>
            <p:cNvGrpSpPr/>
            <p:nvPr/>
          </p:nvGrpSpPr>
          <p:grpSpPr>
            <a:xfrm>
              <a:off x="5335071" y="2224459"/>
              <a:ext cx="729471" cy="1625792"/>
              <a:chOff x="1145205" y="1787723"/>
              <a:chExt cx="729471" cy="1625792"/>
            </a:xfrm>
          </p:grpSpPr>
          <p:cxnSp>
            <p:nvCxnSpPr>
              <p:cNvPr id="197" name="直接连接符 196"/>
              <p:cNvCxnSpPr/>
              <p:nvPr/>
            </p:nvCxnSpPr>
            <p:spPr>
              <a:xfrm rot="5400000" flipH="1">
                <a:off x="1147445" y="2686284"/>
                <a:ext cx="145446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oli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接连接符 197"/>
              <p:cNvCxnSpPr>
                <a:cxnSpLocks noChangeAspect="1"/>
              </p:cNvCxnSpPr>
              <p:nvPr/>
            </p:nvCxnSpPr>
            <p:spPr>
              <a:xfrm flipH="1">
                <a:off x="1145205" y="1970034"/>
                <a:ext cx="727231" cy="195646"/>
              </a:xfrm>
              <a:prstGeom prst="line">
                <a:avLst/>
              </a:prstGeom>
              <a:ln w="50800">
                <a:solidFill>
                  <a:srgbClr val="FF00FF"/>
                </a:solidFill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TextBox 198"/>
              <p:cNvSpPr txBox="1"/>
              <p:nvPr/>
            </p:nvSpPr>
            <p:spPr>
              <a:xfrm>
                <a:off x="1347049" y="1787723"/>
                <a:ext cx="308925" cy="269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CN" sz="2000" b="1" dirty="0" smtClean="0">
                    <a:solidFill>
                      <a:srgbClr val="FF00FF"/>
                    </a:solidFill>
                    <a:latin typeface="Times New Roman"/>
                    <a:cs typeface="Times New Roman"/>
                  </a:rPr>
                  <a:t>Δ</a:t>
                </a:r>
                <a:r>
                  <a:rPr lang="en-US" altLang="zh-CN" sz="2000" b="1" i="1" dirty="0" smtClean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2000" b="1" i="1" baseline="-250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151541" y="3397078"/>
              <a:ext cx="1149585" cy="1050068"/>
              <a:chOff x="5151541" y="3397078"/>
              <a:chExt cx="1149585" cy="1050068"/>
            </a:xfrm>
          </p:grpSpPr>
          <p:sp>
            <p:nvSpPr>
              <p:cNvPr id="88" name="弧形 87"/>
              <p:cNvSpPr>
                <a:spLocks noChangeAspect="1"/>
              </p:cNvSpPr>
              <p:nvPr/>
            </p:nvSpPr>
            <p:spPr>
              <a:xfrm>
                <a:off x="5151541" y="3962325"/>
                <a:ext cx="484821" cy="484821"/>
              </a:xfrm>
              <a:prstGeom prst="arc">
                <a:avLst>
                  <a:gd name="adj1" fmla="val 20122417"/>
                  <a:gd name="adj2" fmla="val 0"/>
                </a:avLst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rgbClr val="547D9D"/>
                  </a:solidFill>
                </a:endParaRPr>
              </a:p>
            </p:txBody>
          </p:sp>
          <p:cxnSp>
            <p:nvCxnSpPr>
              <p:cNvPr id="231" name="直接连接符 230"/>
              <p:cNvCxnSpPr/>
              <p:nvPr/>
            </p:nvCxnSpPr>
            <p:spPr>
              <a:xfrm flipH="1" flipV="1">
                <a:off x="6054039" y="3843391"/>
                <a:ext cx="95031" cy="360836"/>
              </a:xfrm>
              <a:prstGeom prst="line">
                <a:avLst/>
              </a:prstGeom>
              <a:ln w="50800">
                <a:solidFill>
                  <a:srgbClr val="FF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/>
              <p:cNvSpPr txBox="1"/>
              <p:nvPr/>
            </p:nvSpPr>
            <p:spPr>
              <a:xfrm>
                <a:off x="5630636" y="3981126"/>
                <a:ext cx="222573" cy="290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CN" sz="2200" b="1" i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endParaRPr lang="zh-CN" altLang="en-US" sz="2200" b="1" i="1" baseline="-25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弧形 94"/>
              <p:cNvSpPr>
                <a:spLocks noChangeAspect="1"/>
              </p:cNvSpPr>
              <p:nvPr/>
            </p:nvSpPr>
            <p:spPr>
              <a:xfrm>
                <a:off x="5816305" y="3619171"/>
                <a:ext cx="484821" cy="484820"/>
              </a:xfrm>
              <a:prstGeom prst="arc">
                <a:avLst>
                  <a:gd name="adj1" fmla="val 14717869"/>
                  <a:gd name="adj2" fmla="val 16248138"/>
                </a:avLst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rgbClr val="547D9D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882067" y="3397078"/>
                <a:ext cx="213938" cy="269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CN" sz="2000" b="1" i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endParaRPr lang="zh-CN" altLang="en-US" sz="2000" b="1" i="1" baseline="-25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919512" y="3894416"/>
                <a:ext cx="181556" cy="310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endParaRPr lang="zh-CN" altLang="en-US" sz="2400" b="1" i="1" baseline="-250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717332" y="4129072"/>
                <a:ext cx="205303" cy="310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zh-CN" altLang="en-US" sz="2400" b="1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内容占位符 2"/>
              <p:cNvSpPr txBox="1">
                <a:spLocks/>
              </p:cNvSpPr>
              <p:nvPr/>
            </p:nvSpPr>
            <p:spPr>
              <a:xfrm>
                <a:off x="1370933" y="2485267"/>
                <a:ext cx="4184700" cy="1008000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5250" indent="0">
                  <a:buNone/>
                </a:pPr>
                <a:r>
                  <a:rPr lang="zh-CN" altLang="en-US" sz="2000" dirty="0" smtClean="0"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则：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1" i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zh-CN" sz="2000" b="1" i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altLang="zh-CN" sz="20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altLang="zh-CN" sz="2000" b="1" i="1" smtClean="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t</m:t>
                        </m:r>
                      </m:den>
                    </m:f>
                    <m:r>
                      <a:rPr lang="en-US" altLang="zh-CN" sz="20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sz="2000" b="1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000" b="1" i="1">
                                <a:latin typeface="Times New Roman" panose="020206030504050203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en-US" altLang="zh-CN" sz="2000" b="1" i="1" smtClean="0">
                                <a:latin typeface="Times New Roman" panose="020206030504050203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  <m:t>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000" b="1" i="1" smtClean="0">
                                <a:latin typeface="Times New Roman" panose="020206030504050203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  <m:t>r</m:t>
                            </m:r>
                          </m:den>
                        </m:f>
                      </m:num>
                      <m:den>
                        <m:r>
                          <m:rPr>
                            <m:nor/>
                          </m:rPr>
                          <a:rPr lang="en-US" altLang="zh-CN" sz="2000" b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altLang="zh-CN" sz="20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t</m:t>
                        </m:r>
                      </m:den>
                    </m:f>
                    <m:r>
                      <a:rPr lang="en-US" altLang="zh-CN" sz="20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2000" b="1" i="1" smtClean="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l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1" smtClean="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altLang="zh-CN" sz="2000" b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altLang="zh-CN" sz="20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t</m:t>
                        </m:r>
                      </m:den>
                    </m:f>
                  </m:oMath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95250" indent="0">
                  <a:buNone/>
                </a:pPr>
                <a:endPara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933" y="2485267"/>
                <a:ext cx="4184700" cy="1008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内容占位符 2"/>
          <p:cNvSpPr txBox="1">
            <a:spLocks/>
          </p:cNvSpPr>
          <p:nvPr/>
        </p:nvSpPr>
        <p:spPr>
          <a:xfrm>
            <a:off x="1366512" y="3424020"/>
            <a:ext cx="3224616" cy="62168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 </a:t>
            </a:r>
            <a:r>
              <a:rPr lang="el-GR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Δ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l-GR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，有：</a:t>
            </a:r>
            <a:endParaRPr lang="zh-CN" altLang="en-US" sz="2000" b="1" i="1" baseline="-2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内容占位符 2"/>
              <p:cNvSpPr txBox="1">
                <a:spLocks/>
              </p:cNvSpPr>
              <p:nvPr/>
            </p:nvSpPr>
            <p:spPr>
              <a:xfrm>
                <a:off x="3070271" y="1893860"/>
                <a:ext cx="1520857" cy="835132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5250" indent="0">
                  <a:buNone/>
                </a:pPr>
                <a:r>
                  <a:rPr lang="en-US" altLang="zh-CN" sz="2200" b="1" dirty="0" smtClean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b="1" i="1"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200" b="1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b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altLang="zh-CN" sz="22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22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200" b="1" i="1" smtClean="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v</m:t>
                        </m:r>
                      </m:den>
                    </m:f>
                    <m:r>
                      <m:rPr>
                        <m:nor/>
                      </m:rPr>
                      <a:rPr lang="en-US" altLang="zh-CN" sz="2200" b="1" i="0" smtClean="0"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200" b="1" i="1"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200" b="1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b="1" i="1" smtClean="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altLang="zh-CN" sz="22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200" b="1" i="1" smtClean="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</m:oMath>
                </a14:m>
                <a:endParaRPr lang="zh-CN" altLang="en-US" sz="2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271" y="1893860"/>
                <a:ext cx="1520857" cy="8351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内容占位符 2"/>
              <p:cNvSpPr txBox="1">
                <a:spLocks/>
              </p:cNvSpPr>
              <p:nvPr/>
            </p:nvSpPr>
            <p:spPr>
              <a:xfrm>
                <a:off x="1758181" y="4262042"/>
                <a:ext cx="1408105" cy="756000"/>
              </a:xfrm>
              <a:prstGeom prst="rect">
                <a:avLst/>
              </a:prstGeom>
            </p:spPr>
            <p:txBody>
              <a:bodyPr vert="horz" wrap="square" lIns="0" tIns="46990" rIns="90170" bIns="46990" rtlCol="0">
                <a:no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5250" indent="0">
                  <a:buNone/>
                </a:pPr>
                <a:r>
                  <a:rPr lang="zh-CN" altLang="en-US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b="1" i="1"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θ</m:t>
                    </m:r>
                    <m:r>
                      <m:rPr>
                        <m:nor/>
                      </m:rPr>
                      <a:rPr lang="en-US" altLang="zh-CN" sz="2000" b="1" i="1"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b="1"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1" smtClean="0">
                            <a:latin typeface="Cambria Math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altLang="zh-CN" sz="2000" b="1" i="1" smtClean="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zh-CN" altLang="en-US" sz="22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endParaRPr lang="zh-CN" altLang="en-US" sz="2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181" y="4262042"/>
                <a:ext cx="1408105" cy="756000"/>
              </a:xfrm>
              <a:prstGeom prst="rect">
                <a:avLst/>
              </a:prstGeom>
              <a:blipFill rotWithShape="1">
                <a:blip r:embed="rId5"/>
                <a:stretch>
                  <a:fillRect l="-3896" r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828477"/>
              </p:ext>
            </p:extLst>
          </p:nvPr>
        </p:nvGraphicFramePr>
        <p:xfrm>
          <a:off x="4594486" y="3481688"/>
          <a:ext cx="1295977" cy="353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6" imgW="736560" imgH="203040" progId="Equation.DSMT4">
                  <p:embed/>
                </p:oleObj>
              </mc:Choice>
              <mc:Fallback>
                <p:oleObj name="Equation" r:id="rId6" imgW="73656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486" y="3481688"/>
                        <a:ext cx="1295977" cy="3535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0" name="内容占位符 2"/>
              <p:cNvSpPr txBox="1">
                <a:spLocks/>
              </p:cNvSpPr>
              <p:nvPr/>
            </p:nvSpPr>
            <p:spPr>
              <a:xfrm>
                <a:off x="4648778" y="1893860"/>
                <a:ext cx="1861204" cy="835132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5250" indent="0">
                  <a:buNone/>
                </a:pPr>
                <a:r>
                  <a:rPr lang="zh-CN" altLang="en-US" sz="2200" dirty="0" smtClean="0">
                    <a:ea typeface="Cambria Math"/>
                    <a:cs typeface="Times New Roman" panose="02020603050405020304" pitchFamily="18" charset="0"/>
                  </a:rPr>
                  <a:t>即：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200" b="1"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en-US" altLang="zh-CN" sz="2200" b="1" i="1"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en-US" altLang="zh-CN" sz="2200" b="1" dirty="0" smtClean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200" b="1" i="0" smtClean="0"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200" b="1" i="1"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2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2200" b="1" i="1" smtClean="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altLang="zh-CN" sz="22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200" b="1" i="1" smtClean="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</m:oMath>
                </a14:m>
                <a:endParaRPr lang="zh-CN" altLang="en-US" sz="2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778" y="1893860"/>
                <a:ext cx="1861204" cy="8351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内容占位符 2"/>
              <p:cNvSpPr txBox="1">
                <a:spLocks/>
              </p:cNvSpPr>
              <p:nvPr/>
            </p:nvSpPr>
            <p:spPr>
              <a:xfrm>
                <a:off x="3317277" y="4430011"/>
                <a:ext cx="2092350" cy="468000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5250" indent="0">
                  <a:buNone/>
                </a:pP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得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800" b="1" i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zh-CN" sz="1800" b="1" i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2000" b="1" i="1" smtClean="0"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zh-CN" altLang="en-US" sz="2000" b="1" i="1"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ω</m:t>
                    </m:r>
                    <m:r>
                      <m:rPr>
                        <m:nor/>
                      </m:rPr>
                      <a:rPr lang="en-US" altLang="zh-CN" sz="2000" b="1"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zh-CN" altLang="en-US" sz="2000" b="1" i="1"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ω</m:t>
                    </m:r>
                    <m:r>
                      <m:rPr>
                        <m:nor/>
                      </m:rPr>
                      <a:rPr lang="en-US" altLang="zh-CN" sz="2000" b="1" baseline="30000"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zh-CN" sz="2000" b="1" i="1"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95250" indent="0">
                  <a:buNone/>
                </a:pPr>
                <a:endPara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277" y="4430011"/>
                <a:ext cx="2092350" cy="468000"/>
              </a:xfrm>
              <a:prstGeom prst="rect">
                <a:avLst/>
              </a:prstGeom>
              <a:blipFill rotWithShape="1">
                <a:blip r:embed="rId9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内容占位符 2"/>
          <p:cNvSpPr txBox="1">
            <a:spLocks/>
          </p:cNvSpPr>
          <p:nvPr/>
        </p:nvSpPr>
        <p:spPr>
          <a:xfrm>
            <a:off x="1758181" y="3905372"/>
            <a:ext cx="1408105" cy="612000"/>
          </a:xfrm>
          <a:prstGeom prst="rect">
            <a:avLst/>
          </a:prstGeom>
        </p:spPr>
        <p:txBody>
          <a:bodyPr vert="horz" wrap="square" lIns="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buNone/>
            </a:pP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 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el-GR" altLang="zh-CN" sz="2000" b="1" dirty="0" smtClean="0">
                <a:latin typeface="Times New Roman"/>
                <a:ea typeface="微软雅黑" panose="020B0503020204020204" pitchFamily="34" charset="-122"/>
                <a:cs typeface="Times New Roman"/>
              </a:rPr>
              <a:t>Δ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zh-CN" altLang="en-US" sz="2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内容占位符 2"/>
              <p:cNvSpPr txBox="1">
                <a:spLocks/>
              </p:cNvSpPr>
              <p:nvPr/>
            </p:nvSpPr>
            <p:spPr>
              <a:xfrm>
                <a:off x="3334491" y="3816556"/>
                <a:ext cx="1701535" cy="684000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5250" indent="0">
                  <a:buNone/>
                </a:pPr>
                <a:r>
                  <a:rPr lang="zh-CN" altLang="en-US" sz="2000" dirty="0" smtClean="0"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得：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1" i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zh-CN" sz="2000" b="1" i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2000" b="1" baseline="30000" smtClean="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1" smtClean="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</m:oMath>
                </a14:m>
                <a:endPara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491" y="3816556"/>
                <a:ext cx="1701535" cy="6840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33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/>
      <p:bldP spid="171" grpId="0"/>
      <p:bldP spid="93" grpId="0"/>
      <p:bldP spid="36" grpId="0"/>
      <p:bldP spid="38" grpId="0"/>
      <p:bldP spid="42" grpId="0"/>
      <p:bldP spid="50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9"/>
          <p:cNvSpPr>
            <a:spLocks noGrp="1"/>
          </p:cNvSpPr>
          <p:nvPr>
            <p:ph type="title"/>
          </p:nvPr>
        </p:nvSpPr>
        <p:spPr>
          <a:xfrm>
            <a:off x="2111952" y="724005"/>
            <a:ext cx="2992311" cy="648000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algn="just"/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</a:rPr>
              <a:t>向 心 加 速 度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302035" y="1732084"/>
            <a:ext cx="3609975" cy="65627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 smtClean="0"/>
              <a:t>1</a:t>
            </a:r>
            <a:r>
              <a:rPr lang="zh-CN" altLang="en-US" sz="2800" dirty="0" smtClean="0"/>
              <a:t>．</a:t>
            </a:r>
            <a:r>
              <a:rPr lang="zh-CN" altLang="en-US" sz="2800" dirty="0" smtClean="0">
                <a:latin typeface="+mj-ea"/>
                <a:ea typeface="+mj-ea"/>
              </a:rPr>
              <a:t>方向</a:t>
            </a:r>
            <a:r>
              <a:rPr lang="zh-CN" altLang="en-US" sz="2800" dirty="0" smtClean="0"/>
              <a:t>：</a:t>
            </a:r>
            <a:r>
              <a:rPr lang="zh-CN" altLang="en-US" sz="2800" dirty="0" smtClean="0">
                <a:latin typeface="+mn-ea"/>
                <a:ea typeface="+mn-ea"/>
              </a:rPr>
              <a:t>指向圆心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8" name="内容占位符 6"/>
          <p:cNvSpPr txBox="1">
            <a:spLocks/>
          </p:cNvSpPr>
          <p:nvPr/>
        </p:nvSpPr>
        <p:spPr>
          <a:xfrm>
            <a:off x="1302034" y="3379872"/>
            <a:ext cx="5781153" cy="656276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800" dirty="0" smtClean="0"/>
              <a:t>3</a:t>
            </a:r>
            <a:r>
              <a:rPr lang="zh-CN" altLang="en-US" sz="2800" dirty="0" smtClean="0"/>
              <a:t>．作用效果：只改变速度的方向</a:t>
            </a:r>
            <a:endParaRPr lang="zh-CN" altLang="en-US" sz="2000" dirty="0"/>
          </a:p>
        </p:txBody>
      </p:sp>
      <p:sp>
        <p:nvSpPr>
          <p:cNvPr id="9" name="内容占位符 6"/>
          <p:cNvSpPr txBox="1">
            <a:spLocks/>
          </p:cNvSpPr>
          <p:nvPr/>
        </p:nvSpPr>
        <p:spPr>
          <a:xfrm>
            <a:off x="1302035" y="2546172"/>
            <a:ext cx="7219950" cy="656276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800" dirty="0" smtClean="0"/>
              <a:t>2</a:t>
            </a:r>
            <a:r>
              <a:rPr lang="zh-CN" altLang="en-US" sz="2800" dirty="0" smtClean="0"/>
              <a:t>．表达式：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/>
              <p:cNvSpPr txBox="1">
                <a:spLocks/>
              </p:cNvSpPr>
              <p:nvPr/>
            </p:nvSpPr>
            <p:spPr>
              <a:xfrm>
                <a:off x="3359072" y="2387174"/>
                <a:ext cx="1552938" cy="810496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5250" indent="0">
                  <a:buNone/>
                </a:pPr>
                <a:r>
                  <a:rPr lang="en-US" altLang="zh-CN" sz="2400" b="1" dirty="0" smtClean="0"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zh-CN" sz="2400" b="1" baseline="-25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4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2400" b="1" baseline="3000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</m:oMath>
                </a14:m>
                <a:endPara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72" y="2387174"/>
                <a:ext cx="1552938" cy="8104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/>
          <p:cNvGrpSpPr/>
          <p:nvPr/>
        </p:nvGrpSpPr>
        <p:grpSpPr>
          <a:xfrm>
            <a:off x="1362371" y="1119376"/>
            <a:ext cx="5102033" cy="352210"/>
            <a:chOff x="1362371" y="791824"/>
            <a:chExt cx="5102033" cy="352210"/>
          </a:xfrm>
        </p:grpSpPr>
        <p:cxnSp>
          <p:nvCxnSpPr>
            <p:cNvPr id="13" name="直接连接符 12"/>
            <p:cNvCxnSpPr/>
            <p:nvPr/>
          </p:nvCxnSpPr>
          <p:spPr>
            <a:xfrm flipV="1">
              <a:off x="1784404" y="985772"/>
              <a:ext cx="4680000" cy="17585"/>
            </a:xfrm>
            <a:prstGeom prst="line">
              <a:avLst/>
            </a:prstGeom>
            <a:ln w="12700">
              <a:solidFill>
                <a:srgbClr val="98B3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1362371" y="791824"/>
              <a:ext cx="334111" cy="35221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547D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98B3C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内容占位符 2"/>
              <p:cNvSpPr txBox="1">
                <a:spLocks/>
              </p:cNvSpPr>
              <p:nvPr/>
            </p:nvSpPr>
            <p:spPr>
              <a:xfrm>
                <a:off x="4470499" y="2504730"/>
                <a:ext cx="1220613" cy="810496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5250" indent="0">
                  <a:buNone/>
                </a:pPr>
                <a:r>
                  <a:rPr lang="en-US" altLang="zh-CN" sz="2400" b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zh-CN" altLang="en-US" sz="24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𝝎</m:t>
                    </m:r>
                    <m:r>
                      <m:rPr>
                        <m:nor/>
                      </m:rPr>
                      <a:rPr lang="en-US" altLang="zh-CN" sz="2400" b="1" baseline="30000"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zh-CN" sz="2400" b="1" i="1"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endPara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99" y="2504730"/>
                <a:ext cx="1220613" cy="8104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内容占位符 2"/>
              <p:cNvSpPr txBox="1">
                <a:spLocks/>
              </p:cNvSpPr>
              <p:nvPr/>
            </p:nvSpPr>
            <p:spPr>
              <a:xfrm>
                <a:off x="5373444" y="2502718"/>
                <a:ext cx="1136538" cy="579408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Autofit/>
              </a:bodyPr>
              <a:lstStyle>
                <a:lvl1pPr marL="1714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1pPr>
                <a:lvl2pPr marL="5143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207135" algn="l"/>
                  </a:tabLst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2pPr>
                <a:lvl3pPr marL="8572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3pPr>
                <a:lvl4pPr marL="12001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4pPr>
                <a:lvl5pPr marL="1543050" indent="-17145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sz="12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5250" indent="0">
                  <a:buNone/>
                </a:pPr>
                <a:r>
                  <a:rPr lang="en-US" altLang="zh-CN" sz="2400" b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1"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a:rPr lang="zh-CN" altLang="en-US" sz="24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𝝎</m:t>
                    </m:r>
                  </m:oMath>
                </a14:m>
                <a:endPara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95250" indent="0">
                  <a:buNone/>
                </a:pPr>
                <a:endPara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44" y="2502718"/>
                <a:ext cx="1136538" cy="579408"/>
              </a:xfrm>
              <a:prstGeom prst="rect">
                <a:avLst/>
              </a:prstGeom>
              <a:blipFill rotWithShape="1">
                <a:blip r:embed="rId4"/>
                <a:stretch>
                  <a:fillRect b="-14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29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 build="p"/>
      <p:bldP spid="9" grpId="0" build="p"/>
      <p:bldP spid="11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8"/>
          <p:cNvSpPr txBox="1"/>
          <p:nvPr/>
        </p:nvSpPr>
        <p:spPr>
          <a:xfrm>
            <a:off x="922287" y="1560432"/>
            <a:ext cx="1560293" cy="38388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同轴传动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5" t="33757" r="37701" b="40202"/>
          <a:stretch/>
        </p:blipFill>
        <p:spPr bwMode="auto">
          <a:xfrm>
            <a:off x="681372" y="1990942"/>
            <a:ext cx="1719735" cy="135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8"/>
              <p:cNvSpPr txBox="1"/>
              <p:nvPr/>
            </p:nvSpPr>
            <p:spPr>
              <a:xfrm>
                <a:off x="765906" y="3472498"/>
                <a:ext cx="3794127" cy="122341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角速度相同</a:t>
                </a:r>
                <a:endParaRPr lang="en-US" altLang="zh-CN" sz="20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zh-CN" altLang="en-US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1" i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zh-CN" sz="2000" b="1" baseline="-25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000" b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zh-CN" altLang="en-US" sz="20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𝝎</m:t>
                    </m:r>
                    <m:r>
                      <m:rPr>
                        <m:nor/>
                      </m:rPr>
                      <a:rPr lang="en-US" altLang="zh-CN" sz="2000" b="1" baseline="30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zh-CN" sz="2000" b="1" i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altLang="zh-CN" sz="2000" i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000" b="1" i="1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000" b="1" baseline="-25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 </a:t>
                </a:r>
                <a:r>
                  <a:rPr lang="en-US" altLang="zh-CN" sz="2000" b="1" i="1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 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成正比</a:t>
                </a:r>
                <a:endParaRPr lang="en-US" altLang="zh-CN" sz="20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zh-CN" altLang="en-US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故：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1" i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zh-CN" sz="2000" b="1" i="0" baseline="-25000" smtClean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&lt; </a:t>
                </a:r>
                <a:r>
                  <a:rPr lang="en-US" altLang="zh-CN" sz="2000" b="1" i="1" dirty="0" err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000" b="1" baseline="-25000" dirty="0" err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endParaRPr lang="en-US" altLang="zh-CN" sz="20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06" y="3472498"/>
                <a:ext cx="3794127" cy="1223412"/>
              </a:xfrm>
              <a:prstGeom prst="rect">
                <a:avLst/>
              </a:prstGeom>
              <a:blipFill rotWithShape="1">
                <a:blip r:embed="rId3"/>
                <a:stretch>
                  <a:fillRect l="-2412" b="-6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8"/>
          <p:cNvSpPr txBox="1"/>
          <p:nvPr/>
        </p:nvSpPr>
        <p:spPr>
          <a:xfrm>
            <a:off x="5210110" y="1560432"/>
            <a:ext cx="1431660" cy="4154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皮带传动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4872783" y="2028009"/>
            <a:ext cx="2428181" cy="1329794"/>
            <a:chOff x="5222280" y="1788172"/>
            <a:chExt cx="2218043" cy="121471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30" t="35507" r="36274" b="44051"/>
            <a:stretch/>
          </p:blipFill>
          <p:spPr bwMode="auto">
            <a:xfrm>
              <a:off x="5222280" y="1788172"/>
              <a:ext cx="2218043" cy="121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圆角矩形 10"/>
            <p:cNvSpPr/>
            <p:nvPr/>
          </p:nvSpPr>
          <p:spPr>
            <a:xfrm>
              <a:off x="5224193" y="2750883"/>
              <a:ext cx="321186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413386" y="1794832"/>
              <a:ext cx="197653" cy="1482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>
                <a:lnSpc>
                  <a:spcPts val="0"/>
                </a:lnSpc>
              </a:pPr>
              <a:r>
                <a:rPr lang="en-US" altLang="zh-CN" sz="2000" b="1" dirty="0" smtClean="0">
                  <a:solidFill>
                    <a:srgbClr val="66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20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7227834" y="2098842"/>
              <a:ext cx="197653" cy="2223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b="1" dirty="0" smtClean="0">
                  <a:solidFill>
                    <a:srgbClr val="66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20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8"/>
              <p:cNvSpPr txBox="1"/>
              <p:nvPr/>
            </p:nvSpPr>
            <p:spPr>
              <a:xfrm>
                <a:off x="5030202" y="3458850"/>
                <a:ext cx="3794127" cy="1379930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线速度相同</a:t>
                </a:r>
                <a:endParaRPr lang="en-US" altLang="zh-CN" sz="20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zh-CN" altLang="en-US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1" i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zh-CN" sz="2000" b="1" baseline="-25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000" b="1" i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b="1" i="1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2000" b="1" baseline="3000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000" b="1" i="1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1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000" b="1" i="1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000" b="1" baseline="-25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 </a:t>
                </a:r>
                <a:r>
                  <a:rPr lang="en-US" altLang="zh-CN" sz="2000" b="1" i="1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 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成反比</a:t>
                </a:r>
                <a:endParaRPr lang="en-US" altLang="zh-CN" sz="20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故：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1" i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zh-CN" sz="2000" b="1" baseline="-25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&lt; </a:t>
                </a:r>
                <a:r>
                  <a:rPr lang="en-US" altLang="zh-CN" sz="2000" b="1" i="1" dirty="0" err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000" b="1" baseline="-25000" dirty="0" err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endParaRPr lang="en-US" altLang="zh-CN" sz="20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202" y="3458850"/>
                <a:ext cx="3794127" cy="1379930"/>
              </a:xfrm>
              <a:prstGeom prst="rect">
                <a:avLst/>
              </a:prstGeom>
              <a:blipFill rotWithShape="1">
                <a:blip r:embed="rId5"/>
                <a:stretch>
                  <a:fillRect l="-2247" b="-5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8"/>
          <p:cNvSpPr txBox="1"/>
          <p:nvPr/>
        </p:nvSpPr>
        <p:spPr>
          <a:xfrm>
            <a:off x="667573" y="679554"/>
            <a:ext cx="7657561" cy="6078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比较两种传动装置中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两点的向心加速度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303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/>
      <p:bldP spid="14" grpId="0" build="p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6231</TotalTime>
  <Words>614</Words>
  <Application>Microsoft Office PowerPoint</Application>
  <PresentationFormat>全屏显示(16:9)</PresentationFormat>
  <Paragraphs>157</Paragraphs>
  <Slides>13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1_Office 主题​​</vt:lpstr>
      <vt:lpstr>Equation</vt:lpstr>
      <vt:lpstr>探究匀速圆周运动的加速度</vt:lpstr>
      <vt:lpstr>PowerPoint 演示文稿</vt:lpstr>
      <vt:lpstr>探究：匀速圆周运动的加速度</vt:lpstr>
      <vt:lpstr>探究：匀速圆周运动的加速度</vt:lpstr>
      <vt:lpstr>PowerPoint 演示文稿</vt:lpstr>
      <vt:lpstr>探究：匀速圆周运动的加速度</vt:lpstr>
      <vt:lpstr>探究：匀速圆周运动的加速度</vt:lpstr>
      <vt:lpstr>向 心 加 速 度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pc</cp:lastModifiedBy>
  <cp:revision>658</cp:revision>
  <dcterms:created xsi:type="dcterms:W3CDTF">2020-02-01T11:21:51Z</dcterms:created>
  <dcterms:modified xsi:type="dcterms:W3CDTF">2020-03-24T02:49:49Z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