
<file path=[Content_Types].xml><?xml version="1.0" encoding="utf-8"?>
<Types xmlns="http://schemas.openxmlformats.org/package/2006/content-types">
  <Default Extension="jpeg" ContentType="image/jpeg"/>
  <Default Extension="png" ContentType="image/png"/>
  <Default Extension="m4a" ContentType="audi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5" r:id="rId3"/>
    <p:sldId id="278" r:id="rId5"/>
    <p:sldId id="288" r:id="rId6"/>
    <p:sldId id="279" r:id="rId7"/>
    <p:sldId id="277" r:id="rId8"/>
    <p:sldId id="275" r:id="rId9"/>
    <p:sldId id="281" r:id="rId10"/>
    <p:sldId id="280" r:id="rId11"/>
    <p:sldId id="282" r:id="rId12"/>
    <p:sldId id="283" r:id="rId13"/>
    <p:sldId id="284" r:id="rId14"/>
    <p:sldId id="286" r:id="rId15"/>
    <p:sldId id="285" r:id="rId16"/>
    <p:sldId id="287" r:id="rId17"/>
    <p:sldId id="289" r:id="rId18"/>
    <p:sldId id="292" r:id="rId19"/>
    <p:sldId id="290" r:id="rId20"/>
    <p:sldId id="271" r:id="rId21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420" autoAdjust="0"/>
  </p:normalViewPr>
  <p:slideViewPr>
    <p:cSldViewPr snapToGrid="0">
      <p:cViewPr>
        <p:scale>
          <a:sx n="70" d="100"/>
          <a:sy n="70" d="100"/>
        </p:scale>
        <p:origin x="-1156" y="-1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塘报：即驿报，原指古代驿站快马投递的紧急公文。浙东一带赛会时，由一化装的男孩骑马先行。告知路旁的观众赛会队伍即将到来，也叫塘报。</a:t>
            </a:r>
            <a:endParaRPr lang="zh-CN" altLang="en-US" dirty="0" smtClean="0"/>
          </a:p>
          <a:p>
            <a:r>
              <a:rPr lang="zh-CN" altLang="en-US" dirty="0" smtClean="0"/>
              <a:t>高照：指悬挂在长竹竿上的通告。</a:t>
            </a:r>
            <a:endParaRPr lang="zh-CN" altLang="en-US" dirty="0" smtClean="0"/>
          </a:p>
          <a:p>
            <a:r>
              <a:rPr lang="zh-CN" altLang="en-US" dirty="0" smtClean="0"/>
              <a:t>高跷：中国民间游艺的一种。表演者装扮成戏剧中的人物，踩着有脚蹯装置的木棍，边走边表演。</a:t>
            </a:r>
            <a:endParaRPr lang="zh-CN" altLang="en-US" dirty="0" smtClean="0"/>
          </a:p>
          <a:p>
            <a:r>
              <a:rPr lang="zh-CN" altLang="en-US" dirty="0" smtClean="0"/>
              <a:t>抬阁：中国旧时迎神赛会中常见的一种游艺。在一个木帝</a:t>
            </a:r>
            <a:r>
              <a:rPr lang="en-US" altLang="zh-CN" dirty="0" smtClean="0"/>
              <a:t>j</a:t>
            </a:r>
            <a:r>
              <a:rPr lang="zh-CN" altLang="en-US" dirty="0" smtClean="0"/>
              <a:t>的四方形的小台阉里，两三个扮着戏里角色的弦子站在方桌一样大小的小戏台上表演，由成年人抬着游行。</a:t>
            </a:r>
            <a:endParaRPr lang="zh-CN" altLang="en-US" dirty="0" smtClean="0"/>
          </a:p>
          <a:p>
            <a:r>
              <a:rPr lang="zh-CN" altLang="en-US" dirty="0" smtClean="0"/>
              <a:t>马头：中国旧时迎神赛会的一种游艺。让孩子们暮扮着戏里两角色，骑马游行。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 smtClean="0"/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这也就解释了我们为什么可以透过鲁迅笔下的民俗风情，用这样一种民俗的视角去探索和体察鲁迅对他笔下人和事的思考。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这也就解释了我们为什么可以透过鲁迅笔下的民俗风情，用这样一种民俗的视角去探索和体察鲁迅对他笔下人和事的思考。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tags" Target="../tags/tag1.xml"/><Relationship Id="rId3" Type="http://schemas.openxmlformats.org/officeDocument/2006/relationships/image" Target="file:///C:\Users\1V994W2\PycharmProjects\PPT_Background_Generation/pic_temp/1_pic_quater_left_down.png" TargetMode="External"/><Relationship Id="rId2" Type="http://schemas.openxmlformats.org/officeDocument/2006/relationships/image" Target="../media/image1.jpeg"/><Relationship Id="rId10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6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image" Target="file:///C:\Users\1V994W2\PycharmProjects\PPT_Background_Generation/pic_temp/1_pic_quater_left_down.png" TargetMode="External"/><Relationship Id="rId3" Type="http://schemas.openxmlformats.org/officeDocument/2006/relationships/image" Target="../media/image1.jpeg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8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2" Type="http://schemas.openxmlformats.org/officeDocument/2006/relationships/tags" Target="../tags/tag86.xml"/><Relationship Id="rId11" Type="http://schemas.openxmlformats.org/officeDocument/2006/relationships/tags" Target="../tags/tag85.xml"/><Relationship Id="rId10" Type="http://schemas.openxmlformats.org/officeDocument/2006/relationships/tags" Target="../tags/tag84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90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4" Type="http://schemas.openxmlformats.org/officeDocument/2006/relationships/tags" Target="../tags/tag95.xml"/><Relationship Id="rId13" Type="http://schemas.openxmlformats.org/officeDocument/2006/relationships/tags" Target="../tags/tag94.xml"/><Relationship Id="rId12" Type="http://schemas.openxmlformats.org/officeDocument/2006/relationships/tags" Target="../tags/tag93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1" Type="http://schemas.openxmlformats.org/officeDocument/2006/relationships/tags" Target="../tags/tag103.xml"/><Relationship Id="rId10" Type="http://schemas.openxmlformats.org/officeDocument/2006/relationships/tags" Target="../tags/tag102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0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5" Type="http://schemas.openxmlformats.org/officeDocument/2006/relationships/tags" Target="../tags/tag113.xml"/><Relationship Id="rId14" Type="http://schemas.openxmlformats.org/officeDocument/2006/relationships/tags" Target="../tags/tag112.xml"/><Relationship Id="rId13" Type="http://schemas.openxmlformats.org/officeDocument/2006/relationships/tags" Target="../tags/tag111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1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5" Type="http://schemas.openxmlformats.org/officeDocument/2006/relationships/tags" Target="../tags/tag123.xml"/><Relationship Id="rId14" Type="http://schemas.openxmlformats.org/officeDocument/2006/relationships/tags" Target="../tags/tag122.xml"/><Relationship Id="rId13" Type="http://schemas.openxmlformats.org/officeDocument/2006/relationships/tags" Target="../tags/tag121.xml"/><Relationship Id="rId12" Type="http://schemas.openxmlformats.org/officeDocument/2006/relationships/tags" Target="../tags/tag120.xml"/><Relationship Id="rId11" Type="http://schemas.openxmlformats.org/officeDocument/2006/relationships/tags" Target="../tags/tag119.xml"/><Relationship Id="rId10" Type="http://schemas.openxmlformats.org/officeDocument/2006/relationships/tags" Target="../tags/tag118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2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7" Type="http://schemas.openxmlformats.org/officeDocument/2006/relationships/tags" Target="../tags/tag135.xml"/><Relationship Id="rId16" Type="http://schemas.openxmlformats.org/officeDocument/2006/relationships/tags" Target="../tags/tag134.xml"/><Relationship Id="rId15" Type="http://schemas.openxmlformats.org/officeDocument/2006/relationships/tags" Target="../tags/tag133.xml"/><Relationship Id="rId14" Type="http://schemas.openxmlformats.org/officeDocument/2006/relationships/tags" Target="../tags/tag132.xml"/><Relationship Id="rId13" Type="http://schemas.openxmlformats.org/officeDocument/2006/relationships/tags" Target="../tags/tag131.xml"/><Relationship Id="rId12" Type="http://schemas.openxmlformats.org/officeDocument/2006/relationships/tags" Target="../tags/tag130.xml"/><Relationship Id="rId11" Type="http://schemas.openxmlformats.org/officeDocument/2006/relationships/tags" Target="../tags/tag129.xml"/><Relationship Id="rId10" Type="http://schemas.openxmlformats.org/officeDocument/2006/relationships/tags" Target="../tags/tag128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left_down.png" TargetMode="External"/><Relationship Id="rId8" Type="http://schemas.openxmlformats.org/officeDocument/2006/relationships/image" Target="../media/image1.jpeg"/><Relationship Id="rId7" Type="http://schemas.openxmlformats.org/officeDocument/2006/relationships/tags" Target="../tags/tag139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4" Type="http://schemas.openxmlformats.org/officeDocument/2006/relationships/tags" Target="../tags/tag144.xml"/><Relationship Id="rId13" Type="http://schemas.openxmlformats.org/officeDocument/2006/relationships/tags" Target="../tags/tag143.xml"/><Relationship Id="rId12" Type="http://schemas.openxmlformats.org/officeDocument/2006/relationships/tags" Target="../tags/tag142.xml"/><Relationship Id="rId11" Type="http://schemas.openxmlformats.org/officeDocument/2006/relationships/tags" Target="../tags/tag141.xml"/><Relationship Id="rId10" Type="http://schemas.openxmlformats.org/officeDocument/2006/relationships/tags" Target="../tags/tag140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148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47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4" Type="http://schemas.openxmlformats.org/officeDocument/2006/relationships/tags" Target="../tags/tag153.xml"/><Relationship Id="rId13" Type="http://schemas.openxmlformats.org/officeDocument/2006/relationships/tags" Target="../tags/tag152.xml"/><Relationship Id="rId12" Type="http://schemas.openxmlformats.org/officeDocument/2006/relationships/tags" Target="../tags/tag151.xml"/><Relationship Id="rId11" Type="http://schemas.openxmlformats.org/officeDocument/2006/relationships/tags" Target="../tags/tag150.xml"/><Relationship Id="rId10" Type="http://schemas.openxmlformats.org/officeDocument/2006/relationships/tags" Target="../tags/tag149.xml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157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56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2" Type="http://schemas.openxmlformats.org/officeDocument/2006/relationships/tags" Target="../tags/tag160.xml"/><Relationship Id="rId11" Type="http://schemas.openxmlformats.org/officeDocument/2006/relationships/tags" Target="../tags/tag159.xml"/><Relationship Id="rId10" Type="http://schemas.openxmlformats.org/officeDocument/2006/relationships/tags" Target="../tags/tag158.xml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66.xml"/><Relationship Id="rId8" Type="http://schemas.openxmlformats.org/officeDocument/2006/relationships/tags" Target="../tags/tag165.xml"/><Relationship Id="rId7" Type="http://schemas.openxmlformats.org/officeDocument/2006/relationships/tags" Target="../tags/tag164.xml"/><Relationship Id="rId6" Type="http://schemas.openxmlformats.org/officeDocument/2006/relationships/tags" Target="../tags/tag163.xml"/><Relationship Id="rId5" Type="http://schemas.openxmlformats.org/officeDocument/2006/relationships/tags" Target="../tags/tag162.xml"/><Relationship Id="rId4" Type="http://schemas.openxmlformats.org/officeDocument/2006/relationships/image" Target="file:///C:\Users\1V994W2\PycharmProjects\PPT_Background_Generation/pic_temp/1_pic_quater_left_down.png" TargetMode="External"/><Relationship Id="rId3" Type="http://schemas.openxmlformats.org/officeDocument/2006/relationships/image" Target="../media/image1.jpeg"/><Relationship Id="rId2" Type="http://schemas.openxmlformats.org/officeDocument/2006/relationships/tags" Target="../tags/tag161.xml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7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6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2" Type="http://schemas.openxmlformats.org/officeDocument/2006/relationships/tags" Target="../tags/tag173.xml"/><Relationship Id="rId11" Type="http://schemas.openxmlformats.org/officeDocument/2006/relationships/tags" Target="../tags/tag172.xml"/><Relationship Id="rId10" Type="http://schemas.openxmlformats.org/officeDocument/2006/relationships/tags" Target="../tags/tag171.xml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7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76.xml"/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4" Type="http://schemas.openxmlformats.org/officeDocument/2006/relationships/tags" Target="../tags/tag182.xml"/><Relationship Id="rId13" Type="http://schemas.openxmlformats.org/officeDocument/2006/relationships/tags" Target="../tags/tag181.xml"/><Relationship Id="rId12" Type="http://schemas.openxmlformats.org/officeDocument/2006/relationships/tags" Target="../tags/tag180.xml"/><Relationship Id="rId11" Type="http://schemas.openxmlformats.org/officeDocument/2006/relationships/tags" Target="../tags/tag179.xml"/><Relationship Id="rId10" Type="http://schemas.openxmlformats.org/officeDocument/2006/relationships/tags" Target="../tags/tag178.xml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88.xml"/><Relationship Id="rId8" Type="http://schemas.openxmlformats.org/officeDocument/2006/relationships/tags" Target="../tags/tag187.xml"/><Relationship Id="rId7" Type="http://schemas.openxmlformats.org/officeDocument/2006/relationships/tags" Target="../tags/tag186.xml"/><Relationship Id="rId6" Type="http://schemas.openxmlformats.org/officeDocument/2006/relationships/tags" Target="../tags/tag185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84.xml"/><Relationship Id="rId2" Type="http://schemas.openxmlformats.org/officeDocument/2006/relationships/tags" Target="../tags/tag183.xml"/><Relationship Id="rId11" Type="http://schemas.openxmlformats.org/officeDocument/2006/relationships/tags" Target="../tags/tag190.xml"/><Relationship Id="rId10" Type="http://schemas.openxmlformats.org/officeDocument/2006/relationships/tags" Target="../tags/tag189.xml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94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93.xml"/><Relationship Id="rId3" Type="http://schemas.openxmlformats.org/officeDocument/2006/relationships/tags" Target="../tags/tag192.xml"/><Relationship Id="rId2" Type="http://schemas.openxmlformats.org/officeDocument/2006/relationships/tags" Target="../tags/tag191.xml"/><Relationship Id="rId15" Type="http://schemas.openxmlformats.org/officeDocument/2006/relationships/tags" Target="../tags/tag200.xml"/><Relationship Id="rId14" Type="http://schemas.openxmlformats.org/officeDocument/2006/relationships/tags" Target="../tags/tag199.xml"/><Relationship Id="rId13" Type="http://schemas.openxmlformats.org/officeDocument/2006/relationships/tags" Target="../tags/tag198.xml"/><Relationship Id="rId12" Type="http://schemas.openxmlformats.org/officeDocument/2006/relationships/tags" Target="../tags/tag197.xml"/><Relationship Id="rId11" Type="http://schemas.openxmlformats.org/officeDocument/2006/relationships/tags" Target="../tags/tag196.xml"/><Relationship Id="rId10" Type="http://schemas.openxmlformats.org/officeDocument/2006/relationships/tags" Target="../tags/tag195.xm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204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203.xml"/><Relationship Id="rId3" Type="http://schemas.openxmlformats.org/officeDocument/2006/relationships/tags" Target="../tags/tag202.xml"/><Relationship Id="rId2" Type="http://schemas.openxmlformats.org/officeDocument/2006/relationships/tags" Target="../tags/tag201.xml"/><Relationship Id="rId15" Type="http://schemas.openxmlformats.org/officeDocument/2006/relationships/tags" Target="../tags/tag210.xml"/><Relationship Id="rId14" Type="http://schemas.openxmlformats.org/officeDocument/2006/relationships/tags" Target="../tags/tag209.xml"/><Relationship Id="rId13" Type="http://schemas.openxmlformats.org/officeDocument/2006/relationships/tags" Target="../tags/tag208.xml"/><Relationship Id="rId12" Type="http://schemas.openxmlformats.org/officeDocument/2006/relationships/tags" Target="../tags/tag207.xml"/><Relationship Id="rId11" Type="http://schemas.openxmlformats.org/officeDocument/2006/relationships/tags" Target="../tags/tag206.xml"/><Relationship Id="rId10" Type="http://schemas.openxmlformats.org/officeDocument/2006/relationships/tags" Target="../tags/tag205.xml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214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213.xml"/><Relationship Id="rId3" Type="http://schemas.openxmlformats.org/officeDocument/2006/relationships/tags" Target="../tags/tag212.xml"/><Relationship Id="rId2" Type="http://schemas.openxmlformats.org/officeDocument/2006/relationships/tags" Target="../tags/tag211.xml"/><Relationship Id="rId17" Type="http://schemas.openxmlformats.org/officeDocument/2006/relationships/tags" Target="../tags/tag222.xml"/><Relationship Id="rId16" Type="http://schemas.openxmlformats.org/officeDocument/2006/relationships/tags" Target="../tags/tag221.xml"/><Relationship Id="rId15" Type="http://schemas.openxmlformats.org/officeDocument/2006/relationships/tags" Target="../tags/tag220.xml"/><Relationship Id="rId14" Type="http://schemas.openxmlformats.org/officeDocument/2006/relationships/tags" Target="../tags/tag219.xml"/><Relationship Id="rId13" Type="http://schemas.openxmlformats.org/officeDocument/2006/relationships/tags" Target="../tags/tag218.xml"/><Relationship Id="rId12" Type="http://schemas.openxmlformats.org/officeDocument/2006/relationships/tags" Target="../tags/tag217.xml"/><Relationship Id="rId11" Type="http://schemas.openxmlformats.org/officeDocument/2006/relationships/tags" Target="../tags/tag216.xml"/><Relationship Id="rId10" Type="http://schemas.openxmlformats.org/officeDocument/2006/relationships/tags" Target="../tags/tag215.xml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left_down.png" TargetMode="External"/><Relationship Id="rId8" Type="http://schemas.openxmlformats.org/officeDocument/2006/relationships/image" Target="../media/image1.jpeg"/><Relationship Id="rId7" Type="http://schemas.openxmlformats.org/officeDocument/2006/relationships/tags" Target="../tags/tag226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225.xml"/><Relationship Id="rId3" Type="http://schemas.openxmlformats.org/officeDocument/2006/relationships/tags" Target="../tags/tag224.xml"/><Relationship Id="rId2" Type="http://schemas.openxmlformats.org/officeDocument/2006/relationships/tags" Target="../tags/tag223.xml"/><Relationship Id="rId14" Type="http://schemas.openxmlformats.org/officeDocument/2006/relationships/tags" Target="../tags/tag231.xml"/><Relationship Id="rId13" Type="http://schemas.openxmlformats.org/officeDocument/2006/relationships/tags" Target="../tags/tag230.xml"/><Relationship Id="rId12" Type="http://schemas.openxmlformats.org/officeDocument/2006/relationships/tags" Target="../tags/tag229.xml"/><Relationship Id="rId11" Type="http://schemas.openxmlformats.org/officeDocument/2006/relationships/tags" Target="../tags/tag228.xml"/><Relationship Id="rId10" Type="http://schemas.openxmlformats.org/officeDocument/2006/relationships/tags" Target="../tags/tag227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image" Target="file:///C:\Users\1V994W2\PycharmProjects\PPT_Background_Generation/pic_temp/1_pic_quater_left_down.png" TargetMode="External"/><Relationship Id="rId3" Type="http://schemas.openxmlformats.org/officeDocument/2006/relationships/image" Target="../media/image1.jpeg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4" Type="http://schemas.openxmlformats.org/officeDocument/2006/relationships/tags" Target="../tags/tag29.xml"/><Relationship Id="rId13" Type="http://schemas.openxmlformats.org/officeDocument/2006/relationships/tags" Target="../tags/tag28.xml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3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6" Type="http://schemas.openxmlformats.org/officeDocument/2006/relationships/tags" Target="../tags/tag40.xml"/><Relationship Id="rId15" Type="http://schemas.openxmlformats.org/officeDocument/2006/relationships/tags" Target="../tags/tag39.xml"/><Relationship Id="rId14" Type="http://schemas.openxmlformats.org/officeDocument/2006/relationships/tags" Target="../tags/tag38.xml"/><Relationship Id="rId13" Type="http://schemas.openxmlformats.org/officeDocument/2006/relationships/tags" Target="../tags/tag37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tags" Target="../tags/tag4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42.xml"/><Relationship Id="rId4" Type="http://schemas.openxmlformats.org/officeDocument/2006/relationships/image" Target="file:///C:\Users\1V994W2\PycharmProjects\PPT_Background_Generation/pic_temp/1_pic_quater_left_down.png" TargetMode="External"/><Relationship Id="rId3" Type="http://schemas.openxmlformats.org/officeDocument/2006/relationships/image" Target="../media/image1.jpeg"/><Relationship Id="rId2" Type="http://schemas.openxmlformats.org/officeDocument/2006/relationships/tags" Target="../tags/tag41.xml"/><Relationship Id="rId11" Type="http://schemas.openxmlformats.org/officeDocument/2006/relationships/tags" Target="../tags/tag46.xml"/><Relationship Id="rId10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5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tags" Target="../tags/tag55.xml"/><Relationship Id="rId10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61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3" Type="http://schemas.openxmlformats.org/officeDocument/2006/relationships/tags" Target="../tags/tag66.xml"/><Relationship Id="rId12" Type="http://schemas.openxmlformats.org/officeDocument/2006/relationships/tags" Target="../tags/tag65.xml"/><Relationship Id="rId11" Type="http://schemas.openxmlformats.org/officeDocument/2006/relationships/tags" Target="../tags/tag64.xml"/><Relationship Id="rId10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 r:link="rId3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8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9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10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9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5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6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7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smtClean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0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lang="zh-CN" altLang="en-US" smtClean="0">
                <a:sym typeface="+mn-ea"/>
              </a:rPr>
              <a:t>单击此处编辑母版文本样式</a:t>
            </a:r>
            <a:endParaRPr lang="zh-CN" altLang="en-US" smtClean="0">
              <a:sym typeface="+mn-ea"/>
            </a:endParaRPr>
          </a:p>
          <a:p>
            <a:pPr lvl="1"/>
            <a:r>
              <a:rPr lang="zh-CN" altLang="en-US" smtClean="0">
                <a:sym typeface="+mn-ea"/>
              </a:rPr>
              <a:t>第二级</a:t>
            </a:r>
            <a:endParaRPr lang="zh-CN" altLang="en-US" smtClean="0">
              <a:sym typeface="+mn-ea"/>
            </a:endParaRPr>
          </a:p>
          <a:p>
            <a:pPr lvl="2"/>
            <a:r>
              <a:rPr lang="zh-CN" altLang="en-US" smtClean="0">
                <a:sym typeface="+mn-ea"/>
              </a:rPr>
              <a:t>第三级</a:t>
            </a:r>
            <a:endParaRPr lang="zh-CN" altLang="en-US" smtClean="0">
              <a:sym typeface="+mn-ea"/>
            </a:endParaRPr>
          </a:p>
          <a:p>
            <a:pPr lvl="3"/>
            <a:r>
              <a:rPr lang="zh-CN" altLang="en-US" smtClean="0">
                <a:sym typeface="+mn-ea"/>
              </a:rPr>
              <a:t>第四级</a:t>
            </a:r>
            <a:endParaRPr lang="zh-CN" altLang="en-US" smtClean="0">
              <a:sym typeface="+mn-ea"/>
            </a:endParaRPr>
          </a:p>
          <a:p>
            <a:pPr lvl="4"/>
            <a:r>
              <a:rPr lang="zh-CN" altLang="en-US" smtClean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0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1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9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5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6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7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smtClean="0"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0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lang="zh-CN" altLang="en-US" smtClean="0">
                <a:sym typeface="+mn-ea"/>
              </a:rPr>
              <a:t>单击此处编辑母版文本样式</a:t>
            </a:r>
            <a:endParaRPr lang="zh-CN" altLang="en-US" smtClean="0">
              <a:sym typeface="+mn-ea"/>
            </a:endParaRPr>
          </a:p>
          <a:p>
            <a:pPr lvl="1"/>
            <a:r>
              <a:rPr lang="zh-CN" altLang="en-US" smtClean="0">
                <a:sym typeface="+mn-ea"/>
              </a:rPr>
              <a:t>第二级</a:t>
            </a:r>
            <a:endParaRPr lang="zh-CN" altLang="en-US" smtClean="0">
              <a:sym typeface="+mn-ea"/>
            </a:endParaRPr>
          </a:p>
          <a:p>
            <a:pPr lvl="2"/>
            <a:r>
              <a:rPr lang="zh-CN" altLang="en-US" smtClean="0">
                <a:sym typeface="+mn-ea"/>
              </a:rPr>
              <a:t>第三级</a:t>
            </a:r>
            <a:endParaRPr lang="zh-CN" altLang="en-US" smtClean="0">
              <a:sym typeface="+mn-ea"/>
            </a:endParaRPr>
          </a:p>
          <a:p>
            <a:pPr lvl="3"/>
            <a:r>
              <a:rPr lang="zh-CN" altLang="en-US" smtClean="0">
                <a:sym typeface="+mn-ea"/>
              </a:rPr>
              <a:t>第四级</a:t>
            </a:r>
            <a:endParaRPr lang="zh-CN" altLang="en-US" smtClean="0">
              <a:sym typeface="+mn-ea"/>
            </a:endParaRPr>
          </a:p>
          <a:p>
            <a:pPr lvl="4"/>
            <a:r>
              <a:rPr lang="zh-CN" altLang="en-US" smtClean="0"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smtClean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0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lang="zh-CN" altLang="en-US" smtClean="0">
                <a:sym typeface="+mn-ea"/>
              </a:rPr>
              <a:t>单击此处编辑母版文本样式</a:t>
            </a:r>
            <a:endParaRPr lang="zh-CN" altLang="en-US" smtClean="0">
              <a:sym typeface="+mn-ea"/>
            </a:endParaRPr>
          </a:p>
          <a:p>
            <a:pPr lvl="1"/>
            <a:r>
              <a:rPr lang="zh-CN" altLang="en-US" smtClean="0">
                <a:sym typeface="+mn-ea"/>
              </a:rPr>
              <a:t>第二级</a:t>
            </a:r>
            <a:endParaRPr lang="zh-CN" altLang="en-US" smtClean="0">
              <a:sym typeface="+mn-ea"/>
            </a:endParaRPr>
          </a:p>
          <a:p>
            <a:pPr lvl="2"/>
            <a:r>
              <a:rPr lang="zh-CN" altLang="en-US" smtClean="0">
                <a:sym typeface="+mn-ea"/>
              </a:rPr>
              <a:t>第三级</a:t>
            </a:r>
            <a:endParaRPr lang="zh-CN" altLang="en-US" smtClean="0">
              <a:sym typeface="+mn-ea"/>
            </a:endParaRPr>
          </a:p>
          <a:p>
            <a:pPr lvl="3"/>
            <a:r>
              <a:rPr lang="zh-CN" altLang="en-US" smtClean="0">
                <a:sym typeface="+mn-ea"/>
              </a:rPr>
              <a:t>第四级</a:t>
            </a:r>
            <a:endParaRPr lang="zh-CN" altLang="en-US" smtClean="0">
              <a:sym typeface="+mn-ea"/>
            </a:endParaRPr>
          </a:p>
          <a:p>
            <a:pPr lvl="4"/>
            <a:r>
              <a:rPr lang="zh-CN" altLang="en-US" smtClean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2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3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lang="zh-CN" altLang="en-US" smtClean="0">
                <a:sym typeface="+mn-ea"/>
              </a:rPr>
              <a:t>单击此处编辑母版文本样式</a:t>
            </a:r>
            <a:endParaRPr lang="zh-CN" altLang="en-US" smtClean="0">
              <a:sym typeface="+mn-ea"/>
            </a:endParaRPr>
          </a:p>
          <a:p>
            <a:pPr lvl="1"/>
            <a:r>
              <a:rPr lang="zh-CN" altLang="en-US" smtClean="0">
                <a:sym typeface="+mn-ea"/>
              </a:rPr>
              <a:t>第二级</a:t>
            </a:r>
            <a:endParaRPr lang="zh-CN" altLang="en-US" smtClean="0">
              <a:sym typeface="+mn-ea"/>
            </a:endParaRPr>
          </a:p>
          <a:p>
            <a:pPr lvl="2"/>
            <a:r>
              <a:rPr lang="zh-CN" altLang="en-US" smtClean="0">
                <a:sym typeface="+mn-ea"/>
              </a:rPr>
              <a:t>第三级</a:t>
            </a:r>
            <a:endParaRPr lang="zh-CN" altLang="en-US" smtClean="0">
              <a:sym typeface="+mn-ea"/>
            </a:endParaRPr>
          </a:p>
          <a:p>
            <a:pPr lvl="3"/>
            <a:r>
              <a:rPr lang="zh-CN" altLang="en-US" smtClean="0">
                <a:sym typeface="+mn-ea"/>
              </a:rPr>
              <a:t>第四级</a:t>
            </a:r>
            <a:endParaRPr lang="zh-CN" altLang="en-US" smtClean="0">
              <a:sym typeface="+mn-ea"/>
            </a:endParaRPr>
          </a:p>
          <a:p>
            <a:pPr lvl="4"/>
            <a:r>
              <a:rPr lang="zh-CN" altLang="en-US" smtClean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smtClean="0"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smtClean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0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lang="zh-CN" altLang="en-US" smtClean="0">
                <a:sym typeface="+mn-ea"/>
              </a:rPr>
              <a:t>单击图标添加图片</a:t>
            </a:r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1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 lang="zh-CN" altLang="en-US" smtClean="0">
                <a:sym typeface="+mn-ea"/>
              </a:rPr>
              <a:t>单击此处编辑母版文本样式</a:t>
            </a:r>
            <a:endParaRPr lang="zh-CN" altLang="en-US" smtClean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9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smtClean="0"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0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7" Type="http://schemas.openxmlformats.org/officeDocument/2006/relationships/theme" Target="../theme/theme1.xml"/><Relationship Id="rId36" Type="http://schemas.openxmlformats.org/officeDocument/2006/relationships/tags" Target="../tags/tag237.xml"/><Relationship Id="rId35" Type="http://schemas.openxmlformats.org/officeDocument/2006/relationships/tags" Target="../tags/tag236.xml"/><Relationship Id="rId34" Type="http://schemas.openxmlformats.org/officeDocument/2006/relationships/tags" Target="../tags/tag235.xml"/><Relationship Id="rId33" Type="http://schemas.openxmlformats.org/officeDocument/2006/relationships/tags" Target="../tags/tag234.xml"/><Relationship Id="rId32" Type="http://schemas.openxmlformats.org/officeDocument/2006/relationships/tags" Target="../tags/tag233.xml"/><Relationship Id="rId31" Type="http://schemas.openxmlformats.org/officeDocument/2006/relationships/tags" Target="../tags/tag232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3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3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3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3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38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media" Target="../media/media2.m4a"/><Relationship Id="rId3" Type="http://schemas.openxmlformats.org/officeDocument/2006/relationships/audio" Target="../media/media2.m4a"/><Relationship Id="rId2" Type="http://schemas.openxmlformats.org/officeDocument/2006/relationships/image" Target="../media/image6.png"/><Relationship Id="rId1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240.xml"/><Relationship Id="rId3" Type="http://schemas.openxmlformats.org/officeDocument/2006/relationships/image" Target="file:///C:\Users\1V994W2\PycharmProjects\PPT_Background_Generation/pic_temp/1_pic_quater_left_down.png" TargetMode="External"/><Relationship Id="rId2" Type="http://schemas.openxmlformats.org/officeDocument/2006/relationships/image" Target="../media/image1.jpeg"/><Relationship Id="rId1" Type="http://schemas.openxmlformats.org/officeDocument/2006/relationships/tags" Target="../tags/tag2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jpeg"/><Relationship Id="rId8" Type="http://schemas.openxmlformats.org/officeDocument/2006/relationships/hyperlink" Target="http://www.naic.org.cn/html/2017/qtjd_1022/29458.html" TargetMode="External"/><Relationship Id="rId7" Type="http://schemas.openxmlformats.org/officeDocument/2006/relationships/image" Target="../media/image12.jpeg"/><Relationship Id="rId6" Type="http://schemas.openxmlformats.org/officeDocument/2006/relationships/hyperlink" Target="http://www.zcool.com.cn/work/ZMTQwNTg4MDA=.html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://www.mmia.com/product/detail/1751.html" TargetMode="External"/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media" Target="../media/media1.m4a"/><Relationship Id="rId3" Type="http://schemas.openxmlformats.org/officeDocument/2006/relationships/audio" Target="../media/media1.m4a"/><Relationship Id="rId2" Type="http://schemas.openxmlformats.org/officeDocument/2006/relationships/image" Target="../media/image6.png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1" y="1918980"/>
            <a:ext cx="5412105" cy="728345"/>
          </a:xfrm>
        </p:spPr>
        <p:txBody>
          <a:bodyPr>
            <a:normAutofit/>
          </a:bodyPr>
          <a:lstStyle/>
          <a:p>
            <a:pPr algn="ctr"/>
            <a:r>
              <a:rPr lang="zh-CN" altLang="en-US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鲁迅笔下的民俗风情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000" spc="226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初中名著阅读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北京市第八十中学   </a:t>
            </a: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马</a:t>
            </a: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昕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4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563" y="0"/>
            <a:ext cx="9183563" cy="51982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1165" y="1284605"/>
            <a:ext cx="8340090" cy="35026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她教给我的道理还很多，例如说人死了，不该说死掉，必须</a:t>
            </a:r>
            <a:r>
              <a:rPr lang="zh-CN" altLang="en-US" sz="2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说‘</a:t>
            </a:r>
            <a:r>
              <a:rPr lang="zh-CN" altLang="en-US" sz="2000" b="1" dirty="0" smtClean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老掉了</a:t>
            </a:r>
            <a:r>
              <a:rPr lang="zh-CN" altLang="en-US" sz="2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’；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死了人，生了孩子的屋子里，</a:t>
            </a:r>
            <a:r>
              <a:rPr lang="zh-CN" altLang="en-US" sz="20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不应该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走进去；饭粒落在地上，</a:t>
            </a:r>
            <a:r>
              <a:rPr lang="zh-CN" altLang="en-US" sz="20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必须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拣起来，最好是吃下去；晒裤子用的竹竿底下，是</a:t>
            </a:r>
            <a:r>
              <a:rPr lang="zh-CN" altLang="en-US" sz="20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万不可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钻过去的</a:t>
            </a:r>
            <a:r>
              <a:rPr lang="en-US" altLang="zh-CN" sz="2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……</a:t>
            </a:r>
            <a:r>
              <a:rPr lang="zh-CN" altLang="en-US" sz="2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。此外，现在大抵忘却了，只有元旦的古怪仪式记得最清楚。总之：都是些烦琐之至，至今想起来还觉得非常麻烦的事情。 ”</a:t>
            </a:r>
            <a:endParaRPr lang="en-US" altLang="zh-CN" sz="20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lang="zh-CN" altLang="en-US" sz="2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“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他说给我听，曾经有过一部绘图的</a:t>
            </a:r>
            <a:r>
              <a:rPr lang="en-US" altLang="zh-CN" sz="20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</a:t>
            </a:r>
            <a:r>
              <a:rPr lang="zh-CN" altLang="en-US" sz="20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山海经</a:t>
            </a:r>
            <a:r>
              <a:rPr lang="en-US" altLang="zh-CN" sz="20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》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，画着人面的兽，九头的蛇，三脚的鸟，生着翅膀的人，没有头而以两乳当作眼睛的怪物，</a:t>
            </a:r>
            <a:r>
              <a:rPr lang="en-US" altLang="zh-CN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……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可惜现在不知道放在那里了</a:t>
            </a:r>
            <a:r>
              <a:rPr lang="zh-CN" altLang="en-US" sz="2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。”</a:t>
            </a:r>
            <a:endParaRPr lang="zh-CN" altLang="en-US" sz="20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256" y="1"/>
            <a:ext cx="838744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内容占位符 2"/>
          <p:cNvSpPr txBox="1"/>
          <p:nvPr/>
        </p:nvSpPr>
        <p:spPr>
          <a:xfrm>
            <a:off x="620202" y="703089"/>
            <a:ext cx="7553738" cy="776021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8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</a:t>
            </a:r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阿长与</a:t>
            </a:r>
            <a:r>
              <a:rPr lang="en-US" altLang="zh-CN" sz="28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&lt;</a:t>
            </a:r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山海经</a:t>
            </a:r>
            <a:r>
              <a:rPr lang="en-US" altLang="zh-CN" sz="28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&gt;》</a:t>
            </a:r>
            <a:endParaRPr lang="zh-CN" altLang="en-US" sz="2800" b="1" dirty="0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71576" y="3423766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C00000"/>
                </a:solidFill>
                <a:latin typeface="+mn-ea"/>
                <a:ea typeface="+mn-ea"/>
              </a:rPr>
              <a:t>民间神话</a:t>
            </a:r>
            <a:r>
              <a:rPr lang="en-US" altLang="zh-CN" sz="2000" b="1" dirty="0" smtClean="0">
                <a:solidFill>
                  <a:srgbClr val="C00000"/>
                </a:solidFill>
                <a:latin typeface="+mn-ea"/>
                <a:ea typeface="+mn-ea"/>
              </a:rPr>
              <a:t>——</a:t>
            </a:r>
            <a:r>
              <a:rPr lang="zh-CN" altLang="en-US" sz="2000" b="1" dirty="0" smtClean="0">
                <a:solidFill>
                  <a:srgbClr val="C00000"/>
                </a:solidFill>
                <a:latin typeface="+mn-ea"/>
                <a:ea typeface="+mn-ea"/>
              </a:rPr>
              <a:t>童年生活的印记、对阿长的怀念</a:t>
            </a:r>
            <a:endParaRPr lang="zh-CN" altLang="en-US" sz="2000" b="1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00807" y="914081"/>
            <a:ext cx="545699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C00000"/>
                </a:solidFill>
                <a:latin typeface="+mn-ea"/>
                <a:ea typeface="+mn-ea"/>
              </a:rPr>
              <a:t>语言民俗、民间禁忌</a:t>
            </a:r>
            <a:r>
              <a:rPr lang="en-US" altLang="zh-CN" sz="2000" b="1" dirty="0" smtClean="0">
                <a:solidFill>
                  <a:srgbClr val="C00000"/>
                </a:solidFill>
                <a:latin typeface="+mn-ea"/>
                <a:ea typeface="+mn-ea"/>
              </a:rPr>
              <a:t>——</a:t>
            </a:r>
            <a:r>
              <a:rPr lang="zh-CN" altLang="en-US" sz="2000" b="1" dirty="0" smtClean="0">
                <a:solidFill>
                  <a:srgbClr val="C00000"/>
                </a:solidFill>
                <a:latin typeface="+mn-ea"/>
                <a:ea typeface="+mn-ea"/>
              </a:rPr>
              <a:t>阿长对我的关怀</a:t>
            </a:r>
            <a:endParaRPr lang="zh-CN" altLang="en-US" sz="2000" b="1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91515" y="320168"/>
            <a:ext cx="385762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</a:rPr>
              <a:t>二、笔耕不辍彰世风</a:t>
            </a:r>
            <a:endParaRPr lang="zh-CN" altLang="en-US" sz="3200" b="1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4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563" y="0"/>
            <a:ext cx="9183563" cy="51982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78597" y="1078474"/>
            <a:ext cx="7632071" cy="35029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“解剖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实习了大概一星期，他又叫我去了，很高兴地，仍用了极有抑扬的声调对我说道：</a:t>
            </a:r>
            <a:r>
              <a:rPr lang="en-US" altLang="zh-CN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</a:t>
            </a:r>
            <a:endParaRPr lang="en-US" altLang="zh-CN" sz="20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lang="en-US" altLang="zh-CN" sz="2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‘我因为听说</a:t>
            </a:r>
            <a:r>
              <a:rPr lang="zh-CN" altLang="en-US" sz="2000" b="1" dirty="0" smtClean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中国人是很敬重鬼的</a:t>
            </a:r>
            <a:r>
              <a:rPr lang="zh-CN" altLang="en-US" sz="2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，所以很担心，怕你不肯解剖尸体。现在总算放心了，没有这回事。’</a:t>
            </a:r>
            <a:endParaRPr lang="zh-CN" altLang="en-US" sz="20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lang="zh-CN" altLang="en-US" sz="2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但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他也偶有使我很为难的时候。他</a:t>
            </a:r>
            <a:r>
              <a:rPr lang="zh-CN" altLang="en-US" sz="20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听说中国的女人是裹脚的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，但不知道详细，所以要问我怎么裹法，足骨变成怎样的畸形，还叹息道</a:t>
            </a:r>
            <a:r>
              <a:rPr lang="zh-CN" altLang="en-US" sz="2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，‘总要看一看才知道。究竟是怎么一回事呢？’”</a:t>
            </a:r>
            <a:endParaRPr lang="zh-CN" altLang="en-US" sz="20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256" y="1"/>
            <a:ext cx="838744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内容占位符 2"/>
          <p:cNvSpPr txBox="1"/>
          <p:nvPr/>
        </p:nvSpPr>
        <p:spPr>
          <a:xfrm>
            <a:off x="620202" y="634627"/>
            <a:ext cx="7553738" cy="776021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8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《</a:t>
            </a:r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藤野先生</a:t>
            </a:r>
            <a:r>
              <a:rPr lang="en-US" altLang="zh-CN" sz="28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》</a:t>
            </a:r>
            <a:endParaRPr lang="zh-CN" altLang="en-US" sz="2800" b="1" dirty="0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7072" y="4143766"/>
            <a:ext cx="4547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  <a:latin typeface="+mn-ea"/>
                <a:ea typeface="+mn-ea"/>
              </a:rPr>
              <a:t>民间信仰和习俗</a:t>
            </a:r>
            <a:r>
              <a:rPr lang="en-US" altLang="zh-CN" sz="2400" b="1" dirty="0" smtClean="0">
                <a:solidFill>
                  <a:srgbClr val="C00000"/>
                </a:solidFill>
                <a:latin typeface="+mn-ea"/>
                <a:ea typeface="+mn-ea"/>
              </a:rPr>
              <a:t>——</a:t>
            </a:r>
            <a:r>
              <a:rPr lang="zh-CN" altLang="en-US" sz="2400" b="1" dirty="0" smtClean="0">
                <a:solidFill>
                  <a:srgbClr val="C00000"/>
                </a:solidFill>
                <a:latin typeface="+mn-ea"/>
                <a:ea typeface="+mn-ea"/>
              </a:rPr>
              <a:t>理性的批判</a:t>
            </a:r>
            <a:endParaRPr lang="zh-CN" altLang="en-US" sz="2400" b="1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91514" y="224544"/>
            <a:ext cx="385762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</a:rPr>
              <a:t>二、笔耕不辍彰世风</a:t>
            </a:r>
            <a:endParaRPr lang="zh-CN" altLang="en-US" sz="3200" b="1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4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563" y="0"/>
            <a:ext cx="9183563" cy="51982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78598" y="1322690"/>
            <a:ext cx="7758820" cy="35029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</a:t>
            </a:r>
            <a:r>
              <a:rPr lang="zh-CN" altLang="en-US" sz="2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五猖会</a:t>
            </a:r>
            <a:r>
              <a:rPr lang="en-US" altLang="zh-CN" sz="2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》——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记述的是作者儿时盼望观看</a:t>
            </a:r>
            <a:r>
              <a:rPr lang="zh-CN" altLang="en-US" sz="20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迎神赛会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的急切、兴奋的情绪</a:t>
            </a:r>
            <a:r>
              <a:rPr lang="zh-CN" altLang="en-US" sz="2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，因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被父亲强迫背诵</a:t>
            </a:r>
            <a:r>
              <a:rPr lang="en-US" altLang="zh-CN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鉴略</a:t>
            </a:r>
            <a:r>
              <a:rPr lang="en-US" altLang="zh-CN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》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而</a:t>
            </a:r>
            <a:r>
              <a:rPr lang="zh-CN" altLang="en-US" sz="2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冲淡。</a:t>
            </a:r>
            <a:endParaRPr lang="en-US" altLang="zh-CN" sz="2000" b="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lang="en-US" altLang="zh-CN" sz="2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</a:t>
            </a:r>
            <a:r>
              <a:rPr lang="zh-CN" altLang="en-US" sz="2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二十四孝图</a:t>
            </a:r>
            <a:r>
              <a:rPr lang="en-US" altLang="zh-CN" sz="2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》——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重点描写了在</a:t>
            </a:r>
            <a:r>
              <a:rPr lang="zh-CN" altLang="en-US" sz="2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他在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阅读“老莱娱亲”和“郭巨埋儿”两个</a:t>
            </a:r>
            <a:r>
              <a:rPr lang="zh-CN" altLang="en-US" sz="20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故事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时所引起的强烈反感</a:t>
            </a:r>
            <a:r>
              <a:rPr lang="zh-CN" altLang="en-US" sz="2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en-US" altLang="zh-CN" sz="2000" b="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lang="en-US" altLang="zh-CN" sz="2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无常</a:t>
            </a:r>
            <a:r>
              <a:rPr lang="en-US" altLang="zh-CN" sz="2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》——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描述儿时在乡间迎神会和戏剧舞台上所见的</a:t>
            </a:r>
            <a:r>
              <a:rPr lang="zh-CN" altLang="en-US" sz="20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“无常”</a:t>
            </a:r>
            <a:r>
              <a:rPr lang="zh-CN" altLang="en-US" sz="2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形象。</a:t>
            </a:r>
            <a:endParaRPr lang="zh-CN" altLang="en-US" sz="20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256" y="1"/>
            <a:ext cx="838744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内容占位符 2"/>
          <p:cNvSpPr txBox="1"/>
          <p:nvPr/>
        </p:nvSpPr>
        <p:spPr>
          <a:xfrm>
            <a:off x="620202" y="682471"/>
            <a:ext cx="7553738" cy="776021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8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《</a:t>
            </a:r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朝花夕拾</a:t>
            </a:r>
            <a:r>
              <a:rPr lang="en-US" altLang="zh-CN" sz="28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》</a:t>
            </a:r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中的其他散文：</a:t>
            </a:r>
            <a:endParaRPr lang="zh-CN" altLang="en-US" sz="2800" b="1" dirty="0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63454" y="3656208"/>
            <a:ext cx="2252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  <a:latin typeface="+mn-ea"/>
                <a:ea typeface="+mn-ea"/>
              </a:rPr>
              <a:t>民间信仰</a:t>
            </a:r>
            <a:endParaRPr lang="zh-CN" altLang="en-US" sz="2400" b="1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03308" y="2605944"/>
            <a:ext cx="2252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  <a:latin typeface="+mn-ea"/>
                <a:ea typeface="+mn-ea"/>
              </a:rPr>
              <a:t>民间故事</a:t>
            </a:r>
            <a:endParaRPr lang="zh-CN" altLang="en-US" sz="2400" b="1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91026" y="1755576"/>
            <a:ext cx="2252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  <a:latin typeface="+mn-ea"/>
                <a:ea typeface="+mn-ea"/>
              </a:rPr>
              <a:t>民间节日</a:t>
            </a:r>
            <a:endParaRPr lang="zh-CN" altLang="en-US" sz="2400" b="1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91514" y="224544"/>
            <a:ext cx="385762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</a:rPr>
              <a:t>二、笔耕不辍彰世风</a:t>
            </a:r>
            <a:endParaRPr lang="zh-CN" altLang="en-US" sz="32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5" name="22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4350" y="23241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27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000" showWhenStopped="0"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4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563" y="0"/>
            <a:ext cx="9183563" cy="51982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3710" y="1140460"/>
            <a:ext cx="8270875" cy="35026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“在停船的匆忙中，看见</a:t>
            </a:r>
            <a:r>
              <a:rPr lang="zh-CN" altLang="en-US" sz="20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台上有一个黑的长胡子的背上插着四张旗，捏着长枪，和一群赤膊的人正打仗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。双喜说，那就是有名的铁头老生，能连翻八十四个筋斗，他日里亲自数过的。</a:t>
            </a:r>
            <a:endParaRPr lang="zh-CN" altLang="en-US" sz="20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lang="zh-CN" altLang="en-US" sz="2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我们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便都挤在船头上看打仗，但那铁头老生却又并不翻筋斗，</a:t>
            </a:r>
            <a:r>
              <a:rPr lang="zh-CN" altLang="en-US" sz="20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只有几个赤膊的人翻，翻了一阵，都进去了，接着走出一个小旦来，咿咿呀呀的唱。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endParaRPr lang="zh-CN" altLang="en-US" sz="20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256" y="1"/>
            <a:ext cx="838744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内容占位符 2"/>
          <p:cNvSpPr txBox="1"/>
          <p:nvPr/>
        </p:nvSpPr>
        <p:spPr>
          <a:xfrm>
            <a:off x="847249" y="598413"/>
            <a:ext cx="7553738" cy="776021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8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《</a:t>
            </a:r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社戏</a:t>
            </a:r>
            <a:r>
              <a:rPr lang="en-US" altLang="zh-CN" sz="28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》</a:t>
            </a:r>
            <a:endParaRPr lang="zh-CN" altLang="en-US" sz="2800" b="1" dirty="0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8903" y="3338437"/>
            <a:ext cx="2252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  <a:latin typeface="+mn-ea"/>
                <a:ea typeface="+mn-ea"/>
              </a:rPr>
              <a:t>民间艺术</a:t>
            </a:r>
            <a:endParaRPr lang="zh-CN" altLang="en-US" sz="2400" b="1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91514" y="224544"/>
            <a:ext cx="385762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</a:rPr>
              <a:t>二、笔耕不辍彰世风</a:t>
            </a:r>
            <a:endParaRPr lang="zh-CN" altLang="en-US" sz="32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7249" y="3926851"/>
            <a:ext cx="7807864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en-US" altLang="zh-CN" sz="2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2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是真的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，一直到现在，我实在再没有吃到那夜似的好豆，</a:t>
            </a:r>
            <a:r>
              <a:rPr lang="en-US" altLang="zh-CN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也不再看到那夜似的好戏了。</a:t>
            </a:r>
            <a:r>
              <a:rPr lang="en-US" altLang="zh-CN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endParaRPr lang="en-US" altLang="zh-CN" sz="20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2139" y="4403904"/>
            <a:ext cx="2252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  <a:latin typeface="+mn-ea"/>
                <a:ea typeface="+mn-ea"/>
              </a:rPr>
              <a:t>？？？</a:t>
            </a:r>
            <a:endParaRPr lang="zh-CN" altLang="en-US" sz="2400" b="1" dirty="0">
              <a:solidFill>
                <a:srgbClr val="C0000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9" grpId="0"/>
      <p:bldP spid="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5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283" y="0"/>
            <a:ext cx="9196281" cy="5495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256" y="0"/>
            <a:ext cx="838744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内容占位符 2"/>
          <p:cNvSpPr txBox="1"/>
          <p:nvPr/>
        </p:nvSpPr>
        <p:spPr>
          <a:xfrm>
            <a:off x="620202" y="1561368"/>
            <a:ext cx="6127400" cy="616346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按照传承形式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内容占位符 2"/>
          <p:cNvSpPr txBox="1"/>
          <p:nvPr/>
        </p:nvSpPr>
        <p:spPr>
          <a:xfrm>
            <a:off x="1091514" y="636320"/>
            <a:ext cx="7082426" cy="776021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鲁迅笔下的民俗文化分类</a:t>
            </a:r>
            <a:endParaRPr lang="zh-CN" altLang="en-US" sz="2800" b="1" dirty="0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左大括号 1"/>
          <p:cNvSpPr/>
          <p:nvPr/>
        </p:nvSpPr>
        <p:spPr>
          <a:xfrm>
            <a:off x="2734147" y="1412341"/>
            <a:ext cx="235390" cy="914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内容占位符 2"/>
          <p:cNvSpPr txBox="1"/>
          <p:nvPr/>
        </p:nvSpPr>
        <p:spPr>
          <a:xfrm>
            <a:off x="3016600" y="1104168"/>
            <a:ext cx="6127400" cy="616346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物质民俗：衣、食、住、行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内容占位符 2"/>
          <p:cNvSpPr txBox="1"/>
          <p:nvPr/>
        </p:nvSpPr>
        <p:spPr>
          <a:xfrm>
            <a:off x="3016600" y="2027424"/>
            <a:ext cx="6127400" cy="616346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非物质民俗：精神、语言、艺术等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2" name="内容占位符 2"/>
          <p:cNvSpPr txBox="1"/>
          <p:nvPr/>
        </p:nvSpPr>
        <p:spPr>
          <a:xfrm>
            <a:off x="620202" y="3175547"/>
            <a:ext cx="6127400" cy="616346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按照写作目的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3" name="左大括号 12"/>
          <p:cNvSpPr/>
          <p:nvPr/>
        </p:nvSpPr>
        <p:spPr>
          <a:xfrm>
            <a:off x="2781210" y="3026520"/>
            <a:ext cx="235390" cy="914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内容占位符 2"/>
          <p:cNvSpPr txBox="1"/>
          <p:nvPr/>
        </p:nvSpPr>
        <p:spPr>
          <a:xfrm>
            <a:off x="3016600" y="2718347"/>
            <a:ext cx="6127400" cy="616346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对</a:t>
            </a:r>
            <a:r>
              <a:rPr lang="zh-CN" altLang="en-US" sz="2400" b="1" dirty="0" smtClean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良俗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的诗意回忆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5" name="内容占位符 2"/>
          <p:cNvSpPr txBox="1"/>
          <p:nvPr/>
        </p:nvSpPr>
        <p:spPr>
          <a:xfrm>
            <a:off x="3016600" y="3671268"/>
            <a:ext cx="6127400" cy="616346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对</a:t>
            </a:r>
            <a:r>
              <a:rPr lang="zh-CN" altLang="en-US" sz="2400" b="1" dirty="0" smtClean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陋俗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的深刻反思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091514" y="224544"/>
            <a:ext cx="385762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</a:rPr>
              <a:t>二、笔耕不辍彰世风</a:t>
            </a:r>
            <a:endParaRPr lang="zh-CN" altLang="en-US" sz="32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83902" y="3175547"/>
            <a:ext cx="1611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C00000"/>
                </a:solidFill>
              </a:rPr>
              <a:t>文化精髓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40100" y="4154830"/>
            <a:ext cx="1611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C00000"/>
                </a:solidFill>
              </a:rPr>
              <a:t>文化糟粕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4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563" y="0"/>
            <a:ext cx="9183563" cy="51982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35752" y="1231270"/>
            <a:ext cx="5632931" cy="35029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福橘 、五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猖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戏（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岁时节日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民俗）</a:t>
            </a:r>
            <a:endParaRPr lang="en-US" altLang="zh-CN" sz="2400" b="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“恭喜恭喜”（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语言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民俗）</a:t>
            </a:r>
            <a:endParaRPr lang="en-US" altLang="zh-CN" sz="2400" b="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山海经</a:t>
            </a:r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》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民间故事）</a:t>
            </a:r>
            <a:endParaRPr lang="en-US" altLang="zh-CN" sz="2400" b="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社戏（民间艺术）</a:t>
            </a:r>
            <a:endParaRPr lang="en-US" altLang="zh-CN" sz="2400" b="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256" y="1"/>
            <a:ext cx="838744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矩形 11"/>
          <p:cNvSpPr/>
          <p:nvPr/>
        </p:nvSpPr>
        <p:spPr>
          <a:xfrm>
            <a:off x="1091514" y="224544"/>
            <a:ext cx="385762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</a:rPr>
              <a:t>三、追忆良俗寄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乡愁</a:t>
            </a:r>
            <a:endParaRPr lang="zh-CN" altLang="en-US" sz="32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183622"/>
            <a:ext cx="1496365" cy="82994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良俗的诗意抒写</a:t>
            </a:r>
            <a:endParaRPr lang="zh-CN" altLang="en-US" sz="2400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左大括号 4"/>
          <p:cNvSpPr/>
          <p:nvPr/>
        </p:nvSpPr>
        <p:spPr>
          <a:xfrm>
            <a:off x="1394234" y="1524598"/>
            <a:ext cx="407406" cy="1910281"/>
          </a:xfrm>
          <a:prstGeom prst="leftBrace">
            <a:avLst>
              <a:gd name="adj1" fmla="val 0"/>
              <a:gd name="adj2" fmla="val 5047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450186" y="2218129"/>
            <a:ext cx="1403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……</a:t>
            </a:r>
            <a:endParaRPr lang="zh-CN" alt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563762" y="1566250"/>
            <a:ext cx="2435382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对隐逸</a:t>
            </a:r>
            <a:r>
              <a:rPr lang="zh-CN" altLang="en-US" sz="24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悠扬的乡村</a:t>
            </a:r>
            <a:r>
              <a:rPr lang="zh-CN" altLang="en-US" sz="2400" b="1" dirty="0" smtClean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生活的眷恋</a:t>
            </a:r>
            <a:endParaRPr lang="en-US" altLang="zh-CN" sz="2400" b="1" dirty="0" smtClean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endParaRPr lang="en-US" altLang="zh-CN" sz="2400" b="1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400" b="1" dirty="0" smtClean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对</a:t>
            </a:r>
            <a:r>
              <a:rPr lang="zh-CN" altLang="en-US" sz="24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童年与故乡生活的</a:t>
            </a:r>
            <a:r>
              <a:rPr lang="zh-CN" altLang="en-US" sz="2400" b="1" dirty="0" smtClean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追思</a:t>
            </a:r>
            <a:endParaRPr lang="zh-CN" altLang="en-US" sz="2400" b="1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4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98" y="0"/>
            <a:ext cx="9183563" cy="51982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35600" y="1430446"/>
            <a:ext cx="5632931" cy="35029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信奉鬼神（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民间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信仰）</a:t>
            </a:r>
            <a:endParaRPr lang="en-US" altLang="zh-CN" sz="24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 marL="0" indent="0">
              <a:buNone/>
            </a:pP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女子裹脚（民间风俗）</a:t>
            </a:r>
            <a:endParaRPr lang="en-US" altLang="zh-CN" sz="24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 marL="0" indent="0">
              <a:buNone/>
            </a:pP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老莱娱亲、郭巨埋儿（民间故事）</a:t>
            </a:r>
            <a:endParaRPr lang="en-US" altLang="zh-CN" sz="2400" b="1" dirty="0" smtClean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256" y="1"/>
            <a:ext cx="838744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2183622"/>
            <a:ext cx="1496365" cy="82994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陋俗的理性反思</a:t>
            </a:r>
            <a:endParaRPr lang="zh-CN" altLang="en-US" sz="2400" b="1" dirty="0" smtClean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左大括号 4"/>
          <p:cNvSpPr/>
          <p:nvPr/>
        </p:nvSpPr>
        <p:spPr>
          <a:xfrm>
            <a:off x="1394234" y="1683945"/>
            <a:ext cx="407406" cy="1330674"/>
          </a:xfrm>
          <a:prstGeom prst="leftBrace">
            <a:avLst>
              <a:gd name="adj1" fmla="val 0"/>
              <a:gd name="adj2" fmla="val 5047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450185" y="2012526"/>
            <a:ext cx="1403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……</a:t>
            </a:r>
            <a:endParaRPr lang="zh-CN" altLang="en-US" sz="2800" dirty="0"/>
          </a:p>
        </p:txBody>
      </p:sp>
      <p:sp>
        <p:nvSpPr>
          <p:cNvPr id="10" name="矩形 9"/>
          <p:cNvSpPr/>
          <p:nvPr/>
        </p:nvSpPr>
        <p:spPr>
          <a:xfrm>
            <a:off x="1091514" y="224544"/>
            <a:ext cx="385762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四、反思陋俗促</a:t>
            </a: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</a:rPr>
              <a:t>启蒙</a:t>
            </a:r>
            <a:endParaRPr lang="zh-CN" altLang="en-US" sz="32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90945" y="1684020"/>
            <a:ext cx="28530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对封建思想的批判</a:t>
            </a:r>
            <a:endParaRPr lang="en-US" altLang="zh-CN" sz="2400" b="1" dirty="0" smtClean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endParaRPr lang="en-US" altLang="zh-CN" sz="2400" b="1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400" b="1" dirty="0" smtClean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对民智的启蒙</a:t>
            </a:r>
            <a:endParaRPr lang="zh-CN" altLang="en-US" sz="2400" b="1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TextBox 10"/>
          <p:cNvSpPr txBox="1"/>
          <p:nvPr/>
        </p:nvSpPr>
        <p:spPr>
          <a:xfrm>
            <a:off x="755015" y="3246755"/>
            <a:ext cx="77704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4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《阿长与</a:t>
            </a:r>
            <a:r>
              <a:rPr lang="en-US" altLang="zh-CN" sz="24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&lt;</a:t>
            </a:r>
            <a:r>
              <a:rPr lang="zh-CN" altLang="en-US" sz="24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山海经</a:t>
            </a:r>
            <a:r>
              <a:rPr lang="en-US" altLang="zh-CN" sz="24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&gt;</a:t>
            </a:r>
            <a:r>
              <a:rPr lang="zh-CN" sz="24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》：语言禁忌、民间信仰</a:t>
            </a:r>
            <a:endParaRPr lang="zh-CN" sz="2400" b="1" dirty="0" smtClean="0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r"/>
            <a:r>
              <a:rPr lang="en-US" altLang="zh-CN" sz="24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</a:t>
            </a:r>
            <a:r>
              <a:rPr lang="zh-CN" altLang="en-US" sz="24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关怀与寄托 </a:t>
            </a:r>
            <a:endParaRPr lang="zh-CN" altLang="en-US" sz="2400" b="1" dirty="0" smtClean="0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" name="TextBox 10"/>
          <p:cNvSpPr txBox="1"/>
          <p:nvPr/>
        </p:nvSpPr>
        <p:spPr>
          <a:xfrm>
            <a:off x="4898390" y="3911600"/>
            <a:ext cx="15830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400" b="1" dirty="0" smtClean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似贬实褒</a:t>
            </a:r>
            <a:endParaRPr lang="zh-CN" sz="2400" b="1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7" grpId="1"/>
      <p:bldP spid="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4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563" y="0"/>
            <a:ext cx="9183563" cy="51982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93792" y="1295531"/>
            <a:ext cx="7758820" cy="35029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“倘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不深入民众的大层中，于他们的</a:t>
            </a:r>
            <a:r>
              <a:rPr lang="zh-CN" altLang="en-US" sz="24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风俗习惯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，加以研究、解剖，分别好坏，立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存废的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标准，而于存于废，都慎选施行的立法，则无论怎样的改革，都将为习惯的岩石所压碎，或者只在表面上浮游一些时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。”</a:t>
            </a:r>
            <a:endParaRPr lang="en-US" altLang="zh-CN" sz="2400" b="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 algn="r">
              <a:buNone/>
            </a:pPr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鲁迅</a:t>
            </a:r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习惯与改革</a:t>
            </a:r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》</a:t>
            </a:r>
            <a:endParaRPr lang="en-US" altLang="zh-CN" sz="2400" b="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256" y="1"/>
            <a:ext cx="838744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矩形 11"/>
          <p:cNvSpPr/>
          <p:nvPr/>
        </p:nvSpPr>
        <p:spPr>
          <a:xfrm>
            <a:off x="1091514" y="224544"/>
            <a:ext cx="385762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四、反思陋俗促</a:t>
            </a: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</a:rPr>
              <a:t>启蒙</a:t>
            </a:r>
            <a:endParaRPr lang="zh-CN" altLang="en-US" sz="3200" b="1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r:link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  <a:endParaRPr lang="zh-CN" altLang="en-US" sz="5400" b="1" spc="3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  <a:endParaRPr lang="zh-CN" altLang="en-US" spc="226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69012" y="1120181"/>
            <a:ext cx="7140272" cy="33890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</a:t>
            </a:r>
            <a:endParaRPr lang="zh-CN" altLang="en-US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内容占位符 2"/>
          <p:cNvSpPr txBox="1"/>
          <p:nvPr/>
        </p:nvSpPr>
        <p:spPr>
          <a:xfrm>
            <a:off x="620202" y="346609"/>
            <a:ext cx="7553738" cy="4505024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3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</a:t>
            </a:r>
            <a:endParaRPr lang="zh-CN" altLang="en-US" dirty="0"/>
          </a:p>
        </p:txBody>
      </p:sp>
      <p:pic>
        <p:nvPicPr>
          <p:cNvPr id="8" name="图片 7" descr="图片3"/>
          <p:cNvPicPr>
            <a:picLocks noGrp="1" noChangeAspect="1"/>
          </p:cNvPicPr>
          <p:nvPr isPhoto="1"/>
        </p:nvPicPr>
        <p:blipFill rotWithShape="1"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95"/>
          <a:stretch>
            <a:fillRect/>
          </a:stretch>
        </p:blipFill>
        <p:spPr>
          <a:xfrm>
            <a:off x="-63374" y="0"/>
            <a:ext cx="9207374" cy="526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256" y="1"/>
            <a:ext cx="838744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内容占位符 2"/>
          <p:cNvSpPr txBox="1"/>
          <p:nvPr/>
        </p:nvSpPr>
        <p:spPr>
          <a:xfrm>
            <a:off x="1330858" y="499009"/>
            <a:ext cx="6995481" cy="4505024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3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</a:rPr>
              <a:t>目录</a:t>
            </a:r>
            <a:endParaRPr lang="en-US" altLang="zh-CN" sz="36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万般风情话民俗</a:t>
            </a:r>
            <a:endParaRPr lang="en-US" altLang="zh-CN" sz="28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笔耕不辍彰世风</a:t>
            </a:r>
            <a:endParaRPr lang="en-US" altLang="zh-CN" sz="28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追忆良俗寄乡愁</a:t>
            </a:r>
            <a:endParaRPr lang="en-US" altLang="zh-CN" sz="28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反思陋俗促启蒙</a:t>
            </a:r>
            <a:endParaRPr lang="en-US" altLang="zh-CN" sz="28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endParaRPr lang="en-US" altLang="zh-CN" sz="2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2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2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2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2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zh-CN" altLang="en-US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4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563" y="-7620"/>
            <a:ext cx="9183563" cy="51982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69012" y="1120181"/>
            <a:ext cx="7140272" cy="33890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</a:t>
            </a:r>
            <a:endParaRPr lang="zh-CN" altLang="en-US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256" y="1"/>
            <a:ext cx="838744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内容占位符 2"/>
          <p:cNvSpPr txBox="1"/>
          <p:nvPr/>
        </p:nvSpPr>
        <p:spPr>
          <a:xfrm>
            <a:off x="662747" y="561874"/>
            <a:ext cx="7553738" cy="4505024"/>
          </a:xfrm>
          <a:prstGeom prst="rect">
            <a:avLst/>
          </a:prstGeom>
        </p:spPr>
        <p:txBody>
          <a:bodyPr vert="horz" wrap="square" lIns="90170" tIns="46990" rIns="90170" bIns="46990" rtlCol="0">
            <a:normAutofit fontScale="52500" lnSpcReduction="20000"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3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</a:t>
            </a:r>
            <a:r>
              <a:rPr lang="zh-CN" altLang="en-US" sz="38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“然而记得有一回，也亲见过较盛的赛会。开首是一个孩子骑马先来，称为</a:t>
            </a:r>
            <a:r>
              <a:rPr lang="en-US" altLang="zh-CN" sz="38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‘</a:t>
            </a:r>
            <a:r>
              <a:rPr lang="zh-CN" altLang="en-US" sz="38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塘报</a:t>
            </a:r>
            <a:r>
              <a:rPr lang="en-US" altLang="zh-CN" sz="38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’</a:t>
            </a:r>
            <a:r>
              <a:rPr lang="zh-CN" altLang="en-US" sz="38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；过了许久，</a:t>
            </a:r>
            <a:r>
              <a:rPr lang="en-US" altLang="zh-CN" sz="38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‘</a:t>
            </a:r>
            <a:r>
              <a:rPr lang="zh-CN" altLang="en-US" sz="38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高照</a:t>
            </a:r>
            <a:r>
              <a:rPr lang="en-US" altLang="zh-CN" sz="38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’</a:t>
            </a:r>
            <a:r>
              <a:rPr lang="zh-CN" altLang="en-US" sz="38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到了，长竹竿揭起一条很长的旗，一个汗流浃背的胖大汉用两手托着；他高兴的时候，就肯将竿头放在头顶或牙齿上，甚而至于鼻尖。其次是所谓</a:t>
            </a:r>
            <a:r>
              <a:rPr lang="en-US" altLang="zh-CN" sz="38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‘</a:t>
            </a:r>
            <a:r>
              <a:rPr lang="zh-CN" altLang="en-US" sz="38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高跷</a:t>
            </a:r>
            <a:r>
              <a:rPr lang="en-US" altLang="zh-CN" sz="38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’</a:t>
            </a:r>
            <a:r>
              <a:rPr lang="zh-CN" altLang="en-US" sz="38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</a:t>
            </a:r>
            <a:r>
              <a:rPr lang="en-US" altLang="zh-CN" sz="38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‘</a:t>
            </a:r>
            <a:r>
              <a:rPr lang="zh-CN" altLang="en-US" sz="38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抬阁</a:t>
            </a:r>
            <a:r>
              <a:rPr lang="en-US" altLang="zh-CN" sz="38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’</a:t>
            </a:r>
            <a:r>
              <a:rPr lang="zh-CN" altLang="en-US" sz="38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</a:t>
            </a:r>
            <a:r>
              <a:rPr lang="en-US" altLang="zh-CN" sz="38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‘</a:t>
            </a:r>
            <a:r>
              <a:rPr lang="zh-CN" altLang="en-US" sz="38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马头</a:t>
            </a:r>
            <a:r>
              <a:rPr lang="en-US" altLang="zh-CN" sz="38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’</a:t>
            </a:r>
            <a:r>
              <a:rPr lang="zh-CN" altLang="en-US" sz="38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了；还有扮犯人的，红衣枷锁，内中也有孩子。我那时觉得这些都是有光荣的事业，与闻其事的即全是大有运气的人，</a:t>
            </a:r>
            <a:r>
              <a:rPr lang="en-US" altLang="zh-CN" sz="38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</a:t>
            </a:r>
            <a:r>
              <a:rPr lang="zh-CN" altLang="en-US" sz="38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大概羡慕他们的出风头罢。”</a:t>
            </a:r>
            <a:endParaRPr lang="en-US" altLang="zh-CN" sz="3800" b="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altLang="zh-CN" sz="38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</a:t>
            </a:r>
            <a:r>
              <a:rPr lang="zh-CN" altLang="en-US" sz="38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鲁迅</a:t>
            </a:r>
            <a:r>
              <a:rPr lang="en-US" altLang="zh-CN" sz="38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</a:t>
            </a:r>
            <a:r>
              <a:rPr lang="zh-CN" altLang="en-US" sz="38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五猖会</a:t>
            </a:r>
            <a:r>
              <a:rPr lang="en-US" altLang="zh-CN" sz="38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》</a:t>
            </a:r>
            <a:endParaRPr lang="en-US" altLang="zh-CN" sz="3600" b="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zh-CN" altLang="en-US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4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563" y="-2"/>
            <a:ext cx="9183563" cy="5198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256" y="1"/>
            <a:ext cx="838744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内容占位符 2"/>
          <p:cNvSpPr txBox="1"/>
          <p:nvPr/>
        </p:nvSpPr>
        <p:spPr>
          <a:xfrm>
            <a:off x="4108450" y="893445"/>
            <a:ext cx="4479925" cy="4505325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400" b="1" dirty="0" smtClean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sz="2400" b="1" dirty="0" smtClean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五猖会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是迎神赛会的一种，就是把五猖庙里的“五通神”请出来巡游。农历五月一日至中旬，是江浙一带的五猖庙会之日。届时各家备鸡血酒，于庙前燃爆竹、敲锣鼓，名为给五猖神“祝寿”。</a:t>
            </a:r>
            <a:endParaRPr lang="zh-CN" altLang="en-US" sz="10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6146" name="Picture 2" descr="https://timgsa.baidu.com/timg?image&amp;quality=80&amp;size=b9999_10000&amp;sec=1584036157441&amp;di=555aa268665c19d4d9e1e03aa6dd13a5&amp;imgtype=0&amp;src=http%3A%2F%2F5b0988e595225.cdn.sohucs.com%2Fimages%2F20181125%2Fda5d352bdb4747acaf3ed72ef5f881b8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8" y="877084"/>
            <a:ext cx="3838670" cy="344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92571" y="4239672"/>
            <a:ext cx="2462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+mn-ea"/>
                <a:ea typeface="+mn-ea"/>
              </a:rPr>
              <a:t>岁时节日民俗</a:t>
            </a:r>
            <a:endParaRPr lang="zh-CN" altLang="en-US" sz="2800" b="1" dirty="0">
              <a:solidFill>
                <a:srgbClr val="C0000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5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281" y="0"/>
            <a:ext cx="9196281" cy="5270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256" y="0"/>
            <a:ext cx="838744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内容占位符 2"/>
          <p:cNvSpPr txBox="1"/>
          <p:nvPr/>
        </p:nvSpPr>
        <p:spPr>
          <a:xfrm>
            <a:off x="550399" y="904943"/>
            <a:ext cx="7990919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3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“民俗，即民间风俗，指一个国家或民族中广大民众所创造、享用和传承的生活文化。”</a:t>
            </a:r>
            <a:endParaRPr lang="zh-CN" altLang="en-US" sz="2800" b="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altLang="zh-CN" sz="28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钟敬文</a:t>
            </a:r>
            <a:r>
              <a:rPr lang="en-US" altLang="zh-CN" sz="28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民俗学概论</a:t>
            </a:r>
            <a:r>
              <a:rPr lang="en-US" altLang="zh-CN" sz="28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》</a:t>
            </a:r>
            <a:endParaRPr lang="en-US" altLang="zh-CN" sz="28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091515" y="320168"/>
            <a:ext cx="385762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</a:rPr>
              <a:t>一、万般风情话民俗</a:t>
            </a:r>
            <a:endParaRPr lang="zh-CN" altLang="en-US" sz="3200" b="1" dirty="0" smtClean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1" y="3096630"/>
            <a:ext cx="2298028" cy="14934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 descr="http://cdn2.mmia.com/o_1acvr5ubmquu7hm1n70tns12rpp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680" y="3096630"/>
            <a:ext cx="2183179" cy="14863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6" name="Picture 12" descr="https://p2.ssl.qhimgs1.com/sdr/400__/t01ffa6c0566775aaac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508" y="3096630"/>
            <a:ext cx="2150771" cy="14356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8" name="Picture 14" descr="http://image.naic.org.cn/uploadfile/2017/1022/1508632618844808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518" y="3096630"/>
            <a:ext cx="2153459" cy="14863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5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353"/>
            <a:ext cx="9196281" cy="527085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9270" y="968911"/>
            <a:ext cx="7990919" cy="40421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人们生活在民俗里，好像鱼儿生活在水里。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没有民俗，也就没有了人们的生活方式。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因此，文学要表现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人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，表现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人的关系、人的事情和人的思想感情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，就离不开与之密切相关的人们的生活方式，即民俗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。”</a:t>
            </a:r>
            <a:endParaRPr lang="en-US" altLang="zh-CN" sz="2800" b="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 algn="r">
              <a:buNone/>
            </a:pPr>
            <a:r>
              <a:rPr lang="en-US" altLang="zh-CN" sz="28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钟敬文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537" y="-127353"/>
            <a:ext cx="838744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1091515" y="320168"/>
            <a:ext cx="385762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</a:rPr>
              <a:t>一、万般风情话民俗</a:t>
            </a:r>
            <a:endParaRPr lang="en-US" altLang="zh-CN" sz="3200" b="1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5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353"/>
            <a:ext cx="9196281" cy="527085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68722" y="1101321"/>
            <a:ext cx="7070756" cy="40421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思考：你还能回忆起鲁迅文章中涉及的哪些民俗呢？</a:t>
            </a:r>
            <a:endParaRPr lang="en-US" altLang="zh-CN" sz="28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 marL="0" indent="0">
              <a:buNone/>
            </a:pPr>
            <a:r>
              <a:rPr lang="zh-CN" altLang="en-US" sz="2400" b="1" dirty="0" smtClean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提示：你可以从</a:t>
            </a:r>
            <a:r>
              <a:rPr lang="en-US" altLang="zh-CN" sz="2400" b="1" dirty="0" smtClean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《</a:t>
            </a:r>
            <a:r>
              <a:rPr lang="zh-CN" altLang="en-US" sz="2400" b="1" dirty="0" smtClean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朝花夕拾</a:t>
            </a:r>
            <a:r>
              <a:rPr lang="en-US" altLang="zh-CN" sz="2400" b="1" dirty="0" smtClean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》</a:t>
            </a:r>
            <a:r>
              <a:rPr lang="zh-CN" altLang="en-US" sz="2400" b="1" dirty="0" smtClean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和鲁迅的小说中找一找。</a:t>
            </a:r>
            <a:endParaRPr lang="zh-CN" altLang="en-US" sz="2400" b="1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537" y="-127353"/>
            <a:ext cx="838744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1091515" y="320168"/>
            <a:ext cx="385762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</a:rPr>
              <a:t>二、笔耕不辍彰世风</a:t>
            </a:r>
            <a:endParaRPr lang="zh-CN" altLang="en-US" sz="3200" b="1" dirty="0" smtClean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4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563" y="0"/>
            <a:ext cx="9183563" cy="51982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6934" y="1366274"/>
            <a:ext cx="7897694" cy="33890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</a:t>
            </a:r>
            <a:r>
              <a:rPr lang="zh-CN" altLang="en-US" sz="2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长妈妈曾经讲给我一个</a:t>
            </a:r>
            <a:r>
              <a:rPr lang="zh-CN" altLang="en-US" sz="20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故事</a:t>
            </a:r>
            <a:r>
              <a:rPr lang="zh-CN" altLang="en-US" sz="2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听：先前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有一个读书人住在古庙里用功，晚间，在院子里纳凉的时候，突然听到有人在叫他。答应着，四面看时，却见一个美女的脸露在墙头上，向他一笑，隐去了。他很高兴；但竟给那走来夜谈的老和尚识破了机关。说他脸上有些妖气，一定遇见</a:t>
            </a:r>
            <a:r>
              <a:rPr lang="en-US" altLang="zh-CN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‘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美女蛇</a:t>
            </a:r>
            <a:r>
              <a:rPr lang="en-US" altLang="zh-CN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’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了；这是人首蛇身的怪物，能唤人名，倘一答应，夜间便要来吃这人的肉</a:t>
            </a:r>
            <a:r>
              <a:rPr lang="zh-CN" altLang="en-US" sz="2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</a:t>
            </a:r>
            <a:r>
              <a:rPr lang="en-US" altLang="zh-CN" sz="2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……</a:t>
            </a:r>
            <a:r>
              <a:rPr lang="zh-CN" altLang="en-US" sz="2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endParaRPr lang="en-US" altLang="zh-CN" sz="20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256" y="1"/>
            <a:ext cx="838744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内容占位符 2"/>
          <p:cNvSpPr txBox="1"/>
          <p:nvPr/>
        </p:nvSpPr>
        <p:spPr>
          <a:xfrm>
            <a:off x="620202" y="816161"/>
            <a:ext cx="7553738" cy="776021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8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《</a:t>
            </a:r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从百草园到三味书屋</a:t>
            </a:r>
            <a:r>
              <a:rPr lang="en-US" altLang="zh-CN" sz="28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》</a:t>
            </a:r>
            <a:endParaRPr lang="zh-CN" altLang="en-US" sz="2800" b="1" dirty="0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80545" y="4072891"/>
            <a:ext cx="6663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  <a:latin typeface="+mn-ea"/>
                <a:ea typeface="+mn-ea"/>
              </a:rPr>
              <a:t>民间故事</a:t>
            </a:r>
            <a:r>
              <a:rPr lang="en-US" altLang="zh-CN" sz="2400" b="1" dirty="0" smtClean="0">
                <a:solidFill>
                  <a:srgbClr val="C00000"/>
                </a:solidFill>
                <a:latin typeface="+mn-ea"/>
                <a:ea typeface="+mn-ea"/>
              </a:rPr>
              <a:t>——</a:t>
            </a:r>
            <a:r>
              <a:rPr lang="zh-CN" altLang="en-US" sz="2400" b="1" dirty="0" smtClean="0">
                <a:solidFill>
                  <a:srgbClr val="C00000"/>
                </a:solidFill>
                <a:latin typeface="+mn-ea"/>
                <a:ea typeface="+mn-ea"/>
              </a:rPr>
              <a:t>为“百草园”增添了一层神秘色彩</a:t>
            </a:r>
            <a:endParaRPr lang="zh-CN" altLang="en-US" sz="2400" b="1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243914" y="272174"/>
            <a:ext cx="385762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</a:rPr>
              <a:t>二、笔耕不辍彰世风</a:t>
            </a:r>
            <a:endParaRPr lang="zh-CN" altLang="en-US" sz="32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2" name="15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83530" y="4534535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1" dur="151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000" showWhenStopped="0">
                <p:cTn id="1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4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563" y="-34926"/>
            <a:ext cx="9183563" cy="51982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2570" y="1074420"/>
            <a:ext cx="8618855" cy="39643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“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一年中最高兴的时节，自然要数除夕了</a:t>
            </a:r>
            <a:r>
              <a:rPr lang="zh-CN" altLang="en-US" sz="2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en-US" altLang="zh-CN" sz="2000" b="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lang="en-US" altLang="zh-CN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en-US" altLang="zh-CN" sz="2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sz="2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辞岁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之后，从长辈得到</a:t>
            </a:r>
            <a:r>
              <a:rPr lang="zh-CN" altLang="en-US" sz="20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压岁钱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，红纸包着，放在枕边，只要过一宵，便可以随意使用。睡在枕上，看着红包，想到明天买来的小鼓、刀枪、泥人、糖菩萨</a:t>
            </a:r>
            <a:r>
              <a:rPr lang="en-US" altLang="zh-CN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……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。然而她进来，又将一个</a:t>
            </a:r>
            <a:r>
              <a:rPr lang="zh-CN" altLang="en-US" sz="20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福橘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放在床头了</a:t>
            </a:r>
            <a:r>
              <a:rPr lang="zh-CN" altLang="en-US" sz="2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en-US" altLang="zh-CN" sz="2000" b="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lang="en-US" altLang="zh-CN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en-US" altLang="zh-CN" sz="2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‘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哥儿，你牢牢记住！</a:t>
            </a:r>
            <a:r>
              <a:rPr lang="en-US" altLang="zh-CN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’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她极其郑重地说。</a:t>
            </a:r>
            <a:r>
              <a:rPr lang="en-US" altLang="zh-CN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‘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明天是正月初一，清早一睁开眼睛，第一句话就得对我说：</a:t>
            </a:r>
            <a:r>
              <a:rPr lang="en-US" altLang="zh-CN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20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阿妈，恭喜恭喜！</a:t>
            </a:r>
            <a:r>
              <a:rPr lang="en-US" altLang="zh-CN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记得么？你要记着，这是一年的运气的事情。不许说别的话！说过之后，还得吃一点福橘。</a:t>
            </a:r>
            <a:r>
              <a:rPr lang="en-US" altLang="zh-CN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’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她又拿起那橘子来在我的眼前摇了两摇，</a:t>
            </a:r>
            <a:r>
              <a:rPr lang="en-US" altLang="zh-CN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‘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那么，一年到头，顺顺流</a:t>
            </a:r>
            <a:r>
              <a:rPr lang="zh-CN" altLang="en-US" sz="2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流</a:t>
            </a:r>
            <a:r>
              <a:rPr lang="en-US" altLang="zh-CN" sz="2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……’</a:t>
            </a:r>
            <a:r>
              <a:rPr sz="2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r>
              <a:rPr lang="zh-CN" altLang="en-US" sz="2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endParaRPr lang="zh-CN" altLang="en-US" sz="20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256" y="1"/>
            <a:ext cx="838744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内容占位符 2"/>
          <p:cNvSpPr txBox="1"/>
          <p:nvPr/>
        </p:nvSpPr>
        <p:spPr>
          <a:xfrm>
            <a:off x="620202" y="635031"/>
            <a:ext cx="7553738" cy="776021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8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</a:t>
            </a:r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阿长与</a:t>
            </a:r>
            <a:r>
              <a:rPr lang="en-US" altLang="zh-CN" sz="28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&lt;</a:t>
            </a:r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山海经</a:t>
            </a:r>
            <a:r>
              <a:rPr lang="en-US" altLang="zh-CN" sz="28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&gt;》</a:t>
            </a:r>
            <a:endParaRPr lang="zh-CN" altLang="en-US" sz="2800" b="1" dirty="0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85912" y="4501134"/>
            <a:ext cx="3988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  <a:latin typeface="+mn-ea"/>
                <a:ea typeface="+mn-ea"/>
              </a:rPr>
              <a:t>民间信仰</a:t>
            </a:r>
            <a:r>
              <a:rPr lang="en-US" altLang="zh-CN" sz="2400" b="1" dirty="0" smtClean="0">
                <a:solidFill>
                  <a:srgbClr val="C00000"/>
                </a:solidFill>
                <a:latin typeface="+mn-ea"/>
                <a:ea typeface="+mn-ea"/>
              </a:rPr>
              <a:t>——</a:t>
            </a:r>
            <a:r>
              <a:rPr lang="zh-CN" altLang="en-US" sz="2400" b="1" dirty="0" smtClean="0">
                <a:solidFill>
                  <a:srgbClr val="C00000"/>
                </a:solidFill>
                <a:latin typeface="+mn-ea"/>
                <a:ea typeface="+mn-ea"/>
              </a:rPr>
              <a:t>温情的回忆</a:t>
            </a:r>
            <a:endParaRPr lang="zh-CN" altLang="en-US" sz="2400" b="1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91514" y="121613"/>
            <a:ext cx="385762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</a:rPr>
              <a:t>二、笔耕不辍彰世风</a:t>
            </a:r>
            <a:endParaRPr lang="zh-CN" altLang="en-US" sz="3200" b="1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1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1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1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1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1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2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2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22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2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2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2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2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2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3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7.xml><?xml version="1.0" encoding="utf-8"?>
<p:tagLst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238.xml><?xml version="1.0" encoding="utf-8"?>
<p:tagLst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239.xml><?xml version="1.0" encoding="utf-8"?>
<p:tagLst xmlns:p="http://schemas.openxmlformats.org/presentationml/2006/main">
  <p:tag name="KSO_WM_UNIT_PLACING_PICTURE_USER_VIEWPORT" val="{&quot;height&quot;:1926,&quot;width&quot;:1944}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主题1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2411</Words>
  <Application>WPS 演示</Application>
  <PresentationFormat>全屏显示(16:9)</PresentationFormat>
  <Paragraphs>180</Paragraphs>
  <Slides>18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9" baseType="lpstr">
      <vt:lpstr>Arial</vt:lpstr>
      <vt:lpstr>宋体</vt:lpstr>
      <vt:lpstr>Wingdings</vt:lpstr>
      <vt:lpstr>Calibri</vt:lpstr>
      <vt:lpstr>微软雅黑</vt:lpstr>
      <vt:lpstr>汉仪旗黑-85S</vt:lpstr>
      <vt:lpstr>楷体</vt:lpstr>
      <vt:lpstr>华文楷体</vt:lpstr>
      <vt:lpstr>Arial Unicode MS</vt:lpstr>
      <vt:lpstr>黑体</vt:lpstr>
      <vt:lpstr>主题1</vt:lpstr>
      <vt:lpstr>鲁迅笔下的民俗风情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马昕</cp:lastModifiedBy>
  <cp:revision>78</cp:revision>
  <dcterms:created xsi:type="dcterms:W3CDTF">2020-02-01T11:21:00Z</dcterms:created>
  <dcterms:modified xsi:type="dcterms:W3CDTF">2020-03-17T14:28:48Z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2052-11.1.0.9564</vt:lpwstr>
  </property>
</Properties>
</file>