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3" r:id="rId3"/>
    <p:sldId id="295" r:id="rId4"/>
    <p:sldId id="258" r:id="rId5"/>
    <p:sldId id="259" r:id="rId7"/>
    <p:sldId id="260" r:id="rId8"/>
    <p:sldId id="285" r:id="rId9"/>
    <p:sldId id="284" r:id="rId10"/>
    <p:sldId id="286" r:id="rId11"/>
    <p:sldId id="288" r:id="rId12"/>
    <p:sldId id="263" r:id="rId13"/>
    <p:sldId id="287" r:id="rId14"/>
    <p:sldId id="264" r:id="rId15"/>
    <p:sldId id="265" r:id="rId16"/>
    <p:sldId id="292" r:id="rId17"/>
    <p:sldId id="290" r:id="rId18"/>
    <p:sldId id="268" r:id="rId19"/>
    <p:sldId id="269" r:id="rId20"/>
    <p:sldId id="294" r:id="rId21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88016"/>
    <a:srgbClr val="9DA71D"/>
    <a:srgbClr val="8D4D29"/>
    <a:srgbClr val="998564"/>
    <a:srgbClr val="D6BB00"/>
    <a:srgbClr val="90B0A6"/>
    <a:srgbClr val="D4E5E3"/>
    <a:srgbClr val="FCE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868" autoAdjust="0"/>
  </p:normalViewPr>
  <p:slideViewPr>
    <p:cSldViewPr snapToGrid="0">
      <p:cViewPr>
        <p:scale>
          <a:sx n="50" d="100"/>
          <a:sy n="50" d="100"/>
        </p:scale>
        <p:origin x="-1662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B87D-BFEF-41B6-ABFD-3E1A9DEE9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粗拙的带画书，是鲁迅儿时成长的微光。而那些而是阅读的阴影记忆，则成为后来促使他寻求文学革命的缘由。</a:t>
            </a:r>
            <a:endParaRPr lang="en-US" altLang="zh-CN" sz="9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9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我最初去读书的地方是私塾，第一本读的是 </a:t>
            </a:r>
            <a:r>
              <a:rPr lang="en-US" altLang="zh-CN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鉴略</a:t>
            </a:r>
            <a:r>
              <a:rPr lang="en-US" altLang="zh-CN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，桌上除了这一本书和习字的描红格，对字</a:t>
            </a:r>
            <a:r>
              <a:rPr lang="en-US" altLang="zh-CN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这是做诗的准备</a:t>
            </a:r>
            <a:r>
              <a:rPr lang="en-US" altLang="zh-CN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9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的课本之外，不许有别的书。但后来竟也慢慢的认识字了，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自从所谓“文学革命”以来，供给孩子的书籍，和欧，美，日本的一比较，虽然</a:t>
            </a:r>
            <a:r>
              <a:rPr lang="zh-CN" altLang="en-US" sz="9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很可怜</a:t>
            </a: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，但总算有图又说，只要能读下去，就可以懂得的了。可是</a:t>
            </a:r>
            <a:r>
              <a:rPr lang="zh-CN" altLang="en-US" sz="9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一班别有心肠的人们，便竭力来阻遏它</a:t>
            </a: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，要使孩子的世界中，没有一丝乐趣。</a:t>
            </a:r>
            <a:endParaRPr lang="en-US" altLang="zh-CN" sz="9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每看见小学生欢天喜地地看着一本</a:t>
            </a:r>
            <a:r>
              <a:rPr lang="zh-CN" altLang="en-US" sz="9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粗拙</a:t>
            </a: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儿童世界</a:t>
            </a:r>
            <a:r>
              <a:rPr lang="en-US" altLang="zh-CN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之类，另想到别国的儿童用书的精美，自然要觉得中国儿童的可怜。但回忆起我和我的同窗小友的童年，却不能不以为它幸福，给我们的永逝的韶光一个悲哀的吊唁。</a:t>
            </a:r>
            <a:endParaRPr lang="en-US" altLang="zh-CN" sz="9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“道学先生以为他（老莱子）白璧无瑕时，他却已在孩子的心中死掉了。”</a:t>
            </a:r>
            <a:endParaRPr lang="zh-CN" altLang="en-US" sz="9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0A72-ED36-45CC-964B-DADE080A8C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28AC-0935-4A79-BC93-584440124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BA23-CBD4-4AA5-8DBF-BF03233209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microsoft.com/office/2007/relationships/media" Target="file:///F:\FFOutput\&#38745;&#22253;&#36335;%202.mp3" TargetMode="External"/><Relationship Id="rId2" Type="http://schemas.openxmlformats.org/officeDocument/2006/relationships/audio" Target="file:///F:\FFOutput\&#38745;&#22253;&#36335;%202.mp3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6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tags" Target="../tags/tag11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tags" Target="../tags/tag12.xml"/><Relationship Id="rId2" Type="http://schemas.openxmlformats.org/officeDocument/2006/relationships/image" Target="../media/image7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tags" Target="../tags/tag14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tags" Target="../tags/tag15.xml"/><Relationship Id="rId4" Type="http://schemas.openxmlformats.org/officeDocument/2006/relationships/image" Target="../media/image34.png"/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image" Target="../media/image4.jpeg"/><Relationship Id="rId3" Type="http://schemas.openxmlformats.org/officeDocument/2006/relationships/tags" Target="../tags/tag16.xml"/><Relationship Id="rId2" Type="http://schemas.openxmlformats.org/officeDocument/2006/relationships/image" Target="../media/image35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tags" Target="../tags/tag18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4.jpeg"/><Relationship Id="rId10" Type="http://schemas.openxmlformats.org/officeDocument/2006/relationships/tags" Target="../tags/tag6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7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Relationship Id="rId3" Type="http://schemas.openxmlformats.org/officeDocument/2006/relationships/tags" Target="../tags/tag8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标题 14"/>
          <p:cNvSpPr txBox="1"/>
          <p:nvPr/>
        </p:nvSpPr>
        <p:spPr>
          <a:xfrm>
            <a:off x="3415053" y="2207736"/>
            <a:ext cx="5412105" cy="728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鲁迅儿时的阅读记忆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4066619" y="1194123"/>
            <a:ext cx="409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名著阅读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692720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市第八十中学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陈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婧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静园路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990600" y="4248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170547"/>
            <a:ext cx="933450" cy="96330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22" y="3491039"/>
            <a:ext cx="1197628" cy="10496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81" y="660914"/>
            <a:ext cx="1028898" cy="9786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1868"/>
          <a:stretch>
            <a:fillRect/>
          </a:stretch>
        </p:blipFill>
        <p:spPr>
          <a:xfrm>
            <a:off x="1" y="0"/>
            <a:ext cx="2000250" cy="24266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22117"/>
          <a:stretch>
            <a:fillRect/>
          </a:stretch>
        </p:blipFill>
        <p:spPr>
          <a:xfrm rot="6319055" flipH="1">
            <a:off x="7248184" y="2958354"/>
            <a:ext cx="2198557" cy="2524861"/>
          </a:xfrm>
          <a:prstGeom prst="rect">
            <a:avLst/>
          </a:prstGeom>
        </p:spPr>
      </p:pic>
      <p:sp>
        <p:nvSpPr>
          <p:cNvPr id="23" name="TextBox 33"/>
          <p:cNvSpPr txBox="1"/>
          <p:nvPr/>
        </p:nvSpPr>
        <p:spPr>
          <a:xfrm>
            <a:off x="3350539" y="400050"/>
            <a:ext cx="1875803" cy="552450"/>
          </a:xfrm>
          <a:prstGeom prst="rect">
            <a:avLst/>
          </a:prstGeom>
          <a:noFill/>
        </p:spPr>
        <p:txBody>
          <a:bodyPr wrap="none" lIns="68580" tIns="34290" rIns="68580" bIns="3429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rgbClr val="9985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任务升级</a:t>
            </a:r>
            <a:endParaRPr lang="zh-CN" altLang="en-US" sz="2800" b="1" dirty="0">
              <a:solidFill>
                <a:srgbClr val="9985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450" y="1504950"/>
            <a:ext cx="803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若请你给儿时的鲁迅送一本书，你会送什么？说出你的理由，并写一段赠言。</a:t>
            </a:r>
            <a:endParaRPr lang="zh-CN" altLang="en-US" sz="2800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395444" y="914225"/>
            <a:ext cx="1830897" cy="0"/>
          </a:xfrm>
          <a:prstGeom prst="line">
            <a:avLst/>
          </a:prstGeom>
          <a:ln>
            <a:solidFill>
              <a:srgbClr val="998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1868"/>
          <a:stretch>
            <a:fillRect/>
          </a:stretch>
        </p:blipFill>
        <p:spPr>
          <a:xfrm>
            <a:off x="1" y="0"/>
            <a:ext cx="2000250" cy="24266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22117"/>
          <a:stretch>
            <a:fillRect/>
          </a:stretch>
        </p:blipFill>
        <p:spPr>
          <a:xfrm rot="6319055" flipH="1">
            <a:off x="7248184" y="2958354"/>
            <a:ext cx="2198557" cy="25248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1450" y="171450"/>
            <a:ext cx="8039100" cy="111825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任务三：在对待儿童阅读的态度上，成年后的鲁迅和他儿时遇见的大人们，有哪些不同？请完成下面的表格。</a:t>
            </a:r>
            <a:endParaRPr lang="zh-CN" altLang="en-US" sz="2400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952500" y="1301750"/>
          <a:ext cx="721995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1056"/>
                <a:gridCol w="3628894"/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鲁迅儿时的大人们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成年鲁迅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dirty="0" smtClean="0"/>
                        <a:t>远房叔祖</a:t>
                      </a:r>
                      <a:endParaRPr lang="en-US" altLang="zh-CN" sz="2000" dirty="0" smtClean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dirty="0" smtClean="0"/>
                        <a:t>长妈妈</a:t>
                      </a:r>
                      <a:endParaRPr lang="en-US" altLang="zh-CN" sz="2000" dirty="0" smtClean="0"/>
                    </a:p>
                  </a:txBody>
                  <a:tcPr/>
                </a:tc>
                <a:tc vMerge="1">
                  <a:tcPr/>
                </a:tc>
              </a:tr>
              <a:tr h="4731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dirty="0" smtClean="0"/>
                        <a:t>书塾老师</a:t>
                      </a:r>
                      <a:endParaRPr lang="en-US" altLang="zh-CN" sz="2000" dirty="0" smtClean="0"/>
                    </a:p>
                  </a:txBody>
                  <a:tcPr/>
                </a:tc>
                <a:tc vMerge="1">
                  <a:tcPr/>
                </a:tc>
              </a:tr>
              <a:tr h="4731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dirty="0" smtClean="0"/>
                        <a:t>长辈儒者</a:t>
                      </a:r>
                      <a:endParaRPr lang="en-US" altLang="zh-CN" sz="2000" dirty="0" smtClean="0"/>
                    </a:p>
                  </a:txBody>
                  <a:tcPr/>
                </a:tc>
                <a:tc vMerge="1">
                  <a:tcPr/>
                </a:tc>
              </a:tr>
              <a:tr h="4731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dirty="0" smtClean="0"/>
                        <a:t>父亲</a:t>
                      </a:r>
                      <a:endParaRPr lang="en-US" altLang="zh-CN" sz="2000" dirty="0" smtClean="0"/>
                    </a:p>
                  </a:txBody>
                  <a:tcPr/>
                </a:tc>
                <a:tc vMerge="1">
                  <a:tcPr/>
                </a:tc>
              </a:tr>
              <a:tr h="5246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dirty="0" smtClean="0"/>
                        <a:t>家里其他大人</a:t>
                      </a:r>
                      <a:endParaRPr lang="en-US" altLang="zh-CN" sz="2000" dirty="0" smtClean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8" name="图片 7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0"/>
            <a:ext cx="971550" cy="9625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1868"/>
          <a:stretch>
            <a:fillRect/>
          </a:stretch>
        </p:blipFill>
        <p:spPr>
          <a:xfrm>
            <a:off x="1" y="0"/>
            <a:ext cx="2000250" cy="24266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22117"/>
          <a:stretch>
            <a:fillRect/>
          </a:stretch>
        </p:blipFill>
        <p:spPr>
          <a:xfrm rot="6319055" flipH="1">
            <a:off x="7248184" y="2958354"/>
            <a:ext cx="2198557" cy="2524861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28600" y="115638"/>
          <a:ext cx="8686800" cy="4909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0050"/>
                <a:gridCol w="4476750"/>
              </a:tblGrid>
              <a:tr h="4749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鲁迅儿时的大人们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成年鲁迅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9567"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远房叔祖：说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山海经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内容。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长妈妈：留心询问，帮忙买书。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书塾老师：只要略有图画的本子，就禁止，呵斥，打手心。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长辈儒者：送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二十四孝图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，却是出于教导和训诫的意图。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父亲：突然强制要求背书。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l">
                        <a:lnSpc>
                          <a:spcPts val="3800"/>
                        </a:lnSpc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家里其他大人：不肯真实回答，也不肯帮买书。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①“每看见小学生欢天喜地地看着一本粗拙的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儿童世界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之类，另想到别国的儿童用书的精美，自然要觉得中国儿童的可怜。但回忆起我和我的同窗小友的童年，却不能不以为它幸福，给我们的永逝的韶光一个悲哀的吊唁。”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②“无论忤逆，无论孝顺，小孩子多不愿意‘诈’作，听故事也不喜欢是谣言，这是凡有稍稍留心儿童心理的都知道的。”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255671" y="1579144"/>
            <a:ext cx="422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图片 5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0"/>
            <a:ext cx="685799" cy="679449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55671" y="1083844"/>
            <a:ext cx="422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5671" y="2550694"/>
            <a:ext cx="422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5671" y="3503194"/>
            <a:ext cx="422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5671" y="4017544"/>
            <a:ext cx="422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1868"/>
          <a:stretch>
            <a:fillRect/>
          </a:stretch>
        </p:blipFill>
        <p:spPr>
          <a:xfrm>
            <a:off x="1" y="0"/>
            <a:ext cx="2000250" cy="242664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22117"/>
          <a:stretch>
            <a:fillRect/>
          </a:stretch>
        </p:blipFill>
        <p:spPr>
          <a:xfrm rot="6319055" flipH="1">
            <a:off x="7248184" y="2958354"/>
            <a:ext cx="2198557" cy="252486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04850" y="1729542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为什么当时的大人们大多如此表现？为什么成年后的鲁迅却和他们的态度不同？</a:t>
            </a: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b="68861"/>
          <a:stretch>
            <a:fillRect/>
          </a:stretch>
        </p:blipFill>
        <p:spPr>
          <a:xfrm>
            <a:off x="5715879" y="272266"/>
            <a:ext cx="1981991" cy="1576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b="68861"/>
          <a:stretch>
            <a:fillRect/>
          </a:stretch>
        </p:blipFill>
        <p:spPr>
          <a:xfrm>
            <a:off x="2453381" y="1909329"/>
            <a:ext cx="1981991" cy="1576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b="68861"/>
          <a:stretch>
            <a:fillRect/>
          </a:stretch>
        </p:blipFill>
        <p:spPr>
          <a:xfrm>
            <a:off x="5990249" y="2479345"/>
            <a:ext cx="1981991" cy="1576375"/>
          </a:xfrm>
          <a:prstGeom prst="rect">
            <a:avLst/>
          </a:prstGeom>
        </p:spPr>
      </p:pic>
      <p:pic>
        <p:nvPicPr>
          <p:cNvPr id="8" name="图片 7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0014" y="964716"/>
            <a:ext cx="7992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我们是忘却了自己曾为孩子时候的情形了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将他们看作一个蠢才，什么都不放在眼里。即使因为时势所趋，只得施一点所谓教育，也以为只要付给蠢才去教就足够。于是他们长大起来，就真的成了蠢才，和我们一样了。然而我们这些蠢才，却还在变本加厉地愚弄孩子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（鲁迅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看图识字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153" flipH="1">
            <a:off x="6805527" y="2817883"/>
            <a:ext cx="2535871" cy="25358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3133" y="1075360"/>
            <a:ext cx="8265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开宗第一，便是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理解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。往昔中国人对于孩子的误解，中国人的误解，是以为缩小的成人。直到近来，经过许多学者的研究，才知道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孩子的世界，与成人截然不同；倘不先行理解，一味蛮做，便大碍于孩子的发达。所以一切设施，都应该以孩子为本位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。（鲁迅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我们现在怎样做父亲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3" t="1838" r="-49" b="-1838"/>
          <a:stretch>
            <a:fillRect/>
          </a:stretch>
        </p:blipFill>
        <p:spPr>
          <a:xfrm>
            <a:off x="2273807" y="1143001"/>
            <a:ext cx="2689507" cy="2761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1868"/>
          <a:stretch>
            <a:fillRect/>
          </a:stretch>
        </p:blipFill>
        <p:spPr>
          <a:xfrm>
            <a:off x="0" y="0"/>
            <a:ext cx="2262499" cy="27448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22117"/>
          <a:stretch>
            <a:fillRect/>
          </a:stretch>
        </p:blipFill>
        <p:spPr>
          <a:xfrm rot="6319055" flipH="1">
            <a:off x="6601504" y="2580523"/>
            <a:ext cx="2590138" cy="297455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395444" y="895175"/>
            <a:ext cx="1830897" cy="0"/>
          </a:xfrm>
          <a:prstGeom prst="line">
            <a:avLst/>
          </a:prstGeom>
          <a:ln>
            <a:solidFill>
              <a:srgbClr val="998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3"/>
          <p:cNvSpPr txBox="1"/>
          <p:nvPr/>
        </p:nvSpPr>
        <p:spPr>
          <a:xfrm>
            <a:off x="3350539" y="411241"/>
            <a:ext cx="1875803" cy="484109"/>
          </a:xfrm>
          <a:prstGeom prst="rect">
            <a:avLst/>
          </a:prstGeom>
          <a:noFill/>
        </p:spPr>
        <p:txBody>
          <a:bodyPr wrap="none" lIns="68580" tIns="34290" rIns="68580" bIns="3429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rgbClr val="9985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任务四</a:t>
            </a:r>
            <a:endParaRPr lang="zh-CN" altLang="en-US" sz="2800" b="1" dirty="0">
              <a:solidFill>
                <a:srgbClr val="9985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7" y="1395836"/>
            <a:ext cx="1868563" cy="2585614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371600" y="1962150"/>
            <a:ext cx="567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78801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1" dirty="0" smtClean="0">
                <a:solidFill>
                  <a:srgbClr val="78801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给二十年后</a:t>
            </a:r>
            <a:r>
              <a:rPr lang="zh-CN" altLang="en-US" sz="2400" b="1" dirty="0" smtClean="0">
                <a:solidFill>
                  <a:srgbClr val="78801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已经或将要</a:t>
            </a:r>
            <a:r>
              <a:rPr lang="zh-CN" altLang="zh-CN" sz="2400" b="1" dirty="0" smtClean="0">
                <a:solidFill>
                  <a:srgbClr val="78801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成为父母的自己写一封信。</a:t>
            </a:r>
            <a:endParaRPr lang="zh-CN" altLang="en-US" sz="2400" dirty="0">
              <a:solidFill>
                <a:srgbClr val="78801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微信图片_2020020117150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1308"/>
            <a:ext cx="4057650" cy="473169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52800" y="1431613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“所有的大人起先都是孩子，可是他们中间不大有人记得这一点。”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——[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法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]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圣埃克絮佩里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小王子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335" y="1365662"/>
            <a:ext cx="5415148" cy="13986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走过的路，读过的书，遇见的人，会影响你的一生。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1200"/>
            <a:ext cx="1963574" cy="25001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92556" y="805113"/>
            <a:ext cx="7732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浏览</a:t>
            </a:r>
            <a:r>
              <a:rPr lang="en-US" altLang="zh-CN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朝花夕拾</a:t>
            </a:r>
            <a:r>
              <a:rPr lang="en-US" altLang="zh-CN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的相关篇目，圈画出鲁迅儿时读过的书。</a:t>
            </a:r>
            <a:endParaRPr lang="zh-CN" altLang="en-US" sz="2800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71750" y="1885831"/>
            <a:ext cx="539115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《毛诗草木鸟兽虫鱼疏》《花镜》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山海经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《毛诗品物图考》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《尔雅音图》《点石斋丛画》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《诗画舫》《荡寇志》《西游记》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《文昌帝君阴骘文图说》《玉历钞传》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《二十四孝图》《鉴略》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8650" y="0"/>
            <a:ext cx="895350" cy="88706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681194" y="704675"/>
            <a:ext cx="1830897" cy="0"/>
          </a:xfrm>
          <a:prstGeom prst="line">
            <a:avLst/>
          </a:prstGeom>
          <a:ln>
            <a:solidFill>
              <a:srgbClr val="998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3"/>
          <p:cNvSpPr txBox="1"/>
          <p:nvPr/>
        </p:nvSpPr>
        <p:spPr>
          <a:xfrm>
            <a:off x="3636289" y="190500"/>
            <a:ext cx="1875803" cy="552450"/>
          </a:xfrm>
          <a:prstGeom prst="rect">
            <a:avLst/>
          </a:prstGeom>
          <a:noFill/>
        </p:spPr>
        <p:txBody>
          <a:bodyPr wrap="none" lIns="68580" tIns="34290" rIns="68580" bIns="3429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rgbClr val="9985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任务一</a:t>
            </a:r>
            <a:endParaRPr lang="zh-CN" altLang="en-US" sz="2800" b="1" dirty="0">
              <a:solidFill>
                <a:srgbClr val="9985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1868"/>
          <a:stretch>
            <a:fillRect/>
          </a:stretch>
        </p:blipFill>
        <p:spPr>
          <a:xfrm>
            <a:off x="1" y="1"/>
            <a:ext cx="1757547" cy="21322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22117"/>
          <a:stretch>
            <a:fillRect/>
          </a:stretch>
        </p:blipFill>
        <p:spPr>
          <a:xfrm rot="6319055" flipH="1">
            <a:off x="7248184" y="2958354"/>
            <a:ext cx="2198557" cy="2524861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395444" y="914225"/>
            <a:ext cx="1830897" cy="0"/>
          </a:xfrm>
          <a:prstGeom prst="line">
            <a:avLst/>
          </a:prstGeom>
          <a:ln>
            <a:solidFill>
              <a:srgbClr val="998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3"/>
          <p:cNvSpPr txBox="1"/>
          <p:nvPr/>
        </p:nvSpPr>
        <p:spPr>
          <a:xfrm>
            <a:off x="3350539" y="400050"/>
            <a:ext cx="1875803" cy="552450"/>
          </a:xfrm>
          <a:prstGeom prst="rect">
            <a:avLst/>
          </a:prstGeom>
          <a:noFill/>
        </p:spPr>
        <p:txBody>
          <a:bodyPr wrap="none" lIns="68580" tIns="34290" rIns="68580" bIns="3429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rgbClr val="9985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任务二</a:t>
            </a:r>
            <a:endParaRPr lang="zh-CN" altLang="en-US" sz="2800" b="1" dirty="0">
              <a:solidFill>
                <a:srgbClr val="9985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047750"/>
            <a:ext cx="803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哪些书是鲁迅儿时喜欢读的？哪些书他却不喜欢？请完成下面的表格。</a:t>
            </a:r>
            <a:endParaRPr lang="zh-CN" altLang="en-US" sz="2800" dirty="0">
              <a:solidFill>
                <a:schemeClr val="accent4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28650" y="2482850"/>
          <a:ext cx="7848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31242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喜欢的书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不喜欢的书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书名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原因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表现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影响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34" y="592085"/>
            <a:ext cx="2106565" cy="2106565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90005" y="210755"/>
          <a:ext cx="8728364" cy="4720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702"/>
                <a:gridCol w="3578593"/>
                <a:gridCol w="4232069"/>
              </a:tblGrid>
              <a:tr h="384805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喜欢的书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不喜欢的书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8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书名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山海经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等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二十四孝图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942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原因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都是带图画的书，内容有趣，可以描绣像。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内容虚伪，刻板说教。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12329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①“一坐下，我就记得绘图的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山海经</a:t>
                      </a:r>
                      <a:r>
                        <a:rPr lang="en-US" altLang="zh-CN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。”</a:t>
                      </a:r>
                      <a:endParaRPr lang="zh-CN" altLang="en-US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②“我似乎遇着了一个霹雳，全体都震悚起来；赶紧去接过来。”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①“最使我不解，甚至于发生反感的，是‘老莱娱亲’和‘郭巨埋儿’两件事。” 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②“我没有再看第二回，一到这一页，便急速地翻过去了。”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942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培养了绘画爱好，激发阅读兴趣。</a:t>
                      </a:r>
                      <a:endParaRPr lang="zh-CN" altLang="en-US" sz="2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不敢想做孝子，也怕父亲做孝子，还怕看见祖母。</a:t>
                      </a:r>
                      <a:endParaRPr lang="en-US" altLang="zh-CN" sz="24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8042" y="0"/>
            <a:ext cx="745958" cy="73905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936" y="1846128"/>
            <a:ext cx="7719214" cy="2400657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一认识字，对于书就发生了兴趣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，家里原有两三箱破烂书，于是翻来翻去，大目的是找图画看，后来也看看文字。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这样就成了习惯，书在手头，不管它是什么，总要拿来翻一下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，或者看一遍序目，或者读几叶内容，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到得现在，还是如此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（鲁迅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随便翻翻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5800" y="872110"/>
            <a:ext cx="7740980" cy="553998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一有空闲，就照例地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看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天演论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琐记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8650" y="0"/>
            <a:ext cx="895350" cy="887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b="50649"/>
          <a:stretch>
            <a:fillRect/>
          </a:stretch>
        </p:blipFill>
        <p:spPr>
          <a:xfrm rot="2012602">
            <a:off x="-348896" y="873578"/>
            <a:ext cx="2267284" cy="1249140"/>
          </a:xfrm>
          <a:custGeom>
            <a:avLst/>
            <a:gdLst>
              <a:gd name="connsiteX0" fmla="*/ 0 w 3673551"/>
              <a:gd name="connsiteY0" fmla="*/ 0 h 2023910"/>
              <a:gd name="connsiteX1" fmla="*/ 3673551 w 3673551"/>
              <a:gd name="connsiteY1" fmla="*/ 0 h 2023910"/>
              <a:gd name="connsiteX2" fmla="*/ 3673551 w 3673551"/>
              <a:gd name="connsiteY2" fmla="*/ 1648485 h 2023910"/>
              <a:gd name="connsiteX3" fmla="*/ 3502174 w 3673551"/>
              <a:gd name="connsiteY3" fmla="*/ 1748969 h 2023910"/>
              <a:gd name="connsiteX4" fmla="*/ 3047499 w 3673551"/>
              <a:gd name="connsiteY4" fmla="*/ 1930099 h 2023910"/>
              <a:gd name="connsiteX5" fmla="*/ 59875 w 3673551"/>
              <a:gd name="connsiteY5" fmla="*/ 271613 h 2023910"/>
              <a:gd name="connsiteX6" fmla="*/ 3921 w 3673551"/>
              <a:gd name="connsiteY6" fmla="*/ 30663 h 20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3551" h="2023910">
                <a:moveTo>
                  <a:pt x="0" y="0"/>
                </a:moveTo>
                <a:lnTo>
                  <a:pt x="3673551" y="0"/>
                </a:lnTo>
                <a:lnTo>
                  <a:pt x="3673551" y="1648485"/>
                </a:lnTo>
                <a:lnTo>
                  <a:pt x="3502174" y="1748969"/>
                </a:lnTo>
                <a:cubicBezTo>
                  <a:pt x="3359801" y="1823176"/>
                  <a:pt x="3207872" y="1884220"/>
                  <a:pt x="3047499" y="1930099"/>
                </a:cubicBezTo>
                <a:cubicBezTo>
                  <a:pt x="1764511" y="2297130"/>
                  <a:pt x="426906" y="1554601"/>
                  <a:pt x="59875" y="271613"/>
                </a:cubicBezTo>
                <a:cubicBezTo>
                  <a:pt x="36936" y="191426"/>
                  <a:pt x="18331" y="111026"/>
                  <a:pt x="3921" y="30663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3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0510" y="411684"/>
            <a:ext cx="2756484" cy="2067363"/>
          </a:xfrm>
          <a:prstGeom prst="rect">
            <a:avLst/>
          </a:prstGeom>
        </p:spPr>
      </p:pic>
      <p:pic>
        <p:nvPicPr>
          <p:cNvPr id="4" name="图片 3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5" y="2586923"/>
            <a:ext cx="2812533" cy="2286561"/>
          </a:xfrm>
          <a:prstGeom prst="rect">
            <a:avLst/>
          </a:prstGeom>
        </p:spPr>
      </p:pic>
      <p:pic>
        <p:nvPicPr>
          <p:cNvPr id="5" name="图片 4" descr="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3342" y="1090824"/>
            <a:ext cx="948499" cy="704599"/>
          </a:xfrm>
          <a:prstGeom prst="rect">
            <a:avLst/>
          </a:prstGeom>
        </p:spPr>
      </p:pic>
      <p:pic>
        <p:nvPicPr>
          <p:cNvPr id="6" name="图片 5" descr="551.jpg"/>
          <p:cNvPicPr>
            <a:picLocks noChangeAspect="1"/>
          </p:cNvPicPr>
          <p:nvPr/>
        </p:nvPicPr>
        <p:blipFill>
          <a:blip r:embed="rId4" cstate="print"/>
          <a:srcRect t="8256"/>
          <a:stretch>
            <a:fillRect/>
          </a:stretch>
        </p:blipFill>
        <p:spPr>
          <a:xfrm>
            <a:off x="2871328" y="2600696"/>
            <a:ext cx="2742619" cy="2311531"/>
          </a:xfrm>
          <a:prstGeom prst="rect">
            <a:avLst/>
          </a:prstGeom>
        </p:spPr>
      </p:pic>
      <p:pic>
        <p:nvPicPr>
          <p:cNvPr id="7" name="图片 6" descr="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8977" y="2517570"/>
            <a:ext cx="3076049" cy="2449654"/>
          </a:xfrm>
          <a:prstGeom prst="rect">
            <a:avLst/>
          </a:prstGeom>
        </p:spPr>
      </p:pic>
      <p:pic>
        <p:nvPicPr>
          <p:cNvPr id="8" name="图片 7" descr="7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3411" y="2571932"/>
            <a:ext cx="1492533" cy="2286561"/>
          </a:xfrm>
          <a:prstGeom prst="rect">
            <a:avLst/>
          </a:prstGeom>
        </p:spPr>
      </p:pic>
      <p:pic>
        <p:nvPicPr>
          <p:cNvPr id="9" name="图片 8" descr="991.jpg"/>
          <p:cNvPicPr>
            <a:picLocks noChangeAspect="1"/>
          </p:cNvPicPr>
          <p:nvPr/>
        </p:nvPicPr>
        <p:blipFill>
          <a:blip r:embed="rId7" cstate="print"/>
          <a:srcRect b="9107"/>
          <a:stretch>
            <a:fillRect/>
          </a:stretch>
        </p:blipFill>
        <p:spPr>
          <a:xfrm>
            <a:off x="4128263" y="463137"/>
            <a:ext cx="3706257" cy="1947553"/>
          </a:xfrm>
          <a:prstGeom prst="rect">
            <a:avLst/>
          </a:prstGeom>
        </p:spPr>
      </p:pic>
      <p:pic>
        <p:nvPicPr>
          <p:cNvPr id="10" name="图片 9" descr="333333.jpg"/>
          <p:cNvPicPr>
            <a:picLocks noChangeAspect="1"/>
          </p:cNvPicPr>
          <p:nvPr/>
        </p:nvPicPr>
        <p:blipFill>
          <a:blip r:embed="rId8" cstate="print"/>
          <a:srcRect r="49181"/>
          <a:stretch>
            <a:fillRect/>
          </a:stretch>
        </p:blipFill>
        <p:spPr>
          <a:xfrm>
            <a:off x="6657111" y="365133"/>
            <a:ext cx="1355919" cy="2082634"/>
          </a:xfrm>
          <a:prstGeom prst="rect">
            <a:avLst/>
          </a:prstGeom>
        </p:spPr>
      </p:pic>
      <p:pic>
        <p:nvPicPr>
          <p:cNvPr id="15" name="图片 14" descr="334.jpg"/>
          <p:cNvPicPr>
            <a:picLocks noChangeAspect="1"/>
          </p:cNvPicPr>
          <p:nvPr/>
        </p:nvPicPr>
        <p:blipFill>
          <a:blip r:embed="rId9" cstate="print"/>
          <a:srcRect r="53540"/>
          <a:stretch>
            <a:fillRect/>
          </a:stretch>
        </p:blipFill>
        <p:spPr>
          <a:xfrm>
            <a:off x="228129" y="387640"/>
            <a:ext cx="1401291" cy="2101846"/>
          </a:xfrm>
          <a:prstGeom prst="rect">
            <a:avLst/>
          </a:prstGeom>
        </p:spPr>
      </p:pic>
      <p:pic>
        <p:nvPicPr>
          <p:cNvPr id="11" name="图片 10" descr="微信图片_2020020117150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b507a3bea164292b0738a1b6dafa3fb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54874" y="2458148"/>
            <a:ext cx="1635278" cy="2285302"/>
          </a:xfrm>
          <a:prstGeom prst="rect">
            <a:avLst/>
          </a:prstGeom>
        </p:spPr>
      </p:pic>
      <p:pic>
        <p:nvPicPr>
          <p:cNvPr id="4" name="图片 3" descr="7e917cfe08db4df4a732fa5b76c0df2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08" y="2410646"/>
            <a:ext cx="1679343" cy="2296538"/>
          </a:xfrm>
          <a:prstGeom prst="rect">
            <a:avLst/>
          </a:prstGeom>
        </p:spPr>
      </p:pic>
      <p:pic>
        <p:nvPicPr>
          <p:cNvPr id="6" name="图片 5" descr="u=1325186371,1820261195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273" y="2382237"/>
            <a:ext cx="1575319" cy="2296592"/>
          </a:xfrm>
          <a:prstGeom prst="rect">
            <a:avLst/>
          </a:prstGeom>
        </p:spPr>
      </p:pic>
      <p:pic>
        <p:nvPicPr>
          <p:cNvPr id="7" name="图片 6" descr="北大校徽.jpeg"/>
          <p:cNvPicPr>
            <a:picLocks noChangeAspect="1"/>
          </p:cNvPicPr>
          <p:nvPr/>
        </p:nvPicPr>
        <p:blipFill>
          <a:blip r:embed="rId4" cstate="print"/>
          <a:srcRect l="53305" r="3468"/>
          <a:stretch>
            <a:fillRect/>
          </a:stretch>
        </p:blipFill>
        <p:spPr>
          <a:xfrm>
            <a:off x="1448469" y="42540"/>
            <a:ext cx="1935678" cy="2224967"/>
          </a:xfrm>
          <a:prstGeom prst="rect">
            <a:avLst/>
          </a:prstGeom>
        </p:spPr>
      </p:pic>
      <p:pic>
        <p:nvPicPr>
          <p:cNvPr id="8" name="图片 7" descr="北洋政府 嘉禾国徽1913-1928.jpeg"/>
          <p:cNvPicPr>
            <a:picLocks noChangeAspect="1"/>
          </p:cNvPicPr>
          <p:nvPr/>
        </p:nvPicPr>
        <p:blipFill>
          <a:blip r:embed="rId5" cstate="print"/>
          <a:srcRect l="48846" r="1049"/>
          <a:stretch>
            <a:fillRect/>
          </a:stretch>
        </p:blipFill>
        <p:spPr>
          <a:xfrm>
            <a:off x="3443529" y="170483"/>
            <a:ext cx="2268187" cy="2175442"/>
          </a:xfrm>
          <a:prstGeom prst="rect">
            <a:avLst/>
          </a:prstGeom>
        </p:spPr>
      </p:pic>
      <p:pic>
        <p:nvPicPr>
          <p:cNvPr id="9" name="图片 8" descr="猫头鹰log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7169" y="187926"/>
            <a:ext cx="1638603" cy="2165554"/>
          </a:xfrm>
          <a:prstGeom prst="rect">
            <a:avLst/>
          </a:prstGeom>
        </p:spPr>
      </p:pic>
      <p:pic>
        <p:nvPicPr>
          <p:cNvPr id="11" name="图片 10" descr="d724fe4a5c844dd383b7f3a252eaf3f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3550" y="2386897"/>
            <a:ext cx="1747875" cy="2360293"/>
          </a:xfrm>
          <a:prstGeom prst="rect">
            <a:avLst/>
          </a:prstGeom>
        </p:spPr>
      </p:pic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515" y="274499"/>
            <a:ext cx="4906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孩子是可以敬服的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所以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给儿童看的图书就必须十分慎重，做起来也十分烦难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。即如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看图识字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这两本小书，就天文，地理，人事，物情，无所不有。其实是，倘不是对于上至宇宙之大，下至苍蝇之微，都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有些切实的知识的画家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，决难胜任的。（鲁迅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看图识字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 descr="6a3b7b9f9f294d8c90c8fc7aa5ac015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48203" y="411926"/>
            <a:ext cx="1804847" cy="2559874"/>
          </a:xfrm>
          <a:prstGeom prst="rect">
            <a:avLst/>
          </a:prstGeom>
        </p:spPr>
      </p:pic>
      <p:pic>
        <p:nvPicPr>
          <p:cNvPr id="3" name="图片 2" descr="d35d66f9cc94480a857f38784789c0b7.jpg"/>
          <p:cNvPicPr>
            <a:picLocks noChangeAspect="1"/>
          </p:cNvPicPr>
          <p:nvPr/>
        </p:nvPicPr>
        <p:blipFill>
          <a:blip r:embed="rId2" cstate="print"/>
          <a:srcRect b="3944"/>
          <a:stretch>
            <a:fillRect/>
          </a:stretch>
        </p:blipFill>
        <p:spPr>
          <a:xfrm>
            <a:off x="6858000" y="1446119"/>
            <a:ext cx="2000250" cy="2905082"/>
          </a:xfrm>
          <a:prstGeom prst="rect">
            <a:avLst/>
          </a:prstGeom>
        </p:spPr>
      </p:pic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038" y="0"/>
            <a:ext cx="1092962" cy="1082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05300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鲁迅、许广平夫妇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翻译并设计封面的童书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6308">
            <a:off x="5505531" y="4247677"/>
            <a:ext cx="573443" cy="59178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1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p="http://schemas.openxmlformats.org/presentationml/2006/main">
  <p:tag name="TIMING" val="|1.8"/>
</p:tagLst>
</file>

<file path=ppt/tags/tag1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9.xml><?xml version="1.0" encoding="utf-8"?>
<p:tagLst xmlns:p="http://schemas.openxmlformats.org/presentationml/2006/main">
  <p:tag name="ISPRING_PRESENTATION_TITLE" val="PowerPoint 演示文稿"/>
</p:tagLst>
</file>

<file path=ppt/tags/tag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1565</Words>
  <Application>WPS 演示</Application>
  <PresentationFormat>全屏显示(16:9)</PresentationFormat>
  <Paragraphs>130</Paragraphs>
  <Slides>18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楷体</vt:lpstr>
      <vt:lpstr>华文楷体</vt:lpstr>
      <vt:lpstr>黑体</vt:lpstr>
      <vt:lpstr>等线 Light</vt:lpstr>
      <vt:lpstr>Arial Unicode MS</vt:lpstr>
      <vt:lpstr>等线</vt:lpstr>
      <vt:lpstr>Office 主题​​</vt:lpstr>
      <vt:lpstr>PowerPoint 演示文稿</vt:lpstr>
      <vt:lpstr>        走过的路，读过的书，遇见的人，会影响你的一生。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大白</cp:lastModifiedBy>
  <cp:revision>232</cp:revision>
  <dcterms:created xsi:type="dcterms:W3CDTF">2018-09-11T04:46:00Z</dcterms:created>
  <dcterms:modified xsi:type="dcterms:W3CDTF">2020-03-17T15:34:35Z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