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60" r:id="rId5"/>
    <p:sldId id="270" r:id="rId6"/>
    <p:sldId id="273" r:id="rId7"/>
    <p:sldId id="274" r:id="rId8"/>
    <p:sldId id="258" r:id="rId9"/>
    <p:sldId id="285" r:id="rId10"/>
    <p:sldId id="287" r:id="rId11"/>
    <p:sldId id="279" r:id="rId12"/>
    <p:sldId id="280" r:id="rId13"/>
    <p:sldId id="281" r:id="rId14"/>
    <p:sldId id="278" r:id="rId15"/>
    <p:sldId id="282" r:id="rId16"/>
    <p:sldId id="283" r:id="rId17"/>
    <p:sldId id="28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BF198-4540-4F47-BF63-A17FF54104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F162-A938-45CC-8862-459943C7BF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7383-AC91-489C-AA87-C952AE715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BCB1-C9E3-43B0-AD76-36BDF851A9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432299" y="3069283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4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鲁迅笔下的儿童形象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665" spc="30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初中</a:t>
            </a:r>
            <a:r>
              <a:rPr lang="zh-CN" altLang="en-US" sz="266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名著阅读</a:t>
            </a:r>
            <a:r>
              <a:rPr lang="zh-CN" altLang="en-US" sz="3200" b="1" spc="30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30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北京市第八十中学  覃秀梅</a:t>
            </a:r>
            <a:endParaRPr lang="zh-CN" altLang="en-US" sz="2665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0164" y="69272"/>
            <a:ext cx="12192000" cy="68445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2304" y="1738745"/>
            <a:ext cx="10237818" cy="403187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我有一时，曾经屡次忆起儿时在故乡所吃的蔬果：</a:t>
            </a:r>
            <a:r>
              <a:rPr lang="zh-CN" altLang="en-US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菱角、罗汉豆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茭白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香瓜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。凡这些，都是极其鲜美可口的；</a:t>
            </a:r>
            <a:r>
              <a:rPr lang="zh-CN" altLang="zh-CN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都曾是使我思乡的蛊惑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。后来，我在久别之后尝到了，也不过如此；惟独在记忆上，还有旧来的意味留存。</a:t>
            </a:r>
            <a:r>
              <a:rPr lang="zh-CN" altLang="zh-CN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他们也许要哄骗我一生，使我时时反顾。</a:t>
            </a:r>
            <a:endParaRPr lang="zh-CN" altLang="zh-CN" sz="3200" b="1" smtClean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    </a:t>
            </a:r>
            <a:endParaRPr lang="en-US" altLang="zh-CN" sz="32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——《朝花夕拾·小引》</a:t>
            </a:r>
            <a:endParaRPr lang="zh-CN" altLang="zh-CN" sz="32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smtClean="0"/>
              <a:t> </a:t>
            </a:r>
            <a:r>
              <a:rPr lang="en-US" altLang="zh-CN" sz="32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       </a:t>
            </a:r>
            <a:r>
              <a:rPr lang="zh-CN" altLang="en-US" sz="32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en-US" altLang="zh-CN" sz="3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5999" y="182920"/>
            <a:ext cx="2202870" cy="1553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4509"/>
          </a:xfrm>
          <a:prstGeom prst="rect">
            <a:avLst/>
          </a:prstGeom>
        </p:spPr>
      </p:pic>
      <p:sp>
        <p:nvSpPr>
          <p:cNvPr id="6" name="TextBox 33"/>
          <p:cNvSpPr txBox="1"/>
          <p:nvPr/>
        </p:nvSpPr>
        <p:spPr>
          <a:xfrm>
            <a:off x="4484803" y="270974"/>
            <a:ext cx="2501071" cy="73660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735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任务升级：写导游词</a:t>
            </a:r>
            <a:endParaRPr lang="zh-CN" altLang="en-US" sz="3735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53736" y="1007574"/>
            <a:ext cx="11284527" cy="337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鲁迅故里</a:t>
            </a:r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近期</a:t>
            </a:r>
            <a:r>
              <a:rPr lang="zh-CN" altLang="zh-CN" sz="28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新</a:t>
            </a:r>
            <a:r>
              <a:rPr lang="zh-CN" altLang="zh-CN" sz="28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添</a:t>
            </a:r>
            <a:r>
              <a:rPr lang="zh-CN" altLang="zh-CN" sz="28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en-US" altLang="zh-CN" sz="28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zh-CN" sz="28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组</a:t>
            </a:r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zh-CN" sz="28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位人物卡通雕塑，这些人物雕塑都是根据鲁迅童年形象及他笔下的艺术形象制成的</a:t>
            </a:r>
            <a:r>
              <a:rPr lang="zh-CN" altLang="zh-CN" sz="28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，雕塑造型真实</a:t>
            </a:r>
            <a:r>
              <a:rPr lang="zh-CN" altLang="zh-CN" sz="28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还原了鲁迅儿时场景，</a:t>
            </a:r>
            <a:r>
              <a:rPr lang="zh-CN" altLang="zh-CN" sz="28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受到</a:t>
            </a:r>
            <a:r>
              <a:rPr lang="zh-CN" altLang="zh-CN" sz="28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游客特别是学生们的喜爱，请你选择其中一组，写一段导游词</a:t>
            </a:r>
            <a:r>
              <a:rPr lang="zh-CN" altLang="zh-CN" sz="28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b="1" smtClean="0">
              <a:solidFill>
                <a:schemeClr val="accent4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zh-CN" sz="280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smtClean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7774"/>
            <a:ext cx="12192000" cy="3456180"/>
          </a:xfrm>
          <a:prstGeom prst="rect">
            <a:avLst/>
          </a:prstGeom>
        </p:spPr>
      </p:pic>
      <p:sp>
        <p:nvSpPr>
          <p:cNvPr id="9" name="矩形: 圆角 6"/>
          <p:cNvSpPr/>
          <p:nvPr/>
        </p:nvSpPr>
        <p:spPr>
          <a:xfrm>
            <a:off x="297873" y="1101725"/>
            <a:ext cx="11617036" cy="1925494"/>
          </a:xfrm>
          <a:prstGeom prst="roundRect">
            <a:avLst/>
          </a:prstGeom>
          <a:noFill/>
          <a:ln w="28575">
            <a:solidFill>
              <a:srgbClr val="572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45"/>
            <a:ext cx="12192000" cy="68445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7290" y="182920"/>
            <a:ext cx="2611580" cy="18421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27018" y="2049068"/>
            <a:ext cx="9573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孩子</a:t>
            </a:r>
            <a:r>
              <a:rPr lang="zh-CN" altLang="zh-CN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是可敬服</a:t>
            </a:r>
            <a:r>
              <a:rPr lang="zh-CN" altLang="zh-CN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他</a:t>
            </a:r>
            <a:r>
              <a:rPr lang="zh-CN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常常想到星月以上的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境界， 想到</a:t>
            </a:r>
            <a:r>
              <a:rPr lang="zh-CN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地面下的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情形</a:t>
            </a:r>
            <a:r>
              <a:rPr lang="zh-CN" altLang="en-US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想到</a:t>
            </a:r>
            <a:r>
              <a:rPr lang="zh-CN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花卉的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用处，</a:t>
            </a:r>
            <a:r>
              <a:rPr lang="zh-CN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想到昆虫的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语言；</a:t>
            </a:r>
            <a:r>
              <a:rPr lang="zh-CN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他想飞上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天空</a:t>
            </a:r>
            <a:r>
              <a:rPr lang="zh-CN" altLang="en-US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他</a:t>
            </a:r>
            <a:r>
              <a:rPr lang="zh-CN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想潜入蚁穴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</a:t>
            </a:r>
            <a:r>
              <a:rPr lang="en-US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——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鲁迅</a:t>
            </a:r>
            <a:endParaRPr lang="zh-CN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690" y="335320"/>
            <a:ext cx="2611580" cy="1842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7290" y="182920"/>
            <a:ext cx="2611580" cy="18421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27018" y="2049068"/>
            <a:ext cx="93864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鲁迅</a:t>
            </a:r>
            <a:r>
              <a:rPr lang="zh-CN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背着士大夫阶级和宗法社会的过去</a:t>
            </a:r>
            <a:r>
              <a:rPr lang="en-US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他</a:t>
            </a:r>
            <a:r>
              <a:rPr lang="zh-CN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和农民群众有比较巩固的联系</a:t>
            </a:r>
            <a:r>
              <a:rPr lang="zh-CN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zh-CN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他</a:t>
            </a:r>
            <a:r>
              <a:rPr lang="zh-CN" altLang="zh-CN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的士大夫家庭的</a:t>
            </a:r>
            <a:r>
              <a:rPr lang="zh-CN" altLang="zh-CN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败落</a:t>
            </a:r>
            <a:r>
              <a:rPr lang="zh-CN" altLang="en-US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使</a:t>
            </a:r>
            <a:r>
              <a:rPr lang="zh-CN" altLang="zh-CN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他在儿童时代就混进了野孩子群</a:t>
            </a:r>
            <a:r>
              <a:rPr lang="zh-CN" altLang="zh-CN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zh-CN" altLang="en-US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2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呼吸</a:t>
            </a:r>
            <a:r>
              <a:rPr lang="zh-CN" altLang="zh-CN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着小百姓的空气</a:t>
            </a:r>
            <a:r>
              <a:rPr lang="en-US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      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瞿秋白《鲁迅杂感选集·序言》</a:t>
            </a:r>
            <a:endParaRPr lang="zh-CN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4250" y="335320"/>
            <a:ext cx="2387020" cy="168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45"/>
            <a:ext cx="12192000" cy="68445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3" y="252513"/>
            <a:ext cx="5765075" cy="42210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14496" y="4747011"/>
            <a:ext cx="947567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zh-CN" altLang="en-US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无穷的远方，无数的人们，都和我有关</a:t>
            </a:r>
            <a:r>
              <a:rPr lang="zh-CN" altLang="en-US" sz="3600" b="1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smtClean="0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endParaRPr lang="en-US" altLang="zh-CN" sz="3200" b="1" i="0" smtClean="0">
              <a:solidFill>
                <a:srgbClr val="333333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en-US" altLang="zh-CN" sz="3200" b="1" i="0" smtClean="0">
                <a:solidFill>
                  <a:srgbClr val="333333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——《</a:t>
            </a:r>
            <a:r>
              <a:rPr lang="zh-CN" altLang="en-US" sz="3200" b="1" i="0" smtClean="0">
                <a:solidFill>
                  <a:srgbClr val="333333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这也是生活</a:t>
            </a:r>
            <a:r>
              <a:rPr lang="en-US" altLang="zh-CN" sz="3200" b="1" i="0" smtClean="0">
                <a:solidFill>
                  <a:srgbClr val="333333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3200" b="1" i="0">
              <a:solidFill>
                <a:srgbClr val="333333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7200" b="1" spc="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2400" spc="30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"/>
            <a:ext cx="12192000" cy="6829746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45"/>
            <a:ext cx="12192000" cy="68445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655" y="174341"/>
            <a:ext cx="12192000" cy="66769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66027" y="169068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kern="0" smtClea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童年</a:t>
            </a:r>
            <a:r>
              <a:rPr lang="zh-CN" altLang="zh-CN" sz="3600" ker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呵</a:t>
            </a:r>
            <a:r>
              <a:rPr lang="zh-CN" altLang="zh-CN" sz="3600" kern="0" smtClea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！</a:t>
            </a:r>
            <a:endParaRPr lang="en-US" altLang="zh-CN" sz="3600" kern="0">
              <a:solidFill>
                <a:srgbClr val="191919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3600" kern="0" smtClea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是</a:t>
            </a:r>
            <a:r>
              <a:rPr lang="zh-CN" altLang="zh-CN" sz="3600" ker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梦中的真</a:t>
            </a:r>
            <a:r>
              <a:rPr lang="zh-CN" altLang="zh-CN" sz="3600" kern="0" smtClea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，</a:t>
            </a:r>
            <a:endParaRPr lang="en-US" altLang="zh-CN" sz="3600" kern="0" smtClean="0">
              <a:solidFill>
                <a:srgbClr val="191919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3600" kern="0" smtClea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是</a:t>
            </a:r>
            <a:r>
              <a:rPr lang="zh-CN" altLang="zh-CN" sz="3600" ker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真中的梦</a:t>
            </a:r>
            <a:r>
              <a:rPr lang="zh-CN" altLang="zh-CN" sz="3600" kern="0" smtClea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，</a:t>
            </a:r>
            <a:endParaRPr lang="en-US" altLang="zh-CN" sz="3600" kern="0" smtClean="0">
              <a:solidFill>
                <a:srgbClr val="191919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3600" kern="0" smtClea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是</a:t>
            </a:r>
            <a:r>
              <a:rPr lang="zh-CN" altLang="zh-CN" sz="3600" ker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回忆时含泪的微笑</a:t>
            </a:r>
            <a:r>
              <a:rPr lang="zh-CN" altLang="zh-CN" sz="3600" kern="0" smtClea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sz="3600" kern="0" smtClean="0">
              <a:solidFill>
                <a:srgbClr val="191919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ker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sz="3600" kern="0" smtClean="0">
                <a:solidFill>
                  <a:srgbClr val="19191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              </a:t>
            </a:r>
            <a:r>
              <a:rPr lang="en-US" alt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 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冰心</a:t>
            </a:r>
            <a:endParaRPr lang="zh-CN" altLang="zh-CN" sz="3600" kern="1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3"/>
          <p:cNvSpPr txBox="1"/>
          <p:nvPr/>
        </p:nvSpPr>
        <p:spPr>
          <a:xfrm>
            <a:off x="4360110" y="1895548"/>
            <a:ext cx="2501071" cy="73660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735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lang="zh-CN" altLang="en-US" sz="3735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一：自我介绍</a:t>
            </a:r>
            <a:endParaRPr lang="zh-CN" altLang="en-US" sz="3735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74254" y="2895888"/>
            <a:ext cx="1071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到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三味书屋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学习的第一天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zh-CN" sz="3200" b="1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先生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要求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大家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做自我介绍，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可以说说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自己</a:t>
            </a:r>
            <a:r>
              <a:rPr lang="zh-CN" altLang="zh-CN" sz="3200" b="1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性格和兴趣爱好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zh-CN" sz="3200" b="1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觉得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儿时的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鲁迅</a:t>
            </a:r>
            <a:r>
              <a:rPr lang="zh-CN" altLang="zh-CN" sz="3200" b="1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会怎么说呢？请你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模仿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3200" b="1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口吻写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一段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自我介绍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200" b="1" smtClean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zh-CN" sz="2800" b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zh-CN" sz="28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提示：可以</a:t>
            </a:r>
            <a:r>
              <a:rPr lang="zh-CN" altLang="zh-CN" sz="2800" b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从《朝花夕拾》</a:t>
            </a:r>
            <a:r>
              <a:rPr lang="zh-CN" altLang="zh-CN" sz="28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zh-CN" sz="2800" b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鲁迅</a:t>
            </a:r>
            <a:r>
              <a:rPr lang="zh-CN" altLang="zh-CN" sz="28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800" b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其他</a:t>
            </a:r>
            <a:r>
              <a:rPr lang="zh-CN" altLang="zh-CN" sz="28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作品中找找</a:t>
            </a:r>
            <a:r>
              <a:rPr lang="zh-CN" altLang="zh-CN" sz="2800" b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灵感</a:t>
            </a:r>
            <a:r>
              <a:rPr lang="zh-CN" altLang="en-US" sz="2800" b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sz="2800" b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zh-CN" sz="2800" b="1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3563" y="500324"/>
            <a:ext cx="10460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9560" algn="just">
              <a:spcAft>
                <a:spcPts val="0"/>
              </a:spcAft>
            </a:pPr>
            <a:r>
              <a:rPr lang="en-US" altLang="zh-CN" sz="3200" b="1" kern="0" spc="45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Ade</a:t>
            </a:r>
            <a:r>
              <a:rPr lang="zh-CN" altLang="zh-CN" sz="3200" b="1" kern="0" spc="45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，我的蟋蟀们！</a:t>
            </a:r>
            <a:r>
              <a:rPr lang="en-US" altLang="zh-CN" sz="3200" b="1" kern="0" spc="45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Ade</a:t>
            </a:r>
            <a:r>
              <a:rPr lang="zh-CN" altLang="zh-CN" sz="3200" b="1" kern="0" spc="45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，我的覆盆子们和木莲们！</a:t>
            </a:r>
            <a:r>
              <a:rPr lang="en-US" altLang="zh-CN" sz="3200" b="1" kern="0" spc="45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......</a:t>
            </a:r>
            <a:endParaRPr lang="zh-CN" altLang="zh-CN" sz="3200" b="1" kern="10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91"/>
            <a:ext cx="12192000" cy="68445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34492" y="1144276"/>
            <a:ext cx="87976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sz="2800" b="1" kern="10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《从百草园到三味书屋》</a:t>
            </a: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zh-CN" altLang="en-US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活泼</a:t>
            </a: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好动</a:t>
            </a:r>
            <a:r>
              <a:rPr lang="zh-CN" altLang="zh-CN" sz="2800" b="1" kern="10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的“我”，敢于提出“怪哉”为何物的充满好奇的</a:t>
            </a: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“我”</a:t>
            </a:r>
            <a:r>
              <a:rPr lang="zh-CN" altLang="en-US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800" b="1" kern="100" smtClean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6700" algn="just"/>
            <a:endParaRPr lang="en-US" altLang="zh-CN" sz="2800" b="1" kern="10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6700" algn="just"/>
            <a:r>
              <a:rPr lang="zh-CN" altLang="zh-CN" sz="2800" b="1" kern="10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《阿长与</a:t>
            </a:r>
            <a:r>
              <a:rPr lang="en-US" altLang="zh-CN" sz="2800" b="1" kern="10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</a:t>
            </a:r>
            <a:r>
              <a:rPr lang="zh-CN" altLang="zh-CN" sz="2800" b="1" kern="10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山海经</a:t>
            </a:r>
            <a:r>
              <a:rPr lang="en-US" altLang="zh-CN" sz="2800" b="1" kern="10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&gt;</a:t>
            </a:r>
            <a:r>
              <a:rPr lang="zh-CN" altLang="zh-CN" sz="2800" b="1" kern="10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》中</a:t>
            </a:r>
            <a:r>
              <a:rPr lang="zh-CN" altLang="zh-CN" sz="2800" b="1" kern="10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喜欢看图画书</a:t>
            </a: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天真的</a:t>
            </a: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“我”</a:t>
            </a:r>
            <a:r>
              <a:rPr lang="zh-CN" altLang="en-US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800" b="1" kern="100" smtClean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6700" algn="just"/>
            <a:endParaRPr lang="zh-CN" altLang="zh-CN" sz="2800" b="1" kern="10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《狗·猫·鼠》中</a:t>
            </a:r>
            <a:r>
              <a:rPr lang="zh-CN" altLang="en-US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喜爱隐鼠</a:t>
            </a: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800" b="1" kern="10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充满童趣的</a:t>
            </a: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“我”；</a:t>
            </a:r>
            <a:endParaRPr lang="en-US" altLang="zh-CN" sz="2800" b="1" kern="100" smtClean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6700" algn="just">
              <a:spcAft>
                <a:spcPts val="0"/>
              </a:spcAft>
            </a:pPr>
            <a:endParaRPr lang="zh-CN" altLang="zh-CN" sz="2800" b="1" kern="10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《五猖会》中</a:t>
            </a:r>
            <a:r>
              <a:rPr lang="zh-CN" altLang="en-US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因要去看五猖会而激动不已</a:t>
            </a:r>
            <a:r>
              <a:rPr lang="zh-CN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的“我” ；</a:t>
            </a:r>
            <a:endParaRPr lang="en-US" altLang="zh-CN" sz="2800" b="1" kern="100" smtClean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6700" algn="just">
              <a:spcAft>
                <a:spcPts val="0"/>
              </a:spcAft>
            </a:pPr>
            <a:endParaRPr lang="zh-CN" altLang="zh-CN" sz="2800" b="1" kern="10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800" b="1" kern="1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……</a:t>
            </a:r>
            <a:endParaRPr lang="zh-CN" altLang="zh-CN" sz="2800" b="1" kern="10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1862" y="4043537"/>
            <a:ext cx="3755170" cy="2437116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2334492" y="495925"/>
            <a:ext cx="9140534" cy="5357620"/>
          </a:xfrm>
          <a:prstGeom prst="roundRect">
            <a:avLst/>
          </a:prstGeom>
          <a:noFill/>
          <a:ln w="28575">
            <a:solidFill>
              <a:srgbClr val="572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91"/>
            <a:ext cx="12192000" cy="6844509"/>
          </a:xfrm>
          <a:prstGeom prst="rect">
            <a:avLst/>
          </a:prstGeom>
        </p:spPr>
      </p:pic>
      <p:sp>
        <p:nvSpPr>
          <p:cNvPr id="6" name="TextBox 33"/>
          <p:cNvSpPr txBox="1"/>
          <p:nvPr/>
        </p:nvSpPr>
        <p:spPr>
          <a:xfrm>
            <a:off x="4318548" y="776349"/>
            <a:ext cx="2501071" cy="73660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735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lang="zh-CN" altLang="en-US" sz="3735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一：自我介绍</a:t>
            </a:r>
            <a:endParaRPr lang="zh-CN" altLang="en-US" sz="3735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: 圆角 6"/>
          <p:cNvSpPr/>
          <p:nvPr/>
        </p:nvSpPr>
        <p:spPr>
          <a:xfrm>
            <a:off x="1027546" y="1974834"/>
            <a:ext cx="10381756" cy="2754600"/>
          </a:xfrm>
          <a:prstGeom prst="roundRect">
            <a:avLst/>
          </a:prstGeom>
          <a:noFill/>
          <a:ln w="28575">
            <a:solidFill>
              <a:srgbClr val="572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6597" y="2050763"/>
            <a:ext cx="9691254" cy="306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r>
              <a:rPr lang="zh-CN" altLang="en-US" sz="3200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大家好！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我是一个热爱自然，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充满好奇心的人。我跟大家分享一件趣事。我家后边有一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个园子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，我经常在园子里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玩</a:t>
            </a:r>
            <a:r>
              <a:rPr lang="zh-CN" altLang="en-US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有人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说何首乌根是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</a:t>
            </a:r>
            <a:r>
              <a:rPr lang="zh-CN" altLang="en-US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像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人形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的，吃了便可以成仙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所以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我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经常去拔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它，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泥墙都弄坏了，也没有见过有一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块根</a:t>
            </a:r>
            <a:r>
              <a:rPr lang="zh-CN" altLang="en-US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像</a:t>
            </a:r>
            <a:r>
              <a:rPr lang="zh-CN" altLang="zh-CN" sz="32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人样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的呢。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676913"/>
          </a:xfrm>
          <a:prstGeom prst="rect">
            <a:avLst/>
          </a:prstGeom>
        </p:spPr>
      </p:pic>
      <p:sp>
        <p:nvSpPr>
          <p:cNvPr id="6" name="TextBox 33"/>
          <p:cNvSpPr txBox="1"/>
          <p:nvPr/>
        </p:nvSpPr>
        <p:spPr>
          <a:xfrm>
            <a:off x="4477876" y="735101"/>
            <a:ext cx="2501071" cy="73660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735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任务升级：记儿时游戏</a:t>
            </a:r>
            <a:endParaRPr lang="zh-CN" altLang="en-US" sz="3735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209799" y="2206802"/>
            <a:ext cx="82480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童年</a:t>
            </a:r>
            <a:r>
              <a:rPr lang="zh-CN" altLang="zh-CN" sz="36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的游戏多种多样。请你记叙或描写一个儿时自己最喜欢的游戏，突出它带给你</a:t>
            </a:r>
            <a:r>
              <a:rPr lang="zh-CN" altLang="zh-CN" sz="36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zh-CN" sz="36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快乐</a:t>
            </a:r>
            <a:r>
              <a:rPr lang="zh-CN" altLang="en-US" sz="3600" b="1" smtClean="0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smtClean="0">
              <a:solidFill>
                <a:schemeClr val="accent4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200" smtClean="0">
              <a:solidFill>
                <a:schemeClr val="accent4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3200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6419" y="3771058"/>
            <a:ext cx="3139184" cy="278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3"/>
          <p:cNvSpPr txBox="1"/>
          <p:nvPr/>
        </p:nvSpPr>
        <p:spPr>
          <a:xfrm>
            <a:off x="4401675" y="479198"/>
            <a:ext cx="2501071" cy="73660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735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任务二：找“小伙伴”</a:t>
            </a:r>
            <a:endParaRPr lang="zh-CN" altLang="en-US" sz="3735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75146" y="1548671"/>
            <a:ext cx="10194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请你从《朝花夕拾》和鲁迅的其他作品中找出典型的儿童形象，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结合相关语句分析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这些“小伙伴”的性格特点</a:t>
            </a:r>
            <a:r>
              <a:rPr lang="zh-CN" altLang="zh-CN" sz="3200" smtClean="0"/>
              <a:t>。</a:t>
            </a:r>
            <a:endParaRPr lang="zh-CN" altLang="zh-CN" sz="3200" smtClean="0"/>
          </a:p>
          <a:p>
            <a:pPr algn="just">
              <a:spcAft>
                <a:spcPts val="0"/>
              </a:spcAft>
            </a:pPr>
            <a:r>
              <a:rPr lang="en-US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endParaRPr lang="en-US" altLang="zh-CN" sz="3200" b="1" smtClean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zh-CN" altLang="zh-CN" sz="2800" b="1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320637" y="2951018"/>
          <a:ext cx="7903326" cy="234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054"/>
                <a:gridCol w="1496291"/>
                <a:gridCol w="4792981"/>
              </a:tblGrid>
              <a:tr h="5264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smtClean="0">
                          <a:solidFill>
                            <a:srgbClr val="C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作品</a:t>
                      </a:r>
                      <a:endParaRPr lang="zh-CN" altLang="en-US" sz="2400" b="1" kern="1200" dirty="0">
                        <a:solidFill>
                          <a:srgbClr val="C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rgbClr val="C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人物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rgbClr val="C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性格特点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604573">
                <a:tc>
                  <a:txBody>
                    <a:bodyPr/>
                    <a:lstStyle/>
                    <a:p>
                      <a:pPr algn="ctr"/>
                      <a:endParaRPr lang="en-US" altLang="zh-CN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4573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4573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3"/>
          <p:cNvSpPr txBox="1"/>
          <p:nvPr/>
        </p:nvSpPr>
        <p:spPr>
          <a:xfrm>
            <a:off x="4401675" y="479198"/>
            <a:ext cx="2501071" cy="73660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735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任务二：找“小伙伴”</a:t>
            </a:r>
            <a:endParaRPr lang="zh-CN" altLang="en-US" sz="3735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75146" y="1548671"/>
            <a:ext cx="10194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请你从《朝花夕拾》和鲁迅的其他作品中找出典型的儿童形象，</a:t>
            </a:r>
            <a:r>
              <a:rPr lang="zh-CN" altLang="en-US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结合相关语句分析</a:t>
            </a:r>
            <a:r>
              <a:rPr lang="zh-CN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这些“小伙伴”的性格特点</a:t>
            </a:r>
            <a:r>
              <a:rPr lang="zh-CN" altLang="zh-CN" sz="3200" smtClean="0"/>
              <a:t>。</a:t>
            </a:r>
            <a:endParaRPr lang="zh-CN" altLang="zh-CN" sz="3200" smtClean="0"/>
          </a:p>
          <a:p>
            <a:pPr algn="just">
              <a:spcAft>
                <a:spcPts val="0"/>
              </a:spcAft>
            </a:pPr>
            <a:r>
              <a:rPr lang="en-US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endParaRPr lang="en-US" altLang="zh-CN" sz="3200" b="1" smtClean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200" b="1" smtClean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zh-CN" altLang="zh-CN" sz="2800" b="1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320637" y="2951018"/>
          <a:ext cx="7903326" cy="234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054"/>
                <a:gridCol w="1496291"/>
                <a:gridCol w="4792981"/>
              </a:tblGrid>
              <a:tr h="5264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smtClean="0">
                          <a:solidFill>
                            <a:srgbClr val="C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作品</a:t>
                      </a:r>
                      <a:endParaRPr lang="zh-CN" altLang="en-US" sz="2400" b="1" kern="1200" dirty="0">
                        <a:solidFill>
                          <a:srgbClr val="C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rgbClr val="C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人物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rgbClr val="C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性格特点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604573">
                <a:tc>
                  <a:txBody>
                    <a:bodyPr/>
                    <a:lstStyle/>
                    <a:p>
                      <a:pPr algn="ctr"/>
                      <a:endParaRPr lang="en-US" altLang="zh-CN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4573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4573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967202" y="35283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少年闰土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0" y="352835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smtClean="0">
                <a:latin typeface="楷体" panose="02010609060101010101" charset="-122"/>
                <a:ea typeface="楷体" panose="02010609060101010101" charset="-122"/>
              </a:rPr>
              <a:t>热情活泼、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机灵</a:t>
            </a:r>
            <a:r>
              <a:rPr lang="zh-CN" altLang="en-US" sz="2400" smtClean="0">
                <a:latin typeface="楷体" panose="02010609060101010101" charset="-122"/>
                <a:ea typeface="楷体" panose="02010609060101010101" charset="-122"/>
              </a:rPr>
              <a:t>勇敢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21711" y="35283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故乡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45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6105" y="816634"/>
            <a:ext cx="10237818" cy="532453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阿阿，阿发，</a:t>
            </a:r>
            <a:r>
              <a:rPr lang="zh-CN" altLang="zh-CN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这边是你家的，这边是老六一家的，我们偷那一边的</a:t>
            </a:r>
            <a:r>
              <a:rPr lang="zh-CN" altLang="zh-CN" sz="28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呢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  <a:r>
              <a:rPr lang="zh-CN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双喜先跳下去了，在岸上说。</a:t>
            </a:r>
            <a:endParaRPr lang="zh-CN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我们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也都跳上岸。阿发一面跳，一面说道，“且慢，让我来看一看罢。”他于是往来的摸了一回，直起身来说道，“</a:t>
            </a:r>
            <a:r>
              <a:rPr lang="zh-CN" altLang="zh-CN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偷我们的罢，我们的大得多呢。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”一声答应，大家便散开在阿发家的豆田里，各摘了一大捧，抛入船舱中。双喜以为再多偷，倘给阿发的娘知道是要哭骂的，于是各人便到六一公公的田里又各偷了一大捧</a:t>
            </a:r>
            <a:r>
              <a:rPr lang="zh-CN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……</a:t>
            </a:r>
            <a:endParaRPr lang="en-US" altLang="zh-CN" sz="28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真的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，一直到现在，</a:t>
            </a:r>
            <a:r>
              <a:rPr lang="zh-CN" altLang="zh-CN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我实在再没有吃到那夜似的好豆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，——</a:t>
            </a:r>
            <a:r>
              <a:rPr lang="zh-CN" altLang="zh-CN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也不再看到那夜似的好戏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了。</a:t>
            </a:r>
            <a:endParaRPr lang="zh-CN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             </a:t>
            </a:r>
            <a:r>
              <a:rPr lang="en-US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             </a:t>
            </a:r>
            <a:r>
              <a:rPr lang="zh-CN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——《社戏》</a:t>
            </a:r>
            <a:endParaRPr lang="zh-CN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WPS 演示</Application>
  <PresentationFormat>宽屏</PresentationFormat>
  <Paragraphs>106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汉仪旗黑-85S</vt:lpstr>
      <vt:lpstr>楷体</vt:lpstr>
      <vt:lpstr>黑体</vt:lpstr>
      <vt:lpstr>华文楷体</vt:lpstr>
      <vt:lpstr>字魂36号-正文宋楷</vt:lpstr>
      <vt:lpstr>Arial Unicode MS</vt:lpstr>
      <vt:lpstr>Calibri Light</vt:lpstr>
      <vt:lpstr>Calibri</vt:lpstr>
      <vt:lpstr>Office 主题</vt:lpstr>
      <vt:lpstr>鲁迅笔下的儿童形象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鲁迅笔下的儿童形象</dc:title>
  <dc:creator>qin xiumei</dc:creator>
  <cp:lastModifiedBy>大白</cp:lastModifiedBy>
  <cp:revision>71</cp:revision>
  <dcterms:created xsi:type="dcterms:W3CDTF">2020-03-14T12:17:00Z</dcterms:created>
  <dcterms:modified xsi:type="dcterms:W3CDTF">2020-03-17T15:33:13Z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