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3" r:id="rId3"/>
    <p:sldId id="443" r:id="rId4"/>
    <p:sldId id="435" r:id="rId5"/>
    <p:sldId id="449" r:id="rId6"/>
    <p:sldId id="445" r:id="rId7"/>
    <p:sldId id="446" r:id="rId8"/>
    <p:sldId id="447" r:id="rId9"/>
    <p:sldId id="305" r:id="rId10"/>
    <p:sldId id="440" r:id="rId11"/>
    <p:sldId id="432" r:id="rId12"/>
    <p:sldId id="450" r:id="rId13"/>
    <p:sldId id="451" r:id="rId14"/>
    <p:sldId id="452" r:id="rId15"/>
    <p:sldId id="453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esktop\&#35838;&#20214;\&#32463;&#27982;\&#20108;&#31295;\PPT&#21644;&#35270;&#39057;\%5b&#20849;&#21516;&#20851;&#27880;%5d&#22269;&#21153;&#38498;&#25206;&#36139;&#21150;&#23459;&#24067;&#36139;&#22256;&#21439;&#25688;&#24125;&#36807;&#21322;%20436&#36139;&#22256;&#21439;&#8220;&#25688;&#24125;&#8221;&#21344;&#20840;&#37096;52.4&#65285;.wmv" TargetMode="External"/><Relationship Id="rId6" Type="http://schemas.openxmlformats.org/officeDocument/2006/relationships/hyperlink" Target="PPT&#21644;&#35270;&#39057;/%5b&#20849;&#21516;&#20851;&#27880;%5d&#22269;&#21153;&#38498;&#25206;&#36139;&#21150;&#23459;&#24067;&#36139;&#22256;&#21439;&#25688;&#24125;&#36807;&#21322;%20436&#36139;&#22256;&#21439;&#8220;&#25688;&#24125;&#8221;&#21344;&#20840;&#37096;52.4&#65285;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90466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践行社会责任  促进社会进步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</a:t>
            </a:r>
            <a:r>
              <a:rPr lang="zh-CN" altLang="en-US" sz="3200" b="1" spc="3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精准脱贫</a:t>
            </a:r>
            <a:r>
              <a:rPr lang="zh-CN" altLang="en-US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3200" b="1" spc="3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共同富裕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ED395B-C10F-4F19-B90A-69AEDF8EFA0C}"/>
              </a:ext>
            </a:extLst>
          </p:cNvPr>
          <p:cNvSpPr txBox="1"/>
          <p:nvPr/>
        </p:nvSpPr>
        <p:spPr>
          <a:xfrm>
            <a:off x="3207351" y="369956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清华大学附属中学朝阳</a:t>
            </a: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   赵晋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3" y="722922"/>
            <a:ext cx="8974952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①消除贫困、改善民生、逐步实现共同富裕，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本质要求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②打赢脱贫攻坚战，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促进全体人民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共享改革发展成果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实现共同富裕的重大举措，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体现中国特色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社会主义制度优越性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的重要标志。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③消除贫困是一场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持久战役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，需要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动员全社会力量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的参与。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强化政府的责任，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鼓励社会各界的参与，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鼓励先富帮后富，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扶贫、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扶贫、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扶贫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相互补充与协作的大扶贫格局。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4F9130BF-3844-4E85-A2FD-1C29735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7973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88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3BA945E-B020-4C54-A336-0235706C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782963"/>
            <a:ext cx="8698330" cy="276287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800" b="1" spc="-38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实现全体人民共同富裕，</a:t>
            </a: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归根结底要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大力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基本经济制度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建设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体现效率、促进公平的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分配体系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45867A9F-476F-4928-81F4-24356555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7973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3" y="541401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    在决战决胜脱贫攻坚座谈会上的讲话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年以来，打赢脱贫攻坚战召开了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个专题会议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年，延安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革命老区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脱贫致富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贵阳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部分省区市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扶贫攻坚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“十三五”时期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经济社会发展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年，银川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东西部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扶贫协作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年，太原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深度贫困地区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脱贫攻坚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年，成都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打好精准脱贫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攻坚战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年，重庆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解决“两不愁三保障”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突出问题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年，北京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决战决胜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脱贫攻坚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座谈会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党的十八大以来脱贫攻坚方面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最大规模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的会议</a:t>
            </a: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4F9130BF-3844-4E85-A2FD-1C29735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" y="79736"/>
            <a:ext cx="8974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五、时事链接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2020.03.06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13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3" y="541401"/>
            <a:ext cx="8974952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  在决战决胜脱贫攻坚座谈会上的讲话 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一、我国脱贫攻坚取得决定性成就</a:t>
            </a: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第一，脱贫攻坚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目标任务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接近完成。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第二，贫困群众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收入水平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大幅度提高。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第三，贫困地区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基本生产生活条件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明显改善。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第四，贫困地区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经济社会发展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明显加快。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第五，贫困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治理能力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明显提升。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第六，中国减贫方案和减贫成就得到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国际社会普遍认可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总的看，我们在脱贫攻坚领域取得了前所未有的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彰显了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我国社会主义制度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政治优势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4F9130BF-3844-4E85-A2FD-1C29735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" y="79736"/>
            <a:ext cx="8974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五、时事链接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2020.03.06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12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3" y="541401"/>
            <a:ext cx="8974952" cy="4462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  在决战决胜脱贫攻坚座谈会上的讲话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二、高度重视打赢脱贫攻坚战面临的困难挑战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剩余脱贫攻坚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任务艰巨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新冠疫情带来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新的挑战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巩固脱贫成果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难度很大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脱贫攻坚工作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需要加强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从实践看，疫情或灾害对减贫进程会产生影响。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我们必须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采取有效措施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，将疫情的影响降到最低。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4F9130BF-3844-4E85-A2FD-1C29735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" y="79736"/>
            <a:ext cx="8974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五、时事链接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2020.03.06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43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156085" y="541401"/>
            <a:ext cx="8653960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  在决战决胜脱贫攻坚座谈会上的讲话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三、确保高质量完成脱贫攻坚目标任务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攻坚克难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完成任务。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第二，努力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克服疫情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影响。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多措并举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巩固成果。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第四，保持脱贫攻坚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政策稳定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严格考核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开展普查。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第六，接续推进全面脱贫与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乡村振兴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有效衔接。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四、加强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党对打赢脱贫攻坚战的领导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夺取脱贫攻坚战全面胜利，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坚决完成这项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对中华民族、对人类都具有重大意义的伟业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4F9130BF-3844-4E85-A2FD-1C29735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" y="79736"/>
            <a:ext cx="8974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五、时事链接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2020.03.06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96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410668"/>
            <a:ext cx="8775166" cy="383124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综合探究</a:t>
            </a:r>
            <a:b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践行社会责任  促进社会进步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主题三：实现</a:t>
            </a:r>
            <a:r>
              <a:rPr lang="zh-CN" altLang="en-US" sz="36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精准脱贫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6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共同富裕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>
            <a:extLst>
              <a:ext uri="{FF2B5EF4-FFF2-40B4-BE49-F238E27FC236}">
                <a16:creationId xmlns:a16="http://schemas.microsoft.com/office/drawing/2014/main" id="{231B726D-5353-416C-9D1E-D1A10FC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6" y="0"/>
            <a:ext cx="867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一、探究活动目标（三）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10DC1D04-ADED-493D-A0AF-9E19A452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47" y="867499"/>
            <a:ext cx="8670927" cy="3247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评析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扶贫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spc="-38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举措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lnSpc>
                <a:spcPct val="150000"/>
              </a:lnSpc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相关针对性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财富观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致富观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奋斗精神、自力更生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乐于助人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spc="5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品质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68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>
            <a:extLst>
              <a:ext uri="{FF2B5EF4-FFF2-40B4-BE49-F238E27FC236}">
                <a16:creationId xmlns:a16="http://schemas.microsoft.com/office/drawing/2014/main" id="{1B6569D9-6662-406C-B619-B4460601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463657"/>
            <a:ext cx="8974952" cy="4555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推动家乡实现精准脱贫和共同富裕”议题，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个人发展与社会进步相统一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某贫困地区的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自然条件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和经济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发展现状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精准脱贫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调研报告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“脱真贫、真脱贫”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当地扶贫同扶志、扶智相结合的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做法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脱贫工作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宣传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板报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走访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或了解带领群众脱贫、实现共同富裕的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典型人物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勤劳致富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、如何带领群众实现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召开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演讲会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B6C1AC3-186B-48EF-93FA-6F487D3D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852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二、探究活动建议（三）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</p:spTree>
    <p:extLst>
      <p:ext uri="{BB962C8B-B14F-4D97-AF65-F5344CB8AC3E}">
        <p14:creationId xmlns:p14="http://schemas.microsoft.com/office/powerpoint/2010/main" val="372492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4" y="586591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某村地处山区腹地、交通闭塞、人均耕地少，村民生活困难、观念相对保守，是典型的贫困村。近年来，在政府的支持下，该村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修通进村的道路，改水改厕，村容村貌大变；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开办“道德讲堂”“农家书屋”，组织村民学习，培育村民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创新意识和创新能力；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根据自然地理情况，精准发展特色支柱产业，组建了猕猴桃种植、油茶种植、山羊养殖等农民专业合作社，积极引入企业合作，形成“企业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合作社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农户”的经营管理模式，取得了显著效果。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2017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年，该村摘掉了贫困村帽子。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该村的做法为精准脱贫提供了哪些宝贵经验？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借鉴该村脱贫经验，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针对某一贫困地区的情况，就如何实现脱贫提出建议。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</p:spTree>
    <p:extLst>
      <p:ext uri="{BB962C8B-B14F-4D97-AF65-F5344CB8AC3E}">
        <p14:creationId xmlns:p14="http://schemas.microsoft.com/office/powerpoint/2010/main" val="27327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4" y="586591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某村地处山区腹地、交通闭塞、人均耕地少，村民生活困难、观念相对保守，是典型的贫困村。近年来，在政府的支持下，该村</a:t>
            </a:r>
            <a:endParaRPr lang="en-US" altLang="zh-CN" sz="24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修通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进村的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，改水改厕，村容村貌大变；</a:t>
            </a:r>
            <a:endParaRPr lang="en-US" altLang="zh-CN" sz="24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开办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“道德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讲堂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”“农家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书屋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”，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村民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村民</a:t>
            </a:r>
            <a:endParaRPr lang="en-US" altLang="zh-CN" sz="24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创新意识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创新能力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4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自然地理情况，精准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特色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支柱产业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了猕猴桃种植、油茶种植、山羊养殖等农民专业合作社，积极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企业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“企业</a:t>
            </a: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合作社</a:t>
            </a: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农户”的经营管理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了显著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2017</a:t>
            </a:r>
            <a:r>
              <a:rPr lang="zh-CN" altLang="en-US" sz="24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年，该村摘掉了贫困村帽子。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了哪些宝贵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该村脱贫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某一贫困地区的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实现脱贫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</p:spTree>
    <p:extLst>
      <p:ext uri="{BB962C8B-B14F-4D97-AF65-F5344CB8AC3E}">
        <p14:creationId xmlns:p14="http://schemas.microsoft.com/office/powerpoint/2010/main" val="228229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4" y="523220"/>
            <a:ext cx="8974952" cy="45550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了哪些宝贵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①在政府支持下，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基础设施建设，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使脱贫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条件保证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教育扶贫，扶贫先扶智，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培育村民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创新意识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创新能力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使脱贫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人才保证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自身特点，精准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特色支柱产业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以农民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专业合作社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发展为引领，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“企业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农户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特色经营管理模式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最终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了全村脱贫。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</p:spTree>
    <p:extLst>
      <p:ext uri="{BB962C8B-B14F-4D97-AF65-F5344CB8AC3E}">
        <p14:creationId xmlns:p14="http://schemas.microsoft.com/office/powerpoint/2010/main" val="188181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3" y="755639"/>
            <a:ext cx="8974952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该村脱贫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某一贫困地区的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实现脱贫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建设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基础设施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人才队伍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培养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人才队伍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支柱产业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发展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支柱产业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经营管理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改善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经营管理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保护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生态环境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三、探究路径参考（三） 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精准脱贫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共同富裕</a:t>
            </a:r>
          </a:p>
        </p:txBody>
      </p:sp>
    </p:spTree>
    <p:extLst>
      <p:ext uri="{BB962C8B-B14F-4D97-AF65-F5344CB8AC3E}">
        <p14:creationId xmlns:p14="http://schemas.microsoft.com/office/powerpoint/2010/main" val="247760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微信图片_20190809173552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83" y="1959125"/>
            <a:ext cx="2793208" cy="2877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89" y="88927"/>
            <a:ext cx="6236494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精准脱贫加力显效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12303" y="2932323"/>
            <a:ext cx="595035" cy="432000"/>
            <a:chOff x="1903163" y="3657600"/>
            <a:chExt cx="793380" cy="576000"/>
          </a:xfrm>
        </p:grpSpPr>
        <p:sp>
          <p:nvSpPr>
            <p:cNvPr id="5" name="椭圆 4"/>
            <p:cNvSpPr/>
            <p:nvPr/>
          </p:nvSpPr>
          <p:spPr>
            <a:xfrm>
              <a:off x="2019300" y="3657600"/>
              <a:ext cx="576000" cy="576000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1903163" y="3735964"/>
              <a:ext cx="793380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西部</a:t>
              </a:r>
              <a:endParaRPr lang="en-US" altLang="zh-CN" sz="16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4692777" y="2865912"/>
            <a:ext cx="595035" cy="432000"/>
            <a:chOff x="1882503" y="3570755"/>
            <a:chExt cx="1026725" cy="745412"/>
          </a:xfrm>
        </p:grpSpPr>
        <p:sp>
          <p:nvSpPr>
            <p:cNvPr id="10" name="椭圆 9"/>
            <p:cNvSpPr/>
            <p:nvPr/>
          </p:nvSpPr>
          <p:spPr>
            <a:xfrm>
              <a:off x="1958227" y="3570755"/>
              <a:ext cx="745411" cy="7454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B05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82503" y="3699665"/>
              <a:ext cx="1026725" cy="584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中部</a:t>
              </a:r>
              <a:endParaRPr lang="zh-CN" altLang="en-US" sz="1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 flipV="1">
            <a:off x="4296623" y="3225387"/>
            <a:ext cx="3376020" cy="726847"/>
            <a:chOff x="8370450" y="4768156"/>
            <a:chExt cx="2926200" cy="760416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8370450" y="4769752"/>
              <a:ext cx="875832" cy="75882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246283" y="4768156"/>
              <a:ext cx="2050367" cy="15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4"/>
          <p:cNvGrpSpPr/>
          <p:nvPr/>
        </p:nvGrpSpPr>
        <p:grpSpPr>
          <a:xfrm flipV="1">
            <a:off x="5223692" y="2779419"/>
            <a:ext cx="2449355" cy="315940"/>
            <a:chOff x="8555537" y="4766283"/>
            <a:chExt cx="2854315" cy="6362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555537" y="4766283"/>
              <a:ext cx="379565" cy="6362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578092" y="4768157"/>
              <a:ext cx="2831760" cy="1588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5935157" y="3609859"/>
            <a:ext cx="2885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西部地区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169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个县摘帽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55139" y="2157076"/>
            <a:ext cx="4080266" cy="805988"/>
            <a:chOff x="8495668" y="4768156"/>
            <a:chExt cx="3471357" cy="482037"/>
          </a:xfrm>
        </p:grpSpPr>
        <p:cxnSp>
          <p:nvCxnSpPr>
            <p:cNvPr id="20" name="直接连接符 19"/>
            <p:cNvCxnSpPr/>
            <p:nvPr/>
          </p:nvCxnSpPr>
          <p:spPr>
            <a:xfrm rot="5400000" flipH="1" flipV="1">
              <a:off x="8637010" y="4631396"/>
              <a:ext cx="477455" cy="76014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256480" y="4768156"/>
              <a:ext cx="2710545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6938283" y="1803348"/>
            <a:ext cx="17684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中西部</a:t>
            </a: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sz="15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个省区市</a:t>
            </a:r>
          </a:p>
        </p:txBody>
      </p:sp>
      <p:sp>
        <p:nvSpPr>
          <p:cNvPr id="24" name="矩形 23"/>
          <p:cNvSpPr/>
          <p:nvPr/>
        </p:nvSpPr>
        <p:spPr>
          <a:xfrm>
            <a:off x="6904682" y="2216362"/>
            <a:ext cx="19159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第一次均有贫困县退出</a:t>
            </a:r>
          </a:p>
        </p:txBody>
      </p:sp>
      <p:sp>
        <p:nvSpPr>
          <p:cNvPr id="25" name="矩形 24"/>
          <p:cNvSpPr/>
          <p:nvPr/>
        </p:nvSpPr>
        <p:spPr>
          <a:xfrm>
            <a:off x="5931506" y="2762264"/>
            <a:ext cx="2803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中部地区</a:t>
            </a:r>
            <a:r>
              <a:rPr lang="en-US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114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个县摘帽</a:t>
            </a:r>
          </a:p>
        </p:txBody>
      </p:sp>
      <p:grpSp>
        <p:nvGrpSpPr>
          <p:cNvPr id="19" name="组合 31"/>
          <p:cNvGrpSpPr/>
          <p:nvPr/>
        </p:nvGrpSpPr>
        <p:grpSpPr>
          <a:xfrm>
            <a:off x="4296624" y="685079"/>
            <a:ext cx="3018576" cy="1126521"/>
            <a:chOff x="3093182" y="1646079"/>
            <a:chExt cx="2523338" cy="1220945"/>
          </a:xfrm>
        </p:grpSpPr>
        <p:sp>
          <p:nvSpPr>
            <p:cNvPr id="31" name="云形标注 30"/>
            <p:cNvSpPr/>
            <p:nvPr/>
          </p:nvSpPr>
          <p:spPr>
            <a:xfrm>
              <a:off x="3093182" y="1646079"/>
              <a:ext cx="2523338" cy="1220945"/>
            </a:xfrm>
            <a:prstGeom prst="cloudCallout">
              <a:avLst>
                <a:gd name="adj1" fmla="val -25657"/>
                <a:gd name="adj2" fmla="val 119323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502551" y="1852650"/>
              <a:ext cx="2063491" cy="79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全国共有</a:t>
              </a:r>
              <a:r>
                <a:rPr 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436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个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贫困县脱贫摘帽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64305" y="1194805"/>
            <a:ext cx="2793208" cy="1253351"/>
            <a:chOff x="660901" y="1786398"/>
            <a:chExt cx="3311024" cy="1671135"/>
          </a:xfrm>
        </p:grpSpPr>
        <p:sp>
          <p:nvSpPr>
            <p:cNvPr id="34" name="圆角矩形 33"/>
            <p:cNvSpPr/>
            <p:nvPr/>
          </p:nvSpPr>
          <p:spPr>
            <a:xfrm>
              <a:off x="1462928" y="1786398"/>
              <a:ext cx="2508997" cy="167113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3" name="图片 32" descr="微信截图_20190801173302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EDF1"/>
                </a:clrFrom>
                <a:clrTo>
                  <a:srgbClr val="F8EDF1">
                    <a:alpha val="0"/>
                  </a:srgbClr>
                </a:clrTo>
              </a:clrChange>
            </a:blip>
            <a:srcRect r="2399"/>
            <a:stretch>
              <a:fillRect/>
            </a:stretch>
          </p:blipFill>
          <p:spPr>
            <a:xfrm>
              <a:off x="660901" y="2234119"/>
              <a:ext cx="1305800" cy="1097498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1113374" y="1143887"/>
            <a:ext cx="1806530" cy="65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2019</a:t>
            </a:r>
            <a:r>
              <a:rPr lang="zh-CN" altLang="en-US" sz="1600" dirty="0"/>
              <a:t>年中央财政</a:t>
            </a:r>
            <a:endParaRPr lang="en-US" altLang="zh-CN" sz="1600" dirty="0"/>
          </a:p>
          <a:p>
            <a:pPr algn="ctr">
              <a:lnSpc>
                <a:spcPct val="120000"/>
              </a:lnSpc>
            </a:pPr>
            <a:r>
              <a:rPr lang="zh-CN" altLang="en-US" sz="1600" dirty="0"/>
              <a:t>专项扶贫资金</a:t>
            </a:r>
          </a:p>
        </p:txBody>
      </p:sp>
      <p:sp>
        <p:nvSpPr>
          <p:cNvPr id="36" name="矩形 35"/>
          <p:cNvSpPr/>
          <p:nvPr/>
        </p:nvSpPr>
        <p:spPr>
          <a:xfrm>
            <a:off x="1675216" y="1733322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1261</a:t>
            </a:r>
            <a:r>
              <a:rPr lang="zh-CN" altLang="en-US" sz="1350" dirty="0"/>
              <a:t>亿元</a:t>
            </a:r>
          </a:p>
        </p:txBody>
      </p:sp>
      <p:sp>
        <p:nvSpPr>
          <p:cNvPr id="37" name="上箭头 36"/>
          <p:cNvSpPr/>
          <p:nvPr/>
        </p:nvSpPr>
        <p:spPr>
          <a:xfrm>
            <a:off x="1675216" y="2098356"/>
            <a:ext cx="260741" cy="19127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矩形 37"/>
          <p:cNvSpPr/>
          <p:nvPr/>
        </p:nvSpPr>
        <p:spPr>
          <a:xfrm>
            <a:off x="1899484" y="2089483"/>
            <a:ext cx="10647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增长</a:t>
            </a:r>
            <a:r>
              <a:rPr lang="en-US" sz="135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18.9%</a:t>
            </a:r>
            <a:endParaRPr lang="zh-CN" altLang="en-US" sz="135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012787" y="1956277"/>
            <a:ext cx="1415772" cy="823139"/>
            <a:chOff x="4017049" y="2598140"/>
            <a:chExt cx="1887696" cy="1097518"/>
          </a:xfrm>
        </p:grpSpPr>
        <p:grpSp>
          <p:nvGrpSpPr>
            <p:cNvPr id="26" name="组合 38"/>
            <p:cNvGrpSpPr/>
            <p:nvPr/>
          </p:nvGrpSpPr>
          <p:grpSpPr>
            <a:xfrm flipH="1">
              <a:off x="4076699" y="3026766"/>
              <a:ext cx="1718910" cy="668892"/>
              <a:chOff x="8898157" y="4768156"/>
              <a:chExt cx="2408680" cy="327719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V="1">
                <a:off x="8898157" y="4772738"/>
                <a:ext cx="357651" cy="323137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9256470" y="4768156"/>
                <a:ext cx="2050367" cy="158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4017049" y="2598140"/>
              <a:ext cx="1887696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深度贫困地区</a:t>
              </a:r>
            </a:p>
          </p:txBody>
        </p:sp>
      </p:grpSp>
      <p:pic>
        <p:nvPicPr>
          <p:cNvPr id="43" name="[共同关注]国务院扶贫办宣布贫困县摘帽过半 436贫困县“摘帽”占全部52.4％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8657" y="2766965"/>
            <a:ext cx="2688216" cy="201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图片 43" descr="timg-(7)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525" y="4248536"/>
            <a:ext cx="737503" cy="587784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1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2" grpId="0"/>
      <p:bldP spid="18" grpId="0"/>
      <p:bldP spid="23" grpId="0"/>
      <p:bldP spid="24" grpId="0"/>
      <p:bldP spid="25" grpId="0"/>
      <p:bldP spid="35" grpId="0"/>
      <p:bldP spid="36" grpId="0"/>
      <p:bldP spid="37" grpId="0" animBg="1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1505</Words>
  <Application>Microsoft Office PowerPoint</Application>
  <PresentationFormat>全屏显示(16:9)</PresentationFormat>
  <Paragraphs>159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第11课时   综合探究3 践行社会责任  促进社会进步 实现精准脱贫和共同富裕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128</cp:revision>
  <dcterms:created xsi:type="dcterms:W3CDTF">2020-02-01T11:21:51Z</dcterms:created>
  <dcterms:modified xsi:type="dcterms:W3CDTF">2020-03-11T09:47:49Z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