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notesSlides/notesSlide4.xml" ContentType="application/vnd.openxmlformats-officedocument.presentationml.notesSlide+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5" r:id="rId2"/>
    <p:sldId id="283" r:id="rId3"/>
    <p:sldId id="414" r:id="rId4"/>
    <p:sldId id="433" r:id="rId5"/>
    <p:sldId id="435" r:id="rId6"/>
    <p:sldId id="440" r:id="rId7"/>
    <p:sldId id="450" r:id="rId8"/>
    <p:sldId id="436" r:id="rId9"/>
    <p:sldId id="448" r:id="rId10"/>
    <p:sldId id="447" r:id="rId11"/>
    <p:sldId id="445" r:id="rId12"/>
    <p:sldId id="446" r:id="rId13"/>
    <p:sldId id="418" r:id="rId14"/>
    <p:sldId id="439" r:id="rId15"/>
    <p:sldId id="441" r:id="rId16"/>
    <p:sldId id="451" r:id="rId17"/>
    <p:sldId id="442" r:id="rId18"/>
    <p:sldId id="271" r:id="rId1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99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64" y="-9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4127661238"/>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xmlns="" val="426546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xmlns="" val="186846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1200" b="1" dirty="0">
                <a:solidFill>
                  <a:srgbClr val="0000FF"/>
                </a:solidFill>
                <a:latin typeface="宋体" panose="02010600030101010101" pitchFamily="2" charset="-122"/>
                <a:ea typeface="宋体" panose="02010600030101010101" pitchFamily="2" charset="-122"/>
              </a:rPr>
              <a:t>实现</a:t>
            </a:r>
            <a:r>
              <a:rPr lang="zh-CN" altLang="en-US" sz="1200" b="1" dirty="0">
                <a:solidFill>
                  <a:srgbClr val="000000"/>
                </a:solidFill>
                <a:latin typeface="宋体" panose="02010600030101010101" pitchFamily="2" charset="-122"/>
                <a:ea typeface="宋体" panose="02010600030101010101" pitchFamily="2" charset="-122"/>
              </a:rPr>
              <a:t>市场在资源配置中起决定性作用，</a:t>
            </a:r>
            <a:r>
              <a:rPr lang="zh-CN" altLang="en-US" sz="1200" b="1" dirty="0">
                <a:solidFill>
                  <a:srgbClr val="0000FF"/>
                </a:solidFill>
                <a:latin typeface="宋体" panose="02010600030101010101" pitchFamily="2" charset="-122"/>
                <a:ea typeface="宋体" panose="02010600030101010101" pitchFamily="2" charset="-122"/>
              </a:rPr>
              <a:t>引导</a:t>
            </a:r>
            <a:r>
              <a:rPr lang="zh-CN" altLang="en-US" sz="1200" b="1" dirty="0">
                <a:solidFill>
                  <a:srgbClr val="000000"/>
                </a:solidFill>
                <a:latin typeface="宋体" panose="02010600030101010101" pitchFamily="2" charset="-122"/>
                <a:ea typeface="宋体" panose="02010600030101010101" pitchFamily="2" charset="-122"/>
              </a:rPr>
              <a:t>资源合理配置，需要</a:t>
            </a:r>
            <a:r>
              <a:rPr lang="zh-CN" altLang="en-US" sz="1200" b="1" dirty="0">
                <a:solidFill>
                  <a:srgbClr val="0000FF"/>
                </a:solidFill>
                <a:latin typeface="宋体" panose="02010600030101010101" pitchFamily="2" charset="-122"/>
                <a:ea typeface="宋体" panose="02010600030101010101" pitchFamily="2" charset="-122"/>
              </a:rPr>
              <a:t>具备</a:t>
            </a:r>
            <a:r>
              <a:rPr lang="zh-CN" altLang="en-US" sz="1200" b="1" dirty="0">
                <a:solidFill>
                  <a:srgbClr val="000000"/>
                </a:solidFill>
                <a:latin typeface="宋体" panose="02010600030101010101" pitchFamily="2" charset="-122"/>
                <a:ea typeface="宋体" panose="02010600030101010101" pitchFamily="2" charset="-122"/>
              </a:rPr>
              <a:t>两个基本条件。</a:t>
            </a:r>
            <a:endParaRPr lang="en-US" altLang="zh-CN" sz="1200" b="1" dirty="0">
              <a:solidFill>
                <a:srgbClr val="000000"/>
              </a:solidFill>
              <a:latin typeface="宋体" panose="02010600030101010101" pitchFamily="2" charset="-122"/>
              <a:ea typeface="宋体" panose="02010600030101010101" pitchFamily="2" charset="-122"/>
            </a:endParaRPr>
          </a:p>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2020/3/16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2020/3/16</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2020/3/16</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5" name="标题 14"/>
          <p:cNvSpPr>
            <a:spLocks noGrp="1"/>
          </p:cNvSpPr>
          <p:nvPr>
            <p:ph type="ctrTitle" idx="13"/>
          </p:nvPr>
        </p:nvSpPr>
        <p:spPr>
          <a:xfrm>
            <a:off x="3207351" y="1719978"/>
            <a:ext cx="5812380" cy="1568733"/>
          </a:xfrm>
        </p:spPr>
        <p:txBody>
          <a:bodyPr>
            <a:normAutofit fontScale="90000"/>
          </a:bodyPr>
          <a:lstStyle/>
          <a:p>
            <a:pPr algn="ctr"/>
            <a:r>
              <a:rPr lang="zh-CN" altLang="en-US" sz="3600" b="1" spc="300" dirty="0">
                <a:solidFill>
                  <a:srgbClr val="FF0000"/>
                </a:solidFill>
                <a:latin typeface="微软雅黑" panose="020B0503020204020204" charset="-122"/>
                <a:ea typeface="微软雅黑" panose="020B0503020204020204" charset="-122"/>
                <a:sym typeface="+mn-ea"/>
              </a:rPr>
              <a:t>第</a:t>
            </a:r>
            <a:r>
              <a:rPr lang="en-US" altLang="zh-CN" sz="3600" b="1" spc="300" dirty="0">
                <a:solidFill>
                  <a:srgbClr val="FF0000"/>
                </a:solidFill>
                <a:latin typeface="微软雅黑" panose="020B0503020204020204" charset="-122"/>
                <a:ea typeface="微软雅黑" panose="020B0503020204020204" charset="-122"/>
                <a:sym typeface="+mn-ea"/>
              </a:rPr>
              <a:t>12</a:t>
            </a:r>
            <a:r>
              <a:rPr lang="zh-CN" altLang="en-US" sz="3600" b="1" spc="300" dirty="0">
                <a:solidFill>
                  <a:srgbClr val="FF0000"/>
                </a:solidFill>
                <a:latin typeface="微软雅黑" panose="020B0503020204020204" charset="-122"/>
                <a:ea typeface="微软雅黑" panose="020B0503020204020204" charset="-122"/>
                <a:sym typeface="+mn-ea"/>
              </a:rPr>
              <a:t>课时   综合探究</a:t>
            </a:r>
            <a:r>
              <a:rPr lang="en-US" altLang="zh-CN" sz="3600" b="1" spc="300" dirty="0">
                <a:solidFill>
                  <a:srgbClr val="FF0000"/>
                </a:solidFill>
                <a:latin typeface="微软雅黑" panose="020B0503020204020204" charset="-122"/>
                <a:ea typeface="微软雅黑" panose="020B0503020204020204" charset="-122"/>
                <a:sym typeface="+mn-ea"/>
              </a:rPr>
              <a:t>4</a:t>
            </a:r>
            <a:r>
              <a:rPr lang="en-US" altLang="zh-CN" sz="3100" b="1" spc="300" dirty="0">
                <a:solidFill>
                  <a:srgbClr val="FF0000"/>
                </a:solidFill>
                <a:latin typeface="微软雅黑" panose="020B0503020204020204" charset="-122"/>
                <a:ea typeface="微软雅黑" panose="020B0503020204020204" charset="-122"/>
                <a:sym typeface="+mn-ea"/>
              </a:rPr>
              <a:t/>
            </a:r>
            <a:br>
              <a:rPr lang="en-US" altLang="zh-CN" sz="3100" b="1" spc="300" dirty="0">
                <a:solidFill>
                  <a:srgbClr val="FF0000"/>
                </a:solidFill>
                <a:latin typeface="微软雅黑" panose="020B0503020204020204" charset="-122"/>
                <a:ea typeface="微软雅黑" panose="020B0503020204020204" charset="-122"/>
                <a:sym typeface="+mn-ea"/>
              </a:rPr>
            </a:br>
            <a:r>
              <a:rPr lang="zh-CN" altLang="en-US" sz="3100" b="1" spc="300" dirty="0">
                <a:solidFill>
                  <a:srgbClr val="FF0000"/>
                </a:solidFill>
                <a:latin typeface="微软雅黑" panose="020B0503020204020204" charset="-122"/>
                <a:ea typeface="微软雅黑" panose="020B0503020204020204" charset="-122"/>
                <a:sym typeface="+mn-ea"/>
              </a:rPr>
              <a:t>完善社会主义市场经济体制</a:t>
            </a:r>
            <a:r>
              <a:rPr lang="en-US" altLang="zh-CN" sz="3600" b="1" spc="300" dirty="0">
                <a:solidFill>
                  <a:srgbClr val="FF0000"/>
                </a:solidFill>
                <a:latin typeface="微软雅黑" panose="020B0503020204020204" charset="-122"/>
                <a:ea typeface="微软雅黑" panose="020B0503020204020204" charset="-122"/>
                <a:sym typeface="+mn-ea"/>
              </a:rPr>
              <a:t/>
            </a:r>
            <a:br>
              <a:rPr lang="en-US" altLang="zh-CN" sz="3600" b="1" spc="300" dirty="0">
                <a:solidFill>
                  <a:srgbClr val="FF0000"/>
                </a:solidFill>
                <a:latin typeface="微软雅黑" panose="020B0503020204020204" charset="-122"/>
                <a:ea typeface="微软雅黑" panose="020B0503020204020204" charset="-122"/>
                <a:sym typeface="+mn-ea"/>
              </a:rPr>
            </a:br>
            <a:r>
              <a:rPr lang="zh-CN" altLang="en-US" sz="3600" b="1" spc="300" dirty="0">
                <a:solidFill>
                  <a:srgbClr val="0000FF"/>
                </a:solidFill>
                <a:latin typeface="微软雅黑" panose="020B0503020204020204" charset="-122"/>
                <a:ea typeface="微软雅黑" panose="020B0503020204020204" charset="-122"/>
                <a:sym typeface="+mn-ea"/>
              </a:rPr>
              <a:t>市场机制有效</a:t>
            </a: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高一年级政治</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7" name="文本框 6">
            <a:extLst>
              <a:ext uri="{FF2B5EF4-FFF2-40B4-BE49-F238E27FC236}">
                <a16:creationId xmlns:a16="http://schemas.microsoft.com/office/drawing/2014/main" xmlns="" id="{4CED395B-C10F-4F19-B90A-69AEDF8EFA0C}"/>
              </a:ext>
            </a:extLst>
          </p:cNvPr>
          <p:cNvSpPr txBox="1"/>
          <p:nvPr/>
        </p:nvSpPr>
        <p:spPr>
          <a:xfrm>
            <a:off x="3207351" y="3699565"/>
            <a:ext cx="5667708" cy="499624"/>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   北京市朝阳外国语学校  刘欣</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E19315A-641F-4FD2-81EC-F9F5AEC0AA62}"/>
              </a:ext>
            </a:extLst>
          </p:cNvPr>
          <p:cNvSpPr/>
          <p:nvPr/>
        </p:nvSpPr>
        <p:spPr>
          <a:xfrm>
            <a:off x="107576" y="523220"/>
            <a:ext cx="8974952" cy="4493538"/>
          </a:xfrm>
          <a:prstGeom prst="rect">
            <a:avLst/>
          </a:prstGeom>
          <a:ln>
            <a:solidFill>
              <a:schemeClr val="accent1"/>
            </a:solidFill>
          </a:ln>
        </p:spPr>
        <p:txBody>
          <a:bodyPr wrap="square">
            <a:spAutoFit/>
          </a:bodyPr>
          <a:lstStyle/>
          <a:p>
            <a:pPr algn="just">
              <a:defRPr/>
            </a:pPr>
            <a:r>
              <a:rPr lang="zh-CN" altLang="en-US" sz="2200" b="1" spc="-38" dirty="0">
                <a:latin typeface="楷体" panose="02010609060101010101" pitchFamily="49" charset="-122"/>
                <a:ea typeface="楷体" panose="02010609060101010101" pitchFamily="49" charset="-122"/>
              </a:rPr>
              <a:t>　　</a:t>
            </a:r>
            <a:r>
              <a:rPr lang="zh-CN" altLang="en-US" sz="2200" b="1" spc="-38" dirty="0">
                <a:solidFill>
                  <a:schemeClr val="tx1"/>
                </a:solidFill>
                <a:latin typeface="楷体" panose="02010609060101010101" pitchFamily="49" charset="-122"/>
                <a:ea typeface="楷体" panose="02010609060101010101" pitchFamily="49" charset="-122"/>
              </a:rPr>
              <a:t>相较于其他运输方式，铁路运输具有成本低，安全可靠，污染小等优势，但是由于</a:t>
            </a:r>
            <a:r>
              <a:rPr lang="zh-CN" altLang="en-US" sz="2200" b="1" spc="-38" dirty="0">
                <a:solidFill>
                  <a:srgbClr val="FF0000"/>
                </a:solidFill>
                <a:latin typeface="楷体" panose="02010609060101010101" pitchFamily="49" charset="-122"/>
                <a:ea typeface="楷体" panose="02010609060101010101" pitchFamily="49" charset="-122"/>
              </a:rPr>
              <a:t>竞争不足</a:t>
            </a:r>
            <a:r>
              <a:rPr lang="zh-CN" altLang="en-US" sz="2200" b="1" spc="-38" dirty="0">
                <a:solidFill>
                  <a:srgbClr val="0000FF"/>
                </a:solidFill>
                <a:latin typeface="楷体" panose="02010609060101010101" pitchFamily="49" charset="-122"/>
                <a:ea typeface="楷体" panose="02010609060101010101" pitchFamily="49" charset="-122"/>
              </a:rPr>
              <a:t>导致</a:t>
            </a:r>
            <a:r>
              <a:rPr lang="zh-CN" altLang="en-US" sz="2200" b="1" spc="-38" dirty="0">
                <a:solidFill>
                  <a:schemeClr val="tx1"/>
                </a:solidFill>
                <a:latin typeface="楷体" panose="02010609060101010101" pitchFamily="49" charset="-122"/>
                <a:ea typeface="楷体" panose="02010609060101010101" pitchFamily="49" charset="-122"/>
              </a:rPr>
              <a:t>铁路</a:t>
            </a:r>
            <a:r>
              <a:rPr lang="zh-CN" altLang="en-US" sz="2200" b="1" spc="-38" dirty="0">
                <a:solidFill>
                  <a:srgbClr val="FF0000"/>
                </a:solidFill>
                <a:latin typeface="楷体" panose="02010609060101010101" pitchFamily="49" charset="-122"/>
                <a:ea typeface="楷体" panose="02010609060101010101" pitchFamily="49" charset="-122"/>
              </a:rPr>
              <a:t>运输能力</a:t>
            </a:r>
            <a:r>
              <a:rPr lang="zh-CN" altLang="en-US" sz="2200" b="1" spc="-38" dirty="0">
                <a:solidFill>
                  <a:schemeClr val="tx1"/>
                </a:solidFill>
                <a:latin typeface="楷体" panose="02010609060101010101" pitchFamily="49" charset="-122"/>
                <a:ea typeface="楷体" panose="02010609060101010101" pitchFamily="49" charset="-122"/>
              </a:rPr>
              <a:t>和</a:t>
            </a:r>
            <a:r>
              <a:rPr lang="zh-CN" altLang="en-US" sz="2200" b="1" spc="-38" dirty="0">
                <a:solidFill>
                  <a:srgbClr val="FF0000"/>
                </a:solidFill>
                <a:latin typeface="楷体" panose="02010609060101010101" pitchFamily="49" charset="-122"/>
                <a:ea typeface="楷体" panose="02010609060101010101" pitchFamily="49" charset="-122"/>
              </a:rPr>
              <a:t>服务水平跟不上</a:t>
            </a:r>
            <a:r>
              <a:rPr lang="zh-CN" altLang="en-US" sz="2200" b="1" spc="-38" dirty="0">
                <a:solidFill>
                  <a:schemeClr val="tx1"/>
                </a:solidFill>
                <a:latin typeface="楷体" panose="02010609060101010101" pitchFamily="49" charset="-122"/>
                <a:ea typeface="楷体" panose="02010609060101010101" pitchFamily="49" charset="-122"/>
              </a:rPr>
              <a:t>经济社会发展需要，铁路企业常年亏损。</a:t>
            </a:r>
            <a:endParaRPr lang="en-US" altLang="zh-CN" sz="2200" b="1" spc="-38" dirty="0">
              <a:solidFill>
                <a:schemeClr val="tx1"/>
              </a:solidFill>
              <a:latin typeface="楷体" panose="02010609060101010101" pitchFamily="49" charset="-122"/>
              <a:ea typeface="楷体" panose="02010609060101010101" pitchFamily="49" charset="-122"/>
            </a:endParaRPr>
          </a:p>
          <a:p>
            <a:pPr indent="457200" algn="just">
              <a:defRPr/>
            </a:pPr>
            <a:r>
              <a:rPr lang="zh-CN" altLang="en-US" sz="2200" b="1" spc="-38" dirty="0">
                <a:solidFill>
                  <a:schemeClr val="tx1"/>
                </a:solidFill>
                <a:latin typeface="楷体" panose="02010609060101010101" pitchFamily="49" charset="-122"/>
                <a:ea typeface="楷体" panose="02010609060101010101" pitchFamily="49" charset="-122"/>
              </a:rPr>
              <a:t> 近年来我国对铁路行业的</a:t>
            </a:r>
            <a:r>
              <a:rPr lang="zh-CN" altLang="en-US" sz="2200" b="1" spc="-38" dirty="0">
                <a:solidFill>
                  <a:srgbClr val="FF0000"/>
                </a:solidFill>
                <a:latin typeface="楷体" panose="02010609060101010101" pitchFamily="49" charset="-122"/>
                <a:ea typeface="楷体" panose="02010609060101010101" pitchFamily="49" charset="-122"/>
              </a:rPr>
              <a:t>市场准入</a:t>
            </a:r>
            <a:r>
              <a:rPr lang="zh-CN" altLang="en-US" sz="2200" b="1" spc="-38" dirty="0">
                <a:solidFill>
                  <a:schemeClr val="tx1"/>
                </a:solidFill>
                <a:latin typeface="楷体" panose="02010609060101010101" pitchFamily="49" charset="-122"/>
                <a:ea typeface="楷体" panose="02010609060101010101" pitchFamily="49" charset="-122"/>
              </a:rPr>
              <a:t>逐步</a:t>
            </a:r>
            <a:r>
              <a:rPr lang="zh-CN" altLang="en-US" sz="2200" b="1" spc="-38" dirty="0">
                <a:solidFill>
                  <a:srgbClr val="0000FF"/>
                </a:solidFill>
                <a:latin typeface="楷体" panose="02010609060101010101" pitchFamily="49" charset="-122"/>
                <a:ea typeface="楷体" panose="02010609060101010101" pitchFamily="49" charset="-122"/>
              </a:rPr>
              <a:t>放宽</a:t>
            </a:r>
            <a:r>
              <a:rPr lang="zh-CN" altLang="en-US" sz="2200" b="1" spc="-38" dirty="0">
                <a:solidFill>
                  <a:schemeClr val="tx1"/>
                </a:solidFill>
                <a:latin typeface="楷体" panose="02010609060101010101" pitchFamily="49" charset="-122"/>
                <a:ea typeface="楷体" panose="02010609060101010101" pitchFamily="49" charset="-122"/>
              </a:rPr>
              <a:t>了限制，</a:t>
            </a:r>
            <a:r>
              <a:rPr lang="zh-CN" altLang="en-US" sz="2200" b="1" spc="-38" dirty="0">
                <a:solidFill>
                  <a:srgbClr val="0000FF"/>
                </a:solidFill>
                <a:latin typeface="楷体" panose="02010609060101010101" pitchFamily="49" charset="-122"/>
                <a:ea typeface="楷体" panose="02010609060101010101" pitchFamily="49" charset="-122"/>
              </a:rPr>
              <a:t>鼓励</a:t>
            </a:r>
            <a:r>
              <a:rPr lang="zh-CN" altLang="en-US" sz="2200" b="1" spc="-38" dirty="0">
                <a:solidFill>
                  <a:srgbClr val="FF0000"/>
                </a:solidFill>
                <a:latin typeface="楷体" panose="02010609060101010101" pitchFamily="49" charset="-122"/>
                <a:ea typeface="楷体" panose="02010609060101010101" pitchFamily="49" charset="-122"/>
              </a:rPr>
              <a:t>民间资本参与</a:t>
            </a:r>
            <a:r>
              <a:rPr lang="zh-CN" altLang="en-US" sz="2200" b="1" spc="-38" dirty="0">
                <a:solidFill>
                  <a:schemeClr val="tx1"/>
                </a:solidFill>
                <a:latin typeface="楷体" panose="02010609060101010101" pitchFamily="49" charset="-122"/>
                <a:ea typeface="楷体" panose="02010609060101010101" pitchFamily="49" charset="-122"/>
              </a:rPr>
              <a:t>铁路建设和经营，同时</a:t>
            </a:r>
            <a:r>
              <a:rPr lang="zh-CN" altLang="en-US" sz="2200" b="1" spc="-38" dirty="0">
                <a:solidFill>
                  <a:srgbClr val="0000FF"/>
                </a:solidFill>
                <a:latin typeface="楷体" panose="02010609060101010101" pitchFamily="49" charset="-122"/>
                <a:ea typeface="楷体" panose="02010609060101010101" pitchFamily="49" charset="-122"/>
              </a:rPr>
              <a:t>减少</a:t>
            </a:r>
            <a:r>
              <a:rPr lang="zh-CN" altLang="en-US" sz="2200" b="1" spc="-38" dirty="0">
                <a:solidFill>
                  <a:srgbClr val="FF0000"/>
                </a:solidFill>
                <a:latin typeface="楷体" panose="02010609060101010101" pitchFamily="49" charset="-122"/>
                <a:ea typeface="楷体" panose="02010609060101010101" pitchFamily="49" charset="-122"/>
              </a:rPr>
              <a:t>审批项目，</a:t>
            </a:r>
            <a:r>
              <a:rPr lang="zh-CN" altLang="en-US" sz="2200" b="1" spc="-38" dirty="0">
                <a:solidFill>
                  <a:srgbClr val="0000FF"/>
                </a:solidFill>
                <a:latin typeface="楷体" panose="02010609060101010101" pitchFamily="49" charset="-122"/>
                <a:ea typeface="楷体" panose="02010609060101010101" pitchFamily="49" charset="-122"/>
              </a:rPr>
              <a:t>简化</a:t>
            </a:r>
            <a:r>
              <a:rPr lang="zh-CN" altLang="en-US" sz="2200" b="1" spc="-38" dirty="0">
                <a:solidFill>
                  <a:srgbClr val="FF0000"/>
                </a:solidFill>
                <a:latin typeface="楷体" panose="02010609060101010101" pitchFamily="49" charset="-122"/>
                <a:ea typeface="楷体" panose="02010609060101010101" pitchFamily="49" charset="-122"/>
              </a:rPr>
              <a:t>审批流程，</a:t>
            </a:r>
            <a:r>
              <a:rPr lang="zh-CN" altLang="en-US" sz="2200" b="1" spc="-38" dirty="0">
                <a:solidFill>
                  <a:srgbClr val="0000FF"/>
                </a:solidFill>
                <a:latin typeface="楷体" panose="02010609060101010101" pitchFamily="49" charset="-122"/>
                <a:ea typeface="楷体" panose="02010609060101010101" pitchFamily="49" charset="-122"/>
              </a:rPr>
              <a:t>优化</a:t>
            </a:r>
            <a:r>
              <a:rPr lang="zh-CN" altLang="en-US" sz="2200" b="1" spc="-38" dirty="0">
                <a:solidFill>
                  <a:srgbClr val="FF0000"/>
                </a:solidFill>
                <a:latin typeface="楷体" panose="02010609060101010101" pitchFamily="49" charset="-122"/>
                <a:ea typeface="楷体" panose="02010609060101010101" pitchFamily="49" charset="-122"/>
              </a:rPr>
              <a:t>服务</a:t>
            </a:r>
            <a:r>
              <a:rPr lang="zh-CN" altLang="en-US" sz="2200" b="1" spc="-38" dirty="0">
                <a:solidFill>
                  <a:schemeClr val="tx1"/>
                </a:solidFill>
                <a:latin typeface="楷体" panose="02010609060101010101" pitchFamily="49" charset="-122"/>
                <a:ea typeface="楷体" panose="02010609060101010101" pitchFamily="49" charset="-122"/>
              </a:rPr>
              <a:t>，为各类社会资本公平参与铁路运营</a:t>
            </a:r>
            <a:r>
              <a:rPr lang="zh-CN" altLang="en-US" sz="2200" b="1" spc="-38" dirty="0">
                <a:solidFill>
                  <a:srgbClr val="0000FF"/>
                </a:solidFill>
                <a:latin typeface="楷体" panose="02010609060101010101" pitchFamily="49" charset="-122"/>
                <a:ea typeface="楷体" panose="02010609060101010101" pitchFamily="49" charset="-122"/>
              </a:rPr>
              <a:t>提供</a:t>
            </a:r>
            <a:r>
              <a:rPr lang="zh-CN" altLang="en-US" sz="2200" b="1" spc="-38" dirty="0">
                <a:solidFill>
                  <a:srgbClr val="FF0000"/>
                </a:solidFill>
                <a:latin typeface="楷体" panose="02010609060101010101" pitchFamily="49" charset="-122"/>
                <a:ea typeface="楷体" panose="02010609060101010101" pitchFamily="49" charset="-122"/>
              </a:rPr>
              <a:t>良好</a:t>
            </a:r>
            <a:r>
              <a:rPr lang="zh-CN" altLang="en-US" sz="2200" b="1" spc="-38" dirty="0">
                <a:solidFill>
                  <a:schemeClr val="tx1"/>
                </a:solidFill>
                <a:latin typeface="楷体" panose="02010609060101010101" pitchFamily="49" charset="-122"/>
                <a:ea typeface="楷体" panose="02010609060101010101" pitchFamily="49" charset="-122"/>
              </a:rPr>
              <a:t>的</a:t>
            </a:r>
            <a:r>
              <a:rPr lang="zh-CN" altLang="en-US" sz="2200" b="1" spc="-38" dirty="0">
                <a:solidFill>
                  <a:srgbClr val="FF0000"/>
                </a:solidFill>
                <a:latin typeface="楷体" panose="02010609060101010101" pitchFamily="49" charset="-122"/>
                <a:ea typeface="楷体" panose="02010609060101010101" pitchFamily="49" charset="-122"/>
              </a:rPr>
              <a:t>政策环境</a:t>
            </a:r>
            <a:r>
              <a:rPr lang="zh-CN" altLang="en-US" sz="2200" b="1" spc="-38" dirty="0">
                <a:solidFill>
                  <a:schemeClr val="tx1"/>
                </a:solidFill>
                <a:latin typeface="楷体" panose="02010609060101010101" pitchFamily="49" charset="-122"/>
                <a:ea typeface="楷体" panose="02010609060101010101" pitchFamily="49" charset="-122"/>
              </a:rPr>
              <a:t>。</a:t>
            </a:r>
            <a:endParaRPr lang="en-US" altLang="zh-CN" sz="2200" b="1" spc="-38" dirty="0">
              <a:solidFill>
                <a:schemeClr val="tx1"/>
              </a:solidFill>
              <a:latin typeface="楷体" panose="02010609060101010101" pitchFamily="49" charset="-122"/>
              <a:ea typeface="楷体" panose="02010609060101010101" pitchFamily="49" charset="-122"/>
            </a:endParaRPr>
          </a:p>
          <a:p>
            <a:pPr indent="457200" algn="just">
              <a:defRPr/>
            </a:pPr>
            <a:r>
              <a:rPr lang="zh-CN" altLang="en-US" sz="2200" b="1" spc="-38" dirty="0">
                <a:solidFill>
                  <a:schemeClr val="tx1"/>
                </a:solidFill>
                <a:latin typeface="楷体" panose="02010609060101010101" pitchFamily="49" charset="-122"/>
                <a:ea typeface="楷体" panose="02010609060101010101" pitchFamily="49" charset="-122"/>
              </a:rPr>
              <a:t> 随着各种资本的纷纷涌入，激烈的</a:t>
            </a:r>
            <a:r>
              <a:rPr lang="zh-CN" altLang="en-US" sz="2200" b="1" spc="-38" dirty="0">
                <a:solidFill>
                  <a:srgbClr val="FF0000"/>
                </a:solidFill>
                <a:latin typeface="楷体" panose="02010609060101010101" pitchFamily="49" charset="-122"/>
                <a:ea typeface="楷体" panose="02010609060101010101" pitchFamily="49" charset="-122"/>
              </a:rPr>
              <a:t>竞争</a:t>
            </a:r>
            <a:r>
              <a:rPr lang="zh-CN" altLang="en-US" sz="2200" b="1" spc="-38" dirty="0">
                <a:solidFill>
                  <a:srgbClr val="0000FF"/>
                </a:solidFill>
                <a:latin typeface="楷体" panose="02010609060101010101" pitchFamily="49" charset="-122"/>
                <a:ea typeface="楷体" panose="02010609060101010101" pitchFamily="49" charset="-122"/>
              </a:rPr>
              <a:t>迫使</a:t>
            </a:r>
            <a:r>
              <a:rPr lang="zh-CN" altLang="en-US" sz="2200" b="1" spc="-38" dirty="0">
                <a:solidFill>
                  <a:schemeClr val="tx1"/>
                </a:solidFill>
                <a:latin typeface="楷体" panose="02010609060101010101" pitchFamily="49" charset="-122"/>
                <a:ea typeface="楷体" panose="02010609060101010101" pitchFamily="49" charset="-122"/>
              </a:rPr>
              <a:t>各家</a:t>
            </a:r>
            <a:r>
              <a:rPr lang="zh-CN" altLang="en-US" sz="2200" b="1" spc="-38" dirty="0">
                <a:solidFill>
                  <a:srgbClr val="FF0000"/>
                </a:solidFill>
                <a:latin typeface="楷体" panose="02010609060101010101" pitchFamily="49" charset="-122"/>
                <a:ea typeface="楷体" panose="02010609060101010101" pitchFamily="49" charset="-122"/>
              </a:rPr>
              <a:t>企业</a:t>
            </a:r>
            <a:r>
              <a:rPr lang="zh-CN" altLang="en-US" sz="2200" b="1" spc="-38" dirty="0">
                <a:solidFill>
                  <a:schemeClr val="tx1"/>
                </a:solidFill>
                <a:latin typeface="楷体" panose="02010609060101010101" pitchFamily="49" charset="-122"/>
                <a:ea typeface="楷体" panose="02010609060101010101" pitchFamily="49" charset="-122"/>
              </a:rPr>
              <a:t>各出</a:t>
            </a:r>
            <a:r>
              <a:rPr lang="zh-CN" altLang="en-US" sz="2200" b="1" spc="-38" dirty="0">
                <a:solidFill>
                  <a:srgbClr val="FF0000"/>
                </a:solidFill>
                <a:latin typeface="楷体" panose="02010609060101010101" pitchFamily="49" charset="-122"/>
                <a:ea typeface="楷体" panose="02010609060101010101" pitchFamily="49" charset="-122"/>
              </a:rPr>
              <a:t>“奇招”</a:t>
            </a:r>
            <a:r>
              <a:rPr lang="zh-CN" altLang="en-US" sz="2200" b="1" spc="-38" dirty="0">
                <a:solidFill>
                  <a:schemeClr val="tx1"/>
                </a:solidFill>
                <a:latin typeface="楷体" panose="02010609060101010101" pitchFamily="49" charset="-122"/>
                <a:ea typeface="楷体" panose="02010609060101010101" pitchFamily="49" charset="-122"/>
              </a:rPr>
              <a:t>。某企业作为这次改革的参与者，利用其优势采用新的经营战略，引入大数据分析技术，把当地居民和产业的需求与铁路运输进行匹配，更好地</a:t>
            </a:r>
            <a:r>
              <a:rPr lang="zh-CN" altLang="en-US" sz="2200" b="1" spc="-38" dirty="0">
                <a:solidFill>
                  <a:srgbClr val="0000FF"/>
                </a:solidFill>
                <a:latin typeface="楷体" panose="02010609060101010101" pitchFamily="49" charset="-122"/>
                <a:ea typeface="楷体" panose="02010609060101010101" pitchFamily="49" charset="-122"/>
              </a:rPr>
              <a:t>满足了</a:t>
            </a:r>
            <a:r>
              <a:rPr lang="zh-CN" altLang="en-US" sz="2200" b="1" spc="-38" dirty="0">
                <a:solidFill>
                  <a:schemeClr val="tx1"/>
                </a:solidFill>
                <a:latin typeface="楷体" panose="02010609060101010101" pitchFamily="49" charset="-122"/>
                <a:ea typeface="楷体" panose="02010609060101010101" pitchFamily="49" charset="-122"/>
              </a:rPr>
              <a:t>人们出行中的各种</a:t>
            </a:r>
            <a:r>
              <a:rPr lang="zh-CN" altLang="en-US" sz="2200" b="1" spc="-38" dirty="0">
                <a:solidFill>
                  <a:srgbClr val="FF0000"/>
                </a:solidFill>
                <a:latin typeface="楷体" panose="02010609060101010101" pitchFamily="49" charset="-122"/>
                <a:ea typeface="楷体" panose="02010609060101010101" pitchFamily="49" charset="-122"/>
              </a:rPr>
              <a:t>需求</a:t>
            </a:r>
            <a:r>
              <a:rPr lang="zh-CN" altLang="en-US" sz="2200" b="1" spc="-38" dirty="0">
                <a:solidFill>
                  <a:schemeClr val="tx1"/>
                </a:solidFill>
                <a:latin typeface="楷体" panose="02010609060101010101" pitchFamily="49" charset="-122"/>
                <a:ea typeface="楷体" panose="02010609060101010101" pitchFamily="49" charset="-122"/>
              </a:rPr>
              <a:t>，更好地</a:t>
            </a:r>
            <a:r>
              <a:rPr lang="zh-CN" altLang="en-US" sz="2200" b="1" spc="-38" dirty="0">
                <a:solidFill>
                  <a:srgbClr val="0000FF"/>
                </a:solidFill>
                <a:latin typeface="楷体" panose="02010609060101010101" pitchFamily="49" charset="-122"/>
                <a:ea typeface="楷体" panose="02010609060101010101" pitchFamily="49" charset="-122"/>
              </a:rPr>
              <a:t>带动了</a:t>
            </a:r>
            <a:r>
              <a:rPr lang="zh-CN" altLang="en-US" sz="2200" b="1" spc="-38" dirty="0">
                <a:solidFill>
                  <a:schemeClr val="tx1"/>
                </a:solidFill>
                <a:latin typeface="楷体" panose="02010609060101010101" pitchFamily="49" charset="-122"/>
                <a:ea typeface="楷体" panose="02010609060101010101" pitchFamily="49" charset="-122"/>
              </a:rPr>
              <a:t>当地相关</a:t>
            </a:r>
            <a:r>
              <a:rPr lang="zh-CN" altLang="en-US" sz="2200" b="1" spc="-38" dirty="0">
                <a:solidFill>
                  <a:srgbClr val="FF0000"/>
                </a:solidFill>
                <a:latin typeface="楷体" panose="02010609060101010101" pitchFamily="49" charset="-122"/>
                <a:ea typeface="楷体" panose="02010609060101010101" pitchFamily="49" charset="-122"/>
              </a:rPr>
              <a:t>产业</a:t>
            </a:r>
            <a:r>
              <a:rPr lang="zh-CN" altLang="en-US" sz="2200" b="1" spc="-38" dirty="0">
                <a:solidFill>
                  <a:schemeClr val="tx1"/>
                </a:solidFill>
                <a:latin typeface="楷体" panose="02010609060101010101" pitchFamily="49" charset="-122"/>
                <a:ea typeface="楷体" panose="02010609060101010101" pitchFamily="49" charset="-122"/>
              </a:rPr>
              <a:t>的发展。</a:t>
            </a:r>
            <a:endParaRPr lang="en-US" altLang="zh-CN" sz="2200" b="1" spc="-38" dirty="0">
              <a:solidFill>
                <a:schemeClr val="tx1"/>
              </a:solidFill>
              <a:latin typeface="楷体" panose="02010609060101010101" pitchFamily="49" charset="-122"/>
              <a:ea typeface="楷体" panose="02010609060101010101" pitchFamily="49" charset="-122"/>
            </a:endParaRPr>
          </a:p>
          <a:p>
            <a:pPr indent="457200" algn="just">
              <a:defRPr/>
            </a:pPr>
            <a:r>
              <a:rPr lang="zh-CN" altLang="en-US" sz="2200" b="1" spc="-38" dirty="0">
                <a:solidFill>
                  <a:srgbClr val="0000FF"/>
                </a:solidFill>
                <a:latin typeface="+mn-ea"/>
                <a:ea typeface="+mn-ea"/>
              </a:rPr>
              <a:t>结合</a:t>
            </a:r>
            <a:r>
              <a:rPr lang="zh-CN" altLang="en-US" sz="2200" b="1" spc="-38" dirty="0">
                <a:solidFill>
                  <a:schemeClr val="tx1"/>
                </a:solidFill>
                <a:latin typeface="+mn-ea"/>
                <a:ea typeface="+mn-ea"/>
              </a:rPr>
              <a:t>上述材料，</a:t>
            </a:r>
            <a:r>
              <a:rPr lang="zh-CN" altLang="en-US" sz="2200" b="1" spc="-38" dirty="0" smtClean="0">
                <a:solidFill>
                  <a:srgbClr val="0000FF"/>
                </a:solidFill>
                <a:latin typeface="+mn-ea"/>
                <a:ea typeface="+mn-ea"/>
              </a:rPr>
              <a:t>分析</a:t>
            </a:r>
            <a:r>
              <a:rPr lang="zh-CN" altLang="en-US" sz="2200" b="1" spc="-38" dirty="0" smtClean="0">
                <a:solidFill>
                  <a:srgbClr val="FF0000"/>
                </a:solidFill>
                <a:latin typeface="+mn-ea"/>
                <a:ea typeface="+mn-ea"/>
              </a:rPr>
              <a:t>竞争</a:t>
            </a:r>
            <a:r>
              <a:rPr lang="zh-CN" altLang="en-US" sz="2200" b="1" spc="-38" dirty="0">
                <a:solidFill>
                  <a:schemeClr val="tx1"/>
                </a:solidFill>
                <a:latin typeface="+mn-ea"/>
                <a:ea typeface="+mn-ea"/>
              </a:rPr>
              <a:t>是如何增进</a:t>
            </a:r>
            <a:r>
              <a:rPr lang="zh-CN" altLang="en-US" sz="2200" b="1" spc="-38" dirty="0">
                <a:solidFill>
                  <a:srgbClr val="FF0000"/>
                </a:solidFill>
                <a:latin typeface="+mn-ea"/>
                <a:ea typeface="+mn-ea"/>
              </a:rPr>
              <a:t>消费者福祉</a:t>
            </a:r>
            <a:r>
              <a:rPr lang="zh-CN" altLang="en-US" sz="2200" b="1" spc="-38" dirty="0">
                <a:solidFill>
                  <a:schemeClr val="tx1"/>
                </a:solidFill>
                <a:latin typeface="+mn-ea"/>
                <a:ea typeface="+mn-ea"/>
              </a:rPr>
              <a:t>的。</a:t>
            </a:r>
            <a:endParaRPr lang="en-US" altLang="zh-CN" sz="2200" b="1" spc="-38" dirty="0">
              <a:solidFill>
                <a:schemeClr val="tx1"/>
              </a:solidFill>
              <a:latin typeface="+mn-ea"/>
              <a:ea typeface="+mn-ea"/>
            </a:endParaRPr>
          </a:p>
          <a:p>
            <a:pPr indent="457200" algn="just">
              <a:defRPr/>
            </a:pPr>
            <a:r>
              <a:rPr lang="zh-CN" altLang="en-US" sz="2200" b="1" spc="-38" dirty="0">
                <a:solidFill>
                  <a:schemeClr val="tx1"/>
                </a:solidFill>
                <a:latin typeface="+mn-ea"/>
                <a:ea typeface="+mn-ea"/>
              </a:rPr>
              <a:t>为了充分发挥</a:t>
            </a:r>
            <a:r>
              <a:rPr lang="zh-CN" altLang="en-US" sz="2200" b="1" spc="-38" dirty="0">
                <a:solidFill>
                  <a:srgbClr val="FF0000"/>
                </a:solidFill>
                <a:latin typeface="+mn-ea"/>
                <a:ea typeface="+mn-ea"/>
              </a:rPr>
              <a:t>市场竞争机制</a:t>
            </a:r>
            <a:r>
              <a:rPr lang="zh-CN" altLang="en-US" sz="2200" b="1" spc="-38" dirty="0">
                <a:solidFill>
                  <a:schemeClr val="tx1"/>
                </a:solidFill>
                <a:latin typeface="+mn-ea"/>
                <a:ea typeface="+mn-ea"/>
              </a:rPr>
              <a:t>的作用，</a:t>
            </a:r>
            <a:r>
              <a:rPr lang="zh-CN" altLang="en-US" sz="2200" b="1" spc="-38" dirty="0">
                <a:solidFill>
                  <a:srgbClr val="FF0000"/>
                </a:solidFill>
                <a:latin typeface="+mn-ea"/>
                <a:ea typeface="+mn-ea"/>
              </a:rPr>
              <a:t>政府</a:t>
            </a:r>
            <a:r>
              <a:rPr lang="zh-CN" altLang="en-US" sz="2200" b="1" spc="-38" dirty="0">
                <a:solidFill>
                  <a:schemeClr val="tx1"/>
                </a:solidFill>
                <a:latin typeface="+mn-ea"/>
                <a:ea typeface="+mn-ea"/>
              </a:rPr>
              <a:t>还可以</a:t>
            </a:r>
            <a:r>
              <a:rPr lang="zh-CN" altLang="en-US" sz="2200" b="1" spc="-38" dirty="0">
                <a:solidFill>
                  <a:srgbClr val="0000FF"/>
                </a:solidFill>
                <a:latin typeface="+mn-ea"/>
                <a:ea typeface="+mn-ea"/>
              </a:rPr>
              <a:t>采取</a:t>
            </a:r>
            <a:r>
              <a:rPr lang="zh-CN" altLang="en-US" sz="2200" b="1" spc="-38" dirty="0">
                <a:solidFill>
                  <a:schemeClr val="tx1"/>
                </a:solidFill>
                <a:latin typeface="+mn-ea"/>
                <a:ea typeface="+mn-ea"/>
              </a:rPr>
              <a:t>哪些</a:t>
            </a:r>
            <a:r>
              <a:rPr lang="zh-CN" altLang="en-US" sz="2200" b="1" spc="-38" dirty="0">
                <a:solidFill>
                  <a:srgbClr val="FF0000"/>
                </a:solidFill>
                <a:latin typeface="+mn-ea"/>
                <a:ea typeface="+mn-ea"/>
              </a:rPr>
              <a:t>举措</a:t>
            </a:r>
            <a:r>
              <a:rPr lang="zh-CN" altLang="en-US" sz="2200" b="1" spc="-38" dirty="0">
                <a:solidFill>
                  <a:schemeClr val="tx1"/>
                </a:solidFill>
                <a:latin typeface="+mn-ea"/>
                <a:ea typeface="+mn-ea"/>
              </a:rPr>
              <a:t>？</a:t>
            </a:r>
          </a:p>
        </p:txBody>
      </p:sp>
      <p:sp>
        <p:nvSpPr>
          <p:cNvPr id="11" name="矩形 7">
            <a:extLst>
              <a:ext uri="{FF2B5EF4-FFF2-40B4-BE49-F238E27FC236}">
                <a16:creationId xmlns:a16="http://schemas.microsoft.com/office/drawing/2014/main" xmlns="" id="{2DD90EC9-0E48-41BB-8DB7-CCBE8FDF435C}"/>
              </a:ext>
            </a:extLst>
          </p:cNvPr>
          <p:cNvSpPr>
            <a:spLocks noChangeArrowheads="1"/>
          </p:cNvSpPr>
          <p:nvPr/>
        </p:nvSpPr>
        <p:spPr bwMode="auto">
          <a:xfrm>
            <a:off x="107576" y="0"/>
            <a:ext cx="89288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2800" b="1" dirty="0">
                <a:solidFill>
                  <a:srgbClr val="0000FF"/>
                </a:solidFill>
                <a:latin typeface="微软雅黑" panose="020B0503020204020204" pitchFamily="34" charset="-122"/>
                <a:ea typeface="微软雅黑" panose="020B0503020204020204" pitchFamily="34" charset="-122"/>
              </a:rPr>
              <a:t>三、探究路径参考 </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80279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9B1519A3-57C7-4905-A7AD-FCA3CE8AF513}"/>
              </a:ext>
            </a:extLst>
          </p:cNvPr>
          <p:cNvSpPr>
            <a:spLocks noChangeArrowheads="1"/>
          </p:cNvSpPr>
          <p:nvPr/>
        </p:nvSpPr>
        <p:spPr bwMode="auto">
          <a:xfrm>
            <a:off x="139593" y="74607"/>
            <a:ext cx="8789254" cy="283154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2400" b="1" dirty="0">
                <a:solidFill>
                  <a:srgbClr val="000000"/>
                </a:solidFill>
                <a:latin typeface="+mn-ea"/>
                <a:ea typeface="+mn-ea"/>
              </a:rPr>
              <a:t>（</a:t>
            </a:r>
            <a:r>
              <a:rPr lang="en-US" altLang="zh-CN" sz="2400" b="1" dirty="0">
                <a:solidFill>
                  <a:srgbClr val="000000"/>
                </a:solidFill>
                <a:latin typeface="+mn-ea"/>
                <a:ea typeface="+mn-ea"/>
              </a:rPr>
              <a:t>1</a:t>
            </a:r>
            <a:r>
              <a:rPr lang="zh-CN" altLang="en-US" sz="2400" b="1" dirty="0">
                <a:solidFill>
                  <a:srgbClr val="000000"/>
                </a:solidFill>
                <a:latin typeface="+mn-ea"/>
                <a:ea typeface="+mn-ea"/>
              </a:rPr>
              <a:t>）</a:t>
            </a:r>
            <a:r>
              <a:rPr lang="zh-CN" altLang="en-US" sz="2400" b="1" dirty="0">
                <a:latin typeface="+mn-ea"/>
                <a:ea typeface="+mn-ea"/>
              </a:rPr>
              <a:t>结合上述材料，</a:t>
            </a:r>
            <a:r>
              <a:rPr lang="zh-CN" altLang="en-US" sz="2400" b="1" dirty="0">
                <a:solidFill>
                  <a:srgbClr val="0000FF"/>
                </a:solidFill>
                <a:latin typeface="+mn-ea"/>
                <a:ea typeface="+mn-ea"/>
              </a:rPr>
              <a:t>分析</a:t>
            </a:r>
            <a:r>
              <a:rPr lang="zh-CN" altLang="en-US" sz="2400" b="1" dirty="0">
                <a:solidFill>
                  <a:srgbClr val="FF0000"/>
                </a:solidFill>
                <a:latin typeface="+mn-ea"/>
                <a:ea typeface="+mn-ea"/>
              </a:rPr>
              <a:t>竞争</a:t>
            </a:r>
            <a:r>
              <a:rPr lang="zh-CN" altLang="en-US" sz="2400" b="1" dirty="0">
                <a:latin typeface="+mn-ea"/>
                <a:ea typeface="+mn-ea"/>
              </a:rPr>
              <a:t>是如何增进</a:t>
            </a:r>
            <a:r>
              <a:rPr lang="zh-CN" altLang="en-US" sz="2400" b="1" dirty="0">
                <a:solidFill>
                  <a:srgbClr val="FF0000"/>
                </a:solidFill>
                <a:latin typeface="+mn-ea"/>
                <a:ea typeface="+mn-ea"/>
              </a:rPr>
              <a:t>消费者福祉</a:t>
            </a:r>
            <a:r>
              <a:rPr lang="zh-CN" altLang="en-US" sz="2400" b="1" dirty="0">
                <a:latin typeface="+mn-ea"/>
                <a:ea typeface="+mn-ea"/>
              </a:rPr>
              <a:t>的。</a:t>
            </a:r>
            <a:endParaRPr lang="en-US" altLang="zh-CN" sz="2400" b="1" dirty="0">
              <a:latin typeface="+mn-ea"/>
              <a:ea typeface="+mn-ea"/>
            </a:endParaRPr>
          </a:p>
          <a:p>
            <a:pPr>
              <a:spcBef>
                <a:spcPts val="1200"/>
              </a:spcBef>
            </a:pPr>
            <a:r>
              <a:rPr lang="zh-CN" altLang="en-US" sz="2400" b="1" dirty="0">
                <a:solidFill>
                  <a:srgbClr val="FF0000"/>
                </a:solidFill>
                <a:latin typeface="楷体" pitchFamily="49" charset="-122"/>
                <a:ea typeface="楷体" pitchFamily="49" charset="-122"/>
              </a:rPr>
              <a:t>    竞争</a:t>
            </a:r>
            <a:r>
              <a:rPr lang="zh-CN" altLang="en-US" sz="2400" b="1" dirty="0">
                <a:latin typeface="楷体" pitchFamily="49" charset="-122"/>
                <a:ea typeface="楷体" pitchFamily="49" charset="-122"/>
              </a:rPr>
              <a:t>是市场经济的精髓和要义，是</a:t>
            </a:r>
            <a:r>
              <a:rPr lang="zh-CN" altLang="en-US" sz="2400" b="1" dirty="0">
                <a:solidFill>
                  <a:srgbClr val="0000FF"/>
                </a:solidFill>
                <a:latin typeface="楷体" pitchFamily="49" charset="-122"/>
                <a:ea typeface="楷体" pitchFamily="49" charset="-122"/>
              </a:rPr>
              <a:t>实现</a:t>
            </a:r>
            <a:r>
              <a:rPr lang="zh-CN" altLang="en-US" sz="2400" b="1" dirty="0">
                <a:latin typeface="楷体" pitchFamily="49" charset="-122"/>
                <a:ea typeface="楷体" pitchFamily="49" charset="-122"/>
              </a:rPr>
              <a:t>资源优化配置，</a:t>
            </a:r>
            <a:r>
              <a:rPr lang="zh-CN" altLang="en-US" sz="2400" b="1" dirty="0">
                <a:solidFill>
                  <a:srgbClr val="0000FF"/>
                </a:solidFill>
                <a:latin typeface="楷体" pitchFamily="49" charset="-122"/>
                <a:ea typeface="楷体" pitchFamily="49" charset="-122"/>
              </a:rPr>
              <a:t>促进</a:t>
            </a:r>
            <a:r>
              <a:rPr lang="zh-CN" altLang="en-US" sz="2400" b="1" dirty="0">
                <a:latin typeface="楷体" pitchFamily="49" charset="-122"/>
                <a:ea typeface="楷体" pitchFamily="49" charset="-122"/>
              </a:rPr>
              <a:t>经济社会进步，</a:t>
            </a:r>
            <a:r>
              <a:rPr lang="zh-CN" altLang="en-US" sz="2400" b="1" dirty="0">
                <a:solidFill>
                  <a:srgbClr val="0000FF"/>
                </a:solidFill>
                <a:latin typeface="楷体" pitchFamily="49" charset="-122"/>
                <a:ea typeface="楷体" pitchFamily="49" charset="-122"/>
              </a:rPr>
              <a:t>增进</a:t>
            </a:r>
            <a:r>
              <a:rPr lang="zh-CN" altLang="en-US" sz="2400" b="1" dirty="0">
                <a:latin typeface="楷体" pitchFamily="49" charset="-122"/>
                <a:ea typeface="楷体" pitchFamily="49" charset="-122"/>
              </a:rPr>
              <a:t>消费者福祉的</a:t>
            </a:r>
            <a:r>
              <a:rPr lang="zh-CN" altLang="en-US" sz="2400" b="1" dirty="0">
                <a:solidFill>
                  <a:srgbClr val="FF0000"/>
                </a:solidFill>
                <a:latin typeface="楷体" pitchFamily="49" charset="-122"/>
                <a:ea typeface="楷体" pitchFamily="49" charset="-122"/>
              </a:rPr>
              <a:t>最有效方式</a:t>
            </a:r>
            <a:r>
              <a:rPr lang="zh-CN" altLang="en-US" sz="2400" b="1" dirty="0">
                <a:latin typeface="楷体" pitchFamily="49" charset="-122"/>
                <a:ea typeface="楷体" pitchFamily="49" charset="-122"/>
              </a:rPr>
              <a:t>。</a:t>
            </a:r>
          </a:p>
          <a:p>
            <a:r>
              <a:rPr lang="zh-CN" altLang="en-US" sz="2400" b="1" dirty="0">
                <a:solidFill>
                  <a:srgbClr val="FF0000"/>
                </a:solidFill>
                <a:latin typeface="楷体" pitchFamily="49" charset="-122"/>
                <a:ea typeface="楷体" pitchFamily="49" charset="-122"/>
              </a:rPr>
              <a:t>    市场竞争机制</a:t>
            </a:r>
            <a:r>
              <a:rPr lang="zh-CN" altLang="en-US" sz="2400" b="1" dirty="0">
                <a:latin typeface="楷体" pitchFamily="49" charset="-122"/>
                <a:ea typeface="楷体" pitchFamily="49" charset="-122"/>
              </a:rPr>
              <a:t>是指在市场经济中各个经济行为主体之间为</a:t>
            </a:r>
            <a:r>
              <a:rPr lang="zh-CN" altLang="en-US" sz="2400" b="1" dirty="0">
                <a:solidFill>
                  <a:srgbClr val="FF0000"/>
                </a:solidFill>
                <a:latin typeface="楷体" pitchFamily="49" charset="-122"/>
                <a:ea typeface="楷体" pitchFamily="49" charset="-122"/>
              </a:rPr>
              <a:t>追求自身的利益</a:t>
            </a:r>
            <a:r>
              <a:rPr lang="zh-CN" altLang="en-US" sz="2400" b="1" dirty="0">
                <a:latin typeface="楷体" pitchFamily="49" charset="-122"/>
                <a:ea typeface="楷体" pitchFamily="49" charset="-122"/>
              </a:rPr>
              <a:t>而</a:t>
            </a:r>
            <a:r>
              <a:rPr lang="zh-CN" altLang="en-US" sz="2400" b="1" dirty="0">
                <a:solidFill>
                  <a:srgbClr val="FF0000"/>
                </a:solidFill>
                <a:latin typeface="楷体" pitchFamily="49" charset="-122"/>
                <a:ea typeface="楷体" pitchFamily="49" charset="-122"/>
              </a:rPr>
              <a:t>相互展开</a:t>
            </a:r>
            <a:r>
              <a:rPr lang="zh-CN" altLang="en-US" sz="2400" b="1" dirty="0">
                <a:latin typeface="楷体" pitchFamily="49" charset="-122"/>
                <a:ea typeface="楷体" pitchFamily="49" charset="-122"/>
              </a:rPr>
              <a:t>竞争，由此形成的经济内部的必然联系和影响。它</a:t>
            </a:r>
            <a:r>
              <a:rPr lang="zh-CN" altLang="en-US" sz="2400" b="1" dirty="0">
                <a:solidFill>
                  <a:srgbClr val="0000FF"/>
                </a:solidFill>
                <a:latin typeface="楷体" pitchFamily="49" charset="-122"/>
                <a:ea typeface="楷体" pitchFamily="49" charset="-122"/>
              </a:rPr>
              <a:t>通过</a:t>
            </a:r>
            <a:r>
              <a:rPr lang="zh-CN" altLang="en-US" sz="2400" b="1" dirty="0">
                <a:latin typeface="楷体" pitchFamily="49" charset="-122"/>
                <a:ea typeface="楷体" pitchFamily="49" charset="-122"/>
              </a:rPr>
              <a:t>价格竞争或非价格竞争，</a:t>
            </a:r>
            <a:r>
              <a:rPr lang="zh-CN" altLang="en-US" sz="2400" b="1" dirty="0">
                <a:solidFill>
                  <a:srgbClr val="0000FF"/>
                </a:solidFill>
                <a:latin typeface="楷体" pitchFamily="49" charset="-122"/>
                <a:ea typeface="楷体" pitchFamily="49" charset="-122"/>
              </a:rPr>
              <a:t>按照</a:t>
            </a:r>
            <a:r>
              <a:rPr lang="zh-CN" altLang="en-US" sz="2400" b="1" dirty="0">
                <a:solidFill>
                  <a:srgbClr val="FF0000"/>
                </a:solidFill>
                <a:latin typeface="楷体" pitchFamily="49" charset="-122"/>
                <a:ea typeface="楷体" pitchFamily="49" charset="-122"/>
              </a:rPr>
              <a:t>优胜劣汰</a:t>
            </a:r>
            <a:r>
              <a:rPr lang="zh-CN" altLang="en-US" sz="2400" b="1" dirty="0">
                <a:latin typeface="楷体" pitchFamily="49" charset="-122"/>
                <a:ea typeface="楷体" pitchFamily="49" charset="-122"/>
              </a:rPr>
              <a:t>的法则来调节市场运行。</a:t>
            </a:r>
            <a:endParaRPr lang="en-US" altLang="zh-CN" sz="2400" b="1" dirty="0">
              <a:latin typeface="楷体" pitchFamily="49" charset="-122"/>
              <a:ea typeface="楷体" pitchFamily="49" charset="-122"/>
            </a:endParaRPr>
          </a:p>
        </p:txBody>
      </p:sp>
      <p:sp>
        <p:nvSpPr>
          <p:cNvPr id="3" name="矩形 2">
            <a:extLst>
              <a:ext uri="{FF2B5EF4-FFF2-40B4-BE49-F238E27FC236}">
                <a16:creationId xmlns:a16="http://schemas.microsoft.com/office/drawing/2014/main" xmlns="" id="{9B1519A3-57C7-4905-A7AD-FCA3CE8AF513}"/>
              </a:ext>
            </a:extLst>
          </p:cNvPr>
          <p:cNvSpPr>
            <a:spLocks noChangeArrowheads="1"/>
          </p:cNvSpPr>
          <p:nvPr/>
        </p:nvSpPr>
        <p:spPr bwMode="auto">
          <a:xfrm>
            <a:off x="161361" y="2934350"/>
            <a:ext cx="8789254" cy="209288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2400" b="1" dirty="0">
                <a:latin typeface="宋体" pitchFamily="2" charset="-122"/>
                <a:ea typeface="宋体" pitchFamily="2" charset="-122"/>
              </a:rPr>
              <a:t>    材料中，</a:t>
            </a:r>
            <a:r>
              <a:rPr lang="zh-CN" altLang="en-US" sz="2400" b="1" dirty="0">
                <a:solidFill>
                  <a:srgbClr val="FF0000"/>
                </a:solidFill>
                <a:latin typeface="宋体" pitchFamily="2" charset="-122"/>
                <a:ea typeface="宋体" pitchFamily="2" charset="-122"/>
              </a:rPr>
              <a:t>铁路行业</a:t>
            </a:r>
            <a:r>
              <a:rPr lang="zh-CN" altLang="en-US" sz="2400" b="1" dirty="0">
                <a:solidFill>
                  <a:srgbClr val="0000FF"/>
                </a:solidFill>
                <a:latin typeface="宋体" pitchFamily="2" charset="-122"/>
                <a:ea typeface="宋体" pitchFamily="2" charset="-122"/>
              </a:rPr>
              <a:t>放宽</a:t>
            </a:r>
            <a:r>
              <a:rPr lang="zh-CN" altLang="en-US" sz="2400" b="1" dirty="0">
                <a:latin typeface="宋体" pitchFamily="2" charset="-122"/>
                <a:ea typeface="宋体" pitchFamily="2" charset="-122"/>
              </a:rPr>
              <a:t>市场准入限制，为各类社会资本公平参与铁路运营创造条件。</a:t>
            </a:r>
            <a:endParaRPr lang="en-US" altLang="zh-CN" sz="2400" b="1" dirty="0">
              <a:latin typeface="宋体" pitchFamily="2" charset="-122"/>
              <a:ea typeface="宋体" pitchFamily="2" charset="-122"/>
            </a:endParaRPr>
          </a:p>
          <a:p>
            <a:pPr>
              <a:spcBef>
                <a:spcPts val="1200"/>
              </a:spcBef>
            </a:pPr>
            <a:r>
              <a:rPr lang="zh-CN" altLang="en-US" sz="2400" b="1" dirty="0">
                <a:latin typeface="宋体" pitchFamily="2" charset="-122"/>
                <a:ea typeface="宋体" pitchFamily="2" charset="-122"/>
              </a:rPr>
              <a:t>    各类</a:t>
            </a:r>
            <a:r>
              <a:rPr lang="zh-CN" altLang="en-US" sz="2400" b="1" dirty="0">
                <a:solidFill>
                  <a:srgbClr val="FF0000"/>
                </a:solidFill>
                <a:latin typeface="宋体" pitchFamily="2" charset="-122"/>
                <a:ea typeface="宋体" pitchFamily="2" charset="-122"/>
              </a:rPr>
              <a:t>资本和企业</a:t>
            </a:r>
            <a:r>
              <a:rPr lang="zh-CN" altLang="en-US" sz="2400" b="1" dirty="0">
                <a:latin typeface="宋体" pitchFamily="2" charset="-122"/>
                <a:ea typeface="宋体" pitchFamily="2" charset="-122"/>
              </a:rPr>
              <a:t>为了在激烈的</a:t>
            </a:r>
            <a:r>
              <a:rPr lang="zh-CN" altLang="en-US" sz="2400" b="1" dirty="0">
                <a:solidFill>
                  <a:srgbClr val="FF0000"/>
                </a:solidFill>
                <a:latin typeface="宋体" pitchFamily="2" charset="-122"/>
                <a:ea typeface="宋体" pitchFamily="2" charset="-122"/>
              </a:rPr>
              <a:t>竞争中占得优势</a:t>
            </a:r>
            <a:r>
              <a:rPr lang="zh-CN" altLang="en-US" sz="2400" b="1" dirty="0">
                <a:latin typeface="宋体" pitchFamily="2" charset="-122"/>
                <a:ea typeface="宋体" pitchFamily="2" charset="-122"/>
              </a:rPr>
              <a:t>，</a:t>
            </a:r>
            <a:r>
              <a:rPr lang="zh-CN" altLang="en-US" sz="2400" b="1" dirty="0">
                <a:solidFill>
                  <a:srgbClr val="0000FF"/>
                </a:solidFill>
                <a:latin typeface="宋体" pitchFamily="2" charset="-122"/>
                <a:ea typeface="宋体" pitchFamily="2" charset="-122"/>
              </a:rPr>
              <a:t>求得</a:t>
            </a:r>
            <a:r>
              <a:rPr lang="zh-CN" altLang="en-US" sz="2400" b="1" dirty="0">
                <a:latin typeface="宋体" pitchFamily="2" charset="-122"/>
                <a:ea typeface="宋体" pitchFamily="2" charset="-122"/>
              </a:rPr>
              <a:t>生存和发展，就要</a:t>
            </a:r>
            <a:r>
              <a:rPr lang="zh-CN" altLang="en-US" sz="2400" b="1" dirty="0">
                <a:solidFill>
                  <a:srgbClr val="0000FF"/>
                </a:solidFill>
                <a:latin typeface="宋体" pitchFamily="2" charset="-122"/>
                <a:ea typeface="宋体" pitchFamily="2" charset="-122"/>
              </a:rPr>
              <a:t>努力提高</a:t>
            </a:r>
            <a:r>
              <a:rPr lang="zh-CN" altLang="en-US" sz="2400" b="1" dirty="0">
                <a:latin typeface="宋体" pitchFamily="2" charset="-122"/>
                <a:ea typeface="宋体" pitchFamily="2" charset="-122"/>
              </a:rPr>
              <a:t>技术、</a:t>
            </a:r>
            <a:r>
              <a:rPr lang="zh-CN" altLang="en-US" sz="2400" b="1" dirty="0">
                <a:solidFill>
                  <a:srgbClr val="0000FF"/>
                </a:solidFill>
                <a:latin typeface="宋体" pitchFamily="2" charset="-122"/>
                <a:ea typeface="宋体" pitchFamily="2" charset="-122"/>
              </a:rPr>
              <a:t>改善</a:t>
            </a:r>
            <a:r>
              <a:rPr lang="zh-CN" altLang="en-US" sz="2400" b="1" dirty="0">
                <a:latin typeface="宋体" pitchFamily="2" charset="-122"/>
                <a:ea typeface="宋体" pitchFamily="2" charset="-122"/>
              </a:rPr>
              <a:t>管理、</a:t>
            </a:r>
            <a:r>
              <a:rPr lang="zh-CN" altLang="en-US" sz="2400" b="1" dirty="0">
                <a:solidFill>
                  <a:srgbClr val="0000FF"/>
                </a:solidFill>
                <a:latin typeface="宋体" pitchFamily="2" charset="-122"/>
                <a:ea typeface="宋体" pitchFamily="2" charset="-122"/>
              </a:rPr>
              <a:t>提高</a:t>
            </a:r>
            <a:r>
              <a:rPr lang="zh-CN" altLang="en-US" sz="2400" b="1" dirty="0">
                <a:latin typeface="宋体" pitchFamily="2" charset="-122"/>
                <a:ea typeface="宋体" pitchFamily="2" charset="-122"/>
              </a:rPr>
              <a:t>效率，</a:t>
            </a:r>
            <a:r>
              <a:rPr lang="zh-CN" altLang="en-US" sz="2400" b="1" dirty="0">
                <a:solidFill>
                  <a:srgbClr val="0000FF"/>
                </a:solidFill>
                <a:latin typeface="宋体" pitchFamily="2" charset="-122"/>
                <a:ea typeface="宋体" pitchFamily="2" charset="-122"/>
              </a:rPr>
              <a:t>更好满足</a:t>
            </a:r>
            <a:r>
              <a:rPr lang="zh-CN" altLang="en-US" sz="2400" b="1" dirty="0">
                <a:latin typeface="宋体" pitchFamily="2" charset="-122"/>
                <a:ea typeface="宋体" pitchFamily="2" charset="-122"/>
              </a:rPr>
              <a:t>人们出行中的各种需求。</a:t>
            </a:r>
          </a:p>
        </p:txBody>
      </p:sp>
    </p:spTree>
    <p:extLst>
      <p:ext uri="{BB962C8B-B14F-4D97-AF65-F5344CB8AC3E}">
        <p14:creationId xmlns:p14="http://schemas.microsoft.com/office/powerpoint/2010/main" xmlns="" val="22198918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9B1519A3-57C7-4905-A7AD-FCA3CE8AF513}"/>
              </a:ext>
            </a:extLst>
          </p:cNvPr>
          <p:cNvSpPr>
            <a:spLocks noChangeArrowheads="1"/>
          </p:cNvSpPr>
          <p:nvPr/>
        </p:nvSpPr>
        <p:spPr bwMode="auto">
          <a:xfrm>
            <a:off x="69796" y="47982"/>
            <a:ext cx="9004407" cy="46782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2200" b="1" dirty="0">
                <a:solidFill>
                  <a:srgbClr val="000000"/>
                </a:solidFill>
                <a:latin typeface="+mn-ea"/>
                <a:ea typeface="+mn-ea"/>
              </a:rPr>
              <a:t>（</a:t>
            </a:r>
            <a:r>
              <a:rPr lang="en-US" altLang="zh-CN" sz="2200" b="1" dirty="0">
                <a:solidFill>
                  <a:srgbClr val="000000"/>
                </a:solidFill>
                <a:latin typeface="+mn-ea"/>
                <a:ea typeface="+mn-ea"/>
              </a:rPr>
              <a:t>2</a:t>
            </a:r>
            <a:r>
              <a:rPr lang="zh-CN" altLang="en-US" sz="2200" b="1" dirty="0">
                <a:solidFill>
                  <a:srgbClr val="000000"/>
                </a:solidFill>
                <a:latin typeface="+mn-ea"/>
                <a:ea typeface="+mn-ea"/>
              </a:rPr>
              <a:t>）为了充分发挥</a:t>
            </a:r>
            <a:r>
              <a:rPr lang="zh-CN" altLang="en-US" sz="2200" b="1" dirty="0">
                <a:solidFill>
                  <a:srgbClr val="FF0000"/>
                </a:solidFill>
                <a:latin typeface="+mn-ea"/>
                <a:ea typeface="+mn-ea"/>
              </a:rPr>
              <a:t>市场竞争机制</a:t>
            </a:r>
            <a:r>
              <a:rPr lang="zh-CN" altLang="en-US" sz="2200" b="1" dirty="0">
                <a:solidFill>
                  <a:srgbClr val="000000"/>
                </a:solidFill>
                <a:latin typeface="+mn-ea"/>
                <a:ea typeface="+mn-ea"/>
              </a:rPr>
              <a:t>的作用，</a:t>
            </a:r>
            <a:r>
              <a:rPr lang="zh-CN" altLang="en-US" sz="2200" b="1" dirty="0">
                <a:solidFill>
                  <a:srgbClr val="FF0000"/>
                </a:solidFill>
                <a:latin typeface="+mn-ea"/>
                <a:ea typeface="+mn-ea"/>
              </a:rPr>
              <a:t>政府</a:t>
            </a:r>
            <a:r>
              <a:rPr lang="zh-CN" altLang="en-US" sz="2200" b="1" dirty="0">
                <a:solidFill>
                  <a:srgbClr val="000000"/>
                </a:solidFill>
                <a:latin typeface="+mn-ea"/>
                <a:ea typeface="+mn-ea"/>
              </a:rPr>
              <a:t>还可以</a:t>
            </a:r>
            <a:r>
              <a:rPr lang="zh-CN" altLang="en-US" sz="2200" b="1" dirty="0">
                <a:solidFill>
                  <a:srgbClr val="0000FF"/>
                </a:solidFill>
                <a:latin typeface="+mn-ea"/>
                <a:ea typeface="+mn-ea"/>
              </a:rPr>
              <a:t>采取</a:t>
            </a:r>
            <a:r>
              <a:rPr lang="zh-CN" altLang="en-US" sz="2200" b="1" dirty="0">
                <a:solidFill>
                  <a:srgbClr val="000000"/>
                </a:solidFill>
                <a:latin typeface="+mn-ea"/>
                <a:ea typeface="+mn-ea"/>
              </a:rPr>
              <a:t>那些</a:t>
            </a:r>
            <a:r>
              <a:rPr lang="zh-CN" altLang="en-US" sz="2200" b="1" dirty="0">
                <a:solidFill>
                  <a:srgbClr val="FF0000"/>
                </a:solidFill>
                <a:latin typeface="+mn-ea"/>
                <a:ea typeface="+mn-ea"/>
              </a:rPr>
              <a:t>举措</a:t>
            </a:r>
            <a:r>
              <a:rPr lang="zh-CN" altLang="en-US" sz="2200" b="1" dirty="0">
                <a:solidFill>
                  <a:srgbClr val="000000"/>
                </a:solidFill>
                <a:latin typeface="+mn-ea"/>
                <a:ea typeface="+mn-ea"/>
              </a:rPr>
              <a:t>？</a:t>
            </a:r>
            <a:endParaRPr lang="en-US" altLang="zh-CN" sz="2200" b="1" dirty="0">
              <a:solidFill>
                <a:srgbClr val="000000"/>
              </a:solidFill>
              <a:latin typeface="+mn-ea"/>
              <a:ea typeface="+mn-ea"/>
            </a:endParaRPr>
          </a:p>
          <a:p>
            <a:endParaRPr lang="en-US" altLang="zh-CN" sz="2400" b="1" dirty="0">
              <a:latin typeface="宋体" pitchFamily="2" charset="-122"/>
              <a:ea typeface="宋体" pitchFamily="2" charset="-122"/>
            </a:endParaRPr>
          </a:p>
          <a:p>
            <a:r>
              <a:rPr lang="zh-CN" altLang="en-US" sz="2400" b="1" dirty="0">
                <a:latin typeface="宋体" pitchFamily="2" charset="-122"/>
                <a:ea typeface="宋体" pitchFamily="2" charset="-122"/>
              </a:rPr>
              <a:t>①</a:t>
            </a:r>
            <a:r>
              <a:rPr lang="zh-CN" altLang="en-US" sz="2400" b="1" dirty="0">
                <a:solidFill>
                  <a:srgbClr val="0000FF"/>
                </a:solidFill>
                <a:latin typeface="+mn-ea"/>
                <a:ea typeface="+mn-ea"/>
              </a:rPr>
              <a:t>调整</a:t>
            </a:r>
            <a:r>
              <a:rPr lang="zh-CN" altLang="en-US" sz="2400" b="1" dirty="0">
                <a:latin typeface="宋体" pitchFamily="2" charset="-122"/>
                <a:ea typeface="宋体" pitchFamily="2" charset="-122"/>
              </a:rPr>
              <a:t>竞争政策，</a:t>
            </a:r>
            <a:r>
              <a:rPr lang="zh-CN" altLang="en-US" sz="2400" b="1" dirty="0">
                <a:solidFill>
                  <a:srgbClr val="0000FF"/>
                </a:solidFill>
                <a:latin typeface="+mn-ea"/>
                <a:ea typeface="+mn-ea"/>
              </a:rPr>
              <a:t>搭建</a:t>
            </a:r>
            <a:r>
              <a:rPr lang="zh-CN" altLang="en-US" sz="2400" b="1" dirty="0">
                <a:latin typeface="宋体" pitchFamily="2" charset="-122"/>
                <a:ea typeface="宋体" pitchFamily="2" charset="-122"/>
              </a:rPr>
              <a:t>竞争平台，</a:t>
            </a:r>
            <a:r>
              <a:rPr lang="zh-CN" altLang="en-US" sz="2400" b="1" dirty="0">
                <a:solidFill>
                  <a:srgbClr val="0000FF"/>
                </a:solidFill>
                <a:latin typeface="+mn-ea"/>
                <a:ea typeface="+mn-ea"/>
              </a:rPr>
              <a:t>促进</a:t>
            </a:r>
            <a:r>
              <a:rPr lang="zh-CN" altLang="en-US" sz="2400" b="1" dirty="0">
                <a:latin typeface="宋体" pitchFamily="2" charset="-122"/>
                <a:ea typeface="宋体" pitchFamily="2" charset="-122"/>
              </a:rPr>
              <a:t>竞争充分；</a:t>
            </a:r>
            <a:endParaRPr lang="en-US" altLang="zh-CN" sz="2400" b="1" dirty="0">
              <a:latin typeface="宋体" pitchFamily="2" charset="-122"/>
              <a:ea typeface="宋体" pitchFamily="2" charset="-122"/>
            </a:endParaRPr>
          </a:p>
          <a:p>
            <a:endParaRPr lang="en-US" altLang="zh-CN" sz="1800" b="1" dirty="0">
              <a:latin typeface="宋体" pitchFamily="2" charset="-122"/>
              <a:ea typeface="宋体" pitchFamily="2" charset="-122"/>
            </a:endParaRPr>
          </a:p>
          <a:p>
            <a:r>
              <a:rPr lang="zh-CN" altLang="en-US" sz="2400" b="1" dirty="0">
                <a:latin typeface="宋体" pitchFamily="2" charset="-122"/>
                <a:ea typeface="宋体" pitchFamily="2" charset="-122"/>
              </a:rPr>
              <a:t>②</a:t>
            </a:r>
            <a:r>
              <a:rPr lang="zh-CN" altLang="en-US" sz="2400" b="1" dirty="0">
                <a:solidFill>
                  <a:srgbClr val="0000FF"/>
                </a:solidFill>
                <a:latin typeface="+mn-ea"/>
                <a:ea typeface="+mn-ea"/>
              </a:rPr>
              <a:t>优化</a:t>
            </a:r>
            <a:r>
              <a:rPr lang="zh-CN" altLang="en-US" sz="2400" b="1" dirty="0">
                <a:latin typeface="宋体" pitchFamily="2" charset="-122"/>
                <a:ea typeface="宋体" pitchFamily="2" charset="-122"/>
              </a:rPr>
              <a:t>政府职能，</a:t>
            </a:r>
            <a:r>
              <a:rPr lang="zh-CN" altLang="en-US" sz="2400" b="1" dirty="0">
                <a:solidFill>
                  <a:srgbClr val="0000FF"/>
                </a:solidFill>
                <a:latin typeface="+mn-ea"/>
                <a:ea typeface="+mn-ea"/>
              </a:rPr>
              <a:t>推进</a:t>
            </a:r>
            <a:r>
              <a:rPr lang="zh-CN" altLang="en-US" sz="2400" b="1" dirty="0">
                <a:latin typeface="宋体" pitchFamily="2" charset="-122"/>
                <a:ea typeface="宋体" pitchFamily="2" charset="-122"/>
              </a:rPr>
              <a:t>简政放权，</a:t>
            </a:r>
            <a:r>
              <a:rPr lang="zh-CN" altLang="en-US" sz="2400" b="1" dirty="0">
                <a:solidFill>
                  <a:srgbClr val="0000FF"/>
                </a:solidFill>
                <a:latin typeface="+mn-ea"/>
                <a:ea typeface="+mn-ea"/>
              </a:rPr>
              <a:t>改善</a:t>
            </a:r>
            <a:r>
              <a:rPr lang="zh-CN" altLang="en-US" sz="2400" b="1" dirty="0">
                <a:latin typeface="宋体" pitchFamily="2" charset="-122"/>
                <a:ea typeface="宋体" pitchFamily="2" charset="-122"/>
              </a:rPr>
              <a:t>竞争环境；</a:t>
            </a:r>
            <a:endParaRPr lang="en-US" altLang="zh-CN" sz="2400" b="1" dirty="0">
              <a:latin typeface="宋体" pitchFamily="2" charset="-122"/>
              <a:ea typeface="宋体" pitchFamily="2" charset="-122"/>
            </a:endParaRPr>
          </a:p>
          <a:p>
            <a:endParaRPr lang="en-US" altLang="zh-CN" sz="2400" b="1" dirty="0">
              <a:solidFill>
                <a:srgbClr val="0000FF"/>
              </a:solidFill>
              <a:latin typeface="+mn-ea"/>
              <a:ea typeface="+mn-ea"/>
            </a:endParaRPr>
          </a:p>
          <a:p>
            <a:r>
              <a:rPr lang="zh-CN" altLang="en-US" sz="2400" b="1" dirty="0">
                <a:latin typeface="宋体" pitchFamily="2" charset="-122"/>
                <a:ea typeface="宋体" pitchFamily="2" charset="-122"/>
              </a:rPr>
              <a:t>③</a:t>
            </a:r>
            <a:r>
              <a:rPr lang="zh-CN" altLang="en-US" sz="2400" b="1" dirty="0">
                <a:solidFill>
                  <a:srgbClr val="0000FF"/>
                </a:solidFill>
                <a:latin typeface="+mn-ea"/>
                <a:ea typeface="+mn-ea"/>
              </a:rPr>
              <a:t>加强</a:t>
            </a:r>
            <a:r>
              <a:rPr lang="zh-CN" altLang="en-US" sz="2400" b="1" dirty="0">
                <a:latin typeface="宋体" pitchFamily="2" charset="-122"/>
                <a:ea typeface="宋体" pitchFamily="2" charset="-122"/>
              </a:rPr>
              <a:t>市场监管，</a:t>
            </a:r>
            <a:r>
              <a:rPr lang="zh-CN" altLang="en-US" sz="2400" b="1" dirty="0">
                <a:solidFill>
                  <a:srgbClr val="0000FF"/>
                </a:solidFill>
                <a:latin typeface="+mn-ea"/>
                <a:ea typeface="+mn-ea"/>
              </a:rPr>
              <a:t>促进</a:t>
            </a:r>
            <a:r>
              <a:rPr lang="zh-CN" altLang="en-US" sz="2400" b="1" dirty="0">
                <a:latin typeface="宋体" pitchFamily="2" charset="-122"/>
                <a:ea typeface="宋体" pitchFamily="2" charset="-122"/>
              </a:rPr>
              <a:t>优胜劣汰，</a:t>
            </a:r>
            <a:r>
              <a:rPr lang="zh-CN" altLang="en-US" sz="2400" b="1" dirty="0">
                <a:solidFill>
                  <a:srgbClr val="0000FF"/>
                </a:solidFill>
                <a:latin typeface="+mn-ea"/>
              </a:rPr>
              <a:t>改善</a:t>
            </a:r>
            <a:r>
              <a:rPr lang="zh-CN" altLang="en-US" sz="2400" b="1" dirty="0">
                <a:latin typeface="宋体" pitchFamily="2" charset="-122"/>
                <a:ea typeface="宋体" pitchFamily="2" charset="-122"/>
              </a:rPr>
              <a:t>竞争过程；</a:t>
            </a:r>
            <a:endParaRPr lang="en-US" altLang="zh-CN" sz="2400" b="1" dirty="0">
              <a:latin typeface="宋体" pitchFamily="2" charset="-122"/>
              <a:ea typeface="宋体" pitchFamily="2" charset="-122"/>
            </a:endParaRPr>
          </a:p>
          <a:p>
            <a:endParaRPr lang="en-US" altLang="zh-CN" sz="2400" b="1" dirty="0">
              <a:solidFill>
                <a:srgbClr val="0000FF"/>
              </a:solidFill>
              <a:latin typeface="宋体" pitchFamily="2" charset="-122"/>
              <a:ea typeface="宋体" pitchFamily="2" charset="-122"/>
            </a:endParaRPr>
          </a:p>
          <a:p>
            <a:r>
              <a:rPr lang="zh-CN" altLang="en-US" sz="2400" b="1" dirty="0">
                <a:latin typeface="宋体" pitchFamily="2" charset="-122"/>
                <a:ea typeface="宋体" pitchFamily="2" charset="-122"/>
              </a:rPr>
              <a:t>④</a:t>
            </a:r>
            <a:r>
              <a:rPr lang="zh-CN" altLang="en-US" sz="2400" b="1" dirty="0">
                <a:solidFill>
                  <a:srgbClr val="0000FF"/>
                </a:solidFill>
                <a:latin typeface="+mn-ea"/>
                <a:ea typeface="+mn-ea"/>
              </a:rPr>
              <a:t>完善</a:t>
            </a:r>
            <a:r>
              <a:rPr lang="zh-CN" altLang="en-US" sz="2400" b="1" dirty="0">
                <a:latin typeface="宋体" pitchFamily="2" charset="-122"/>
                <a:ea typeface="宋体" pitchFamily="2" charset="-122"/>
              </a:rPr>
              <a:t>执法体制，</a:t>
            </a:r>
            <a:r>
              <a:rPr lang="zh-CN" altLang="en-US" sz="2400" b="1" dirty="0">
                <a:solidFill>
                  <a:srgbClr val="0000FF"/>
                </a:solidFill>
                <a:latin typeface="+mn-ea"/>
                <a:ea typeface="+mn-ea"/>
              </a:rPr>
              <a:t>促进</a:t>
            </a:r>
            <a:r>
              <a:rPr lang="zh-CN" altLang="en-US" sz="2400" b="1" dirty="0">
                <a:latin typeface="宋体" pitchFamily="2" charset="-122"/>
                <a:ea typeface="宋体" pitchFamily="2" charset="-122"/>
              </a:rPr>
              <a:t>执法公正，</a:t>
            </a:r>
            <a:r>
              <a:rPr lang="zh-CN" altLang="en-US" sz="2400" b="1" dirty="0">
                <a:solidFill>
                  <a:srgbClr val="0000FF"/>
                </a:solidFill>
                <a:latin typeface="+mn-ea"/>
                <a:ea typeface="+mn-ea"/>
              </a:rPr>
              <a:t>保障</a:t>
            </a:r>
            <a:r>
              <a:rPr lang="zh-CN" altLang="en-US" sz="2400" b="1" dirty="0">
                <a:latin typeface="宋体" pitchFamily="2" charset="-122"/>
                <a:ea typeface="宋体" pitchFamily="2" charset="-122"/>
              </a:rPr>
              <a:t>竞争公平。</a:t>
            </a:r>
            <a:endParaRPr lang="en-US" altLang="zh-CN" sz="2400" b="1" dirty="0">
              <a:latin typeface="宋体" pitchFamily="2" charset="-122"/>
              <a:ea typeface="宋体" pitchFamily="2" charset="-122"/>
            </a:endParaRPr>
          </a:p>
          <a:p>
            <a:endParaRPr lang="en-US" altLang="zh-CN" sz="1800" b="1" dirty="0">
              <a:latin typeface="宋体" pitchFamily="2" charset="-122"/>
              <a:ea typeface="宋体" pitchFamily="2" charset="-122"/>
            </a:endParaRPr>
          </a:p>
          <a:p>
            <a:r>
              <a:rPr lang="zh-CN" altLang="en-US" sz="2400" b="1" dirty="0">
                <a:solidFill>
                  <a:srgbClr val="0000FF"/>
                </a:solidFill>
                <a:latin typeface="宋体" panose="02010600030101010101" pitchFamily="2" charset="-122"/>
                <a:ea typeface="宋体" panose="02010600030101010101" pitchFamily="2" charset="-122"/>
              </a:rPr>
              <a:t>  </a:t>
            </a:r>
            <a:r>
              <a:rPr lang="zh-CN" altLang="en-US" sz="2400" b="1" dirty="0">
                <a:solidFill>
                  <a:srgbClr val="0000FF"/>
                </a:solidFill>
                <a:latin typeface="+mn-ea"/>
                <a:ea typeface="+mn-ea"/>
              </a:rPr>
              <a:t>给予</a:t>
            </a:r>
            <a:r>
              <a:rPr lang="zh-CN" altLang="en-US" sz="2400" b="1" dirty="0">
                <a:latin typeface="宋体" pitchFamily="2" charset="-122"/>
                <a:ea typeface="宋体" pitchFamily="2" charset="-122"/>
              </a:rPr>
              <a:t>各类企业在准入、退出、生产经营等方面平等待遇，</a:t>
            </a:r>
            <a:endParaRPr lang="en-US" altLang="zh-CN" sz="2400" b="1" dirty="0">
              <a:latin typeface="宋体" pitchFamily="2" charset="-122"/>
              <a:ea typeface="宋体" pitchFamily="2" charset="-122"/>
            </a:endParaRPr>
          </a:p>
          <a:p>
            <a:r>
              <a:rPr lang="en-US" altLang="zh-CN" sz="2400" b="1" dirty="0">
                <a:latin typeface="宋体" pitchFamily="2" charset="-122"/>
                <a:ea typeface="宋体" pitchFamily="2" charset="-122"/>
              </a:rPr>
              <a:t>  </a:t>
            </a:r>
            <a:r>
              <a:rPr lang="zh-CN" altLang="en-US" sz="2400" b="1" dirty="0">
                <a:solidFill>
                  <a:srgbClr val="0000FF"/>
                </a:solidFill>
                <a:latin typeface="+mn-ea"/>
                <a:ea typeface="+mn-ea"/>
              </a:rPr>
              <a:t>防止</a:t>
            </a:r>
            <a:r>
              <a:rPr lang="zh-CN" altLang="en-US" sz="2400" b="1" dirty="0">
                <a:latin typeface="宋体" pitchFamily="2" charset="-122"/>
                <a:ea typeface="宋体" pitchFamily="2" charset="-122"/>
              </a:rPr>
              <a:t>和</a:t>
            </a:r>
            <a:r>
              <a:rPr lang="zh-CN" altLang="en-US" sz="2400" b="1" dirty="0">
                <a:solidFill>
                  <a:srgbClr val="0000FF"/>
                </a:solidFill>
                <a:latin typeface="+mn-ea"/>
                <a:ea typeface="+mn-ea"/>
              </a:rPr>
              <a:t>制止</a:t>
            </a:r>
            <a:r>
              <a:rPr lang="zh-CN" altLang="en-US" sz="2400" b="1" dirty="0">
                <a:latin typeface="宋体" pitchFamily="2" charset="-122"/>
                <a:ea typeface="宋体" pitchFamily="2" charset="-122"/>
              </a:rPr>
              <a:t>垄断协议、滥用市场支配地位等垄断行为，</a:t>
            </a:r>
            <a:endParaRPr lang="en-US" altLang="zh-CN" sz="2400" b="1" dirty="0">
              <a:latin typeface="宋体" pitchFamily="2" charset="-122"/>
              <a:ea typeface="宋体" pitchFamily="2" charset="-122"/>
            </a:endParaRPr>
          </a:p>
          <a:p>
            <a:r>
              <a:rPr lang="en-US" altLang="zh-CN" sz="2400" b="1" dirty="0">
                <a:latin typeface="宋体" pitchFamily="2" charset="-122"/>
                <a:ea typeface="宋体" pitchFamily="2" charset="-122"/>
              </a:rPr>
              <a:t>  </a:t>
            </a:r>
            <a:r>
              <a:rPr lang="zh-CN" altLang="en-US" sz="2400" b="1" dirty="0">
                <a:solidFill>
                  <a:srgbClr val="0000FF"/>
                </a:solidFill>
                <a:latin typeface="+mn-ea"/>
                <a:ea typeface="+mn-ea"/>
              </a:rPr>
              <a:t>使</a:t>
            </a:r>
            <a:r>
              <a:rPr lang="zh-CN" altLang="en-US" sz="2400" b="1" dirty="0">
                <a:latin typeface="宋体" pitchFamily="2" charset="-122"/>
                <a:ea typeface="宋体" pitchFamily="2" charset="-122"/>
              </a:rPr>
              <a:t>市场引导和激励企业创新的作用得到充分发挥。</a:t>
            </a:r>
            <a:endParaRPr lang="en-US" altLang="zh-CN" sz="1200" b="1" dirty="0">
              <a:latin typeface="宋体" pitchFamily="2" charset="-122"/>
              <a:ea typeface="宋体" pitchFamily="2" charset="-122"/>
            </a:endParaRPr>
          </a:p>
        </p:txBody>
      </p:sp>
    </p:spTree>
    <p:extLst>
      <p:ext uri="{BB962C8B-B14F-4D97-AF65-F5344CB8AC3E}">
        <p14:creationId xmlns:p14="http://schemas.microsoft.com/office/powerpoint/2010/main" xmlns="" val="22198918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AE224A9C-53FD-4F14-B924-23CCF53185A5}"/>
              </a:ext>
            </a:extLst>
          </p:cNvPr>
          <p:cNvSpPr>
            <a:spLocks noChangeArrowheads="1"/>
          </p:cNvSpPr>
          <p:nvPr/>
        </p:nvSpPr>
        <p:spPr bwMode="auto">
          <a:xfrm>
            <a:off x="222835" y="523220"/>
            <a:ext cx="8706012" cy="3570208"/>
          </a:xfrm>
          <a:prstGeom prst="rect">
            <a:avLst/>
          </a:prstGeom>
          <a:noFill/>
          <a:ln w="9525">
            <a:solidFill>
              <a:schemeClr val="accent1"/>
            </a:solidFill>
            <a:miter lim="800000"/>
            <a:headEnd/>
            <a:tailEnd/>
          </a:ln>
        </p:spPr>
        <p:txBody>
          <a:bodyPr wrap="square">
            <a:spAutoFit/>
          </a:bodyPr>
          <a:lstStyle/>
          <a:p>
            <a:pPr>
              <a:defRPr/>
            </a:pPr>
            <a:r>
              <a:rPr lang="en-US" altLang="zh-CN" sz="2400" b="1" dirty="0">
                <a:solidFill>
                  <a:schemeClr val="tx1"/>
                </a:solidFill>
                <a:latin typeface="微软雅黑" panose="020B0503020204020204" pitchFamily="34" charset="-122"/>
                <a:ea typeface="微软雅黑" panose="020B0503020204020204" pitchFamily="34" charset="-122"/>
              </a:rPr>
              <a:t>1.</a:t>
            </a:r>
            <a:r>
              <a:rPr lang="zh-CN" altLang="en-US" sz="2400" b="1" dirty="0">
                <a:solidFill>
                  <a:schemeClr val="tx1"/>
                </a:solidFill>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完善</a:t>
            </a:r>
            <a:r>
              <a:rPr lang="zh-CN" altLang="en-US" sz="2400" b="1" dirty="0">
                <a:solidFill>
                  <a:schemeClr val="tx1"/>
                </a:solidFill>
                <a:latin typeface="宋体" panose="02010600030101010101" pitchFamily="2" charset="-122"/>
                <a:ea typeface="宋体" panose="02010600030101010101" pitchFamily="2" charset="-122"/>
              </a:rPr>
              <a:t>社会主义市场经济体制，</a:t>
            </a:r>
          </a:p>
          <a:p>
            <a:pPr>
              <a:defRPr/>
            </a:pPr>
            <a:r>
              <a:rPr lang="zh-CN" altLang="en-US" sz="2400" b="1" dirty="0">
                <a:solidFill>
                  <a:schemeClr val="tx1"/>
                </a:solidFill>
                <a:latin typeface="宋体" panose="02010600030101010101" pitchFamily="2" charset="-122"/>
                <a:ea typeface="宋体" panose="02010600030101010101" pitchFamily="2" charset="-122"/>
              </a:rPr>
              <a:t>    一方面要</a:t>
            </a:r>
            <a:r>
              <a:rPr lang="zh-CN" altLang="en-US" sz="2400" b="1" dirty="0">
                <a:solidFill>
                  <a:srgbClr val="0000FF"/>
                </a:solidFill>
                <a:latin typeface="微软雅黑" panose="020B0503020204020204" pitchFamily="34" charset="-122"/>
                <a:ea typeface="微软雅黑" panose="020B0503020204020204" pitchFamily="34" charset="-122"/>
              </a:rPr>
              <a:t>坚持</a:t>
            </a:r>
            <a:r>
              <a:rPr lang="zh-CN" altLang="en-US" sz="2400" b="1" dirty="0">
                <a:solidFill>
                  <a:schemeClr val="tx1"/>
                </a:solidFill>
                <a:latin typeface="宋体" panose="02010600030101010101" pitchFamily="2" charset="-122"/>
                <a:ea typeface="宋体" panose="02010600030101010101" pitchFamily="2" charset="-122"/>
              </a:rPr>
              <a:t>和</a:t>
            </a:r>
            <a:r>
              <a:rPr lang="zh-CN" altLang="en-US" sz="2400" b="1" dirty="0">
                <a:solidFill>
                  <a:srgbClr val="0000FF"/>
                </a:solidFill>
                <a:latin typeface="微软雅黑" panose="020B0503020204020204" pitchFamily="34" charset="-122"/>
                <a:ea typeface="微软雅黑" panose="020B0503020204020204" pitchFamily="34" charset="-122"/>
              </a:rPr>
              <a:t>完善</a:t>
            </a:r>
            <a:r>
              <a:rPr lang="zh-CN" altLang="en-US" sz="2400" b="1" dirty="0">
                <a:solidFill>
                  <a:schemeClr val="tx1"/>
                </a:solidFill>
                <a:latin typeface="宋体" panose="02010600030101010101" pitchFamily="2" charset="-122"/>
                <a:ea typeface="宋体" panose="02010600030101010101" pitchFamily="2" charset="-122"/>
              </a:rPr>
              <a:t>社会主义基本</a:t>
            </a:r>
            <a:r>
              <a:rPr lang="zh-CN" altLang="en-US" sz="2400" b="1" dirty="0">
                <a:solidFill>
                  <a:srgbClr val="FF0000"/>
                </a:solidFill>
                <a:latin typeface="微软雅黑" panose="020B0503020204020204" pitchFamily="34" charset="-122"/>
                <a:ea typeface="微软雅黑" panose="020B0503020204020204" pitchFamily="34" charset="-122"/>
              </a:rPr>
              <a:t>经济制度</a:t>
            </a:r>
            <a:r>
              <a:rPr lang="zh-CN" altLang="en-US" sz="2400" b="1" dirty="0">
                <a:solidFill>
                  <a:schemeClr val="tx1"/>
                </a:solidFill>
                <a:latin typeface="宋体" panose="02010600030101010101" pitchFamily="2" charset="-122"/>
                <a:ea typeface="宋体" panose="02010600030101010101" pitchFamily="2" charset="-122"/>
              </a:rPr>
              <a:t>，发挥社会主义制度的</a:t>
            </a:r>
            <a:r>
              <a:rPr lang="zh-CN" altLang="en-US" sz="2400" b="1" dirty="0">
                <a:solidFill>
                  <a:srgbClr val="FF0000"/>
                </a:solidFill>
                <a:latin typeface="微软雅黑" panose="020B0503020204020204" pitchFamily="34" charset="-122"/>
                <a:ea typeface="微软雅黑" panose="020B0503020204020204" pitchFamily="34" charset="-122"/>
              </a:rPr>
              <a:t>优越性</a:t>
            </a:r>
            <a:r>
              <a:rPr lang="zh-CN" altLang="en-US" sz="2400" b="1" dirty="0">
                <a:solidFill>
                  <a:schemeClr val="tx1"/>
                </a:solidFill>
                <a:latin typeface="宋体" panose="02010600030101010101" pitchFamily="2" charset="-122"/>
                <a:ea typeface="宋体" panose="02010600030101010101" pitchFamily="2" charset="-122"/>
              </a:rPr>
              <a:t>；</a:t>
            </a:r>
          </a:p>
          <a:p>
            <a:pPr>
              <a:defRPr/>
            </a:pPr>
            <a:r>
              <a:rPr lang="zh-CN" altLang="en-US" sz="2400" b="1" dirty="0">
                <a:solidFill>
                  <a:schemeClr val="tx1"/>
                </a:solidFill>
                <a:latin typeface="宋体" panose="02010600030101010101" pitchFamily="2" charset="-122"/>
                <a:ea typeface="宋体" panose="02010600030101010101" pitchFamily="2" charset="-122"/>
              </a:rPr>
              <a:t>    一方面要</a:t>
            </a:r>
            <a:r>
              <a:rPr lang="zh-CN" altLang="en-US" sz="2400" b="1" dirty="0">
                <a:solidFill>
                  <a:srgbClr val="0000FF"/>
                </a:solidFill>
                <a:latin typeface="微软雅黑" panose="020B0503020204020204" pitchFamily="34" charset="-122"/>
                <a:ea typeface="微软雅黑" panose="020B0503020204020204" pitchFamily="34" charset="-122"/>
              </a:rPr>
              <a:t>构建</a:t>
            </a:r>
            <a:r>
              <a:rPr lang="zh-CN" altLang="en-US" sz="2400" b="1" dirty="0">
                <a:solidFill>
                  <a:schemeClr val="tx1"/>
                </a:solidFill>
                <a:latin typeface="宋体" panose="02010600030101010101" pitchFamily="2" charset="-122"/>
                <a:ea typeface="宋体" panose="02010600030101010101" pitchFamily="2" charset="-122"/>
              </a:rPr>
              <a:t>市场机制有效、微观主体有活力、宏观调控有度的</a:t>
            </a:r>
            <a:r>
              <a:rPr lang="zh-CN" altLang="en-US" sz="2400" b="1" dirty="0">
                <a:solidFill>
                  <a:srgbClr val="FF0000"/>
                </a:solidFill>
                <a:latin typeface="微软雅黑" panose="020B0503020204020204" pitchFamily="34" charset="-122"/>
                <a:ea typeface="微软雅黑" panose="020B0503020204020204" pitchFamily="34" charset="-122"/>
              </a:rPr>
              <a:t>经济体制</a:t>
            </a:r>
            <a:r>
              <a:rPr lang="zh-CN" altLang="en-US" sz="2400" b="1" dirty="0">
                <a:solidFill>
                  <a:schemeClr val="tx1"/>
                </a:solidFill>
                <a:latin typeface="宋体" panose="02010600030101010101" pitchFamily="2" charset="-122"/>
                <a:ea typeface="宋体" panose="02010600030101010101" pitchFamily="2" charset="-122"/>
              </a:rPr>
              <a:t>。</a:t>
            </a:r>
            <a:endParaRPr lang="en-US" altLang="zh-CN" sz="2400" b="1" dirty="0">
              <a:solidFill>
                <a:schemeClr val="tx1"/>
              </a:solidFill>
              <a:latin typeface="宋体" panose="02010600030101010101" pitchFamily="2" charset="-122"/>
              <a:ea typeface="宋体" panose="02010600030101010101" pitchFamily="2" charset="-122"/>
            </a:endParaRPr>
          </a:p>
          <a:p>
            <a:pPr indent="457200">
              <a:spcBef>
                <a:spcPts val="600"/>
              </a:spcBef>
              <a:defRPr/>
            </a:pPr>
            <a:r>
              <a:rPr lang="zh-CN" altLang="en-US" sz="2400" b="1" dirty="0">
                <a:solidFill>
                  <a:schemeClr val="tx1"/>
                </a:solidFill>
                <a:latin typeface="楷体" pitchFamily="49" charset="-122"/>
                <a:ea typeface="楷体" pitchFamily="49" charset="-122"/>
              </a:rPr>
              <a:t>中国共产党第十九届中央委员会第四次全体会议提出：</a:t>
            </a:r>
            <a:endParaRPr lang="en-US" altLang="zh-CN" sz="2400" b="1" dirty="0">
              <a:solidFill>
                <a:schemeClr val="tx1"/>
              </a:solidFill>
              <a:latin typeface="楷体" pitchFamily="49" charset="-122"/>
              <a:ea typeface="楷体" pitchFamily="49" charset="-122"/>
            </a:endParaRPr>
          </a:p>
          <a:p>
            <a:pPr indent="457200">
              <a:defRPr/>
            </a:pPr>
            <a:r>
              <a:rPr lang="zh-CN" altLang="en-US" sz="2400" b="1" dirty="0">
                <a:solidFill>
                  <a:srgbClr val="FF0000"/>
                </a:solidFill>
                <a:latin typeface="楷体" pitchFamily="49" charset="-122"/>
                <a:ea typeface="楷体" pitchFamily="49" charset="-122"/>
              </a:rPr>
              <a:t>社会主义基本经济制度</a:t>
            </a:r>
            <a:r>
              <a:rPr lang="zh-CN" altLang="en-US" sz="2400" b="1" dirty="0">
                <a:solidFill>
                  <a:schemeClr val="tx1"/>
                </a:solidFill>
                <a:latin typeface="楷体" pitchFamily="49" charset="-122"/>
                <a:ea typeface="楷体" pitchFamily="49" charset="-122"/>
              </a:rPr>
              <a:t>包括“公有制为主体、多种所有制经济共同发展，按劳分配为主体、多种分配方式并存，社会主义市场经济体制等”。</a:t>
            </a:r>
            <a:endParaRPr lang="en-US" altLang="zh-CN" sz="2400" b="1" dirty="0">
              <a:solidFill>
                <a:schemeClr val="tx1"/>
              </a:solidFill>
              <a:latin typeface="楷体" pitchFamily="49" charset="-122"/>
              <a:ea typeface="楷体" pitchFamily="49" charset="-122"/>
            </a:endParaRPr>
          </a:p>
        </p:txBody>
      </p:sp>
      <p:sp>
        <p:nvSpPr>
          <p:cNvPr id="10" name="矩形 7">
            <a:extLst>
              <a:ext uri="{FF2B5EF4-FFF2-40B4-BE49-F238E27FC236}">
                <a16:creationId xmlns:a16="http://schemas.microsoft.com/office/drawing/2014/main" xmlns="" id="{FD920C43-3D69-482C-84BA-1C8B7D8BBD60}"/>
              </a:ext>
            </a:extLst>
          </p:cNvPr>
          <p:cNvSpPr>
            <a:spLocks noChangeArrowheads="1"/>
          </p:cNvSpPr>
          <p:nvPr/>
        </p:nvSpPr>
        <p:spPr bwMode="auto">
          <a:xfrm>
            <a:off x="222835" y="0"/>
            <a:ext cx="892116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2800" b="1" dirty="0">
                <a:solidFill>
                  <a:srgbClr val="0000FF"/>
                </a:solidFill>
                <a:latin typeface="微软雅黑" panose="020B0503020204020204" pitchFamily="34" charset="-122"/>
                <a:ea typeface="微软雅黑" panose="020B0503020204020204" pitchFamily="34" charset="-122"/>
              </a:rPr>
              <a:t>四、理论评析  </a:t>
            </a:r>
            <a:r>
              <a:rPr lang="zh-CN" altLang="en-US" sz="2400" b="1" dirty="0">
                <a:latin typeface="微软雅黑" panose="020B0503020204020204" pitchFamily="34" charset="-122"/>
                <a:ea typeface="微软雅黑" panose="020B0503020204020204" pitchFamily="34" charset="-122"/>
              </a:rPr>
              <a:t>（一）</a:t>
            </a:r>
            <a:r>
              <a:rPr lang="zh-CN" altLang="en-US" sz="2800" b="1" dirty="0">
                <a:latin typeface="微软雅黑" panose="020B0503020204020204" pitchFamily="34" charset="-122"/>
                <a:ea typeface="微软雅黑" panose="020B0503020204020204" pitchFamily="34" charset="-122"/>
              </a:rPr>
              <a:t>市场机制有效</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6432" y="1511193"/>
            <a:ext cx="8711134"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57200"/>
            <a:r>
              <a:rPr lang="zh-CN" altLang="en-US" sz="2400" dirty="0">
                <a:latin typeface="楷体" pitchFamily="49" charset="-122"/>
                <a:ea typeface="楷体" pitchFamily="49" charset="-122"/>
              </a:rPr>
              <a:t>前进道路上，我们必须</a:t>
            </a:r>
            <a:endParaRPr lang="en-US" altLang="zh-CN" sz="2400" dirty="0">
              <a:latin typeface="楷体" pitchFamily="49" charset="-122"/>
              <a:ea typeface="楷体" pitchFamily="49" charset="-122"/>
            </a:endParaRPr>
          </a:p>
          <a:p>
            <a:pPr indent="457200"/>
            <a:r>
              <a:rPr lang="zh-CN" altLang="en-US" sz="2400" dirty="0">
                <a:latin typeface="楷体" pitchFamily="49" charset="-122"/>
                <a:ea typeface="楷体" pitchFamily="49" charset="-122"/>
              </a:rPr>
              <a:t>毫不动摇</a:t>
            </a:r>
            <a:r>
              <a:rPr lang="zh-CN" altLang="en-US" sz="2400" b="1" dirty="0">
                <a:solidFill>
                  <a:srgbClr val="0000FF"/>
                </a:solidFill>
                <a:latin typeface="微软雅黑" panose="020B0503020204020204" pitchFamily="34" charset="-122"/>
                <a:ea typeface="微软雅黑" panose="020B0503020204020204" pitchFamily="34" charset="-122"/>
              </a:rPr>
              <a:t>巩固</a:t>
            </a:r>
            <a:r>
              <a:rPr lang="zh-CN" altLang="en-US" sz="2400" dirty="0">
                <a:latin typeface="楷体" pitchFamily="49" charset="-122"/>
                <a:ea typeface="楷体" pitchFamily="49" charset="-122"/>
              </a:rPr>
              <a:t>和</a:t>
            </a:r>
            <a:r>
              <a:rPr lang="zh-CN" altLang="en-US" sz="2400" b="1" dirty="0">
                <a:solidFill>
                  <a:srgbClr val="0000FF"/>
                </a:solidFill>
                <a:latin typeface="微软雅黑" panose="020B0503020204020204" pitchFamily="34" charset="-122"/>
                <a:ea typeface="微软雅黑" panose="020B0503020204020204" pitchFamily="34" charset="-122"/>
              </a:rPr>
              <a:t>发展</a:t>
            </a:r>
            <a:r>
              <a:rPr lang="zh-CN" altLang="en-US" sz="2400" b="1" dirty="0">
                <a:solidFill>
                  <a:srgbClr val="FF0000"/>
                </a:solidFill>
                <a:latin typeface="微软雅黑" panose="020B0503020204020204" pitchFamily="34" charset="-122"/>
                <a:ea typeface="微软雅黑" panose="020B0503020204020204" pitchFamily="34" charset="-122"/>
              </a:rPr>
              <a:t>公有制</a:t>
            </a:r>
            <a:r>
              <a:rPr lang="zh-CN" altLang="en-US" sz="2400" dirty="0">
                <a:latin typeface="楷体" pitchFamily="49" charset="-122"/>
                <a:ea typeface="楷体" pitchFamily="49" charset="-122"/>
              </a:rPr>
              <a:t>经济，</a:t>
            </a:r>
            <a:endParaRPr lang="en-US" altLang="zh-CN" sz="2400" dirty="0">
              <a:latin typeface="楷体" pitchFamily="49" charset="-122"/>
              <a:ea typeface="楷体" pitchFamily="49" charset="-122"/>
            </a:endParaRPr>
          </a:p>
          <a:p>
            <a:pPr indent="457200"/>
            <a:r>
              <a:rPr lang="zh-CN" altLang="en-US" sz="2400" dirty="0">
                <a:latin typeface="楷体" pitchFamily="49" charset="-122"/>
                <a:ea typeface="楷体" pitchFamily="49" charset="-122"/>
              </a:rPr>
              <a:t>毫不动摇</a:t>
            </a:r>
            <a:r>
              <a:rPr lang="zh-CN" altLang="en-US" sz="2400" b="1" dirty="0">
                <a:solidFill>
                  <a:srgbClr val="0000FF"/>
                </a:solidFill>
                <a:latin typeface="微软雅黑" panose="020B0503020204020204" pitchFamily="34" charset="-122"/>
                <a:ea typeface="微软雅黑" panose="020B0503020204020204" pitchFamily="34" charset="-122"/>
              </a:rPr>
              <a:t>鼓励</a:t>
            </a:r>
            <a:r>
              <a:rPr lang="zh-CN" altLang="en-US" sz="2400" dirty="0">
                <a:latin typeface="楷体" pitchFamily="49" charset="-122"/>
                <a:ea typeface="楷体" pitchFamily="49" charset="-122"/>
              </a:rPr>
              <a:t>、</a:t>
            </a:r>
            <a:r>
              <a:rPr lang="zh-CN" altLang="en-US" sz="2400" b="1" dirty="0">
                <a:solidFill>
                  <a:srgbClr val="0000FF"/>
                </a:solidFill>
                <a:latin typeface="微软雅黑" panose="020B0503020204020204" pitchFamily="34" charset="-122"/>
                <a:ea typeface="微软雅黑" panose="020B0503020204020204" pitchFamily="34" charset="-122"/>
              </a:rPr>
              <a:t>支持</a:t>
            </a:r>
            <a:r>
              <a:rPr lang="zh-CN" altLang="en-US" sz="2400" dirty="0">
                <a:latin typeface="楷体" pitchFamily="49" charset="-122"/>
                <a:ea typeface="楷体" pitchFamily="49" charset="-122"/>
              </a:rPr>
              <a:t>、</a:t>
            </a:r>
            <a:r>
              <a:rPr lang="zh-CN" altLang="en-US" sz="2400" b="1" dirty="0">
                <a:solidFill>
                  <a:srgbClr val="0000FF"/>
                </a:solidFill>
                <a:latin typeface="微软雅黑" panose="020B0503020204020204" pitchFamily="34" charset="-122"/>
                <a:ea typeface="微软雅黑" panose="020B0503020204020204" pitchFamily="34" charset="-122"/>
              </a:rPr>
              <a:t>引导</a:t>
            </a:r>
            <a:r>
              <a:rPr lang="zh-CN" altLang="en-US" sz="2400" b="1" dirty="0">
                <a:solidFill>
                  <a:srgbClr val="FF0000"/>
                </a:solidFill>
                <a:latin typeface="微软雅黑" panose="020B0503020204020204" pitchFamily="34" charset="-122"/>
                <a:ea typeface="微软雅黑" panose="020B0503020204020204" pitchFamily="34" charset="-122"/>
              </a:rPr>
              <a:t>非公有制</a:t>
            </a:r>
            <a:r>
              <a:rPr lang="zh-CN" altLang="en-US" sz="2400" dirty="0">
                <a:latin typeface="楷体" pitchFamily="49" charset="-122"/>
                <a:ea typeface="楷体" pitchFamily="49" charset="-122"/>
              </a:rPr>
              <a:t>经济发展，</a:t>
            </a:r>
            <a:endParaRPr lang="en-US" altLang="zh-CN" sz="2400" dirty="0">
              <a:latin typeface="楷体" pitchFamily="49" charset="-122"/>
              <a:ea typeface="楷体" pitchFamily="49" charset="-122"/>
            </a:endParaRPr>
          </a:p>
          <a:p>
            <a:pPr indent="457200"/>
            <a:r>
              <a:rPr lang="zh-CN" altLang="en-US" sz="2400" dirty="0">
                <a:latin typeface="楷体" pitchFamily="49" charset="-122"/>
                <a:ea typeface="楷体" pitchFamily="49" charset="-122"/>
              </a:rPr>
              <a:t>充分发挥</a:t>
            </a:r>
            <a:r>
              <a:rPr lang="zh-CN" altLang="en-US" sz="2400" b="1" dirty="0">
                <a:solidFill>
                  <a:srgbClr val="FF0000"/>
                </a:solidFill>
                <a:latin typeface="微软雅黑" panose="020B0503020204020204" pitchFamily="34" charset="-122"/>
                <a:ea typeface="微软雅黑" panose="020B0503020204020204" pitchFamily="34" charset="-122"/>
              </a:rPr>
              <a:t>市场</a:t>
            </a:r>
            <a:r>
              <a:rPr lang="zh-CN" altLang="en-US" sz="2400" dirty="0">
                <a:latin typeface="楷体" pitchFamily="49" charset="-122"/>
                <a:ea typeface="楷体" pitchFamily="49" charset="-122"/>
              </a:rPr>
              <a:t>在资源配置中的</a:t>
            </a:r>
            <a:r>
              <a:rPr lang="zh-CN" altLang="en-US" sz="2400" b="1" dirty="0">
                <a:solidFill>
                  <a:srgbClr val="FF0000"/>
                </a:solidFill>
                <a:latin typeface="微软雅黑" panose="020B0503020204020204" pitchFamily="34" charset="-122"/>
                <a:ea typeface="微软雅黑" panose="020B0503020204020204" pitchFamily="34" charset="-122"/>
              </a:rPr>
              <a:t>决定性作用</a:t>
            </a:r>
            <a:r>
              <a:rPr lang="zh-CN" altLang="en-US" sz="2400" dirty="0">
                <a:latin typeface="楷体" pitchFamily="49" charset="-122"/>
                <a:ea typeface="楷体" pitchFamily="49" charset="-122"/>
              </a:rPr>
              <a:t>，</a:t>
            </a:r>
            <a:endParaRPr lang="en-US" altLang="zh-CN" sz="2400" dirty="0">
              <a:latin typeface="楷体" pitchFamily="49" charset="-122"/>
              <a:ea typeface="楷体" pitchFamily="49" charset="-122"/>
            </a:endParaRPr>
          </a:p>
          <a:p>
            <a:pPr indent="457200"/>
            <a:r>
              <a:rPr lang="zh-CN" altLang="en-US" sz="2400" dirty="0">
                <a:latin typeface="楷体" pitchFamily="49" charset="-122"/>
                <a:ea typeface="楷体" pitchFamily="49" charset="-122"/>
              </a:rPr>
              <a:t>更好发挥</a:t>
            </a:r>
            <a:r>
              <a:rPr lang="zh-CN" altLang="en-US" sz="2400" b="1" dirty="0">
                <a:solidFill>
                  <a:srgbClr val="FF0000"/>
                </a:solidFill>
                <a:latin typeface="微软雅黑" panose="020B0503020204020204" pitchFamily="34" charset="-122"/>
                <a:ea typeface="微软雅黑" panose="020B0503020204020204" pitchFamily="34" charset="-122"/>
              </a:rPr>
              <a:t>政府作用</a:t>
            </a:r>
            <a:r>
              <a:rPr lang="zh-CN" altLang="en-US" sz="2400" dirty="0">
                <a:latin typeface="楷体" pitchFamily="49" charset="-122"/>
                <a:ea typeface="楷体" pitchFamily="49" charset="-122"/>
              </a:rPr>
              <a:t>，激发各类市场主体活力。</a:t>
            </a:r>
            <a:br>
              <a:rPr lang="zh-CN" altLang="en-US" sz="2400" dirty="0">
                <a:latin typeface="楷体" pitchFamily="49" charset="-122"/>
                <a:ea typeface="楷体" pitchFamily="49" charset="-122"/>
              </a:rPr>
            </a:br>
            <a:endParaRPr lang="en-US" altLang="zh-CN" sz="2400" dirty="0">
              <a:latin typeface="楷体" pitchFamily="49" charset="-122"/>
              <a:ea typeface="楷体" pitchFamily="49" charset="-122"/>
            </a:endParaRPr>
          </a:p>
          <a:p>
            <a:pPr indent="457200"/>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习近平在庆祝改革开放</a:t>
            </a:r>
            <a:r>
              <a:rPr lang="en-US" altLang="zh-CN" sz="2000" dirty="0">
                <a:latin typeface="楷体" pitchFamily="49" charset="-122"/>
                <a:ea typeface="楷体" pitchFamily="49" charset="-122"/>
              </a:rPr>
              <a:t>40</a:t>
            </a:r>
            <a:r>
              <a:rPr lang="zh-CN" altLang="en-US" sz="2000" dirty="0">
                <a:latin typeface="楷体" pitchFamily="49" charset="-122"/>
                <a:ea typeface="楷体" pitchFamily="49" charset="-122"/>
              </a:rPr>
              <a:t>周年大会上的讲话（</a:t>
            </a:r>
            <a:r>
              <a:rPr lang="en-US" altLang="zh-CN" sz="2000" dirty="0">
                <a:latin typeface="楷体" pitchFamily="49" charset="-122"/>
                <a:ea typeface="楷体" pitchFamily="49" charset="-122"/>
              </a:rPr>
              <a:t>2018</a:t>
            </a:r>
            <a:r>
              <a:rPr lang="zh-CN" altLang="en-US" sz="2000" dirty="0">
                <a:latin typeface="楷体" pitchFamily="49" charset="-122"/>
                <a:ea typeface="楷体" pitchFamily="49" charset="-122"/>
              </a:rPr>
              <a:t>年</a:t>
            </a:r>
            <a:r>
              <a:rPr lang="en-US" altLang="zh-CN" sz="2000" dirty="0">
                <a:latin typeface="楷体" pitchFamily="49" charset="-122"/>
                <a:ea typeface="楷体" pitchFamily="49" charset="-122"/>
              </a:rPr>
              <a:t>12</a:t>
            </a:r>
            <a:r>
              <a:rPr lang="zh-CN" altLang="en-US" sz="2000" dirty="0">
                <a:latin typeface="楷体" pitchFamily="49" charset="-122"/>
                <a:ea typeface="楷体" pitchFamily="49" charset="-122"/>
              </a:rPr>
              <a:t>月</a:t>
            </a:r>
            <a:r>
              <a:rPr lang="en-US" altLang="zh-CN" sz="2000" dirty="0">
                <a:latin typeface="楷体" pitchFamily="49" charset="-122"/>
                <a:ea typeface="楷体" pitchFamily="49" charset="-122"/>
              </a:rPr>
              <a:t>18</a:t>
            </a:r>
            <a:r>
              <a:rPr lang="zh-CN" altLang="en-US" sz="2000" dirty="0">
                <a:latin typeface="楷体" pitchFamily="49" charset="-122"/>
                <a:ea typeface="楷体" pitchFamily="49" charset="-122"/>
              </a:rPr>
              <a:t>日</a:t>
            </a:r>
            <a:r>
              <a:rPr lang="zh-CN" altLang="en-US" dirty="0">
                <a:latin typeface="楷体" pitchFamily="49" charset="-122"/>
                <a:ea typeface="楷体" pitchFamily="49" charset="-122"/>
              </a:rPr>
              <a:t>）</a:t>
            </a:r>
            <a:endParaRPr lang="zh-CN" altLang="en-US" sz="2000" dirty="0">
              <a:latin typeface="楷体" pitchFamily="49" charset="-122"/>
              <a:ea typeface="楷体" pitchFamily="49" charset="-122"/>
            </a:endParaRPr>
          </a:p>
        </p:txBody>
      </p:sp>
      <p:sp>
        <p:nvSpPr>
          <p:cNvPr id="4" name="矩形 6">
            <a:extLst>
              <a:ext uri="{FF2B5EF4-FFF2-40B4-BE49-F238E27FC236}">
                <a16:creationId xmlns:a16="http://schemas.microsoft.com/office/drawing/2014/main" xmlns="" id="{2D36C852-3A32-482E-A792-7F6770E11F1A}"/>
              </a:ext>
            </a:extLst>
          </p:cNvPr>
          <p:cNvSpPr>
            <a:spLocks noChangeArrowheads="1"/>
          </p:cNvSpPr>
          <p:nvPr/>
        </p:nvSpPr>
        <p:spPr bwMode="auto">
          <a:xfrm>
            <a:off x="216432" y="159241"/>
            <a:ext cx="8711134" cy="10057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pPr>
              <a:lnSpc>
                <a:spcPct val="130000"/>
              </a:lnSpc>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市场</a:t>
            </a:r>
            <a:r>
              <a:rPr lang="zh-CN" altLang="en-US" sz="2400" b="1" dirty="0">
                <a:latin typeface="宋体" panose="02010600030101010101" pitchFamily="2" charset="-122"/>
                <a:ea typeface="宋体" panose="02010600030101010101" pitchFamily="2" charset="-122"/>
              </a:rPr>
              <a:t>在资源配置中起</a:t>
            </a:r>
            <a:r>
              <a:rPr lang="zh-CN" altLang="en-US" sz="2400" b="1" dirty="0">
                <a:solidFill>
                  <a:srgbClr val="0000FF"/>
                </a:solidFill>
                <a:latin typeface="微软雅黑" panose="020B0503020204020204" pitchFamily="34" charset="-122"/>
                <a:ea typeface="微软雅黑" panose="020B0503020204020204" pitchFamily="34" charset="-122"/>
              </a:rPr>
              <a:t>决定性作用</a:t>
            </a:r>
            <a:r>
              <a:rPr lang="zh-CN" altLang="en-US" sz="2400" b="1" dirty="0">
                <a:latin typeface="宋体" panose="02010600030101010101" pitchFamily="2" charset="-122"/>
                <a:ea typeface="宋体" panose="02010600030101010101" pitchFamily="2" charset="-122"/>
              </a:rPr>
              <a:t>，是</a:t>
            </a:r>
            <a:r>
              <a:rPr lang="zh-CN" altLang="en-US" sz="2400" b="1" dirty="0">
                <a:solidFill>
                  <a:srgbClr val="FF0000"/>
                </a:solidFill>
                <a:latin typeface="微软雅黑" panose="020B0503020204020204" pitchFamily="34" charset="-122"/>
                <a:ea typeface="微软雅黑" panose="020B0503020204020204" pitchFamily="34" charset="-122"/>
              </a:rPr>
              <a:t>市场经济的一般规律</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a:lnSpc>
                <a:spcPct val="130000"/>
              </a:lnSpc>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完善社会主义市场经济体制</a:t>
            </a:r>
            <a:r>
              <a:rPr lang="zh-CN" altLang="en-US" sz="2400" b="1" dirty="0">
                <a:solidFill>
                  <a:srgbClr val="0000FF"/>
                </a:solidFill>
                <a:latin typeface="微软雅黑" panose="020B0503020204020204" pitchFamily="34" charset="-122"/>
                <a:ea typeface="微软雅黑" panose="020B0503020204020204" pitchFamily="34" charset="-122"/>
              </a:rPr>
              <a:t>必须遵循这条规律</a:t>
            </a:r>
            <a:r>
              <a:rPr lang="zh-CN" altLang="en-US" sz="2400" b="1" dirty="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888587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矩形 6">
            <a:extLst>
              <a:ext uri="{FF2B5EF4-FFF2-40B4-BE49-F238E27FC236}">
                <a16:creationId xmlns:a16="http://schemas.microsoft.com/office/drawing/2014/main" xmlns="" id="{31383C98-4AC4-4697-843C-F678DE127FE3}"/>
              </a:ext>
            </a:extLst>
          </p:cNvPr>
          <p:cNvSpPr>
            <a:spLocks noChangeArrowheads="1"/>
          </p:cNvSpPr>
          <p:nvPr/>
        </p:nvSpPr>
        <p:spPr bwMode="auto">
          <a:xfrm>
            <a:off x="99892" y="231301"/>
            <a:ext cx="8898111" cy="345325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pPr>
              <a:lnSpc>
                <a:spcPct val="130000"/>
              </a:lnSpc>
            </a:pP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要</a:t>
            </a:r>
            <a:r>
              <a:rPr lang="zh-CN" altLang="en-US" sz="2400" b="1" dirty="0">
                <a:solidFill>
                  <a:srgbClr val="0000FF"/>
                </a:solidFill>
                <a:latin typeface="微软雅黑" panose="020B0503020204020204" pitchFamily="34" charset="-122"/>
                <a:ea typeface="微软雅黑" panose="020B0503020204020204" pitchFamily="34" charset="-122"/>
              </a:rPr>
              <a:t>加快完善</a:t>
            </a:r>
            <a:r>
              <a:rPr lang="zh-CN" altLang="en-US" sz="2400" b="1" dirty="0">
                <a:solidFill>
                  <a:srgbClr val="FF0000"/>
                </a:solidFill>
                <a:latin typeface="微软雅黑" panose="020B0503020204020204" pitchFamily="34" charset="-122"/>
                <a:ea typeface="微软雅黑" panose="020B0503020204020204" pitchFamily="34" charset="-122"/>
              </a:rPr>
              <a:t>要素</a:t>
            </a:r>
            <a:r>
              <a:rPr lang="zh-CN" altLang="en-US" sz="2400" b="1" dirty="0">
                <a:latin typeface="微软雅黑" panose="020B0503020204020204" pitchFamily="34" charset="-122"/>
                <a:ea typeface="微软雅黑" panose="020B0503020204020204" pitchFamily="34" charset="-122"/>
              </a:rPr>
              <a:t>的市场化配置，</a:t>
            </a:r>
            <a:endParaRPr lang="en-US" altLang="zh-CN" sz="2400" b="1" dirty="0">
              <a:latin typeface="微软雅黑" panose="020B0503020204020204" pitchFamily="34" charset="-122"/>
              <a:ea typeface="微软雅黑" panose="020B0503020204020204" pitchFamily="34" charset="-122"/>
            </a:endParaRPr>
          </a:p>
          <a:p>
            <a:pPr>
              <a:lnSpc>
                <a:spcPct val="130000"/>
              </a:lnSpc>
            </a:pPr>
            <a:r>
              <a:rPr lang="en-US" altLang="zh-CN" sz="2400" b="1" dirty="0">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加快完善</a:t>
            </a:r>
            <a:r>
              <a:rPr lang="zh-CN" altLang="en-US" sz="2400" b="1" dirty="0">
                <a:latin typeface="微软雅黑" panose="020B0503020204020204" pitchFamily="34" charset="-122"/>
                <a:ea typeface="微软雅黑" panose="020B0503020204020204" pitchFamily="34" charset="-122"/>
              </a:rPr>
              <a:t>主要由市场决定</a:t>
            </a:r>
            <a:r>
              <a:rPr lang="zh-CN" altLang="en-US" sz="2400" b="1" dirty="0">
                <a:solidFill>
                  <a:srgbClr val="FF0000"/>
                </a:solidFill>
                <a:latin typeface="微软雅黑" panose="020B0503020204020204" pitchFamily="34" charset="-122"/>
                <a:ea typeface="微软雅黑" panose="020B0503020204020204" pitchFamily="34" charset="-122"/>
              </a:rPr>
              <a:t>价格</a:t>
            </a:r>
            <a:r>
              <a:rPr lang="zh-CN" altLang="en-US" sz="2400" b="1" dirty="0">
                <a:latin typeface="微软雅黑" panose="020B0503020204020204" pitchFamily="34" charset="-122"/>
                <a:ea typeface="微软雅黑" panose="020B0503020204020204" pitchFamily="34" charset="-122"/>
              </a:rPr>
              <a:t>的机制，</a:t>
            </a:r>
            <a:endParaRPr lang="en-US" altLang="zh-CN" sz="2400" b="1" dirty="0">
              <a:latin typeface="微软雅黑" panose="020B0503020204020204" pitchFamily="34" charset="-122"/>
              <a:ea typeface="微软雅黑" panose="020B0503020204020204" pitchFamily="34" charset="-122"/>
            </a:endParaRPr>
          </a:p>
          <a:p>
            <a:pPr>
              <a:lnSpc>
                <a:spcPct val="130000"/>
              </a:lnSpc>
            </a:pPr>
            <a:r>
              <a:rPr lang="en-US" altLang="zh-CN" sz="2400" b="1" dirty="0">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加快</a:t>
            </a:r>
            <a:r>
              <a:rPr lang="zh-CN" altLang="en-US" sz="2400" b="1" dirty="0" smtClean="0">
                <a:solidFill>
                  <a:srgbClr val="0000FF"/>
                </a:solidFill>
                <a:latin typeface="微软雅黑" panose="020B0503020204020204" pitchFamily="34" charset="-122"/>
                <a:ea typeface="微软雅黑" panose="020B0503020204020204" pitchFamily="34" charset="-122"/>
              </a:rPr>
              <a:t>完善</a:t>
            </a:r>
            <a:r>
              <a:rPr lang="zh-CN" altLang="en-US" sz="2400" b="1" dirty="0" smtClean="0">
                <a:latin typeface="微软雅黑" panose="020B0503020204020204" pitchFamily="34" charset="-122"/>
                <a:ea typeface="微软雅黑" panose="020B0503020204020204" pitchFamily="34" charset="-122"/>
              </a:rPr>
              <a:t>公平</a:t>
            </a:r>
            <a:r>
              <a:rPr lang="zh-CN" altLang="en-US" sz="2400" b="1" dirty="0" smtClean="0">
                <a:solidFill>
                  <a:srgbClr val="FF0000"/>
                </a:solidFill>
                <a:latin typeface="微软雅黑" panose="020B0503020204020204" pitchFamily="34" charset="-122"/>
                <a:ea typeface="微软雅黑" panose="020B0503020204020204" pitchFamily="34" charset="-122"/>
              </a:rPr>
              <a:t>竞争</a:t>
            </a:r>
            <a:r>
              <a:rPr lang="zh-CN" altLang="en-US" sz="2400" b="1" dirty="0" smtClean="0">
                <a:latin typeface="微软雅黑" panose="020B0503020204020204" pitchFamily="34" charset="-122"/>
                <a:ea typeface="微软雅黑" panose="020B0503020204020204" pitchFamily="34" charset="-122"/>
              </a:rPr>
              <a:t>的市场</a:t>
            </a:r>
            <a:r>
              <a:rPr lang="zh-CN" altLang="en-US" sz="2400" b="1" dirty="0">
                <a:latin typeface="微软雅黑" panose="020B0503020204020204" pitchFamily="34" charset="-122"/>
                <a:ea typeface="微软雅黑" panose="020B0503020204020204" pitchFamily="34" charset="-122"/>
              </a:rPr>
              <a:t>环境，</a:t>
            </a:r>
          </a:p>
          <a:p>
            <a:pPr>
              <a:lnSpc>
                <a:spcPct val="130000"/>
              </a:lnSpc>
            </a:pPr>
            <a:r>
              <a:rPr lang="zh-CN" altLang="en-US" sz="2400" b="1" dirty="0">
                <a:solidFill>
                  <a:srgbClr val="FF0000"/>
                </a:solidFill>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    推动</a:t>
            </a:r>
            <a:r>
              <a:rPr lang="zh-CN" altLang="en-US" sz="2400" b="1" dirty="0">
                <a:latin typeface="微软雅黑" panose="020B0503020204020204" pitchFamily="34" charset="-122"/>
                <a:ea typeface="微软雅黑" panose="020B0503020204020204" pitchFamily="34" charset="-122"/>
              </a:rPr>
              <a:t>资源配置依据</a:t>
            </a:r>
            <a:r>
              <a:rPr lang="zh-CN" altLang="en-US" sz="2400" b="1" dirty="0">
                <a:solidFill>
                  <a:srgbClr val="FF0000"/>
                </a:solidFill>
                <a:latin typeface="微软雅黑" panose="020B0503020204020204" pitchFamily="34" charset="-122"/>
                <a:ea typeface="微软雅黑" panose="020B0503020204020204" pitchFamily="34" charset="-122"/>
              </a:rPr>
              <a:t>市场规则</a:t>
            </a:r>
            <a:r>
              <a:rPr lang="zh-CN" altLang="en-US" sz="2400" b="1" dirty="0">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市场价格</a:t>
            </a:r>
            <a:r>
              <a:rPr lang="zh-CN" altLang="en-US" sz="2400" b="1" dirty="0">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市场竞争</a:t>
            </a:r>
            <a:r>
              <a:rPr lang="zh-CN" altLang="en-US" sz="2400" b="1" dirty="0">
                <a:latin typeface="微软雅黑" panose="020B0503020204020204" pitchFamily="34" charset="-122"/>
                <a:ea typeface="微软雅黑" panose="020B0503020204020204" pitchFamily="34" charset="-122"/>
              </a:rPr>
              <a:t>达到</a:t>
            </a:r>
            <a:endParaRPr lang="en-US" altLang="zh-CN" sz="2400" b="1" dirty="0">
              <a:latin typeface="微软雅黑" panose="020B0503020204020204" pitchFamily="34" charset="-122"/>
              <a:ea typeface="微软雅黑" panose="020B0503020204020204" pitchFamily="34" charset="-122"/>
            </a:endParaRPr>
          </a:p>
          <a:p>
            <a:pPr>
              <a:lnSpc>
                <a:spcPct val="130000"/>
              </a:lnSpc>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效益最大化和效率最优化，</a:t>
            </a:r>
          </a:p>
          <a:p>
            <a:pPr>
              <a:lnSpc>
                <a:spcPct val="130000"/>
              </a:lnSpc>
            </a:pPr>
            <a:r>
              <a:rPr lang="zh-CN" altLang="en-US" sz="2400" b="1" dirty="0">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实现</a:t>
            </a:r>
            <a:r>
              <a:rPr lang="zh-CN" altLang="en-US" sz="2400" b="1" dirty="0">
                <a:solidFill>
                  <a:srgbClr val="FF0000"/>
                </a:solidFill>
                <a:latin typeface="微软雅黑" panose="020B0503020204020204" pitchFamily="34" charset="-122"/>
                <a:ea typeface="微软雅黑" panose="020B0503020204020204" pitchFamily="34" charset="-122"/>
              </a:rPr>
              <a:t>产权</a:t>
            </a:r>
            <a:r>
              <a:rPr lang="zh-CN" altLang="en-US" sz="2400" b="1" dirty="0">
                <a:latin typeface="微软雅黑" panose="020B0503020204020204" pitchFamily="34" charset="-122"/>
                <a:ea typeface="微软雅黑" panose="020B0503020204020204" pitchFamily="34" charset="-122"/>
              </a:rPr>
              <a:t>有效激励、</a:t>
            </a:r>
            <a:r>
              <a:rPr lang="zh-CN" altLang="en-US" sz="2400" b="1" dirty="0">
                <a:solidFill>
                  <a:srgbClr val="FF0000"/>
                </a:solidFill>
                <a:latin typeface="微软雅黑" panose="020B0503020204020204" pitchFamily="34" charset="-122"/>
                <a:ea typeface="微软雅黑" panose="020B0503020204020204" pitchFamily="34" charset="-122"/>
              </a:rPr>
              <a:t>要素</a:t>
            </a:r>
            <a:r>
              <a:rPr lang="zh-CN" altLang="en-US" sz="2400" b="1" dirty="0">
                <a:latin typeface="微软雅黑" panose="020B0503020204020204" pitchFamily="34" charset="-122"/>
                <a:ea typeface="微软雅黑" panose="020B0503020204020204" pitchFamily="34" charset="-122"/>
              </a:rPr>
              <a:t>自由流动、</a:t>
            </a:r>
            <a:r>
              <a:rPr lang="zh-CN" altLang="en-US" sz="2400" b="1" dirty="0">
                <a:solidFill>
                  <a:srgbClr val="FF0000"/>
                </a:solidFill>
                <a:latin typeface="微软雅黑" panose="020B0503020204020204" pitchFamily="34" charset="-122"/>
                <a:ea typeface="微软雅黑" panose="020B0503020204020204" pitchFamily="34" charset="-122"/>
              </a:rPr>
              <a:t>价格</a:t>
            </a:r>
            <a:r>
              <a:rPr lang="zh-CN" altLang="en-US" sz="2400" b="1" dirty="0">
                <a:latin typeface="微软雅黑" panose="020B0503020204020204" pitchFamily="34" charset="-122"/>
                <a:ea typeface="微软雅黑" panose="020B0503020204020204" pitchFamily="34" charset="-122"/>
              </a:rPr>
              <a:t>反应灵活、</a:t>
            </a:r>
            <a:endParaRPr lang="en-US" altLang="zh-CN" sz="2400" b="1" dirty="0">
              <a:latin typeface="微软雅黑" panose="020B0503020204020204" pitchFamily="34" charset="-122"/>
              <a:ea typeface="微软雅黑" panose="020B0503020204020204" pitchFamily="34" charset="-122"/>
            </a:endParaRPr>
          </a:p>
          <a:p>
            <a:pPr>
              <a:lnSpc>
                <a:spcPct val="130000"/>
              </a:lnSpc>
            </a:pPr>
            <a:r>
              <a:rPr lang="en-US" altLang="zh-CN" sz="2400" b="1" dirty="0">
                <a:latin typeface="微软雅黑" panose="020B0503020204020204" pitchFamily="34" charset="-122"/>
                <a:ea typeface="微软雅黑" panose="020B0503020204020204" pitchFamily="34" charset="-122"/>
              </a:rPr>
              <a:t>             </a:t>
            </a:r>
            <a:r>
              <a:rPr lang="zh-CN" altLang="en-US" sz="2400" b="1" dirty="0">
                <a:solidFill>
                  <a:srgbClr val="FF0000"/>
                </a:solidFill>
                <a:latin typeface="微软雅黑" panose="020B0503020204020204" pitchFamily="34" charset="-122"/>
                <a:ea typeface="微软雅黑" panose="020B0503020204020204" pitchFamily="34" charset="-122"/>
              </a:rPr>
              <a:t>竞争</a:t>
            </a:r>
            <a:r>
              <a:rPr lang="zh-CN" altLang="en-US" sz="2400" b="1" dirty="0">
                <a:latin typeface="微软雅黑" panose="020B0503020204020204" pitchFamily="34" charset="-122"/>
                <a:ea typeface="微软雅黑" panose="020B0503020204020204" pitchFamily="34" charset="-122"/>
              </a:rPr>
              <a:t>公平有序、</a:t>
            </a:r>
            <a:r>
              <a:rPr lang="zh-CN" altLang="en-US" sz="2400" b="1" dirty="0">
                <a:solidFill>
                  <a:srgbClr val="FF0000"/>
                </a:solidFill>
                <a:latin typeface="微软雅黑" panose="020B0503020204020204" pitchFamily="34" charset="-122"/>
                <a:ea typeface="微软雅黑" panose="020B0503020204020204" pitchFamily="34" charset="-122"/>
              </a:rPr>
              <a:t>企业</a:t>
            </a:r>
            <a:r>
              <a:rPr lang="zh-CN" altLang="en-US" sz="2400" b="1" dirty="0">
                <a:latin typeface="微软雅黑" panose="020B0503020204020204" pitchFamily="34" charset="-122"/>
                <a:ea typeface="微软雅黑" panose="020B0503020204020204" pitchFamily="34" charset="-122"/>
              </a:rPr>
              <a:t>优胜劣汰的目标。</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矩形 6">
            <a:extLst>
              <a:ext uri="{FF2B5EF4-FFF2-40B4-BE49-F238E27FC236}">
                <a16:creationId xmlns:a16="http://schemas.microsoft.com/office/drawing/2014/main" xmlns="" id="{31383C98-4AC4-4697-843C-F678DE127FE3}"/>
              </a:ext>
            </a:extLst>
          </p:cNvPr>
          <p:cNvSpPr>
            <a:spLocks noChangeArrowheads="1"/>
          </p:cNvSpPr>
          <p:nvPr/>
        </p:nvSpPr>
        <p:spPr bwMode="auto">
          <a:xfrm>
            <a:off x="122944" y="116040"/>
            <a:ext cx="8898111" cy="488133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pPr algn="ctr">
              <a:lnSpc>
                <a:spcPct val="130000"/>
              </a:lnSpc>
            </a:pPr>
            <a:r>
              <a:rPr lang="zh-CN" altLang="en-US" sz="2400" b="1" dirty="0">
                <a:solidFill>
                  <a:srgbClr val="0000FF"/>
                </a:solidFill>
                <a:latin typeface="微软雅黑" panose="020B0503020204020204" pitchFamily="34" charset="-122"/>
                <a:ea typeface="微软雅黑" panose="020B0503020204020204" pitchFamily="34" charset="-122"/>
              </a:rPr>
              <a:t>市场机制有效，需要法治护航</a:t>
            </a:r>
            <a:endParaRPr lang="en-US" altLang="zh-CN" sz="2400" b="1" dirty="0">
              <a:latin typeface="微软雅黑" panose="020B0503020204020204" pitchFamily="34" charset="-122"/>
              <a:ea typeface="微软雅黑" panose="020B0503020204020204" pitchFamily="34" charset="-122"/>
            </a:endParaRPr>
          </a:p>
          <a:p>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中华人民共和国产品质量法</a:t>
            </a:r>
            <a:r>
              <a:rPr lang="en-US" altLang="zh-CN" sz="2400" b="1" dirty="0">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生产  消费</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zh-CN" altLang="en-US" sz="2000" b="1" dirty="0">
                <a:solidFill>
                  <a:srgbClr val="FF0000"/>
                </a:solidFill>
                <a:latin typeface="楷体" panose="02010609060101010101" pitchFamily="49" charset="-122"/>
                <a:ea typeface="楷体" panose="02010609060101010101" pitchFamily="49" charset="-122"/>
              </a:rPr>
              <a:t> 第一条  为了加强对产品质量的监督管理，提高产品质量水平，</a:t>
            </a:r>
            <a:endParaRPr lang="en-US" altLang="zh-CN" sz="2000" b="1" dirty="0">
              <a:solidFill>
                <a:srgbClr val="FF0000"/>
              </a:solidFill>
              <a:latin typeface="楷体" panose="02010609060101010101" pitchFamily="49" charset="-122"/>
              <a:ea typeface="楷体" panose="02010609060101010101" pitchFamily="49" charset="-122"/>
            </a:endParaRPr>
          </a:p>
          <a:p>
            <a:r>
              <a:rPr lang="en-US" altLang="zh-CN" sz="2000" b="1" dirty="0">
                <a:solidFill>
                  <a:srgbClr val="FF0000"/>
                </a:solidFill>
                <a:latin typeface="楷体" panose="02010609060101010101" pitchFamily="49" charset="-122"/>
                <a:ea typeface="楷体" panose="02010609060101010101" pitchFamily="49" charset="-122"/>
              </a:rPr>
              <a:t>         </a:t>
            </a:r>
            <a:r>
              <a:rPr lang="zh-CN" altLang="en-US" sz="2000" b="1" dirty="0">
                <a:solidFill>
                  <a:srgbClr val="FF0000"/>
                </a:solidFill>
                <a:latin typeface="楷体" panose="02010609060101010101" pitchFamily="49" charset="-122"/>
                <a:ea typeface="楷体" panose="02010609060101010101" pitchFamily="49" charset="-122"/>
              </a:rPr>
              <a:t>明确产品质量责任，保护消费者的合法权益，维护社会经济秩序，</a:t>
            </a:r>
            <a:endParaRPr lang="en-US" altLang="zh-CN" sz="2000" b="1" dirty="0">
              <a:solidFill>
                <a:srgbClr val="FF0000"/>
              </a:solidFill>
              <a:latin typeface="楷体" panose="02010609060101010101" pitchFamily="49" charset="-122"/>
              <a:ea typeface="楷体" panose="02010609060101010101" pitchFamily="49" charset="-122"/>
            </a:endParaRPr>
          </a:p>
          <a:p>
            <a:r>
              <a:rPr lang="en-US" altLang="zh-CN" sz="2000" b="1" dirty="0">
                <a:solidFill>
                  <a:srgbClr val="FF0000"/>
                </a:solidFill>
                <a:latin typeface="楷体" panose="02010609060101010101" pitchFamily="49" charset="-122"/>
                <a:ea typeface="楷体" panose="02010609060101010101" pitchFamily="49" charset="-122"/>
              </a:rPr>
              <a:t>         </a:t>
            </a:r>
            <a:r>
              <a:rPr lang="zh-CN" altLang="en-US" sz="2000" b="1" dirty="0">
                <a:solidFill>
                  <a:srgbClr val="FF0000"/>
                </a:solidFill>
                <a:latin typeface="楷体" panose="02010609060101010101" pitchFamily="49" charset="-122"/>
                <a:ea typeface="楷体" panose="02010609060101010101" pitchFamily="49" charset="-122"/>
              </a:rPr>
              <a:t>制定本法。</a:t>
            </a:r>
            <a:endParaRPr lang="en-US" altLang="zh-CN" sz="2000" b="1" dirty="0">
              <a:solidFill>
                <a:srgbClr val="FF0000"/>
              </a:solidFill>
              <a:latin typeface="楷体" panose="02010609060101010101" pitchFamily="49" charset="-122"/>
              <a:ea typeface="楷体" panose="02010609060101010101" pitchFamily="49" charset="-122"/>
            </a:endParaRPr>
          </a:p>
          <a:p>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中华人民共和国价格法</a:t>
            </a:r>
            <a:r>
              <a:rPr lang="en-US" altLang="zh-CN" sz="2400" b="1" dirty="0">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交换  消费</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zh-CN" altLang="en-US" sz="2000" b="1" dirty="0">
                <a:solidFill>
                  <a:srgbClr val="FF0000"/>
                </a:solidFill>
                <a:latin typeface="楷体" panose="02010609060101010101" pitchFamily="49" charset="-122"/>
                <a:ea typeface="楷体" panose="02010609060101010101" pitchFamily="49" charset="-122"/>
              </a:rPr>
              <a:t> 第一条  为了规范价格行为，发挥价格合理配置资源的作用，</a:t>
            </a:r>
            <a:endParaRPr lang="en-US" altLang="zh-CN" sz="2000" b="1" dirty="0">
              <a:solidFill>
                <a:srgbClr val="FF0000"/>
              </a:solidFill>
              <a:latin typeface="楷体" panose="02010609060101010101" pitchFamily="49" charset="-122"/>
              <a:ea typeface="楷体" panose="02010609060101010101" pitchFamily="49" charset="-122"/>
            </a:endParaRPr>
          </a:p>
          <a:p>
            <a:r>
              <a:rPr lang="en-US" altLang="zh-CN" sz="2000" b="1" dirty="0">
                <a:solidFill>
                  <a:srgbClr val="FF0000"/>
                </a:solidFill>
                <a:latin typeface="楷体" panose="02010609060101010101" pitchFamily="49" charset="-122"/>
                <a:ea typeface="楷体" panose="02010609060101010101" pitchFamily="49" charset="-122"/>
              </a:rPr>
              <a:t>         </a:t>
            </a:r>
            <a:r>
              <a:rPr lang="zh-CN" altLang="en-US" sz="2000" b="1" dirty="0">
                <a:solidFill>
                  <a:srgbClr val="FF0000"/>
                </a:solidFill>
                <a:latin typeface="楷体" panose="02010609060101010101" pitchFamily="49" charset="-122"/>
                <a:ea typeface="楷体" panose="02010609060101010101" pitchFamily="49" charset="-122"/>
              </a:rPr>
              <a:t>稳定市场价格总水平，保护消费者和经营者的合法权益，</a:t>
            </a:r>
            <a:endParaRPr lang="en-US" altLang="zh-CN" sz="2000" b="1" dirty="0">
              <a:solidFill>
                <a:srgbClr val="FF0000"/>
              </a:solidFill>
              <a:latin typeface="楷体" panose="02010609060101010101" pitchFamily="49" charset="-122"/>
              <a:ea typeface="楷体" panose="02010609060101010101" pitchFamily="49" charset="-122"/>
            </a:endParaRPr>
          </a:p>
          <a:p>
            <a:r>
              <a:rPr lang="en-US" altLang="zh-CN" sz="2000" b="1" dirty="0">
                <a:solidFill>
                  <a:srgbClr val="FF0000"/>
                </a:solidFill>
                <a:latin typeface="楷体" panose="02010609060101010101" pitchFamily="49" charset="-122"/>
                <a:ea typeface="楷体" panose="02010609060101010101" pitchFamily="49" charset="-122"/>
              </a:rPr>
              <a:t>         </a:t>
            </a:r>
            <a:r>
              <a:rPr lang="zh-CN" altLang="en-US" sz="2000" b="1" dirty="0">
                <a:solidFill>
                  <a:srgbClr val="FF0000"/>
                </a:solidFill>
                <a:latin typeface="楷体" panose="02010609060101010101" pitchFamily="49" charset="-122"/>
                <a:ea typeface="楷体" panose="02010609060101010101" pitchFamily="49" charset="-122"/>
              </a:rPr>
              <a:t>促进社会主义市场经济健康发展，制定本法。</a:t>
            </a:r>
            <a:endParaRPr lang="en-US" altLang="zh-CN" sz="2000" b="1" dirty="0">
              <a:solidFill>
                <a:srgbClr val="FF0000"/>
              </a:solidFill>
              <a:latin typeface="楷体" panose="02010609060101010101" pitchFamily="49" charset="-122"/>
              <a:ea typeface="楷体" panose="02010609060101010101" pitchFamily="49" charset="-122"/>
            </a:endParaRPr>
          </a:p>
          <a:p>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中华人民共和国反不正当竞争法</a:t>
            </a:r>
            <a:r>
              <a:rPr lang="en-US" altLang="zh-CN" sz="2400" b="1" dirty="0">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生产  交换  消费</a:t>
            </a:r>
            <a:r>
              <a:rPr lang="en-US" altLang="zh-CN" sz="2400" b="1" dirty="0">
                <a:solidFill>
                  <a:srgbClr val="0000FF"/>
                </a:solidFill>
                <a:latin typeface="微软雅黑" panose="020B0503020204020204" pitchFamily="34" charset="-122"/>
                <a:ea typeface="微软雅黑" panose="020B0503020204020204" pitchFamily="34" charset="-122"/>
              </a:rPr>
              <a:t>  </a:t>
            </a:r>
          </a:p>
          <a:p>
            <a:r>
              <a:rPr lang="zh-CN" altLang="en-US" sz="2400" b="1" dirty="0">
                <a:latin typeface="宋体" panose="02010600030101010101" pitchFamily="2" charset="-122"/>
                <a:ea typeface="宋体" panose="02010600030101010101" pitchFamily="2" charset="-122"/>
              </a:rPr>
              <a:t> </a:t>
            </a:r>
            <a:r>
              <a:rPr lang="zh-CN" altLang="en-US" sz="2000" b="1" dirty="0">
                <a:solidFill>
                  <a:srgbClr val="FF0000"/>
                </a:solidFill>
                <a:latin typeface="楷体" panose="02010609060101010101" pitchFamily="49" charset="-122"/>
                <a:ea typeface="楷体" panose="02010609060101010101" pitchFamily="49" charset="-122"/>
              </a:rPr>
              <a:t>第一条  为了促进社会主义市场经济健康发展，鼓励和保护公平竞争，</a:t>
            </a:r>
            <a:endParaRPr lang="en-US" altLang="zh-CN" sz="2000" b="1" dirty="0">
              <a:solidFill>
                <a:srgbClr val="FF0000"/>
              </a:solidFill>
              <a:latin typeface="楷体" panose="02010609060101010101" pitchFamily="49" charset="-122"/>
              <a:ea typeface="楷体" panose="02010609060101010101" pitchFamily="49" charset="-122"/>
            </a:endParaRPr>
          </a:p>
          <a:p>
            <a:r>
              <a:rPr lang="en-US" altLang="zh-CN" sz="2000" b="1" dirty="0">
                <a:solidFill>
                  <a:srgbClr val="FF0000"/>
                </a:solidFill>
                <a:latin typeface="楷体" panose="02010609060101010101" pitchFamily="49" charset="-122"/>
                <a:ea typeface="楷体" panose="02010609060101010101" pitchFamily="49" charset="-122"/>
              </a:rPr>
              <a:t>         </a:t>
            </a:r>
            <a:r>
              <a:rPr lang="zh-CN" altLang="en-US" sz="2000" b="1" dirty="0">
                <a:solidFill>
                  <a:srgbClr val="FF0000"/>
                </a:solidFill>
                <a:latin typeface="楷体" panose="02010609060101010101" pitchFamily="49" charset="-122"/>
                <a:ea typeface="楷体" panose="02010609060101010101" pitchFamily="49" charset="-122"/>
              </a:rPr>
              <a:t>制止不正当竞争行为，保护经营者和消费者的合法权益，</a:t>
            </a:r>
            <a:endParaRPr lang="en-US" altLang="zh-CN" sz="2000" b="1" dirty="0">
              <a:solidFill>
                <a:srgbClr val="FF0000"/>
              </a:solidFill>
              <a:latin typeface="楷体" panose="02010609060101010101" pitchFamily="49" charset="-122"/>
              <a:ea typeface="楷体" panose="02010609060101010101" pitchFamily="49" charset="-122"/>
            </a:endParaRPr>
          </a:p>
          <a:p>
            <a:r>
              <a:rPr lang="en-US" altLang="zh-CN" sz="2000" b="1" dirty="0">
                <a:solidFill>
                  <a:srgbClr val="FF0000"/>
                </a:solidFill>
                <a:latin typeface="楷体" panose="02010609060101010101" pitchFamily="49" charset="-122"/>
                <a:ea typeface="楷体" panose="02010609060101010101" pitchFamily="49" charset="-122"/>
              </a:rPr>
              <a:t>         </a:t>
            </a:r>
            <a:r>
              <a:rPr lang="zh-CN" altLang="en-US" sz="2000" b="1" dirty="0">
                <a:solidFill>
                  <a:srgbClr val="FF0000"/>
                </a:solidFill>
                <a:latin typeface="楷体" panose="02010609060101010101" pitchFamily="49" charset="-122"/>
                <a:ea typeface="楷体" panose="02010609060101010101" pitchFamily="49" charset="-122"/>
              </a:rPr>
              <a:t>制定本法。</a:t>
            </a:r>
            <a:endParaRPr lang="en-US" altLang="zh-CN" sz="2000" b="1" dirty="0">
              <a:solidFill>
                <a:srgbClr val="FF0000"/>
              </a:solidFill>
              <a:latin typeface="楷体" panose="02010609060101010101" pitchFamily="49" charset="-122"/>
              <a:ea typeface="楷体" panose="02010609060101010101" pitchFamily="49" charset="-122"/>
            </a:endParaRPr>
          </a:p>
          <a:p>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中华人民共和国消费者权益保护法</a:t>
            </a:r>
            <a:r>
              <a:rPr lang="en-US" altLang="zh-CN" sz="2400" b="1" dirty="0">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消费</a:t>
            </a:r>
            <a:endParaRPr lang="en-US" altLang="zh-CN" sz="2400" b="1" dirty="0">
              <a:solidFill>
                <a:srgbClr val="0000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312490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矩形 6">
            <a:extLst>
              <a:ext uri="{FF2B5EF4-FFF2-40B4-BE49-F238E27FC236}">
                <a16:creationId xmlns:a16="http://schemas.microsoft.com/office/drawing/2014/main" xmlns="" id="{31383C98-4AC4-4697-843C-F678DE127FE3}"/>
              </a:ext>
            </a:extLst>
          </p:cNvPr>
          <p:cNvSpPr>
            <a:spLocks noChangeArrowheads="1"/>
          </p:cNvSpPr>
          <p:nvPr/>
        </p:nvSpPr>
        <p:spPr bwMode="auto">
          <a:xfrm>
            <a:off x="99893" y="182636"/>
            <a:ext cx="8944216" cy="489364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要</a:t>
            </a:r>
            <a:r>
              <a:rPr lang="zh-CN" altLang="en-US" sz="2400" b="1" dirty="0">
                <a:solidFill>
                  <a:srgbClr val="0000FF"/>
                </a:solidFill>
                <a:latin typeface="微软雅黑" panose="020B0503020204020204" pitchFamily="34" charset="-122"/>
                <a:ea typeface="微软雅黑" panose="020B0503020204020204" pitchFamily="34" charset="-122"/>
              </a:rPr>
              <a:t>坚决破除</a:t>
            </a:r>
            <a:r>
              <a:rPr lang="zh-CN" altLang="en-US" sz="2400" b="1" dirty="0">
                <a:latin typeface="微软雅黑" panose="020B0503020204020204" pitchFamily="34" charset="-122"/>
                <a:ea typeface="微软雅黑" panose="020B0503020204020204" pitchFamily="34" charset="-122"/>
              </a:rPr>
              <a:t>制约使市场在资源配置中起决定性作用、更好发挥政府作用的体制</a:t>
            </a:r>
            <a:r>
              <a:rPr lang="zh-CN" altLang="en-US" sz="2400" b="1" dirty="0">
                <a:solidFill>
                  <a:srgbClr val="FF0000"/>
                </a:solidFill>
                <a:latin typeface="微软雅黑" panose="020B0503020204020204" pitchFamily="34" charset="-122"/>
                <a:ea typeface="微软雅黑" panose="020B0503020204020204" pitchFamily="34" charset="-122"/>
              </a:rPr>
              <a:t>机制弊端</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endParaRPr lang="zh-CN" altLang="en-US" sz="2400" b="1" dirty="0">
              <a:latin typeface="微软雅黑" panose="020B0503020204020204" pitchFamily="34" charset="-122"/>
              <a:ea typeface="微软雅黑" panose="020B0503020204020204" pitchFamily="34" charset="-122"/>
            </a:endParaRPr>
          </a:p>
          <a:p>
            <a:r>
              <a:rPr lang="zh-CN" altLang="en-US" sz="2400" b="1" dirty="0">
                <a:solidFill>
                  <a:srgbClr val="0000FF"/>
                </a:solidFill>
                <a:latin typeface="微软雅黑" panose="020B0503020204020204" pitchFamily="34" charset="-122"/>
                <a:ea typeface="微软雅黑" panose="020B0503020204020204" pitchFamily="34" charset="-122"/>
              </a:rPr>
              <a:t>       围绕</a:t>
            </a:r>
            <a:r>
              <a:rPr lang="zh-CN" altLang="en-US" sz="2400" b="1" dirty="0">
                <a:latin typeface="宋体" panose="02010600030101010101" pitchFamily="2" charset="-122"/>
                <a:ea typeface="宋体" panose="02010600030101010101" pitchFamily="2" charset="-122"/>
              </a:rPr>
              <a:t>推动高质量发展，</a:t>
            </a:r>
            <a:r>
              <a:rPr lang="zh-CN" altLang="en-US" sz="2400" b="1" dirty="0">
                <a:solidFill>
                  <a:srgbClr val="0000FF"/>
                </a:solidFill>
                <a:latin typeface="微软雅黑" panose="020B0503020204020204" pitchFamily="34" charset="-122"/>
                <a:ea typeface="微软雅黑" panose="020B0503020204020204" pitchFamily="34" charset="-122"/>
              </a:rPr>
              <a:t>建设</a:t>
            </a:r>
            <a:r>
              <a:rPr lang="zh-CN" altLang="en-US" sz="2400" b="1" dirty="0">
                <a:latin typeface="宋体" panose="02010600030101010101" pitchFamily="2" charset="-122"/>
                <a:ea typeface="宋体" panose="02010600030101010101" pitchFamily="2" charset="-122"/>
              </a:rPr>
              <a:t>现代化经济体系，</a:t>
            </a:r>
            <a:endParaRPr lang="en-US" altLang="zh-CN" sz="2400" b="1" dirty="0">
              <a:latin typeface="宋体" panose="02010600030101010101" pitchFamily="2" charset="-122"/>
              <a:ea typeface="宋体" panose="02010600030101010101" pitchFamily="2" charset="-122"/>
            </a:endParaRPr>
          </a:p>
          <a:p>
            <a:r>
              <a:rPr lang="zh-CN" altLang="en-US" sz="2400" b="1" dirty="0">
                <a:solidFill>
                  <a:srgbClr val="0000FF"/>
                </a:solidFill>
                <a:latin typeface="微软雅黑" panose="020B0503020204020204" pitchFamily="34" charset="-122"/>
                <a:ea typeface="微软雅黑" panose="020B0503020204020204" pitchFamily="34" charset="-122"/>
              </a:rPr>
              <a:t>       调整优化</a:t>
            </a:r>
            <a:r>
              <a:rPr lang="zh-CN" altLang="en-US" sz="2400" b="1" dirty="0">
                <a:latin typeface="宋体" panose="02010600030101010101" pitchFamily="2" charset="-122"/>
                <a:ea typeface="宋体" panose="02010600030101010101" pitchFamily="2" charset="-122"/>
              </a:rPr>
              <a:t>政府机构职能，</a:t>
            </a:r>
            <a:r>
              <a:rPr lang="zh-CN" altLang="en-US" sz="2400" b="1" dirty="0">
                <a:solidFill>
                  <a:srgbClr val="0000FF"/>
                </a:solidFill>
                <a:latin typeface="微软雅黑" panose="020B0503020204020204" pitchFamily="34" charset="-122"/>
                <a:ea typeface="微软雅黑" panose="020B0503020204020204" pitchFamily="34" charset="-122"/>
              </a:rPr>
              <a:t>合理配置</a:t>
            </a:r>
            <a:r>
              <a:rPr lang="zh-CN" altLang="en-US" sz="2400" b="1" dirty="0">
                <a:latin typeface="宋体" panose="02010600030101010101" pitchFamily="2" charset="-122"/>
                <a:ea typeface="宋体" panose="02010600030101010101" pitchFamily="2" charset="-122"/>
              </a:rPr>
              <a:t>宏观管理部门职能，</a:t>
            </a:r>
            <a:endParaRPr lang="en-US" altLang="zh-CN" sz="2400" b="1" dirty="0">
              <a:latin typeface="宋体" panose="02010600030101010101" pitchFamily="2" charset="-122"/>
              <a:ea typeface="宋体" panose="02010600030101010101" pitchFamily="2" charset="-122"/>
            </a:endParaRPr>
          </a:p>
          <a:p>
            <a:r>
              <a:rPr lang="en-US" altLang="zh-CN" sz="2400" b="1" dirty="0">
                <a:solidFill>
                  <a:srgbClr val="0000FF"/>
                </a:solidFill>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深入推进</a:t>
            </a:r>
            <a:r>
              <a:rPr lang="zh-CN" altLang="en-US" sz="2400" b="1" dirty="0">
                <a:solidFill>
                  <a:srgbClr val="FF0000"/>
                </a:solidFill>
                <a:latin typeface="微软雅黑" panose="020B0503020204020204" pitchFamily="34" charset="-122"/>
                <a:ea typeface="微软雅黑" panose="020B0503020204020204" pitchFamily="34" charset="-122"/>
              </a:rPr>
              <a:t>简政放权</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endParaRPr lang="zh-CN" altLang="en-US" sz="2400" b="1" dirty="0">
              <a:latin typeface="微软雅黑" panose="020B0503020204020204" pitchFamily="34" charset="-122"/>
              <a:ea typeface="微软雅黑" panose="020B0503020204020204" pitchFamily="34" charset="-122"/>
            </a:endParaRPr>
          </a:p>
          <a:p>
            <a:r>
              <a:rPr lang="zh-CN" altLang="en-US" sz="2400" b="1" dirty="0">
                <a:solidFill>
                  <a:srgbClr val="0000FF"/>
                </a:solidFill>
                <a:latin typeface="微软雅黑" panose="020B0503020204020204" pitchFamily="34" charset="-122"/>
                <a:ea typeface="微软雅黑" panose="020B0503020204020204" pitchFamily="34" charset="-122"/>
              </a:rPr>
              <a:t>       完善</a:t>
            </a:r>
            <a:r>
              <a:rPr lang="zh-CN" altLang="en-US" sz="2400" b="1" dirty="0">
                <a:latin typeface="宋体" panose="02010600030101010101" pitchFamily="2" charset="-122"/>
                <a:ea typeface="宋体" panose="02010600030101010101" pitchFamily="2" charset="-122"/>
              </a:rPr>
              <a:t>市场</a:t>
            </a:r>
            <a:r>
              <a:rPr lang="zh-CN" altLang="en-US" sz="2400" b="1" dirty="0">
                <a:latin typeface="微软雅黑" panose="020B0503020204020204" pitchFamily="34" charset="-122"/>
                <a:ea typeface="微软雅黑" panose="020B0503020204020204" pitchFamily="34" charset="-122"/>
              </a:rPr>
              <a:t>监管</a:t>
            </a:r>
            <a:r>
              <a:rPr lang="zh-CN" altLang="en-US" sz="2400" b="1" dirty="0">
                <a:latin typeface="宋体" panose="02010600030101010101" pitchFamily="2" charset="-122"/>
                <a:ea typeface="宋体" panose="02010600030101010101" pitchFamily="2" charset="-122"/>
              </a:rPr>
              <a:t>和</a:t>
            </a:r>
            <a:r>
              <a:rPr lang="zh-CN" altLang="en-US" sz="2400" b="1" dirty="0">
                <a:latin typeface="微软雅黑" panose="020B0503020204020204" pitchFamily="34" charset="-122"/>
                <a:ea typeface="微软雅黑" panose="020B0503020204020204" pitchFamily="34" charset="-122"/>
              </a:rPr>
              <a:t>执法</a:t>
            </a:r>
            <a:r>
              <a:rPr lang="zh-CN" altLang="en-US" sz="2400" b="1" dirty="0">
                <a:solidFill>
                  <a:srgbClr val="FF0000"/>
                </a:solidFill>
                <a:latin typeface="微软雅黑" panose="020B0503020204020204" pitchFamily="34" charset="-122"/>
                <a:ea typeface="微软雅黑" panose="020B0503020204020204" pitchFamily="34" charset="-122"/>
              </a:rPr>
              <a:t>体制</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r>
              <a:rPr lang="en-US" altLang="zh-CN" sz="2400" b="1" dirty="0">
                <a:solidFill>
                  <a:srgbClr val="0000FF"/>
                </a:solidFill>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改革</a:t>
            </a:r>
            <a:r>
              <a:rPr lang="zh-CN" altLang="en-US" sz="2400" b="1" dirty="0">
                <a:latin typeface="宋体" panose="02010600030101010101" pitchFamily="2" charset="-122"/>
                <a:ea typeface="宋体" panose="02010600030101010101" pitchFamily="2" charset="-122"/>
              </a:rPr>
              <a:t>自然资源和生态环境</a:t>
            </a:r>
            <a:r>
              <a:rPr lang="zh-CN" altLang="en-US" sz="2400" b="1" dirty="0">
                <a:solidFill>
                  <a:srgbClr val="FF0000"/>
                </a:solidFill>
                <a:latin typeface="微软雅黑" panose="020B0503020204020204" pitchFamily="34" charset="-122"/>
                <a:ea typeface="微软雅黑" panose="020B0503020204020204" pitchFamily="34" charset="-122"/>
              </a:rPr>
              <a:t>管理体制</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r>
              <a:rPr lang="en-US" altLang="zh-CN" sz="2400" b="1" dirty="0">
                <a:solidFill>
                  <a:srgbClr val="0000FF"/>
                </a:solidFill>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完善</a:t>
            </a:r>
            <a:r>
              <a:rPr lang="zh-CN" altLang="en-US" sz="2400" b="1" dirty="0">
                <a:latin typeface="宋体" panose="02010600030101010101" pitchFamily="2" charset="-122"/>
                <a:ea typeface="宋体" panose="02010600030101010101" pitchFamily="2" charset="-122"/>
              </a:rPr>
              <a:t>公共</a:t>
            </a:r>
            <a:r>
              <a:rPr lang="zh-CN" altLang="en-US" sz="2400" b="1" dirty="0">
                <a:latin typeface="微软雅黑" panose="020B0503020204020204" pitchFamily="34" charset="-122"/>
                <a:ea typeface="微软雅黑" panose="020B0503020204020204" pitchFamily="34" charset="-122"/>
              </a:rPr>
              <a:t>服务</a:t>
            </a:r>
            <a:r>
              <a:rPr lang="zh-CN" altLang="en-US" sz="2400" b="1" dirty="0">
                <a:solidFill>
                  <a:srgbClr val="FF0000"/>
                </a:solidFill>
                <a:latin typeface="微软雅黑" panose="020B0503020204020204" pitchFamily="34" charset="-122"/>
                <a:ea typeface="微软雅黑" panose="020B0503020204020204" pitchFamily="34" charset="-122"/>
              </a:rPr>
              <a:t>管理体制</a:t>
            </a:r>
            <a:r>
              <a:rPr lang="zh-CN" altLang="en-US" sz="2400" b="1" dirty="0">
                <a:latin typeface="微软雅黑" panose="020B0503020204020204" pitchFamily="34" charset="-122"/>
                <a:ea typeface="微软雅黑" panose="020B0503020204020204" pitchFamily="34" charset="-122"/>
              </a:rPr>
              <a:t>，</a:t>
            </a:r>
            <a:r>
              <a:rPr lang="zh-CN" altLang="en-US" sz="2400" b="1" dirty="0">
                <a:solidFill>
                  <a:srgbClr val="0000FF"/>
                </a:solidFill>
                <a:latin typeface="微软雅黑" panose="020B0503020204020204" pitchFamily="34" charset="-122"/>
                <a:ea typeface="微软雅黑" panose="020B0503020204020204" pitchFamily="34" charset="-122"/>
              </a:rPr>
              <a:t>强化</a:t>
            </a:r>
            <a:r>
              <a:rPr lang="zh-CN" altLang="en-US" sz="2400" b="1" dirty="0">
                <a:latin typeface="宋体" panose="02010600030101010101" pitchFamily="2" charset="-122"/>
                <a:ea typeface="宋体" panose="02010600030101010101" pitchFamily="2" charset="-122"/>
              </a:rPr>
              <a:t>事中事后</a:t>
            </a:r>
            <a:r>
              <a:rPr lang="zh-CN" altLang="en-US" sz="2400" b="1" dirty="0">
                <a:solidFill>
                  <a:srgbClr val="FF0000"/>
                </a:solidFill>
                <a:latin typeface="微软雅黑" panose="020B0503020204020204" pitchFamily="34" charset="-122"/>
                <a:ea typeface="微软雅黑" panose="020B0503020204020204" pitchFamily="34" charset="-122"/>
              </a:rPr>
              <a:t>监管</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endParaRPr lang="zh-CN" altLang="en-US" sz="2400" b="1" dirty="0">
              <a:latin typeface="微软雅黑" panose="020B0503020204020204" pitchFamily="34" charset="-122"/>
              <a:ea typeface="微软雅黑" panose="020B0503020204020204" pitchFamily="34" charset="-122"/>
            </a:endParaRPr>
          </a:p>
          <a:p>
            <a:r>
              <a:rPr lang="zh-CN" altLang="en-US" sz="2400" b="1" dirty="0">
                <a:solidFill>
                  <a:srgbClr val="0000FF"/>
                </a:solidFill>
                <a:latin typeface="微软雅黑" panose="020B0503020204020204" pitchFamily="34" charset="-122"/>
                <a:ea typeface="微软雅黑" panose="020B0503020204020204" pitchFamily="34" charset="-122"/>
              </a:rPr>
              <a:t>       提高</a:t>
            </a:r>
            <a:r>
              <a:rPr lang="zh-CN" altLang="en-US" sz="2400" b="1" dirty="0">
                <a:latin typeface="宋体" panose="02010600030101010101" pitchFamily="2" charset="-122"/>
                <a:ea typeface="宋体" panose="02010600030101010101" pitchFamily="2" charset="-122"/>
              </a:rPr>
              <a:t>行政</a:t>
            </a:r>
            <a:r>
              <a:rPr lang="zh-CN" altLang="en-US" sz="2400" b="1" dirty="0">
                <a:solidFill>
                  <a:srgbClr val="FF0000"/>
                </a:solidFill>
                <a:latin typeface="微软雅黑" panose="020B0503020204020204" pitchFamily="34" charset="-122"/>
                <a:ea typeface="微软雅黑" panose="020B0503020204020204" pitchFamily="34" charset="-122"/>
              </a:rPr>
              <a:t>效率</a:t>
            </a:r>
            <a:r>
              <a:rPr lang="zh-CN" altLang="en-US" sz="2400" b="1" dirty="0">
                <a:latin typeface="宋体" panose="02010600030101010101" pitchFamily="2" charset="-122"/>
                <a:ea typeface="宋体" panose="02010600030101010101" pitchFamily="2" charset="-122"/>
              </a:rPr>
              <a:t>，</a:t>
            </a:r>
            <a:r>
              <a:rPr lang="zh-CN" altLang="en-US" sz="2400" b="1" dirty="0">
                <a:solidFill>
                  <a:srgbClr val="0000FF"/>
                </a:solidFill>
                <a:latin typeface="微软雅黑" panose="020B0503020204020204" pitchFamily="34" charset="-122"/>
                <a:ea typeface="微软雅黑" panose="020B0503020204020204" pitchFamily="34" charset="-122"/>
              </a:rPr>
              <a:t>全面提高</a:t>
            </a:r>
            <a:r>
              <a:rPr lang="zh-CN" altLang="en-US" sz="2400" b="1" dirty="0">
                <a:latin typeface="宋体" panose="02010600030101010101" pitchFamily="2" charset="-122"/>
                <a:ea typeface="宋体" panose="02010600030101010101" pitchFamily="2" charset="-122"/>
              </a:rPr>
              <a:t>政府</a:t>
            </a:r>
            <a:r>
              <a:rPr lang="zh-CN" altLang="en-US" sz="2400" b="1" dirty="0">
                <a:solidFill>
                  <a:srgbClr val="FF0000"/>
                </a:solidFill>
                <a:latin typeface="微软雅黑" panose="020B0503020204020204" pitchFamily="34" charset="-122"/>
                <a:ea typeface="微软雅黑" panose="020B0503020204020204" pitchFamily="34" charset="-122"/>
              </a:rPr>
              <a:t>效能</a:t>
            </a:r>
            <a:r>
              <a:rPr lang="zh-CN" altLang="en-US" sz="2400" b="1" dirty="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a:p>
            <a:r>
              <a:rPr lang="en-US" altLang="zh-CN" sz="2400" b="1" dirty="0">
                <a:solidFill>
                  <a:srgbClr val="0000FF"/>
                </a:solidFill>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建设</a:t>
            </a:r>
            <a:r>
              <a:rPr lang="zh-CN" altLang="en-US" sz="2400" b="1" dirty="0">
                <a:latin typeface="宋体" panose="02010600030101010101" pitchFamily="2" charset="-122"/>
                <a:ea typeface="宋体" panose="02010600030101010101" pitchFamily="2" charset="-122"/>
              </a:rPr>
              <a:t>人民满意的</a:t>
            </a:r>
            <a:r>
              <a:rPr lang="zh-CN" altLang="en-US" sz="2400" b="1" dirty="0">
                <a:solidFill>
                  <a:srgbClr val="FF0000"/>
                </a:solidFill>
                <a:latin typeface="微软雅黑" panose="020B0503020204020204" pitchFamily="34" charset="-122"/>
                <a:ea typeface="微软雅黑" panose="020B0503020204020204" pitchFamily="34" charset="-122"/>
              </a:rPr>
              <a:t>服务型政府</a:t>
            </a:r>
            <a:r>
              <a:rPr lang="zh-CN" altLang="en-US" sz="2400" b="1" dirty="0">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矩形 3">
            <a:extLst>
              <a:ext uri="{FF2B5EF4-FFF2-40B4-BE49-F238E27FC236}">
                <a16:creationId xmlns:a16="http://schemas.microsoft.com/office/drawing/2014/main" xmlns="" id="{6886D17D-BCDD-41E5-887C-B328A9D90A0B}"/>
              </a:ext>
            </a:extLst>
          </p:cNvPr>
          <p:cNvSpPr>
            <a:spLocks noChangeArrowheads="1"/>
          </p:cNvSpPr>
          <p:nvPr/>
        </p:nvSpPr>
        <p:spPr bwMode="auto">
          <a:xfrm>
            <a:off x="184417" y="410668"/>
            <a:ext cx="8775166" cy="4493538"/>
          </a:xfrm>
          <a:prstGeom prst="rect">
            <a:avLst/>
          </a:prstGeom>
          <a:noFill/>
          <a:ln w="9525">
            <a:solidFill>
              <a:srgbClr val="92D05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463"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463"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463"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463"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4800" b="1" dirty="0">
                <a:latin typeface="黑体" panose="02010609060101010101" pitchFamily="49" charset="-122"/>
                <a:ea typeface="黑体" panose="02010609060101010101" pitchFamily="49" charset="-122"/>
              </a:rPr>
              <a:t>经济与社会</a:t>
            </a:r>
            <a:endParaRPr lang="en-US" altLang="zh-CN" sz="4800" b="1" dirty="0">
              <a:latin typeface="黑体" panose="02010609060101010101" pitchFamily="49" charset="-122"/>
              <a:ea typeface="黑体" panose="02010609060101010101" pitchFamily="49" charset="-122"/>
            </a:endParaRPr>
          </a:p>
          <a:p>
            <a:pPr eaLnBrk="1" hangingPunct="1">
              <a:lnSpc>
                <a:spcPct val="130000"/>
              </a:lnSpc>
            </a:pPr>
            <a:r>
              <a:rPr lang="zh-CN" altLang="en-US" sz="3600" b="1" dirty="0">
                <a:latin typeface="黑体" panose="02010609060101010101" pitchFamily="49" charset="-122"/>
                <a:ea typeface="黑体" panose="02010609060101010101" pitchFamily="49" charset="-122"/>
              </a:rPr>
              <a:t>第一单元  综合探究</a:t>
            </a:r>
            <a:br>
              <a:rPr lang="zh-CN" altLang="en-US" sz="3600" b="1" dirty="0">
                <a:latin typeface="黑体" panose="02010609060101010101" pitchFamily="49" charset="-122"/>
                <a:ea typeface="黑体" panose="02010609060101010101" pitchFamily="49" charset="-122"/>
              </a:rPr>
            </a:br>
            <a:r>
              <a:rPr lang="zh-CN" altLang="en-US" sz="3600" b="1" dirty="0">
                <a:latin typeface="黑体" panose="02010609060101010101" pitchFamily="49" charset="-122"/>
                <a:ea typeface="黑体" panose="02010609060101010101" pitchFamily="49" charset="-122"/>
              </a:rPr>
              <a:t>    完善社会主义市场经济体制</a:t>
            </a:r>
            <a:endParaRPr lang="en-US" altLang="zh-CN" sz="3600" b="1" dirty="0">
              <a:latin typeface="黑体" panose="02010609060101010101" pitchFamily="49" charset="-122"/>
              <a:ea typeface="黑体" panose="02010609060101010101" pitchFamily="49" charset="-122"/>
            </a:endParaRPr>
          </a:p>
          <a:p>
            <a:pPr eaLnBrk="1" hangingPunct="1">
              <a:lnSpc>
                <a:spcPct val="130000"/>
              </a:lnSpc>
            </a:pPr>
            <a:endParaRPr lang="zh-CN" altLang="en-US" sz="3600" b="1" dirty="0">
              <a:latin typeface="黑体" panose="02010609060101010101" pitchFamily="49" charset="-122"/>
              <a:ea typeface="黑体" panose="02010609060101010101" pitchFamily="49" charset="-122"/>
            </a:endParaRPr>
          </a:p>
          <a:p>
            <a:pPr eaLnBrk="1" hangingPunct="1">
              <a:lnSpc>
                <a:spcPct val="130000"/>
              </a:lnSpc>
            </a:pPr>
            <a:r>
              <a:rPr lang="zh-CN" altLang="en-US" sz="3200" b="1" dirty="0">
                <a:latin typeface="黑体" panose="02010609060101010101" pitchFamily="49" charset="-122"/>
                <a:ea typeface="黑体" panose="02010609060101010101" pitchFamily="49" charset="-122"/>
              </a:rPr>
              <a:t>主题一：市场机制有效</a:t>
            </a:r>
            <a:endParaRPr lang="en-US" altLang="zh-CN" sz="3200" b="1" dirty="0">
              <a:latin typeface="黑体" panose="02010609060101010101" pitchFamily="49" charset="-122"/>
              <a:ea typeface="黑体" panose="02010609060101010101" pitchFamily="49" charset="-122"/>
            </a:endParaRPr>
          </a:p>
          <a:p>
            <a:pPr eaLnBrk="1" hangingPunct="1">
              <a:lnSpc>
                <a:spcPct val="130000"/>
              </a:lnSpc>
            </a:pPr>
            <a:r>
              <a:rPr lang="en-US" altLang="zh-CN" sz="3200" b="1" dirty="0">
                <a:solidFill>
                  <a:srgbClr val="0000FF"/>
                </a:solidFill>
                <a:latin typeface="黑体" panose="02010609060101010101" pitchFamily="49" charset="-122"/>
                <a:ea typeface="黑体" panose="02010609060101010101" pitchFamily="49" charset="-122"/>
              </a:rPr>
              <a:t>        </a:t>
            </a:r>
            <a:r>
              <a:rPr lang="zh-CN" altLang="en-US" sz="3200" b="1" dirty="0">
                <a:solidFill>
                  <a:srgbClr val="0000FF"/>
                </a:solidFill>
                <a:latin typeface="黑体" panose="02010609060101010101" pitchFamily="49" charset="-122"/>
                <a:ea typeface="黑体" panose="02010609060101010101" pitchFamily="49" charset="-122"/>
              </a:rPr>
              <a:t>使市场在资源配置中起决定性作用</a:t>
            </a:r>
            <a:endParaRPr lang="zh-CN" altLang="en-US" sz="32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矩形 6">
            <a:extLst>
              <a:ext uri="{FF2B5EF4-FFF2-40B4-BE49-F238E27FC236}">
                <a16:creationId xmlns:a16="http://schemas.microsoft.com/office/drawing/2014/main" xmlns="" id="{1B6569D9-6662-406C-B619-B446060122AE}"/>
              </a:ext>
            </a:extLst>
          </p:cNvPr>
          <p:cNvSpPr>
            <a:spLocks noChangeArrowheads="1"/>
          </p:cNvSpPr>
          <p:nvPr/>
        </p:nvSpPr>
        <p:spPr bwMode="auto">
          <a:xfrm>
            <a:off x="145997" y="747507"/>
            <a:ext cx="8852006" cy="267765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2400" b="1" dirty="0">
                <a:solidFill>
                  <a:srgbClr val="0000FF"/>
                </a:solidFill>
                <a:latin typeface="微软雅黑" panose="020B0503020204020204" pitchFamily="34" charset="-122"/>
                <a:ea typeface="微软雅黑" panose="020B0503020204020204" pitchFamily="34" charset="-122"/>
              </a:rPr>
              <a:t>了解</a:t>
            </a:r>
            <a:r>
              <a:rPr lang="zh-CN" altLang="en-US" sz="2400" b="1" dirty="0">
                <a:solidFill>
                  <a:srgbClr val="000000"/>
                </a:solidFill>
                <a:latin typeface="宋体" panose="02010600030101010101" pitchFamily="2" charset="-122"/>
                <a:ea typeface="宋体" panose="02010600030101010101" pitchFamily="2" charset="-122"/>
              </a:rPr>
              <a:t>市场机制有效运行的</a:t>
            </a:r>
            <a:r>
              <a:rPr lang="zh-CN" altLang="en-US" sz="2400" b="1" dirty="0">
                <a:solidFill>
                  <a:srgbClr val="FF0000"/>
                </a:solidFill>
                <a:latin typeface="微软雅黑" panose="020B0503020204020204" pitchFamily="34" charset="-122"/>
                <a:ea typeface="微软雅黑" panose="020B0503020204020204" pitchFamily="34" charset="-122"/>
              </a:rPr>
              <a:t>必备条件</a:t>
            </a:r>
            <a:r>
              <a:rPr lang="zh-CN" altLang="en-US" sz="2400" b="1" dirty="0">
                <a:solidFill>
                  <a:srgbClr val="000000"/>
                </a:solidFill>
                <a:latin typeface="微软雅黑" panose="020B0503020204020204" pitchFamily="34" charset="-122"/>
                <a:ea typeface="微软雅黑" panose="020B0503020204020204" pitchFamily="34" charset="-122"/>
              </a:rPr>
              <a:t>；</a:t>
            </a:r>
            <a:endParaRPr lang="en-US" altLang="zh-CN" sz="2400" b="1" dirty="0">
              <a:solidFill>
                <a:srgbClr val="000000"/>
              </a:solidFill>
              <a:latin typeface="微软雅黑" panose="020B0503020204020204" pitchFamily="34" charset="-122"/>
              <a:ea typeface="微软雅黑" panose="020B0503020204020204" pitchFamily="34" charset="-122"/>
            </a:endParaRPr>
          </a:p>
          <a:p>
            <a:endParaRPr lang="zh-CN" altLang="en-US" sz="2400" b="1" dirty="0">
              <a:solidFill>
                <a:srgbClr val="000000"/>
              </a:solidFill>
              <a:latin typeface="微软雅黑" panose="020B0503020204020204" pitchFamily="34" charset="-122"/>
              <a:ea typeface="微软雅黑" panose="020B0503020204020204" pitchFamily="34" charset="-122"/>
            </a:endParaRPr>
          </a:p>
          <a:p>
            <a:r>
              <a:rPr lang="zh-CN" altLang="en-US" sz="2400" b="1" dirty="0">
                <a:solidFill>
                  <a:srgbClr val="0000FF"/>
                </a:solidFill>
                <a:latin typeface="微软雅黑" panose="020B0503020204020204" pitchFamily="34" charset="-122"/>
                <a:ea typeface="微软雅黑" panose="020B0503020204020204" pitchFamily="34" charset="-122"/>
              </a:rPr>
              <a:t>针对</a:t>
            </a:r>
            <a:r>
              <a:rPr lang="zh-CN" altLang="en-US" sz="2400" b="1" dirty="0">
                <a:solidFill>
                  <a:srgbClr val="000000"/>
                </a:solidFill>
                <a:latin typeface="宋体" panose="02010600030101010101" pitchFamily="2" charset="-122"/>
                <a:ea typeface="宋体" panose="02010600030101010101" pitchFamily="2" charset="-122"/>
              </a:rPr>
              <a:t>某一</a:t>
            </a:r>
            <a:r>
              <a:rPr lang="zh-CN" altLang="en-US" sz="2400" b="1" dirty="0">
                <a:solidFill>
                  <a:srgbClr val="FF0000"/>
                </a:solidFill>
                <a:latin typeface="微软雅黑" panose="020B0503020204020204" pitchFamily="34" charset="-122"/>
                <a:ea typeface="微软雅黑" panose="020B0503020204020204" pitchFamily="34" charset="-122"/>
              </a:rPr>
              <a:t>具体问题</a:t>
            </a:r>
            <a:r>
              <a:rPr lang="zh-CN" altLang="en-US" sz="2400" b="1" dirty="0">
                <a:solidFill>
                  <a:srgbClr val="000000"/>
                </a:solidFill>
                <a:latin typeface="微软雅黑" panose="020B0503020204020204" pitchFamily="34" charset="-122"/>
                <a:ea typeface="微软雅黑" panose="020B0503020204020204" pitchFamily="34" charset="-122"/>
              </a:rPr>
              <a:t>，</a:t>
            </a:r>
            <a:endParaRPr lang="en-US" altLang="zh-CN" sz="2400" b="1" dirty="0">
              <a:solidFill>
                <a:srgbClr val="000000"/>
              </a:solidFill>
              <a:latin typeface="微软雅黑" panose="020B0503020204020204" pitchFamily="34" charset="-122"/>
              <a:ea typeface="微软雅黑" panose="020B0503020204020204" pitchFamily="34" charset="-122"/>
            </a:endParaRPr>
          </a:p>
          <a:p>
            <a:r>
              <a:rPr lang="zh-CN" altLang="en-US" sz="2400" b="1" dirty="0">
                <a:solidFill>
                  <a:srgbClr val="0000FF"/>
                </a:solidFill>
                <a:latin typeface="微软雅黑" panose="020B0503020204020204" pitchFamily="34" charset="-122"/>
                <a:ea typeface="微软雅黑" panose="020B0503020204020204" pitchFamily="34" charset="-122"/>
              </a:rPr>
              <a:t>提出</a:t>
            </a:r>
            <a:r>
              <a:rPr lang="zh-CN" altLang="en-US" sz="2400" b="1" dirty="0">
                <a:solidFill>
                  <a:srgbClr val="000000"/>
                </a:solidFill>
                <a:latin typeface="宋体" panose="02010600030101010101" pitchFamily="2" charset="-122"/>
                <a:ea typeface="宋体" panose="02010600030101010101" pitchFamily="2" charset="-122"/>
              </a:rPr>
              <a:t>保障市场机制有效运行的</a:t>
            </a:r>
            <a:r>
              <a:rPr lang="zh-CN" altLang="en-US" sz="2400" b="1" dirty="0">
                <a:solidFill>
                  <a:srgbClr val="FF0000"/>
                </a:solidFill>
                <a:latin typeface="微软雅黑" panose="020B0503020204020204" pitchFamily="34" charset="-122"/>
                <a:ea typeface="微软雅黑" panose="020B0503020204020204" pitchFamily="34" charset="-122"/>
              </a:rPr>
              <a:t>对策建议</a:t>
            </a:r>
            <a:r>
              <a:rPr lang="zh-CN" altLang="en-US" sz="2400" b="1" dirty="0">
                <a:solidFill>
                  <a:srgbClr val="000000"/>
                </a:solidFill>
                <a:latin typeface="微软雅黑" panose="020B0503020204020204" pitchFamily="34" charset="-122"/>
                <a:ea typeface="微软雅黑" panose="020B0503020204020204" pitchFamily="34" charset="-122"/>
              </a:rPr>
              <a:t>；</a:t>
            </a:r>
            <a:endParaRPr lang="en-US" altLang="zh-CN" sz="2400" b="1" dirty="0">
              <a:solidFill>
                <a:srgbClr val="000000"/>
              </a:solidFill>
              <a:latin typeface="微软雅黑" panose="020B0503020204020204" pitchFamily="34" charset="-122"/>
              <a:ea typeface="微软雅黑" panose="020B0503020204020204" pitchFamily="34" charset="-122"/>
            </a:endParaRPr>
          </a:p>
          <a:p>
            <a:endParaRPr lang="zh-CN" altLang="en-US" sz="2400" b="1" dirty="0">
              <a:solidFill>
                <a:srgbClr val="000000"/>
              </a:solidFill>
              <a:latin typeface="微软雅黑" panose="020B0503020204020204" pitchFamily="34" charset="-122"/>
              <a:ea typeface="微软雅黑" panose="020B0503020204020204" pitchFamily="34" charset="-122"/>
            </a:endParaRPr>
          </a:p>
          <a:p>
            <a:r>
              <a:rPr lang="zh-CN" altLang="en-US" sz="2400" b="1" dirty="0">
                <a:solidFill>
                  <a:srgbClr val="0000FF"/>
                </a:solidFill>
                <a:latin typeface="微软雅黑" panose="020B0503020204020204" pitchFamily="34" charset="-122"/>
                <a:ea typeface="微软雅黑" panose="020B0503020204020204" pitchFamily="34" charset="-122"/>
              </a:rPr>
              <a:t>了解</a:t>
            </a:r>
            <a:r>
              <a:rPr lang="zh-CN" altLang="en-US" sz="2400" b="1" dirty="0">
                <a:solidFill>
                  <a:srgbClr val="000000"/>
                </a:solidFill>
                <a:latin typeface="宋体" panose="02010600030101010101" pitchFamily="2" charset="-122"/>
                <a:ea typeface="宋体" panose="02010600030101010101" pitchFamily="2" charset="-122"/>
              </a:rPr>
              <a:t>市场经济运行中的</a:t>
            </a:r>
            <a:r>
              <a:rPr lang="zh-CN" altLang="en-US" sz="2400" b="1" dirty="0">
                <a:solidFill>
                  <a:srgbClr val="FF0000"/>
                </a:solidFill>
                <a:latin typeface="微软雅黑" panose="020B0503020204020204" pitchFamily="34" charset="-122"/>
                <a:ea typeface="微软雅黑" panose="020B0503020204020204" pitchFamily="34" charset="-122"/>
              </a:rPr>
              <a:t>法律法规</a:t>
            </a:r>
            <a:r>
              <a:rPr lang="zh-CN" altLang="en-US" sz="1600" b="1" dirty="0">
                <a:solidFill>
                  <a:srgbClr val="000000"/>
                </a:solidFill>
                <a:latin typeface="微软雅黑" panose="020B0503020204020204" pitchFamily="34" charset="-122"/>
                <a:ea typeface="微软雅黑" panose="020B0503020204020204" pitchFamily="34" charset="-122"/>
              </a:rPr>
              <a:t>、</a:t>
            </a:r>
            <a:r>
              <a:rPr lang="zh-CN" altLang="en-US" sz="2400" b="1" dirty="0">
                <a:solidFill>
                  <a:srgbClr val="000000"/>
                </a:solidFill>
                <a:latin typeface="微软雅黑" panose="020B0503020204020204" pitchFamily="34" charset="-122"/>
                <a:ea typeface="微软雅黑" panose="020B0503020204020204" pitchFamily="34" charset="-122"/>
              </a:rPr>
              <a:t>行业</a:t>
            </a:r>
            <a:r>
              <a:rPr lang="zh-CN" altLang="en-US" sz="2400" b="1" dirty="0">
                <a:solidFill>
                  <a:srgbClr val="FF0000"/>
                </a:solidFill>
                <a:latin typeface="微软雅黑" panose="020B0503020204020204" pitchFamily="34" charset="-122"/>
                <a:ea typeface="微软雅黑" panose="020B0503020204020204" pitchFamily="34" charset="-122"/>
              </a:rPr>
              <a:t>规范</a:t>
            </a:r>
            <a:r>
              <a:rPr lang="zh-CN" altLang="en-US" sz="1600" b="1" dirty="0">
                <a:solidFill>
                  <a:srgbClr val="000000"/>
                </a:solidFill>
                <a:latin typeface="微软雅黑" panose="020B0503020204020204" pitchFamily="34" charset="-122"/>
                <a:ea typeface="微软雅黑" panose="020B0503020204020204" pitchFamily="34" charset="-122"/>
              </a:rPr>
              <a:t>、</a:t>
            </a:r>
            <a:r>
              <a:rPr lang="zh-CN" altLang="en-US" sz="2400" b="1" dirty="0">
                <a:solidFill>
                  <a:srgbClr val="000000"/>
                </a:solidFill>
                <a:latin typeface="微软雅黑" panose="020B0503020204020204" pitchFamily="34" charset="-122"/>
                <a:ea typeface="微软雅黑" panose="020B0503020204020204" pitchFamily="34" charset="-122"/>
              </a:rPr>
              <a:t>道德</a:t>
            </a:r>
            <a:r>
              <a:rPr lang="zh-CN" altLang="en-US" sz="2400" b="1" dirty="0">
                <a:solidFill>
                  <a:srgbClr val="FF0000"/>
                </a:solidFill>
                <a:latin typeface="微软雅黑" panose="020B0503020204020204" pitchFamily="34" charset="-122"/>
                <a:ea typeface="微软雅黑" panose="020B0503020204020204" pitchFamily="34" charset="-122"/>
              </a:rPr>
              <a:t>规范及其作用</a:t>
            </a:r>
            <a:r>
              <a:rPr lang="zh-CN" altLang="en-US" sz="1800" b="1" dirty="0">
                <a:solidFill>
                  <a:srgbClr val="FF0000"/>
                </a:solidFill>
                <a:latin typeface="微软雅黑" panose="020B0503020204020204" pitchFamily="34" charset="-122"/>
                <a:ea typeface="微软雅黑" panose="020B0503020204020204" pitchFamily="34" charset="-122"/>
              </a:rPr>
              <a:t>，</a:t>
            </a:r>
            <a:endParaRPr lang="zh-CN" altLang="en-US" sz="2400" b="1" dirty="0">
              <a:solidFill>
                <a:srgbClr val="000000"/>
              </a:solidFill>
              <a:latin typeface="微软雅黑" panose="020B0503020204020204" pitchFamily="34" charset="-122"/>
              <a:ea typeface="微软雅黑" panose="020B0503020204020204" pitchFamily="34" charset="-122"/>
            </a:endParaRPr>
          </a:p>
          <a:p>
            <a:r>
              <a:rPr lang="zh-CN" altLang="en-US" sz="2400" b="1" dirty="0">
                <a:solidFill>
                  <a:srgbClr val="0000FF"/>
                </a:solidFill>
                <a:latin typeface="微软雅黑" panose="020B0503020204020204" pitchFamily="34" charset="-122"/>
                <a:ea typeface="微软雅黑" panose="020B0503020204020204" pitchFamily="34" charset="-122"/>
              </a:rPr>
              <a:t>增强</a:t>
            </a:r>
            <a:r>
              <a:rPr lang="zh-CN" altLang="en-US" sz="2400" b="1" dirty="0">
                <a:solidFill>
                  <a:srgbClr val="000000"/>
                </a:solidFill>
                <a:latin typeface="微软雅黑" panose="020B0503020204020204" pitchFamily="34" charset="-122"/>
                <a:ea typeface="微软雅黑" panose="020B0503020204020204" pitchFamily="34" charset="-122"/>
              </a:rPr>
              <a:t>公平竞争</a:t>
            </a:r>
            <a:r>
              <a:rPr lang="zh-CN" altLang="en-US" sz="2400" b="1" dirty="0">
                <a:solidFill>
                  <a:srgbClr val="FF0000"/>
                </a:solidFill>
                <a:latin typeface="微软雅黑" panose="020B0503020204020204" pitchFamily="34" charset="-122"/>
                <a:ea typeface="微软雅黑" panose="020B0503020204020204" pitchFamily="34" charset="-122"/>
              </a:rPr>
              <a:t>意识</a:t>
            </a:r>
            <a:r>
              <a:rPr lang="zh-CN" altLang="en-US" sz="2400" b="1" dirty="0">
                <a:solidFill>
                  <a:srgbClr val="000000"/>
                </a:solidFill>
                <a:latin typeface="宋体" panose="02010600030101010101" pitchFamily="2" charset="-122"/>
                <a:ea typeface="宋体" panose="02010600030101010101" pitchFamily="2" charset="-122"/>
              </a:rPr>
              <a:t>和</a:t>
            </a:r>
            <a:r>
              <a:rPr lang="zh-CN" altLang="en-US" sz="2400" b="1" dirty="0">
                <a:solidFill>
                  <a:srgbClr val="000000"/>
                </a:solidFill>
                <a:latin typeface="微软雅黑" panose="020B0503020204020204" pitchFamily="34" charset="-122"/>
                <a:ea typeface="微软雅黑" panose="020B0503020204020204" pitchFamily="34" charset="-122"/>
              </a:rPr>
              <a:t>规则</a:t>
            </a:r>
            <a:r>
              <a:rPr lang="zh-CN" altLang="en-US" sz="2400" b="1" dirty="0">
                <a:solidFill>
                  <a:srgbClr val="FF0000"/>
                </a:solidFill>
                <a:latin typeface="微软雅黑" panose="020B0503020204020204" pitchFamily="34" charset="-122"/>
                <a:ea typeface="微软雅黑" panose="020B0503020204020204" pitchFamily="34" charset="-122"/>
              </a:rPr>
              <a:t>意识</a:t>
            </a:r>
            <a:r>
              <a:rPr lang="zh-CN" altLang="en-US" sz="2400" b="1" dirty="0">
                <a:latin typeface="微软雅黑" panose="020B0503020204020204" pitchFamily="34" charset="-122"/>
                <a:ea typeface="微软雅黑" panose="020B0503020204020204" pitchFamily="34" charset="-122"/>
              </a:rPr>
              <a:t>。</a:t>
            </a:r>
            <a:endParaRPr lang="zh-CN" altLang="en-US" sz="2800" b="1" dirty="0">
              <a:latin typeface="微软雅黑" panose="020B0503020204020204" pitchFamily="34" charset="-122"/>
              <a:ea typeface="微软雅黑" panose="020B0503020204020204" pitchFamily="34" charset="-122"/>
            </a:endParaRPr>
          </a:p>
        </p:txBody>
      </p:sp>
      <p:sp>
        <p:nvSpPr>
          <p:cNvPr id="9" name="矩形 7">
            <a:extLst>
              <a:ext uri="{FF2B5EF4-FFF2-40B4-BE49-F238E27FC236}">
                <a16:creationId xmlns:a16="http://schemas.microsoft.com/office/drawing/2014/main" xmlns="" id="{CB6C1AC3-186B-48EF-93FA-6F487D3D7441}"/>
              </a:ext>
            </a:extLst>
          </p:cNvPr>
          <p:cNvSpPr>
            <a:spLocks noChangeArrowheads="1"/>
          </p:cNvSpPr>
          <p:nvPr/>
        </p:nvSpPr>
        <p:spPr bwMode="auto">
          <a:xfrm>
            <a:off x="238205" y="147907"/>
            <a:ext cx="413401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2800" b="1" dirty="0">
                <a:solidFill>
                  <a:srgbClr val="0000FF"/>
                </a:solidFill>
                <a:latin typeface="微软雅黑" panose="020B0503020204020204" pitchFamily="34" charset="-122"/>
                <a:ea typeface="微软雅黑" panose="020B0503020204020204" pitchFamily="34" charset="-122"/>
              </a:rPr>
              <a:t>一、探究活动目标</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矩形 6">
            <a:extLst>
              <a:ext uri="{FF2B5EF4-FFF2-40B4-BE49-F238E27FC236}">
                <a16:creationId xmlns:a16="http://schemas.microsoft.com/office/drawing/2014/main" xmlns="" id="{1B6569D9-6662-406C-B619-B446060122AE}"/>
              </a:ext>
            </a:extLst>
          </p:cNvPr>
          <p:cNvSpPr>
            <a:spLocks noChangeArrowheads="1"/>
          </p:cNvSpPr>
          <p:nvPr/>
        </p:nvSpPr>
        <p:spPr bwMode="auto">
          <a:xfrm>
            <a:off x="143432" y="607092"/>
            <a:ext cx="8839200" cy="427296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pPr>
              <a:lnSpc>
                <a:spcPts val="2880"/>
              </a:lnSpc>
            </a:pPr>
            <a:r>
              <a:rPr lang="zh-CN" altLang="en-US"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围绕</a:t>
            </a:r>
            <a:r>
              <a:rPr lang="zh-CN" altLang="en-US" sz="2400" b="1" dirty="0">
                <a:latin typeface="微软雅黑" panose="020B0503020204020204" pitchFamily="34" charset="-122"/>
                <a:ea typeface="微软雅黑" panose="020B0503020204020204" pitchFamily="34" charset="-122"/>
              </a:rPr>
              <a:t>“如何使市场机制有效”</a:t>
            </a:r>
            <a:r>
              <a:rPr lang="zh-CN" altLang="en-US" sz="2400" b="1" dirty="0">
                <a:solidFill>
                  <a:srgbClr val="FF0000"/>
                </a:solidFill>
                <a:latin typeface="微软雅黑" panose="020B0503020204020204" pitchFamily="34" charset="-122"/>
                <a:ea typeface="微软雅黑" panose="020B0503020204020204" pitchFamily="34" charset="-122"/>
              </a:rPr>
              <a:t>议题</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a:lnSpc>
                <a:spcPts val="2880"/>
              </a:lnSpc>
            </a:pPr>
            <a:r>
              <a:rPr lang="zh-CN" altLang="en-US" sz="2400" b="1" dirty="0">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分析</a:t>
            </a:r>
            <a:r>
              <a:rPr lang="zh-CN" altLang="en-US" sz="2400" b="1" dirty="0">
                <a:latin typeface="微软雅黑" panose="020B0503020204020204" pitchFamily="34" charset="-122"/>
                <a:ea typeface="微软雅黑" panose="020B0503020204020204" pitchFamily="34" charset="-122"/>
              </a:rPr>
              <a:t>影响市场经济正常发挥作用的</a:t>
            </a:r>
            <a:r>
              <a:rPr lang="zh-CN" altLang="en-US" sz="2400" b="1" dirty="0">
                <a:solidFill>
                  <a:srgbClr val="FF0000"/>
                </a:solidFill>
                <a:latin typeface="微软雅黑" panose="020B0503020204020204" pitchFamily="34" charset="-122"/>
                <a:ea typeface="微软雅黑" panose="020B0503020204020204" pitchFamily="34" charset="-122"/>
              </a:rPr>
              <a:t>条件</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a:lnSpc>
                <a:spcPts val="2880"/>
              </a:lnSpc>
            </a:pPr>
            <a:r>
              <a:rPr lang="en-US" altLang="zh-CN" sz="2400" b="1" dirty="0">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探究</a:t>
            </a:r>
            <a:r>
              <a:rPr lang="zh-CN" altLang="en-US" sz="2400" b="1" dirty="0">
                <a:solidFill>
                  <a:srgbClr val="FF0000"/>
                </a:solidFill>
                <a:latin typeface="微软雅黑" panose="020B0503020204020204" pitchFamily="34" charset="-122"/>
                <a:ea typeface="微软雅黑" panose="020B0503020204020204" pitchFamily="34" charset="-122"/>
              </a:rPr>
              <a:t>价格、供求、竞争</a:t>
            </a:r>
            <a:r>
              <a:rPr lang="zh-CN" altLang="en-US" sz="2400" b="1" dirty="0">
                <a:latin typeface="微软雅黑" panose="020B0503020204020204" pitchFamily="34" charset="-122"/>
                <a:ea typeface="微软雅黑" panose="020B0503020204020204" pitchFamily="34" charset="-122"/>
              </a:rPr>
              <a:t>是如何引导</a:t>
            </a:r>
            <a:r>
              <a:rPr lang="zh-CN" altLang="en-US" sz="2400" b="1" dirty="0">
                <a:solidFill>
                  <a:srgbClr val="FF0000"/>
                </a:solidFill>
                <a:latin typeface="微软雅黑" panose="020B0503020204020204" pitchFamily="34" charset="-122"/>
                <a:ea typeface="微软雅黑" panose="020B0503020204020204" pitchFamily="34" charset="-122"/>
              </a:rPr>
              <a:t>资源有效配置</a:t>
            </a:r>
            <a:r>
              <a:rPr lang="zh-CN" altLang="en-US" sz="2400" b="1" dirty="0">
                <a:latin typeface="微软雅黑" panose="020B0503020204020204" pitchFamily="34" charset="-122"/>
                <a:ea typeface="微软雅黑" panose="020B0503020204020204" pitchFamily="34" charset="-122"/>
              </a:rPr>
              <a:t>的。</a:t>
            </a:r>
            <a:endParaRPr lang="zh-CN" altLang="en-US" sz="2400" b="1" dirty="0">
              <a:latin typeface="宋体" panose="02010600030101010101" pitchFamily="2" charset="-122"/>
              <a:ea typeface="宋体" panose="02010600030101010101" pitchFamily="2" charset="-122"/>
            </a:endParaRPr>
          </a:p>
          <a:p>
            <a:pPr>
              <a:lnSpc>
                <a:spcPts val="2880"/>
              </a:lnSpc>
              <a:spcBef>
                <a:spcPts val="1200"/>
              </a:spcBef>
            </a:pPr>
            <a:r>
              <a:rPr lang="zh-CN" altLang="en-US" sz="20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结合</a:t>
            </a:r>
            <a:r>
              <a:rPr lang="zh-CN" altLang="en-US" sz="2400" b="1" dirty="0">
                <a:solidFill>
                  <a:srgbClr val="000000"/>
                </a:solidFill>
                <a:latin typeface="宋体" panose="02010600030101010101" pitchFamily="2" charset="-122"/>
                <a:ea typeface="宋体" panose="02010600030101010101" pitchFamily="2" charset="-122"/>
              </a:rPr>
              <a:t>企业</a:t>
            </a:r>
            <a:r>
              <a:rPr lang="zh-CN" altLang="en-US" sz="2400" b="1" dirty="0">
                <a:solidFill>
                  <a:srgbClr val="FF0000"/>
                </a:solidFill>
                <a:latin typeface="宋体" panose="02010600030101010101" pitchFamily="2" charset="-122"/>
                <a:ea typeface="宋体" panose="02010600030101010101" pitchFamily="2" charset="-122"/>
              </a:rPr>
              <a:t>经营</a:t>
            </a:r>
            <a:r>
              <a:rPr lang="zh-CN" altLang="en-US" sz="2400" b="1" dirty="0">
                <a:solidFill>
                  <a:srgbClr val="FF0000"/>
                </a:solidFill>
                <a:latin typeface="微软雅黑" panose="020B0503020204020204" pitchFamily="34" charset="-122"/>
                <a:ea typeface="微软雅黑" panose="020B0503020204020204" pitchFamily="34" charset="-122"/>
              </a:rPr>
              <a:t>活动</a:t>
            </a:r>
            <a:r>
              <a:rPr lang="zh-CN" altLang="en-US" sz="2400" b="1" dirty="0">
                <a:solidFill>
                  <a:srgbClr val="000000"/>
                </a:solidFill>
                <a:latin typeface="宋体" panose="02010600030101010101" pitchFamily="2" charset="-122"/>
                <a:ea typeface="宋体" panose="02010600030101010101" pitchFamily="2" charset="-122"/>
              </a:rPr>
              <a:t>，</a:t>
            </a:r>
            <a:r>
              <a:rPr lang="zh-CN" altLang="en-US" sz="2400" b="1" dirty="0">
                <a:solidFill>
                  <a:srgbClr val="0000FF"/>
                </a:solidFill>
                <a:latin typeface="微软雅黑" panose="020B0503020204020204" pitchFamily="34" charset="-122"/>
                <a:ea typeface="微软雅黑" panose="020B0503020204020204" pitchFamily="34" charset="-122"/>
              </a:rPr>
              <a:t>调研</a:t>
            </a:r>
            <a:r>
              <a:rPr lang="zh-CN" altLang="en-US" sz="2400" b="1" dirty="0">
                <a:solidFill>
                  <a:srgbClr val="000000"/>
                </a:solidFill>
                <a:latin typeface="宋体" panose="02010600030101010101" pitchFamily="2" charset="-122"/>
                <a:ea typeface="宋体" panose="02010600030101010101" pitchFamily="2" charset="-122"/>
              </a:rPr>
              <a:t>某商品的</a:t>
            </a:r>
            <a:r>
              <a:rPr lang="zh-CN" altLang="en-US" sz="2400" b="1" dirty="0">
                <a:latin typeface="宋体" panose="02010600030101010101" pitchFamily="2" charset="-122"/>
                <a:ea typeface="宋体" panose="02010600030101010101" pitchFamily="2" charset="-122"/>
              </a:rPr>
              <a:t>生产和销售</a:t>
            </a:r>
            <a:r>
              <a:rPr lang="zh-CN" altLang="en-US" sz="2400" b="1" dirty="0">
                <a:solidFill>
                  <a:srgbClr val="FF0000"/>
                </a:solidFill>
                <a:latin typeface="微软雅黑" panose="020B0503020204020204" pitchFamily="34" charset="-122"/>
                <a:ea typeface="微软雅黑" panose="020B0503020204020204" pitchFamily="34" charset="-122"/>
              </a:rPr>
              <a:t>情况</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pPr>
              <a:lnSpc>
                <a:spcPts val="2880"/>
              </a:lnSpc>
            </a:pPr>
            <a:r>
              <a:rPr lang="en-US" altLang="zh-CN"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说明</a:t>
            </a:r>
            <a:r>
              <a:rPr lang="zh-CN" altLang="en-US" sz="2400" b="1" dirty="0">
                <a:solidFill>
                  <a:srgbClr val="009900"/>
                </a:solidFill>
                <a:latin typeface="微软雅黑" panose="020B0503020204020204" pitchFamily="34" charset="-122"/>
                <a:ea typeface="微软雅黑" panose="020B0503020204020204" pitchFamily="34" charset="-122"/>
              </a:rPr>
              <a:t>市场</a:t>
            </a:r>
            <a:r>
              <a:rPr lang="zh-CN" altLang="en-US" sz="2400" b="1" dirty="0">
                <a:solidFill>
                  <a:srgbClr val="000000"/>
                </a:solidFill>
                <a:latin typeface="宋体" panose="02010600030101010101" pitchFamily="2" charset="-122"/>
                <a:ea typeface="宋体" panose="02010600030101010101" pitchFamily="2" charset="-122"/>
              </a:rPr>
              <a:t>在资源配置中如何发挥</a:t>
            </a:r>
            <a:r>
              <a:rPr lang="zh-CN" altLang="en-US" sz="2400" b="1" dirty="0">
                <a:solidFill>
                  <a:srgbClr val="FF0000"/>
                </a:solidFill>
                <a:latin typeface="宋体" panose="02010600030101010101" pitchFamily="2" charset="-122"/>
                <a:ea typeface="宋体" panose="02010600030101010101" pitchFamily="2" charset="-122"/>
              </a:rPr>
              <a:t>决定性</a:t>
            </a:r>
            <a:r>
              <a:rPr lang="zh-CN" altLang="en-US" sz="2400" b="1" dirty="0">
                <a:solidFill>
                  <a:srgbClr val="FF0000"/>
                </a:solidFill>
                <a:latin typeface="微软雅黑" panose="020B0503020204020204" pitchFamily="34" charset="-122"/>
                <a:ea typeface="微软雅黑" panose="020B0503020204020204" pitchFamily="34" charset="-122"/>
              </a:rPr>
              <a:t>作用</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pPr>
              <a:lnSpc>
                <a:spcPts val="2880"/>
              </a:lnSpc>
              <a:spcBef>
                <a:spcPts val="1200"/>
              </a:spcBef>
            </a:pPr>
            <a:r>
              <a:rPr lang="zh-CN" altLang="en-US"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搜集</a:t>
            </a:r>
            <a:r>
              <a:rPr lang="zh-CN" altLang="en-US" sz="2400" b="1" dirty="0">
                <a:solidFill>
                  <a:srgbClr val="009900"/>
                </a:solidFill>
                <a:latin typeface="微软雅黑" panose="020B0503020204020204" pitchFamily="34" charset="-122"/>
                <a:ea typeface="微软雅黑" panose="020B0503020204020204" pitchFamily="34" charset="-122"/>
              </a:rPr>
              <a:t>市场机制</a:t>
            </a:r>
            <a:r>
              <a:rPr lang="zh-CN" altLang="en-US" sz="2400" b="1" dirty="0">
                <a:solidFill>
                  <a:srgbClr val="000000"/>
                </a:solidFill>
                <a:latin typeface="宋体" panose="02010600030101010101" pitchFamily="2" charset="-122"/>
                <a:ea typeface="宋体" panose="02010600030101010101" pitchFamily="2" charset="-122"/>
              </a:rPr>
              <a:t>有效或失灵的</a:t>
            </a:r>
            <a:r>
              <a:rPr lang="zh-CN" altLang="en-US" sz="2400" b="1" dirty="0">
                <a:latin typeface="宋体" panose="02010600030101010101" pitchFamily="2" charset="-122"/>
                <a:ea typeface="宋体" panose="02010600030101010101" pitchFamily="2" charset="-122"/>
              </a:rPr>
              <a:t>具体</a:t>
            </a:r>
            <a:r>
              <a:rPr lang="zh-CN" altLang="en-US" sz="2400" b="1" dirty="0">
                <a:solidFill>
                  <a:srgbClr val="FF0000"/>
                </a:solidFill>
                <a:latin typeface="微软雅黑" panose="020B0503020204020204" pitchFamily="34" charset="-122"/>
                <a:ea typeface="微软雅黑" panose="020B0503020204020204" pitchFamily="34" charset="-122"/>
              </a:rPr>
              <a:t>案例</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pPr>
              <a:lnSpc>
                <a:spcPts val="2880"/>
              </a:lnSpc>
            </a:pPr>
            <a:r>
              <a:rPr lang="en-US" altLang="zh-CN"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分析</a:t>
            </a:r>
            <a:r>
              <a:rPr lang="zh-CN" altLang="en-US" sz="2400" b="1" dirty="0">
                <a:solidFill>
                  <a:srgbClr val="000000"/>
                </a:solidFill>
                <a:latin typeface="宋体" panose="02010600030101010101" pitchFamily="2" charset="-122"/>
                <a:ea typeface="宋体" panose="02010600030101010101" pitchFamily="2" charset="-122"/>
              </a:rPr>
              <a:t>和</a:t>
            </a:r>
            <a:r>
              <a:rPr lang="zh-CN" altLang="en-US" sz="2400" b="1" dirty="0">
                <a:solidFill>
                  <a:srgbClr val="0000FF"/>
                </a:solidFill>
                <a:latin typeface="微软雅黑" panose="020B0503020204020204" pitchFamily="34" charset="-122"/>
                <a:ea typeface="微软雅黑" panose="020B0503020204020204" pitchFamily="34" charset="-122"/>
              </a:rPr>
              <a:t>归纳</a:t>
            </a:r>
            <a:r>
              <a:rPr lang="zh-CN" altLang="en-US" sz="2400" b="1" dirty="0">
                <a:solidFill>
                  <a:srgbClr val="009900"/>
                </a:solidFill>
                <a:latin typeface="微软雅黑" panose="020B0503020204020204" pitchFamily="34" charset="-122"/>
                <a:ea typeface="微软雅黑" panose="020B0503020204020204" pitchFamily="34" charset="-122"/>
              </a:rPr>
              <a:t>市场机制</a:t>
            </a:r>
            <a:r>
              <a:rPr lang="zh-CN" altLang="en-US" sz="2400" b="1" dirty="0">
                <a:solidFill>
                  <a:srgbClr val="000000"/>
                </a:solidFill>
                <a:latin typeface="宋体" panose="02010600030101010101" pitchFamily="2" charset="-122"/>
                <a:ea typeface="宋体" panose="02010600030101010101" pitchFamily="2" charset="-122"/>
              </a:rPr>
              <a:t>发挥作用</a:t>
            </a:r>
            <a:r>
              <a:rPr lang="zh-CN" altLang="en-US" sz="2400" b="1" dirty="0">
                <a:solidFill>
                  <a:srgbClr val="FF0000"/>
                </a:solidFill>
                <a:latin typeface="宋体" panose="02010600030101010101" pitchFamily="2" charset="-122"/>
                <a:ea typeface="宋体" panose="02010600030101010101" pitchFamily="2" charset="-122"/>
              </a:rPr>
              <a:t>必须具备的</a:t>
            </a:r>
            <a:r>
              <a:rPr lang="zh-CN" altLang="en-US" sz="2400" b="1" dirty="0">
                <a:solidFill>
                  <a:srgbClr val="FF0000"/>
                </a:solidFill>
                <a:latin typeface="微软雅黑" panose="020B0503020204020204" pitchFamily="34" charset="-122"/>
                <a:ea typeface="微软雅黑" panose="020B0503020204020204" pitchFamily="34" charset="-122"/>
              </a:rPr>
              <a:t>条件</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pPr>
              <a:lnSpc>
                <a:spcPts val="2880"/>
              </a:lnSpc>
              <a:spcBef>
                <a:spcPts val="1200"/>
              </a:spcBef>
            </a:pPr>
            <a:r>
              <a:rPr lang="en-US" altLang="zh-CN"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模拟</a:t>
            </a:r>
            <a:r>
              <a:rPr lang="zh-CN" altLang="en-US" sz="2400" b="1" dirty="0">
                <a:solidFill>
                  <a:srgbClr val="009900"/>
                </a:solidFill>
                <a:latin typeface="微软雅黑" panose="020B0503020204020204" pitchFamily="34" charset="-122"/>
                <a:ea typeface="微软雅黑" panose="020B0503020204020204" pitchFamily="34" charset="-122"/>
              </a:rPr>
              <a:t>市场</a:t>
            </a:r>
            <a:r>
              <a:rPr lang="zh-CN" altLang="en-US" sz="2400" b="1" dirty="0">
                <a:solidFill>
                  <a:srgbClr val="FF0000"/>
                </a:solidFill>
                <a:latin typeface="微软雅黑" panose="020B0503020204020204" pitchFamily="34" charset="-122"/>
                <a:ea typeface="微软雅黑" panose="020B0503020204020204" pitchFamily="34" charset="-122"/>
              </a:rPr>
              <a:t>活动</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pPr>
              <a:lnSpc>
                <a:spcPts val="2880"/>
              </a:lnSpc>
            </a:pPr>
            <a:r>
              <a:rPr lang="en-US" altLang="zh-CN"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感受</a:t>
            </a:r>
            <a:r>
              <a:rPr lang="zh-CN" altLang="en-US" sz="2400" b="1" dirty="0">
                <a:solidFill>
                  <a:srgbClr val="009900"/>
                </a:solidFill>
                <a:latin typeface="微软雅黑" panose="020B0503020204020204" pitchFamily="34" charset="-122"/>
                <a:ea typeface="微软雅黑" panose="020B0503020204020204" pitchFamily="34" charset="-122"/>
              </a:rPr>
              <a:t>市场</a:t>
            </a:r>
            <a:r>
              <a:rPr lang="zh-CN" altLang="en-US" sz="2400" b="1" dirty="0">
                <a:solidFill>
                  <a:srgbClr val="000000"/>
                </a:solidFill>
                <a:latin typeface="宋体" panose="02010600030101010101" pitchFamily="2" charset="-122"/>
                <a:ea typeface="宋体" panose="02010600030101010101" pitchFamily="2" charset="-122"/>
              </a:rPr>
              <a:t>运行</a:t>
            </a:r>
            <a:r>
              <a:rPr lang="zh-CN" altLang="en-US" sz="2400" b="1" dirty="0">
                <a:solidFill>
                  <a:srgbClr val="FF0000"/>
                </a:solidFill>
                <a:latin typeface="微软雅黑" panose="020B0503020204020204" pitchFamily="34" charset="-122"/>
                <a:ea typeface="微软雅黑" panose="020B0503020204020204" pitchFamily="34" charset="-122"/>
              </a:rPr>
              <a:t>环境</a:t>
            </a:r>
            <a:r>
              <a:rPr lang="zh-CN" altLang="en-US" sz="2400" b="1" dirty="0">
                <a:solidFill>
                  <a:srgbClr val="000000"/>
                </a:solidFill>
                <a:latin typeface="宋体" panose="02010600030101010101" pitchFamily="2" charset="-122"/>
                <a:ea typeface="宋体" panose="02010600030101010101" pitchFamily="2" charset="-122"/>
              </a:rPr>
              <a:t>对企业经营决策和个人消费决定的</a:t>
            </a:r>
            <a:r>
              <a:rPr lang="zh-CN" altLang="en-US" sz="2400" b="1" dirty="0">
                <a:solidFill>
                  <a:srgbClr val="FF0000"/>
                </a:solidFill>
                <a:latin typeface="微软雅黑" panose="020B0503020204020204" pitchFamily="34" charset="-122"/>
                <a:ea typeface="微软雅黑" panose="020B0503020204020204" pitchFamily="34" charset="-122"/>
              </a:rPr>
              <a:t>影响</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pPr>
              <a:lnSpc>
                <a:spcPts val="2880"/>
              </a:lnSpc>
            </a:pPr>
            <a:r>
              <a:rPr lang="en-US" altLang="zh-CN"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探究</a:t>
            </a:r>
            <a:r>
              <a:rPr lang="zh-CN" altLang="en-US" sz="2400" b="1" dirty="0">
                <a:solidFill>
                  <a:srgbClr val="000000"/>
                </a:solidFill>
                <a:latin typeface="宋体" panose="02010600030101010101" pitchFamily="2" charset="-122"/>
                <a:ea typeface="宋体" panose="02010600030101010101" pitchFamily="2" charset="-122"/>
              </a:rPr>
              <a:t>如何</a:t>
            </a:r>
            <a:r>
              <a:rPr lang="zh-CN" altLang="en-US" sz="2400" b="1" dirty="0">
                <a:solidFill>
                  <a:srgbClr val="000000"/>
                </a:solidFill>
                <a:latin typeface="微软雅黑" panose="020B0503020204020204" pitchFamily="34" charset="-122"/>
                <a:ea typeface="微软雅黑" panose="020B0503020204020204" pitchFamily="34" charset="-122"/>
              </a:rPr>
              <a:t>优化</a:t>
            </a:r>
            <a:r>
              <a:rPr lang="zh-CN" altLang="en-US" sz="2400" b="1" dirty="0">
                <a:solidFill>
                  <a:srgbClr val="009900"/>
                </a:solidFill>
                <a:latin typeface="微软雅黑" panose="020B0503020204020204" pitchFamily="34" charset="-122"/>
                <a:ea typeface="微软雅黑" panose="020B0503020204020204" pitchFamily="34" charset="-122"/>
              </a:rPr>
              <a:t>市场</a:t>
            </a:r>
            <a:r>
              <a:rPr lang="zh-CN" altLang="en-US" sz="2400" b="1" dirty="0">
                <a:solidFill>
                  <a:srgbClr val="FF0000"/>
                </a:solidFill>
                <a:latin typeface="微软雅黑" panose="020B0503020204020204" pitchFamily="34" charset="-122"/>
                <a:ea typeface="微软雅黑" panose="020B0503020204020204" pitchFamily="34" charset="-122"/>
              </a:rPr>
              <a:t>环境</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p:txBody>
      </p:sp>
      <p:sp>
        <p:nvSpPr>
          <p:cNvPr id="9" name="矩形 7">
            <a:extLst>
              <a:ext uri="{FF2B5EF4-FFF2-40B4-BE49-F238E27FC236}">
                <a16:creationId xmlns:a16="http://schemas.microsoft.com/office/drawing/2014/main" xmlns="" id="{CB6C1AC3-186B-48EF-93FA-6F487D3D7441}"/>
              </a:ext>
            </a:extLst>
          </p:cNvPr>
          <p:cNvSpPr>
            <a:spLocks noChangeArrowheads="1"/>
          </p:cNvSpPr>
          <p:nvPr/>
        </p:nvSpPr>
        <p:spPr bwMode="auto">
          <a:xfrm>
            <a:off x="207468" y="0"/>
            <a:ext cx="413401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2800" b="1" dirty="0">
                <a:solidFill>
                  <a:srgbClr val="0000FF"/>
                </a:solidFill>
                <a:latin typeface="微软雅黑" panose="020B0503020204020204" pitchFamily="34" charset="-122"/>
                <a:ea typeface="微软雅黑" panose="020B0503020204020204" pitchFamily="34" charset="-122"/>
              </a:rPr>
              <a:t>二、探究活动建议</a:t>
            </a:r>
          </a:p>
        </p:txBody>
      </p:sp>
    </p:spTree>
    <p:extLst>
      <p:ext uri="{BB962C8B-B14F-4D97-AF65-F5344CB8AC3E}">
        <p14:creationId xmlns:p14="http://schemas.microsoft.com/office/powerpoint/2010/main" xmlns="" val="2950451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E19315A-641F-4FD2-81EC-F9F5AEC0AA62}"/>
              </a:ext>
            </a:extLst>
          </p:cNvPr>
          <p:cNvSpPr/>
          <p:nvPr/>
        </p:nvSpPr>
        <p:spPr>
          <a:xfrm>
            <a:off x="107576" y="523220"/>
            <a:ext cx="8974952" cy="4401205"/>
          </a:xfrm>
          <a:prstGeom prst="rect">
            <a:avLst/>
          </a:prstGeom>
          <a:ln>
            <a:solidFill>
              <a:schemeClr val="accent1"/>
            </a:solidFill>
          </a:ln>
        </p:spPr>
        <p:txBody>
          <a:bodyPr wrap="square">
            <a:spAutoFit/>
          </a:bodyPr>
          <a:lstStyle/>
          <a:p>
            <a:pPr algn="just">
              <a:defRPr/>
            </a:pPr>
            <a:r>
              <a:rPr lang="zh-CN" altLang="en-US" b="1" spc="-38" dirty="0">
                <a:latin typeface="楷体" panose="02010609060101010101" pitchFamily="49" charset="-122"/>
                <a:ea typeface="楷体" panose="02010609060101010101" pitchFamily="49" charset="-122"/>
              </a:rPr>
              <a:t>　　</a:t>
            </a:r>
            <a:r>
              <a:rPr lang="zh-CN" altLang="en-US" sz="2000" b="1" spc="-38" dirty="0">
                <a:solidFill>
                  <a:schemeClr val="tx1"/>
                </a:solidFill>
                <a:latin typeface="楷体" panose="02010609060101010101" pitchFamily="49" charset="-122"/>
                <a:ea typeface="楷体" panose="02010609060101010101" pitchFamily="49" charset="-122"/>
              </a:rPr>
              <a:t>为了保障玉米的生产和供应，我国曾一度实行以保护价收购农户玉米的临时收储政策。后来由于国际玉米价格大幅下跌，国内玉米价格远高于国际价格，导致国内玉米库存过高，正常流通受阻。近年来，国家按照“市场定价、价补分离” 原则对我国玉米主产区的收储制度进行改革，采用“市场化收购” 加“生产（种植）补贴” 的新机制。通过这一机制，我国成功扭转了前几年玉米价格提高、库存增多、政府补贴和收出企业亏损增加的局面。</a:t>
            </a:r>
            <a:endParaRPr lang="en-US" altLang="zh-CN" sz="2000" b="1" spc="-38" dirty="0">
              <a:solidFill>
                <a:schemeClr val="tx1"/>
              </a:solidFill>
              <a:latin typeface="楷体" panose="02010609060101010101" pitchFamily="49" charset="-122"/>
              <a:ea typeface="楷体" panose="02010609060101010101" pitchFamily="49" charset="-122"/>
            </a:endParaRPr>
          </a:p>
          <a:p>
            <a:pPr indent="457200" algn="just">
              <a:defRPr/>
            </a:pPr>
            <a:r>
              <a:rPr lang="zh-CN" altLang="en-US" sz="2000" b="1" spc="-38" dirty="0">
                <a:solidFill>
                  <a:schemeClr val="tx1"/>
                </a:solidFill>
                <a:latin typeface="楷体" panose="02010609060101010101" pitchFamily="49" charset="-122"/>
                <a:ea typeface="楷体" panose="02010609060101010101" pitchFamily="49" charset="-122"/>
              </a:rPr>
              <a:t>某市水资源紧张，但政府长期对居民生活用水、工业生产用水实行低价政策，导致用水的个人和单位缺乏节水意识，水资源被大量浪费。后来，当地实行“阶梯式水价”，对未超过必需范围的居民生活用水继续实行低价，凡超过必需范围的居民生活用水、工业生产用水均按照市场价格收取水费。如今，该市的居民、企业节水意识大幅提升，节水设备被广泛使用。</a:t>
            </a:r>
            <a:endParaRPr lang="en-US" altLang="zh-CN" sz="2000" b="1" spc="-38" dirty="0">
              <a:solidFill>
                <a:schemeClr val="tx1"/>
              </a:solidFill>
              <a:latin typeface="楷体" panose="02010609060101010101" pitchFamily="49" charset="-122"/>
              <a:ea typeface="楷体" panose="02010609060101010101" pitchFamily="49" charset="-122"/>
            </a:endParaRPr>
          </a:p>
          <a:p>
            <a:pPr indent="457200" algn="just">
              <a:defRPr/>
            </a:pPr>
            <a:endParaRPr lang="en-US" altLang="zh-CN" sz="2000" b="1" spc="-38" dirty="0">
              <a:solidFill>
                <a:schemeClr val="tx1"/>
              </a:solidFill>
              <a:latin typeface="楷体" panose="02010609060101010101" pitchFamily="49" charset="-122"/>
              <a:ea typeface="楷体" panose="02010609060101010101" pitchFamily="49" charset="-122"/>
            </a:endParaRPr>
          </a:p>
          <a:p>
            <a:pPr indent="457200" algn="just">
              <a:defRPr/>
            </a:pPr>
            <a:r>
              <a:rPr lang="zh-CN" altLang="en-US" sz="2000" b="1" spc="-38" dirty="0">
                <a:solidFill>
                  <a:schemeClr val="tx1"/>
                </a:solidFill>
                <a:latin typeface="+mn-ea"/>
                <a:ea typeface="+mn-ea"/>
              </a:rPr>
              <a:t>结合材料，谈谈对玉米收储价格的认识。</a:t>
            </a:r>
            <a:endParaRPr lang="en-US" altLang="zh-CN" sz="2000" b="1" spc="-38" dirty="0">
              <a:solidFill>
                <a:schemeClr val="tx1"/>
              </a:solidFill>
              <a:latin typeface="+mn-ea"/>
              <a:ea typeface="+mn-ea"/>
            </a:endParaRPr>
          </a:p>
          <a:p>
            <a:pPr indent="457200" algn="just">
              <a:defRPr/>
            </a:pPr>
            <a:r>
              <a:rPr lang="zh-CN" altLang="en-US" sz="2000" b="1" spc="-38" dirty="0">
                <a:solidFill>
                  <a:schemeClr val="tx1"/>
                </a:solidFill>
                <a:latin typeface="+mn-ea"/>
                <a:ea typeface="+mn-ea"/>
              </a:rPr>
              <a:t>结合具体案例，谈谈你对政府限制某些产品价格的看法。</a:t>
            </a:r>
          </a:p>
        </p:txBody>
      </p:sp>
      <p:sp>
        <p:nvSpPr>
          <p:cNvPr id="11" name="矩形 7">
            <a:extLst>
              <a:ext uri="{FF2B5EF4-FFF2-40B4-BE49-F238E27FC236}">
                <a16:creationId xmlns:a16="http://schemas.microsoft.com/office/drawing/2014/main" xmlns="" id="{2DD90EC9-0E48-41BB-8DB7-CCBE8FDF435C}"/>
              </a:ext>
            </a:extLst>
          </p:cNvPr>
          <p:cNvSpPr>
            <a:spLocks noChangeArrowheads="1"/>
          </p:cNvSpPr>
          <p:nvPr/>
        </p:nvSpPr>
        <p:spPr bwMode="auto">
          <a:xfrm>
            <a:off x="107576" y="0"/>
            <a:ext cx="89288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2800" b="1" dirty="0">
                <a:solidFill>
                  <a:srgbClr val="0000FF"/>
                </a:solidFill>
                <a:latin typeface="微软雅黑" panose="020B0503020204020204" pitchFamily="34" charset="-122"/>
                <a:ea typeface="微软雅黑" panose="020B0503020204020204" pitchFamily="34" charset="-122"/>
              </a:rPr>
              <a:t>三、探究路径参考（一） </a:t>
            </a:r>
            <a:r>
              <a:rPr lang="zh-CN" altLang="en-US" sz="2800" b="1" dirty="0">
                <a:solidFill>
                  <a:srgbClr val="FF0000"/>
                </a:solidFill>
                <a:latin typeface="微软雅黑" panose="020B0503020204020204" pitchFamily="34" charset="-122"/>
                <a:ea typeface="微软雅黑" panose="020B0503020204020204" pitchFamily="34" charset="-122"/>
              </a:rPr>
              <a:t>市场机制</a:t>
            </a:r>
            <a:r>
              <a:rPr lang="zh-CN" altLang="en-US" sz="2800" b="1" dirty="0">
                <a:solidFill>
                  <a:srgbClr val="0000FF"/>
                </a:solidFill>
                <a:latin typeface="微软雅黑" panose="020B0503020204020204" pitchFamily="34" charset="-122"/>
                <a:ea typeface="微软雅黑" panose="020B0503020204020204" pitchFamily="34" charset="-122"/>
              </a:rPr>
              <a:t>有效</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8027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E19315A-641F-4FD2-81EC-F9F5AEC0AA62}"/>
              </a:ext>
            </a:extLst>
          </p:cNvPr>
          <p:cNvSpPr/>
          <p:nvPr/>
        </p:nvSpPr>
        <p:spPr>
          <a:xfrm>
            <a:off x="107576" y="523220"/>
            <a:ext cx="8974952" cy="4555093"/>
          </a:xfrm>
          <a:prstGeom prst="rect">
            <a:avLst/>
          </a:prstGeom>
          <a:ln>
            <a:solidFill>
              <a:schemeClr val="accent1"/>
            </a:solidFill>
          </a:ln>
        </p:spPr>
        <p:txBody>
          <a:bodyPr wrap="square">
            <a:spAutoFit/>
          </a:bodyPr>
          <a:lstStyle/>
          <a:p>
            <a:pPr algn="just">
              <a:defRPr/>
            </a:pPr>
            <a:r>
              <a:rPr lang="zh-CN" altLang="en-US" b="1" spc="-38" dirty="0">
                <a:latin typeface="楷体" panose="02010609060101010101" pitchFamily="49" charset="-122"/>
                <a:ea typeface="楷体" panose="02010609060101010101" pitchFamily="49" charset="-122"/>
              </a:rPr>
              <a:t>　　</a:t>
            </a:r>
            <a:r>
              <a:rPr lang="zh-CN" altLang="en-US" sz="2000" b="1" spc="-38" dirty="0">
                <a:solidFill>
                  <a:schemeClr val="tx1"/>
                </a:solidFill>
                <a:latin typeface="楷体" panose="02010609060101010101" pitchFamily="49" charset="-122"/>
                <a:ea typeface="楷体" panose="02010609060101010101" pitchFamily="49" charset="-122"/>
              </a:rPr>
              <a:t>为了保障玉米的生产和供应，我国曾一度实行以</a:t>
            </a:r>
            <a:r>
              <a:rPr lang="zh-CN" altLang="en-US" sz="2000" b="1" spc="-38" dirty="0">
                <a:solidFill>
                  <a:srgbClr val="FF0000"/>
                </a:solidFill>
                <a:latin typeface="楷体" panose="02010609060101010101" pitchFamily="49" charset="-122"/>
                <a:ea typeface="楷体" panose="02010609060101010101" pitchFamily="49" charset="-122"/>
              </a:rPr>
              <a:t>保护价</a:t>
            </a:r>
            <a:r>
              <a:rPr lang="zh-CN" altLang="en-US" sz="2000" b="1" spc="-38" dirty="0">
                <a:solidFill>
                  <a:schemeClr val="tx1"/>
                </a:solidFill>
                <a:latin typeface="楷体" panose="02010609060101010101" pitchFamily="49" charset="-122"/>
                <a:ea typeface="楷体" panose="02010609060101010101" pitchFamily="49" charset="-122"/>
              </a:rPr>
              <a:t>收购农户玉米的</a:t>
            </a:r>
            <a:r>
              <a:rPr lang="zh-CN" altLang="en-US" sz="2000" b="1" spc="-38" dirty="0">
                <a:solidFill>
                  <a:srgbClr val="FF0000"/>
                </a:solidFill>
                <a:latin typeface="楷体" panose="02010609060101010101" pitchFamily="49" charset="-122"/>
                <a:ea typeface="楷体" panose="02010609060101010101" pitchFamily="49" charset="-122"/>
              </a:rPr>
              <a:t>临时收储政策</a:t>
            </a:r>
            <a:r>
              <a:rPr lang="zh-CN" altLang="en-US" sz="2000" b="1" spc="-38" dirty="0">
                <a:solidFill>
                  <a:schemeClr val="tx1"/>
                </a:solidFill>
                <a:latin typeface="楷体" panose="02010609060101010101" pitchFamily="49" charset="-122"/>
                <a:ea typeface="楷体" panose="02010609060101010101" pitchFamily="49" charset="-122"/>
              </a:rPr>
              <a:t>。后来由于国际玉米价格大幅下跌，国内玉米价格远高于国际价格，</a:t>
            </a:r>
            <a:r>
              <a:rPr lang="zh-CN" altLang="en-US" sz="2000" b="1" spc="-38" dirty="0">
                <a:solidFill>
                  <a:srgbClr val="0000FF"/>
                </a:solidFill>
                <a:latin typeface="楷体" panose="02010609060101010101" pitchFamily="49" charset="-122"/>
                <a:ea typeface="楷体" panose="02010609060101010101" pitchFamily="49" charset="-122"/>
              </a:rPr>
              <a:t>导致</a:t>
            </a:r>
            <a:r>
              <a:rPr lang="zh-CN" altLang="en-US" sz="2000" b="1" spc="-38" dirty="0">
                <a:solidFill>
                  <a:srgbClr val="FF0000"/>
                </a:solidFill>
                <a:latin typeface="楷体" panose="02010609060101010101" pitchFamily="49" charset="-122"/>
                <a:ea typeface="楷体" panose="02010609060101010101" pitchFamily="49" charset="-122"/>
              </a:rPr>
              <a:t>国内玉米库存过高，正常流通受阻</a:t>
            </a:r>
            <a:r>
              <a:rPr lang="zh-CN" altLang="en-US" sz="2000" b="1" spc="-38" dirty="0">
                <a:solidFill>
                  <a:schemeClr val="tx1"/>
                </a:solidFill>
                <a:latin typeface="楷体" panose="02010609060101010101" pitchFamily="49" charset="-122"/>
                <a:ea typeface="楷体" panose="02010609060101010101" pitchFamily="49" charset="-122"/>
              </a:rPr>
              <a:t>。近年来，国家按照“</a:t>
            </a:r>
            <a:r>
              <a:rPr lang="zh-CN" altLang="en-US" sz="2000" b="1" spc="-38" dirty="0">
                <a:solidFill>
                  <a:srgbClr val="FF0000"/>
                </a:solidFill>
                <a:latin typeface="楷体" panose="02010609060101010101" pitchFamily="49" charset="-122"/>
                <a:ea typeface="楷体" panose="02010609060101010101" pitchFamily="49" charset="-122"/>
              </a:rPr>
              <a:t>市场定价、价补分离” 原则</a:t>
            </a:r>
            <a:r>
              <a:rPr lang="zh-CN" altLang="en-US" sz="2000" b="1" spc="-38" dirty="0">
                <a:solidFill>
                  <a:schemeClr val="tx1"/>
                </a:solidFill>
                <a:latin typeface="楷体" panose="02010609060101010101" pitchFamily="49" charset="-122"/>
                <a:ea typeface="楷体" panose="02010609060101010101" pitchFamily="49" charset="-122"/>
              </a:rPr>
              <a:t>对我国玉米主产区的收储制度进行改革，采用“市场化收购” 加“生产（种植）补贴” 的新机制。通过这一机制，我国成功</a:t>
            </a:r>
            <a:r>
              <a:rPr lang="zh-CN" altLang="en-US" sz="2000" b="1" spc="-38" dirty="0">
                <a:solidFill>
                  <a:srgbClr val="0000FF"/>
                </a:solidFill>
                <a:latin typeface="楷体" panose="02010609060101010101" pitchFamily="49" charset="-122"/>
                <a:ea typeface="楷体" panose="02010609060101010101" pitchFamily="49" charset="-122"/>
              </a:rPr>
              <a:t>扭转了</a:t>
            </a:r>
            <a:r>
              <a:rPr lang="zh-CN" altLang="en-US" sz="2000" b="1" spc="-38" dirty="0">
                <a:solidFill>
                  <a:schemeClr val="tx1"/>
                </a:solidFill>
                <a:latin typeface="楷体" panose="02010609060101010101" pitchFamily="49" charset="-122"/>
                <a:ea typeface="楷体" panose="02010609060101010101" pitchFamily="49" charset="-122"/>
              </a:rPr>
              <a:t>前几年</a:t>
            </a:r>
            <a:r>
              <a:rPr lang="zh-CN" altLang="en-US" sz="2000" b="1" spc="-38" dirty="0">
                <a:solidFill>
                  <a:srgbClr val="FF0000"/>
                </a:solidFill>
                <a:latin typeface="楷体" panose="02010609060101010101" pitchFamily="49" charset="-122"/>
                <a:ea typeface="楷体" panose="02010609060101010101" pitchFamily="49" charset="-122"/>
              </a:rPr>
              <a:t>玉米价格提高、库存增多、政府补贴和</a:t>
            </a:r>
            <a:r>
              <a:rPr lang="zh-CN" altLang="en-US" sz="2000" b="1" spc="-38" dirty="0" smtClean="0">
                <a:solidFill>
                  <a:srgbClr val="FF0000"/>
                </a:solidFill>
                <a:latin typeface="楷体" panose="02010609060101010101" pitchFamily="49" charset="-122"/>
                <a:ea typeface="楷体" panose="02010609060101010101" pitchFamily="49" charset="-122"/>
              </a:rPr>
              <a:t>收储企业</a:t>
            </a:r>
            <a:r>
              <a:rPr lang="zh-CN" altLang="en-US" sz="2000" b="1" spc="-38" dirty="0">
                <a:solidFill>
                  <a:srgbClr val="FF0000"/>
                </a:solidFill>
                <a:latin typeface="楷体" panose="02010609060101010101" pitchFamily="49" charset="-122"/>
                <a:ea typeface="楷体" panose="02010609060101010101" pitchFamily="49" charset="-122"/>
              </a:rPr>
              <a:t>亏损增加</a:t>
            </a:r>
            <a:r>
              <a:rPr lang="zh-CN" altLang="en-US" sz="2000" b="1" spc="-38" dirty="0">
                <a:solidFill>
                  <a:schemeClr val="tx1"/>
                </a:solidFill>
                <a:latin typeface="楷体" panose="02010609060101010101" pitchFamily="49" charset="-122"/>
                <a:ea typeface="楷体" panose="02010609060101010101" pitchFamily="49" charset="-122"/>
              </a:rPr>
              <a:t>的局面。</a:t>
            </a:r>
            <a:endParaRPr lang="en-US" altLang="zh-CN" sz="2000" b="1" spc="-38" dirty="0">
              <a:solidFill>
                <a:schemeClr val="tx1"/>
              </a:solidFill>
              <a:latin typeface="楷体" panose="02010609060101010101" pitchFamily="49" charset="-122"/>
              <a:ea typeface="楷体" panose="02010609060101010101" pitchFamily="49" charset="-122"/>
            </a:endParaRPr>
          </a:p>
          <a:p>
            <a:pPr indent="457200" algn="just">
              <a:spcBef>
                <a:spcPts val="1200"/>
              </a:spcBef>
              <a:defRPr/>
            </a:pPr>
            <a:r>
              <a:rPr lang="zh-CN" altLang="en-US" sz="2000" b="1" spc="-38" dirty="0">
                <a:solidFill>
                  <a:schemeClr val="tx1"/>
                </a:solidFill>
                <a:latin typeface="楷体" panose="02010609060101010101" pitchFamily="49" charset="-122"/>
                <a:ea typeface="楷体" panose="02010609060101010101" pitchFamily="49" charset="-122"/>
              </a:rPr>
              <a:t>某市水资源紧张，但政府长期对居民生活用水、工业生产用水实行</a:t>
            </a:r>
            <a:r>
              <a:rPr lang="zh-CN" altLang="en-US" sz="2000" b="1" spc="-38" dirty="0">
                <a:solidFill>
                  <a:srgbClr val="FF0000"/>
                </a:solidFill>
                <a:latin typeface="楷体" panose="02010609060101010101" pitchFamily="49" charset="-122"/>
                <a:ea typeface="楷体" panose="02010609060101010101" pitchFamily="49" charset="-122"/>
              </a:rPr>
              <a:t>低价政策</a:t>
            </a:r>
            <a:r>
              <a:rPr lang="zh-CN" altLang="en-US" sz="2000" b="1" spc="-38" dirty="0">
                <a:solidFill>
                  <a:schemeClr val="tx1"/>
                </a:solidFill>
                <a:latin typeface="楷体" panose="02010609060101010101" pitchFamily="49" charset="-122"/>
                <a:ea typeface="楷体" panose="02010609060101010101" pitchFamily="49" charset="-122"/>
              </a:rPr>
              <a:t>，导致用水的个人和单位</a:t>
            </a:r>
            <a:r>
              <a:rPr lang="zh-CN" altLang="en-US" sz="2000" b="1" spc="-38" dirty="0">
                <a:solidFill>
                  <a:srgbClr val="0000FF"/>
                </a:solidFill>
                <a:latin typeface="楷体" panose="02010609060101010101" pitchFamily="49" charset="-122"/>
                <a:ea typeface="楷体" panose="02010609060101010101" pitchFamily="49" charset="-122"/>
              </a:rPr>
              <a:t>缺乏</a:t>
            </a:r>
            <a:r>
              <a:rPr lang="zh-CN" altLang="en-US" sz="2000" b="1" spc="-38" dirty="0">
                <a:solidFill>
                  <a:srgbClr val="FF0000"/>
                </a:solidFill>
                <a:latin typeface="楷体" panose="02010609060101010101" pitchFamily="49" charset="-122"/>
                <a:ea typeface="楷体" panose="02010609060101010101" pitchFamily="49" charset="-122"/>
              </a:rPr>
              <a:t>节水意识，水资源被大量</a:t>
            </a:r>
            <a:r>
              <a:rPr lang="zh-CN" altLang="en-US" sz="2000" b="1" spc="-38" dirty="0">
                <a:solidFill>
                  <a:srgbClr val="0000FF"/>
                </a:solidFill>
                <a:latin typeface="楷体" panose="02010609060101010101" pitchFamily="49" charset="-122"/>
                <a:ea typeface="楷体" panose="02010609060101010101" pitchFamily="49" charset="-122"/>
              </a:rPr>
              <a:t>浪费</a:t>
            </a:r>
            <a:r>
              <a:rPr lang="zh-CN" altLang="en-US" sz="2000" b="1" spc="-38" dirty="0">
                <a:solidFill>
                  <a:schemeClr val="tx1"/>
                </a:solidFill>
                <a:latin typeface="楷体" panose="02010609060101010101" pitchFamily="49" charset="-122"/>
                <a:ea typeface="楷体" panose="02010609060101010101" pitchFamily="49" charset="-122"/>
              </a:rPr>
              <a:t>。后来，当地实行</a:t>
            </a:r>
            <a:r>
              <a:rPr lang="zh-CN" altLang="en-US" sz="2000" b="1" spc="-38" dirty="0">
                <a:solidFill>
                  <a:srgbClr val="FF0000"/>
                </a:solidFill>
                <a:latin typeface="楷体" panose="02010609060101010101" pitchFamily="49" charset="-122"/>
                <a:ea typeface="楷体" panose="02010609060101010101" pitchFamily="49" charset="-122"/>
              </a:rPr>
              <a:t>“阶梯式水价”</a:t>
            </a:r>
            <a:r>
              <a:rPr lang="zh-CN" altLang="en-US" sz="2000" b="1" spc="-38" dirty="0">
                <a:solidFill>
                  <a:schemeClr val="tx1"/>
                </a:solidFill>
                <a:latin typeface="楷体" panose="02010609060101010101" pitchFamily="49" charset="-122"/>
                <a:ea typeface="楷体" panose="02010609060101010101" pitchFamily="49" charset="-122"/>
              </a:rPr>
              <a:t>，对未超过必需范围的居民生活用水继续实行低价，凡超过必需范围的居民生活用水、工业生产用水均按照市场价格收取水费。如今，该市的居民、企业</a:t>
            </a:r>
            <a:r>
              <a:rPr lang="zh-CN" altLang="en-US" sz="2000" b="1" spc="-38" dirty="0">
                <a:solidFill>
                  <a:srgbClr val="FF0000"/>
                </a:solidFill>
                <a:latin typeface="楷体" panose="02010609060101010101" pitchFamily="49" charset="-122"/>
                <a:ea typeface="楷体" panose="02010609060101010101" pitchFamily="49" charset="-122"/>
              </a:rPr>
              <a:t>节水意识</a:t>
            </a:r>
            <a:r>
              <a:rPr lang="zh-CN" altLang="en-US" sz="2000" b="1" spc="-38" dirty="0">
                <a:solidFill>
                  <a:srgbClr val="0000FF"/>
                </a:solidFill>
                <a:latin typeface="楷体" panose="02010609060101010101" pitchFamily="49" charset="-122"/>
                <a:ea typeface="楷体" panose="02010609060101010101" pitchFamily="49" charset="-122"/>
              </a:rPr>
              <a:t>大幅提升</a:t>
            </a:r>
            <a:r>
              <a:rPr lang="zh-CN" altLang="en-US" sz="2000" b="1" spc="-38" dirty="0">
                <a:solidFill>
                  <a:schemeClr val="tx1"/>
                </a:solidFill>
                <a:latin typeface="楷体" panose="02010609060101010101" pitchFamily="49" charset="-122"/>
                <a:ea typeface="楷体" panose="02010609060101010101" pitchFamily="49" charset="-122"/>
              </a:rPr>
              <a:t>，</a:t>
            </a:r>
            <a:r>
              <a:rPr lang="zh-CN" altLang="en-US" sz="2000" b="1" spc="-38" dirty="0">
                <a:solidFill>
                  <a:srgbClr val="FF0000"/>
                </a:solidFill>
                <a:latin typeface="楷体" panose="02010609060101010101" pitchFamily="49" charset="-122"/>
                <a:ea typeface="楷体" panose="02010609060101010101" pitchFamily="49" charset="-122"/>
              </a:rPr>
              <a:t>节水设备被</a:t>
            </a:r>
            <a:r>
              <a:rPr lang="zh-CN" altLang="en-US" sz="2000" b="1" spc="-38" dirty="0">
                <a:solidFill>
                  <a:srgbClr val="0000FF"/>
                </a:solidFill>
                <a:latin typeface="楷体" panose="02010609060101010101" pitchFamily="49" charset="-122"/>
                <a:ea typeface="楷体" panose="02010609060101010101" pitchFamily="49" charset="-122"/>
              </a:rPr>
              <a:t>广泛使用</a:t>
            </a:r>
            <a:r>
              <a:rPr lang="zh-CN" altLang="en-US" sz="2000" b="1" spc="-38" dirty="0">
                <a:solidFill>
                  <a:schemeClr val="tx1"/>
                </a:solidFill>
                <a:latin typeface="楷体" panose="02010609060101010101" pitchFamily="49" charset="-122"/>
                <a:ea typeface="楷体" panose="02010609060101010101" pitchFamily="49" charset="-122"/>
              </a:rPr>
              <a:t>。</a:t>
            </a:r>
            <a:endParaRPr lang="en-US" altLang="zh-CN" sz="2000" b="1" spc="-38" dirty="0">
              <a:solidFill>
                <a:schemeClr val="tx1"/>
              </a:solidFill>
              <a:latin typeface="楷体" panose="02010609060101010101" pitchFamily="49" charset="-122"/>
              <a:ea typeface="楷体" panose="02010609060101010101" pitchFamily="49" charset="-122"/>
            </a:endParaRPr>
          </a:p>
          <a:p>
            <a:pPr indent="457200" algn="just">
              <a:defRPr/>
            </a:pPr>
            <a:endParaRPr lang="en-US" altLang="zh-CN" sz="2000" b="1" spc="-38" dirty="0">
              <a:solidFill>
                <a:schemeClr val="tx1"/>
              </a:solidFill>
              <a:latin typeface="楷体" panose="02010609060101010101" pitchFamily="49" charset="-122"/>
              <a:ea typeface="楷体" panose="02010609060101010101" pitchFamily="49" charset="-122"/>
            </a:endParaRPr>
          </a:p>
          <a:p>
            <a:pPr indent="457200" algn="just">
              <a:defRPr/>
            </a:pPr>
            <a:r>
              <a:rPr lang="zh-CN" altLang="en-US" sz="2000" b="1" spc="-38" dirty="0">
                <a:solidFill>
                  <a:srgbClr val="0000FF"/>
                </a:solidFill>
                <a:latin typeface="+mn-ea"/>
                <a:ea typeface="+mn-ea"/>
              </a:rPr>
              <a:t>结合</a:t>
            </a:r>
            <a:r>
              <a:rPr lang="zh-CN" altLang="en-US" sz="2000" b="1" spc="-38" dirty="0">
                <a:solidFill>
                  <a:schemeClr val="tx1"/>
                </a:solidFill>
                <a:latin typeface="+mn-ea"/>
                <a:ea typeface="+mn-ea"/>
              </a:rPr>
              <a:t>材料，</a:t>
            </a:r>
            <a:r>
              <a:rPr lang="zh-CN" altLang="en-US" sz="2000" b="1" spc="-38" dirty="0">
                <a:solidFill>
                  <a:srgbClr val="0000FF"/>
                </a:solidFill>
                <a:latin typeface="+mn-ea"/>
                <a:ea typeface="+mn-ea"/>
              </a:rPr>
              <a:t>谈谈</a:t>
            </a:r>
            <a:r>
              <a:rPr lang="zh-CN" altLang="en-US" sz="2000" b="1" spc="-38" dirty="0">
                <a:solidFill>
                  <a:schemeClr val="tx1"/>
                </a:solidFill>
                <a:latin typeface="+mn-ea"/>
                <a:ea typeface="+mn-ea"/>
              </a:rPr>
              <a:t>对玉米收储价格的</a:t>
            </a:r>
            <a:r>
              <a:rPr lang="zh-CN" altLang="en-US" sz="2000" b="1" spc="-38" dirty="0">
                <a:solidFill>
                  <a:srgbClr val="FF0000"/>
                </a:solidFill>
                <a:latin typeface="+mn-ea"/>
                <a:ea typeface="+mn-ea"/>
              </a:rPr>
              <a:t>认识</a:t>
            </a:r>
            <a:r>
              <a:rPr lang="zh-CN" altLang="en-US" sz="2000" b="1" spc="-38" dirty="0">
                <a:solidFill>
                  <a:schemeClr val="tx1"/>
                </a:solidFill>
                <a:latin typeface="+mn-ea"/>
                <a:ea typeface="+mn-ea"/>
              </a:rPr>
              <a:t>。</a:t>
            </a:r>
            <a:endParaRPr lang="en-US" altLang="zh-CN" sz="2000" b="1" spc="-38" dirty="0">
              <a:solidFill>
                <a:schemeClr val="tx1"/>
              </a:solidFill>
              <a:latin typeface="+mn-ea"/>
              <a:ea typeface="+mn-ea"/>
            </a:endParaRPr>
          </a:p>
          <a:p>
            <a:pPr indent="457200" algn="just">
              <a:defRPr/>
            </a:pPr>
            <a:r>
              <a:rPr lang="zh-CN" altLang="en-US" sz="2000" b="1" spc="-38" dirty="0">
                <a:solidFill>
                  <a:srgbClr val="0000FF"/>
                </a:solidFill>
                <a:latin typeface="+mn-ea"/>
                <a:ea typeface="+mn-ea"/>
              </a:rPr>
              <a:t>结合</a:t>
            </a:r>
            <a:r>
              <a:rPr lang="zh-CN" altLang="en-US" sz="2000" b="1" spc="-38" dirty="0">
                <a:solidFill>
                  <a:schemeClr val="tx1"/>
                </a:solidFill>
                <a:latin typeface="+mn-ea"/>
                <a:ea typeface="+mn-ea"/>
              </a:rPr>
              <a:t>具体案例，</a:t>
            </a:r>
            <a:r>
              <a:rPr lang="zh-CN" altLang="en-US" sz="2000" b="1" spc="-38" dirty="0">
                <a:solidFill>
                  <a:srgbClr val="0000FF"/>
                </a:solidFill>
                <a:latin typeface="+mn-ea"/>
                <a:ea typeface="+mn-ea"/>
              </a:rPr>
              <a:t>谈谈</a:t>
            </a:r>
            <a:r>
              <a:rPr lang="zh-CN" altLang="en-US" sz="2000" b="1" spc="-38" dirty="0">
                <a:solidFill>
                  <a:schemeClr val="tx1"/>
                </a:solidFill>
                <a:latin typeface="+mn-ea"/>
                <a:ea typeface="+mn-ea"/>
              </a:rPr>
              <a:t>你对</a:t>
            </a:r>
            <a:r>
              <a:rPr lang="zh-CN" altLang="en-US" sz="2000" b="1" spc="-38" dirty="0">
                <a:solidFill>
                  <a:srgbClr val="FF0000"/>
                </a:solidFill>
                <a:latin typeface="+mn-ea"/>
                <a:ea typeface="+mn-ea"/>
              </a:rPr>
              <a:t>政府限制</a:t>
            </a:r>
            <a:r>
              <a:rPr lang="zh-CN" altLang="en-US" sz="2000" b="1" spc="-38" dirty="0">
                <a:solidFill>
                  <a:schemeClr val="tx1"/>
                </a:solidFill>
                <a:latin typeface="+mn-ea"/>
                <a:ea typeface="+mn-ea"/>
              </a:rPr>
              <a:t>某些产品</a:t>
            </a:r>
            <a:r>
              <a:rPr lang="zh-CN" altLang="en-US" sz="2000" b="1" spc="-38" dirty="0">
                <a:solidFill>
                  <a:srgbClr val="FF0000"/>
                </a:solidFill>
                <a:latin typeface="+mn-ea"/>
                <a:ea typeface="+mn-ea"/>
              </a:rPr>
              <a:t>价格</a:t>
            </a:r>
            <a:r>
              <a:rPr lang="zh-CN" altLang="en-US" sz="2000" b="1" spc="-38" dirty="0">
                <a:solidFill>
                  <a:schemeClr val="tx1"/>
                </a:solidFill>
                <a:latin typeface="+mn-ea"/>
                <a:ea typeface="+mn-ea"/>
              </a:rPr>
              <a:t>的</a:t>
            </a:r>
            <a:r>
              <a:rPr lang="zh-CN" altLang="en-US" sz="2000" b="1" spc="-38" dirty="0">
                <a:solidFill>
                  <a:srgbClr val="0000FF"/>
                </a:solidFill>
                <a:latin typeface="+mn-ea"/>
                <a:ea typeface="+mn-ea"/>
              </a:rPr>
              <a:t>看法</a:t>
            </a:r>
            <a:r>
              <a:rPr lang="zh-CN" altLang="en-US" sz="2000" b="1" spc="-38" dirty="0">
                <a:solidFill>
                  <a:schemeClr val="tx1"/>
                </a:solidFill>
                <a:latin typeface="+mn-ea"/>
                <a:ea typeface="+mn-ea"/>
              </a:rPr>
              <a:t>。</a:t>
            </a:r>
          </a:p>
        </p:txBody>
      </p:sp>
      <p:sp>
        <p:nvSpPr>
          <p:cNvPr id="11" name="矩形 7">
            <a:extLst>
              <a:ext uri="{FF2B5EF4-FFF2-40B4-BE49-F238E27FC236}">
                <a16:creationId xmlns:a16="http://schemas.microsoft.com/office/drawing/2014/main" xmlns="" id="{2DD90EC9-0E48-41BB-8DB7-CCBE8FDF435C}"/>
              </a:ext>
            </a:extLst>
          </p:cNvPr>
          <p:cNvSpPr>
            <a:spLocks noChangeArrowheads="1"/>
          </p:cNvSpPr>
          <p:nvPr/>
        </p:nvSpPr>
        <p:spPr bwMode="auto">
          <a:xfrm>
            <a:off x="107576" y="0"/>
            <a:ext cx="89288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2800" b="1" dirty="0">
                <a:solidFill>
                  <a:srgbClr val="0000FF"/>
                </a:solidFill>
                <a:latin typeface="微软雅黑" panose="020B0503020204020204" pitchFamily="34" charset="-122"/>
                <a:ea typeface="微软雅黑" panose="020B0503020204020204" pitchFamily="34" charset="-122"/>
              </a:rPr>
              <a:t>三、探究路径参考（一） </a:t>
            </a:r>
            <a:r>
              <a:rPr lang="zh-CN" altLang="en-US" sz="2800" b="1" dirty="0">
                <a:solidFill>
                  <a:srgbClr val="FF0000"/>
                </a:solidFill>
                <a:latin typeface="微软雅黑" panose="020B0503020204020204" pitchFamily="34" charset="-122"/>
                <a:ea typeface="微软雅黑" panose="020B0503020204020204" pitchFamily="34" charset="-122"/>
              </a:rPr>
              <a:t>市场机制</a:t>
            </a:r>
            <a:r>
              <a:rPr lang="zh-CN" altLang="en-US" sz="2800" b="1" dirty="0">
                <a:solidFill>
                  <a:srgbClr val="0000FF"/>
                </a:solidFill>
                <a:latin typeface="微软雅黑" panose="020B0503020204020204" pitchFamily="34" charset="-122"/>
                <a:ea typeface="微软雅黑" panose="020B0503020204020204" pitchFamily="34" charset="-122"/>
              </a:rPr>
              <a:t>有效</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80279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9B1519A3-57C7-4905-A7AD-FCA3CE8AF513}"/>
              </a:ext>
            </a:extLst>
          </p:cNvPr>
          <p:cNvSpPr>
            <a:spLocks noChangeArrowheads="1"/>
          </p:cNvSpPr>
          <p:nvPr/>
        </p:nvSpPr>
        <p:spPr bwMode="auto">
          <a:xfrm>
            <a:off x="49947" y="218039"/>
            <a:ext cx="9040265" cy="300082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pPr>
              <a:spcBef>
                <a:spcPts val="600"/>
              </a:spcBef>
            </a:pP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rPr>
              <a:t>）结合材料，</a:t>
            </a:r>
            <a:r>
              <a:rPr lang="zh-CN" altLang="en-US" sz="2800" b="1" dirty="0">
                <a:solidFill>
                  <a:srgbClr val="0000FF"/>
                </a:solidFill>
                <a:latin typeface="+mn-ea"/>
                <a:ea typeface="+mn-ea"/>
              </a:rPr>
              <a:t>谈谈</a:t>
            </a:r>
            <a:r>
              <a:rPr lang="zh-CN" altLang="en-US" sz="2800" b="1" dirty="0">
                <a:latin typeface="宋体" panose="02010600030101010101" pitchFamily="2" charset="-122"/>
                <a:ea typeface="宋体" panose="02010600030101010101" pitchFamily="2" charset="-122"/>
              </a:rPr>
              <a:t>对玉米收储价格的</a:t>
            </a:r>
            <a:r>
              <a:rPr lang="zh-CN" altLang="en-US" sz="2800" b="1" dirty="0">
                <a:solidFill>
                  <a:srgbClr val="0000FF"/>
                </a:solidFill>
                <a:latin typeface="+mn-ea"/>
                <a:ea typeface="+mn-ea"/>
              </a:rPr>
              <a:t>认识</a:t>
            </a:r>
            <a:r>
              <a:rPr lang="zh-CN" altLang="en-US" sz="2800" b="1" dirty="0">
                <a:latin typeface="宋体" panose="02010600030101010101" pitchFamily="2" charset="-122"/>
                <a:ea typeface="宋体" panose="02010600030101010101" pitchFamily="2" charset="-122"/>
              </a:rPr>
              <a:t>。</a:t>
            </a:r>
          </a:p>
          <a:p>
            <a:pPr>
              <a:spcBef>
                <a:spcPts val="600"/>
              </a:spcBef>
            </a:pPr>
            <a:endParaRPr lang="en-US" altLang="zh-CN" sz="2400" b="1" dirty="0">
              <a:solidFill>
                <a:srgbClr val="000000"/>
              </a:solidFill>
              <a:latin typeface="宋体" panose="02010600030101010101" pitchFamily="2" charset="-122"/>
              <a:ea typeface="宋体" panose="02010600030101010101" pitchFamily="2" charset="-122"/>
            </a:endParaRPr>
          </a:p>
          <a:p>
            <a:pPr>
              <a:spcBef>
                <a:spcPts val="600"/>
              </a:spcBef>
            </a:pPr>
            <a:r>
              <a:rPr lang="en-US" altLang="zh-CN" sz="2800" b="1" dirty="0">
                <a:solidFill>
                  <a:srgbClr val="000000"/>
                </a:solidFill>
                <a:latin typeface="宋体" panose="02010600030101010101" pitchFamily="2" charset="-122"/>
                <a:ea typeface="宋体" panose="02010600030101010101" pitchFamily="2" charset="-122"/>
              </a:rPr>
              <a:t>    </a:t>
            </a:r>
            <a:r>
              <a:rPr lang="zh-CN" altLang="en-US" sz="2800" b="1" dirty="0">
                <a:solidFill>
                  <a:srgbClr val="000000"/>
                </a:solidFill>
                <a:latin typeface="宋体" panose="02010600030101010101" pitchFamily="2" charset="-122"/>
                <a:ea typeface="宋体" panose="02010600030101010101" pitchFamily="2" charset="-122"/>
              </a:rPr>
              <a:t>材料中，</a:t>
            </a:r>
            <a:endParaRPr lang="en-US" altLang="zh-CN" sz="2800" b="1" dirty="0">
              <a:solidFill>
                <a:srgbClr val="000000"/>
              </a:solidFill>
              <a:latin typeface="宋体" panose="02010600030101010101" pitchFamily="2" charset="-122"/>
              <a:ea typeface="宋体" panose="02010600030101010101" pitchFamily="2" charset="-122"/>
            </a:endParaRPr>
          </a:p>
          <a:p>
            <a:pPr>
              <a:spcBef>
                <a:spcPts val="600"/>
              </a:spcBef>
            </a:pPr>
            <a:r>
              <a:rPr lang="en-US" altLang="zh-CN" sz="2800" b="1" dirty="0">
                <a:solidFill>
                  <a:srgbClr val="000000"/>
                </a:solidFill>
                <a:latin typeface="宋体" panose="02010600030101010101" pitchFamily="2" charset="-122"/>
                <a:ea typeface="宋体" panose="02010600030101010101" pitchFamily="2" charset="-122"/>
              </a:rPr>
              <a:t>    </a:t>
            </a:r>
            <a:r>
              <a:rPr lang="zh-CN" altLang="en-US" sz="2800" b="1" dirty="0">
                <a:solidFill>
                  <a:srgbClr val="000000"/>
                </a:solidFill>
                <a:latin typeface="宋体" panose="02010600030101010101" pitchFamily="2" charset="-122"/>
                <a:ea typeface="宋体" panose="02010600030101010101" pitchFamily="2" charset="-122"/>
              </a:rPr>
              <a:t>玉米收储</a:t>
            </a:r>
            <a:r>
              <a:rPr lang="zh-CN" altLang="en-US" sz="2800" b="1" dirty="0">
                <a:solidFill>
                  <a:srgbClr val="0000FF"/>
                </a:solidFill>
                <a:latin typeface="微软雅黑" panose="020B0503020204020204" pitchFamily="34" charset="-122"/>
                <a:ea typeface="微软雅黑" panose="020B0503020204020204" pitchFamily="34" charset="-122"/>
              </a:rPr>
              <a:t>采用</a:t>
            </a:r>
            <a:r>
              <a:rPr lang="zh-CN" altLang="en-US" sz="2800" b="1" dirty="0">
                <a:solidFill>
                  <a:srgbClr val="000000"/>
                </a:solidFill>
                <a:latin typeface="宋体" panose="02010600030101010101" pitchFamily="2" charset="-122"/>
                <a:ea typeface="宋体" panose="02010600030101010101" pitchFamily="2" charset="-122"/>
              </a:rPr>
              <a:t>的“</a:t>
            </a:r>
            <a:r>
              <a:rPr lang="zh-CN" altLang="en-US" sz="2800" b="1" dirty="0">
                <a:latin typeface="微软雅黑" panose="020B0503020204020204" pitchFamily="34" charset="-122"/>
                <a:ea typeface="微软雅黑" panose="020B0503020204020204" pitchFamily="34" charset="-122"/>
              </a:rPr>
              <a:t>市场定价、价补分离</a:t>
            </a:r>
            <a:r>
              <a:rPr lang="zh-CN" altLang="en-US"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FF0000"/>
                </a:solidFill>
                <a:latin typeface="微软雅黑" panose="020B0503020204020204" pitchFamily="34" charset="-122"/>
                <a:ea typeface="微软雅黑" panose="020B0503020204020204" pitchFamily="34" charset="-122"/>
              </a:rPr>
              <a:t>制度</a:t>
            </a:r>
            <a:endParaRPr lang="en-US" altLang="zh-CN" sz="2800" b="1" dirty="0">
              <a:solidFill>
                <a:srgbClr val="000000"/>
              </a:solidFill>
              <a:latin typeface="宋体" panose="02010600030101010101" pitchFamily="2" charset="-122"/>
              <a:ea typeface="宋体" panose="02010600030101010101" pitchFamily="2" charset="-122"/>
            </a:endParaRPr>
          </a:p>
          <a:p>
            <a:pPr>
              <a:spcBef>
                <a:spcPts val="600"/>
              </a:spcBef>
            </a:pPr>
            <a:r>
              <a:rPr lang="zh-CN" altLang="en-US" sz="2800" b="1" dirty="0">
                <a:solidFill>
                  <a:srgbClr val="000000"/>
                </a:solidFill>
                <a:latin typeface="宋体" panose="02010600030101010101" pitchFamily="2" charset="-122"/>
                <a:ea typeface="宋体" panose="02010600030101010101" pitchFamily="2" charset="-122"/>
              </a:rPr>
              <a:t>    是在</a:t>
            </a:r>
            <a:r>
              <a:rPr lang="zh-CN" altLang="en-US" sz="2800" b="1" dirty="0">
                <a:solidFill>
                  <a:srgbClr val="0000FF"/>
                </a:solidFill>
                <a:latin typeface="微软雅黑" panose="020B0503020204020204" pitchFamily="34" charset="-122"/>
                <a:ea typeface="微软雅黑" panose="020B0503020204020204" pitchFamily="34" charset="-122"/>
              </a:rPr>
              <a:t>遵循</a:t>
            </a:r>
            <a:endParaRPr lang="en-US" altLang="zh-CN" sz="2800" b="1" dirty="0">
              <a:solidFill>
                <a:srgbClr val="0000FF"/>
              </a:solidFill>
              <a:latin typeface="微软雅黑" panose="020B0503020204020204" pitchFamily="34" charset="-122"/>
              <a:ea typeface="微软雅黑" panose="020B0503020204020204" pitchFamily="34" charset="-122"/>
            </a:endParaRPr>
          </a:p>
          <a:p>
            <a:pPr>
              <a:spcBef>
                <a:spcPts val="600"/>
              </a:spcBef>
            </a:pPr>
            <a:r>
              <a:rPr lang="en-US" altLang="zh-CN" sz="2800" b="1" dirty="0">
                <a:solidFill>
                  <a:srgbClr val="000000"/>
                </a:solidFill>
                <a:latin typeface="宋体" panose="02010600030101010101" pitchFamily="2" charset="-122"/>
                <a:ea typeface="宋体" panose="02010600030101010101" pitchFamily="2" charset="-122"/>
              </a:rPr>
              <a:t>    </a:t>
            </a:r>
            <a:r>
              <a:rPr lang="zh-CN" altLang="en-US" sz="2800" b="1" dirty="0">
                <a:solidFill>
                  <a:srgbClr val="FF0000"/>
                </a:solidFill>
                <a:latin typeface="微软雅黑" panose="020B0503020204020204" pitchFamily="34" charset="-122"/>
                <a:ea typeface="微软雅黑" panose="020B0503020204020204" pitchFamily="34" charset="-122"/>
              </a:rPr>
              <a:t>市场</a:t>
            </a:r>
            <a:r>
              <a:rPr lang="zh-CN" altLang="en-US" sz="2800" b="1" dirty="0">
                <a:solidFill>
                  <a:srgbClr val="000000"/>
                </a:solidFill>
                <a:latin typeface="宋体" panose="02010600030101010101" pitchFamily="2" charset="-122"/>
                <a:ea typeface="宋体" panose="02010600030101010101" pitchFamily="2" charset="-122"/>
              </a:rPr>
              <a:t>在资源配置中起</a:t>
            </a:r>
            <a:r>
              <a:rPr lang="zh-CN" altLang="en-US" sz="2800" b="1" dirty="0">
                <a:solidFill>
                  <a:srgbClr val="FF0000"/>
                </a:solidFill>
                <a:latin typeface="微软雅黑" panose="020B0503020204020204" pitchFamily="34" charset="-122"/>
                <a:ea typeface="微软雅黑" panose="020B0503020204020204" pitchFamily="34" charset="-122"/>
              </a:rPr>
              <a:t>决定性作用</a:t>
            </a:r>
            <a:r>
              <a:rPr lang="zh-CN" altLang="en-US" sz="2800" b="1" dirty="0">
                <a:solidFill>
                  <a:srgbClr val="000000"/>
                </a:solidFill>
                <a:latin typeface="宋体" panose="02010600030101010101" pitchFamily="2" charset="-122"/>
                <a:ea typeface="宋体" panose="02010600030101010101" pitchFamily="2" charset="-122"/>
              </a:rPr>
              <a:t>的一般</a:t>
            </a:r>
            <a:r>
              <a:rPr lang="zh-CN" altLang="en-US" sz="2800" b="1" dirty="0">
                <a:solidFill>
                  <a:srgbClr val="FF0000"/>
                </a:solidFill>
                <a:latin typeface="微软雅黑" panose="020B0503020204020204" pitchFamily="34" charset="-122"/>
                <a:ea typeface="微软雅黑" panose="020B0503020204020204" pitchFamily="34" charset="-122"/>
              </a:rPr>
              <a:t>规律</a:t>
            </a:r>
            <a:r>
              <a:rPr lang="zh-CN" altLang="en-US" sz="28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10218380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9B1519A3-57C7-4905-A7AD-FCA3CE8AF513}"/>
              </a:ext>
            </a:extLst>
          </p:cNvPr>
          <p:cNvSpPr>
            <a:spLocks noChangeArrowheads="1"/>
          </p:cNvSpPr>
          <p:nvPr/>
        </p:nvSpPr>
        <p:spPr bwMode="auto">
          <a:xfrm>
            <a:off x="121664" y="110465"/>
            <a:ext cx="8735466" cy="19389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2400" b="1" dirty="0">
                <a:solidFill>
                  <a:srgbClr val="000000"/>
                </a:solidFill>
                <a:latin typeface="宋体" panose="02010600030101010101" pitchFamily="2" charset="-122"/>
                <a:ea typeface="宋体" panose="02010600030101010101" pitchFamily="2" charset="-122"/>
              </a:rPr>
              <a:t>（</a:t>
            </a:r>
            <a:r>
              <a:rPr lang="en-US" altLang="zh-CN" sz="2400" b="1" dirty="0">
                <a:solidFill>
                  <a:srgbClr val="000000"/>
                </a:solidFill>
                <a:latin typeface="宋体" panose="02010600030101010101" pitchFamily="2" charset="-122"/>
                <a:ea typeface="宋体" panose="02010600030101010101" pitchFamily="2" charset="-122"/>
              </a:rPr>
              <a:t>2</a:t>
            </a:r>
            <a:r>
              <a:rPr lang="zh-CN" altLang="en-US" sz="2400" b="1" dirty="0">
                <a:solidFill>
                  <a:srgbClr val="000000"/>
                </a:solidFill>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结合具体案例，</a:t>
            </a:r>
            <a:r>
              <a:rPr lang="zh-CN" altLang="en-US" sz="2400" b="1" dirty="0">
                <a:solidFill>
                  <a:srgbClr val="0000FF"/>
                </a:solidFill>
                <a:latin typeface="+mn-ea"/>
                <a:ea typeface="+mn-ea"/>
              </a:rPr>
              <a:t>谈谈</a:t>
            </a:r>
            <a:r>
              <a:rPr lang="zh-CN" altLang="en-US" sz="2400" b="1" dirty="0">
                <a:latin typeface="宋体" panose="02010600030101010101" pitchFamily="2" charset="-122"/>
                <a:ea typeface="宋体" panose="02010600030101010101" pitchFamily="2" charset="-122"/>
              </a:rPr>
              <a:t>你对</a:t>
            </a:r>
            <a:r>
              <a:rPr lang="zh-CN" altLang="en-US" sz="2400" b="1" dirty="0">
                <a:latin typeface="微软雅黑" panose="020B0503020204020204" pitchFamily="34" charset="-122"/>
                <a:ea typeface="微软雅黑" panose="020B0503020204020204" pitchFamily="34" charset="-122"/>
              </a:rPr>
              <a:t>政府限制</a:t>
            </a:r>
            <a:r>
              <a:rPr lang="zh-CN" altLang="en-US" sz="2400" b="1" dirty="0">
                <a:latin typeface="宋体" panose="02010600030101010101" pitchFamily="2" charset="-122"/>
                <a:ea typeface="宋体" panose="02010600030101010101" pitchFamily="2" charset="-122"/>
              </a:rPr>
              <a:t>某些产品</a:t>
            </a:r>
            <a:r>
              <a:rPr lang="zh-CN" altLang="en-US" sz="2400" b="1" dirty="0">
                <a:latin typeface="微软雅黑" panose="020B0503020204020204" pitchFamily="34" charset="-122"/>
                <a:ea typeface="微软雅黑" panose="020B0503020204020204" pitchFamily="34" charset="-122"/>
              </a:rPr>
              <a:t>价格</a:t>
            </a:r>
            <a:r>
              <a:rPr lang="zh-CN" altLang="en-US" sz="2400" b="1" dirty="0">
                <a:latin typeface="宋体" panose="02010600030101010101" pitchFamily="2" charset="-122"/>
                <a:ea typeface="宋体" panose="02010600030101010101" pitchFamily="2" charset="-122"/>
              </a:rPr>
              <a:t>的</a:t>
            </a:r>
            <a:r>
              <a:rPr lang="zh-CN" altLang="en-US" sz="2400" b="1" dirty="0">
                <a:solidFill>
                  <a:srgbClr val="FF0000"/>
                </a:solidFill>
                <a:latin typeface="+mn-ea"/>
                <a:ea typeface="+mn-ea"/>
              </a:rPr>
              <a:t>看法</a:t>
            </a:r>
            <a:r>
              <a:rPr lang="zh-CN" altLang="en-US" sz="2400" b="1" dirty="0">
                <a:latin typeface="+mn-ea"/>
                <a:ea typeface="+mn-ea"/>
              </a:rPr>
              <a:t>。</a:t>
            </a:r>
          </a:p>
          <a:p>
            <a:endParaRPr lang="zh-CN" altLang="en-US" sz="2400" b="1" dirty="0">
              <a:latin typeface="+mn-ea"/>
              <a:ea typeface="+mn-ea"/>
            </a:endParaRPr>
          </a:p>
          <a:p>
            <a:r>
              <a:rPr lang="zh-CN" altLang="en-US" sz="2400" b="1" dirty="0">
                <a:solidFill>
                  <a:srgbClr val="0000FF"/>
                </a:solidFill>
                <a:latin typeface="微软雅黑" panose="020B0503020204020204" pitchFamily="34" charset="-122"/>
                <a:ea typeface="微软雅黑" panose="020B0503020204020204" pitchFamily="34" charset="-122"/>
              </a:rPr>
              <a:t>政府定价主要限定在</a:t>
            </a:r>
            <a:r>
              <a:rPr lang="zh-CN" altLang="en-US" sz="2400" b="1" dirty="0">
                <a:solidFill>
                  <a:srgbClr val="000000"/>
                </a:solidFill>
                <a:latin typeface="楷体" pitchFamily="49" charset="-122"/>
                <a:ea typeface="楷体" pitchFamily="49" charset="-122"/>
              </a:rPr>
              <a:t>：</a:t>
            </a:r>
            <a:endParaRPr lang="en-US" altLang="zh-CN" sz="2400" b="1" dirty="0">
              <a:solidFill>
                <a:srgbClr val="000000"/>
              </a:solidFill>
              <a:latin typeface="楷体" pitchFamily="49" charset="-122"/>
              <a:ea typeface="楷体" pitchFamily="49" charset="-122"/>
            </a:endParaRPr>
          </a:p>
          <a:p>
            <a:r>
              <a:rPr lang="en-US" altLang="zh-CN" sz="2400" b="1" dirty="0">
                <a:solidFill>
                  <a:srgbClr val="000000"/>
                </a:solidFill>
                <a:latin typeface="楷体" pitchFamily="49" charset="-122"/>
                <a:ea typeface="楷体" pitchFamily="49" charset="-122"/>
              </a:rPr>
              <a:t>   </a:t>
            </a:r>
            <a:r>
              <a:rPr lang="zh-CN" altLang="en-US" sz="2400" b="1" dirty="0">
                <a:solidFill>
                  <a:srgbClr val="000000"/>
                </a:solidFill>
                <a:latin typeface="楷体" pitchFamily="49" charset="-122"/>
                <a:ea typeface="楷体" pitchFamily="49" charset="-122"/>
              </a:rPr>
              <a:t>重要公用事业、公益性服务、网络型自然垄断环节等方面。</a:t>
            </a:r>
            <a:endParaRPr lang="en-US" altLang="zh-CN" sz="2400" b="1" dirty="0">
              <a:solidFill>
                <a:srgbClr val="000000"/>
              </a:solidFill>
              <a:latin typeface="楷体" pitchFamily="49" charset="-122"/>
              <a:ea typeface="楷体" pitchFamily="49" charset="-122"/>
            </a:endParaRPr>
          </a:p>
          <a:p>
            <a:r>
              <a:rPr lang="zh-CN" altLang="en-US" sz="2400" b="1" dirty="0">
                <a:solidFill>
                  <a:srgbClr val="000000"/>
                </a:solidFill>
                <a:latin typeface="楷体" pitchFamily="49" charset="-122"/>
                <a:ea typeface="楷体" pitchFamily="49" charset="-122"/>
              </a:rPr>
              <a:t>   例如，天然气、电力、水利工程、重要邮政业务等。</a:t>
            </a:r>
            <a:endParaRPr lang="en-US" altLang="zh-CN" sz="2400" b="1" dirty="0">
              <a:solidFill>
                <a:srgbClr val="000000"/>
              </a:solidFill>
              <a:latin typeface="楷体" pitchFamily="49" charset="-122"/>
              <a:ea typeface="楷体" pitchFamily="49" charset="-122"/>
            </a:endParaRPr>
          </a:p>
        </p:txBody>
      </p:sp>
      <p:sp>
        <p:nvSpPr>
          <p:cNvPr id="3" name="矩形 2">
            <a:extLst>
              <a:ext uri="{FF2B5EF4-FFF2-40B4-BE49-F238E27FC236}">
                <a16:creationId xmlns:a16="http://schemas.microsoft.com/office/drawing/2014/main" xmlns="" id="{9B1519A3-57C7-4905-A7AD-FCA3CE8AF513}"/>
              </a:ext>
            </a:extLst>
          </p:cNvPr>
          <p:cNvSpPr>
            <a:spLocks noChangeArrowheads="1"/>
          </p:cNvSpPr>
          <p:nvPr/>
        </p:nvSpPr>
        <p:spPr bwMode="auto">
          <a:xfrm>
            <a:off x="143432" y="2197196"/>
            <a:ext cx="8735466" cy="230832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2400" b="1" dirty="0">
                <a:solidFill>
                  <a:srgbClr val="000000"/>
                </a:solidFill>
                <a:latin typeface="宋体" panose="02010600030101010101" pitchFamily="2" charset="-122"/>
                <a:ea typeface="宋体" panose="02010600030101010101" pitchFamily="2" charset="-122"/>
              </a:rPr>
              <a:t>    政府对关系国计民生的稀缺的自然资源和重要公用事业、公益性服务、网络型自然垄断环节等商品或服务</a:t>
            </a:r>
            <a:r>
              <a:rPr lang="zh-CN" altLang="en-US" sz="2400" b="1" dirty="0">
                <a:solidFill>
                  <a:srgbClr val="0000FF"/>
                </a:solidFill>
                <a:latin typeface="微软雅黑" panose="020B0503020204020204" pitchFamily="34" charset="-122"/>
                <a:ea typeface="微软雅黑" panose="020B0503020204020204" pitchFamily="34" charset="-122"/>
              </a:rPr>
              <a:t>进行</a:t>
            </a:r>
            <a:r>
              <a:rPr lang="zh-CN" altLang="en-US" sz="2400" b="1" dirty="0">
                <a:solidFill>
                  <a:srgbClr val="FF0000"/>
                </a:solidFill>
                <a:latin typeface="宋体" panose="02010600030101010101" pitchFamily="2" charset="-122"/>
                <a:ea typeface="宋体" panose="02010600030101010101" pitchFamily="2" charset="-122"/>
              </a:rPr>
              <a:t>定价</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r>
              <a:rPr lang="zh-CN" altLang="en-US" sz="2400" b="1" dirty="0">
                <a:solidFill>
                  <a:srgbClr val="FF0000"/>
                </a:solidFill>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是运用</a:t>
            </a:r>
            <a:r>
              <a:rPr lang="zh-CN" altLang="en-US" sz="2400" b="1" dirty="0">
                <a:solidFill>
                  <a:srgbClr val="FF0000"/>
                </a:solidFill>
                <a:latin typeface="宋体" panose="02010600030101010101" pitchFamily="2" charset="-122"/>
                <a:ea typeface="宋体" panose="02010600030101010101" pitchFamily="2" charset="-122"/>
              </a:rPr>
              <a:t>价格杠杆</a:t>
            </a:r>
            <a:r>
              <a:rPr lang="zh-CN" altLang="en-US" sz="2400" b="1" dirty="0">
                <a:solidFill>
                  <a:srgbClr val="000000"/>
                </a:solidFill>
                <a:latin typeface="宋体" panose="02010600030101010101" pitchFamily="2" charset="-122"/>
                <a:ea typeface="宋体" panose="02010600030101010101" pitchFamily="2" charset="-122"/>
              </a:rPr>
              <a:t>对经济活动</a:t>
            </a:r>
            <a:r>
              <a:rPr lang="zh-CN" altLang="en-US" sz="2400" b="1" dirty="0">
                <a:solidFill>
                  <a:srgbClr val="0000FF"/>
                </a:solidFill>
                <a:latin typeface="微软雅黑" panose="020B0503020204020204" pitchFamily="34" charset="-122"/>
                <a:ea typeface="微软雅黑" panose="020B0503020204020204" pitchFamily="34" charset="-122"/>
              </a:rPr>
              <a:t>进行</a:t>
            </a:r>
            <a:r>
              <a:rPr lang="zh-CN" altLang="en-US" sz="2400" b="1" dirty="0">
                <a:solidFill>
                  <a:srgbClr val="FF0000"/>
                </a:solidFill>
                <a:latin typeface="宋体" panose="02010600030101010101" pitchFamily="2" charset="-122"/>
                <a:ea typeface="宋体" panose="02010600030101010101" pitchFamily="2" charset="-122"/>
              </a:rPr>
              <a:t>调控</a:t>
            </a:r>
            <a:r>
              <a:rPr lang="zh-CN" altLang="en-US" sz="2400" b="1" dirty="0">
                <a:solidFill>
                  <a:srgbClr val="000000"/>
                </a:solidFill>
                <a:latin typeface="宋体" panose="02010600030101010101" pitchFamily="2" charset="-122"/>
                <a:ea typeface="宋体" panose="02010600030101010101" pitchFamily="2" charset="-122"/>
              </a:rPr>
              <a:t>，对资源</a:t>
            </a:r>
            <a:r>
              <a:rPr lang="zh-CN" altLang="en-US" sz="2400" b="1" dirty="0">
                <a:solidFill>
                  <a:srgbClr val="0000FF"/>
                </a:solidFill>
                <a:latin typeface="微软雅黑" panose="020B0503020204020204" pitchFamily="34" charset="-122"/>
                <a:ea typeface="微软雅黑" panose="020B0503020204020204" pitchFamily="34" charset="-122"/>
              </a:rPr>
              <a:t>进行</a:t>
            </a:r>
            <a:r>
              <a:rPr lang="zh-CN" altLang="en-US" sz="2400" b="1" dirty="0">
                <a:solidFill>
                  <a:srgbClr val="000000"/>
                </a:solidFill>
                <a:latin typeface="宋体" panose="02010600030101010101" pitchFamily="2" charset="-122"/>
                <a:ea typeface="宋体" panose="02010600030101010101" pitchFamily="2" charset="-122"/>
              </a:rPr>
              <a:t>配置，</a:t>
            </a:r>
            <a:endParaRPr lang="en-US" altLang="zh-CN" sz="2400" b="1" dirty="0">
              <a:solidFill>
                <a:srgbClr val="000000"/>
              </a:solidFill>
              <a:latin typeface="宋体" panose="02010600030101010101" pitchFamily="2" charset="-122"/>
              <a:ea typeface="宋体" panose="02010600030101010101" pitchFamily="2" charset="-122"/>
            </a:endParaRPr>
          </a:p>
          <a:p>
            <a:r>
              <a:rPr lang="en-US" altLang="zh-CN" sz="2400" b="1" dirty="0">
                <a:solidFill>
                  <a:srgbClr val="0000FF"/>
                </a:solidFill>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保障</a:t>
            </a:r>
            <a:r>
              <a:rPr lang="zh-CN" altLang="en-US" sz="2400" b="1" dirty="0">
                <a:solidFill>
                  <a:srgbClr val="FF0000"/>
                </a:solidFill>
                <a:latin typeface="宋体" panose="02010600030101010101" pitchFamily="2" charset="-122"/>
                <a:ea typeface="宋体" panose="02010600030101010101" pitchFamily="2" charset="-122"/>
              </a:rPr>
              <a:t>城乡居民</a:t>
            </a:r>
            <a:r>
              <a:rPr lang="zh-CN" altLang="en-US" sz="2400" b="1" dirty="0">
                <a:solidFill>
                  <a:srgbClr val="000000"/>
                </a:solidFill>
                <a:latin typeface="宋体" panose="02010600030101010101" pitchFamily="2" charset="-122"/>
                <a:ea typeface="宋体" panose="02010600030101010101" pitchFamily="2" charset="-122"/>
              </a:rPr>
              <a:t>的生活和生产能够得到</a:t>
            </a:r>
            <a:r>
              <a:rPr lang="zh-CN" altLang="en-US" sz="2400" b="1" dirty="0">
                <a:solidFill>
                  <a:srgbClr val="FF0000"/>
                </a:solidFill>
                <a:latin typeface="宋体" panose="02010600030101010101" pitchFamily="2" charset="-122"/>
                <a:ea typeface="宋体" panose="02010600030101010101" pitchFamily="2" charset="-122"/>
              </a:rPr>
              <a:t>共同的外部</a:t>
            </a:r>
            <a:r>
              <a:rPr lang="zh-CN" altLang="en-US" sz="2400" b="1" dirty="0">
                <a:solidFill>
                  <a:srgbClr val="FF0000"/>
                </a:solidFill>
                <a:latin typeface="+mn-ea"/>
                <a:ea typeface="+mn-ea"/>
              </a:rPr>
              <a:t>条件</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r>
              <a:rPr lang="zh-CN" altLang="en-US" sz="2400" b="1" dirty="0">
                <a:solidFill>
                  <a:srgbClr val="0000FF"/>
                </a:solidFill>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保障</a:t>
            </a:r>
            <a:r>
              <a:rPr lang="zh-CN" altLang="en-US" sz="2400" b="1" dirty="0">
                <a:solidFill>
                  <a:srgbClr val="FF0000"/>
                </a:solidFill>
                <a:latin typeface="宋体" panose="02010600030101010101" pitchFamily="2" charset="-122"/>
                <a:ea typeface="宋体" panose="02010600030101010101" pitchFamily="2" charset="-122"/>
              </a:rPr>
              <a:t>城乡居民</a:t>
            </a:r>
            <a:r>
              <a:rPr lang="zh-CN" altLang="en-US" sz="2400" b="1" dirty="0">
                <a:solidFill>
                  <a:srgbClr val="000000"/>
                </a:solidFill>
                <a:latin typeface="宋体" panose="02010600030101010101" pitchFamily="2" charset="-122"/>
                <a:ea typeface="宋体" panose="02010600030101010101" pitchFamily="2" charset="-122"/>
              </a:rPr>
              <a:t>在教育、健康、安全等方面的</a:t>
            </a:r>
            <a:r>
              <a:rPr lang="zh-CN" altLang="en-US" sz="2400" b="1" dirty="0">
                <a:solidFill>
                  <a:srgbClr val="FF0000"/>
                </a:solidFill>
                <a:latin typeface="+mn-ea"/>
                <a:ea typeface="+mn-ea"/>
              </a:rPr>
              <a:t>权益</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r>
              <a:rPr lang="en-US" altLang="zh-CN"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00"/>
                </a:solidFill>
                <a:latin typeface="宋体" panose="02010600030101010101" pitchFamily="2" charset="-122"/>
                <a:ea typeface="宋体" panose="02010600030101010101" pitchFamily="2" charset="-122"/>
              </a:rPr>
              <a:t>有利于</a:t>
            </a:r>
            <a:r>
              <a:rPr lang="zh-CN" altLang="en-US" sz="2400" b="1" dirty="0">
                <a:solidFill>
                  <a:srgbClr val="0000FF"/>
                </a:solidFill>
                <a:latin typeface="微软雅黑" panose="020B0503020204020204" pitchFamily="34" charset="-122"/>
                <a:ea typeface="微软雅黑" panose="020B0503020204020204" pitchFamily="34" charset="-122"/>
              </a:rPr>
              <a:t>维护</a:t>
            </a:r>
            <a:r>
              <a:rPr lang="zh-CN" altLang="en-US" sz="2400" b="1" dirty="0">
                <a:solidFill>
                  <a:srgbClr val="000000"/>
                </a:solidFill>
                <a:latin typeface="宋体" panose="02010600030101010101" pitchFamily="2" charset="-122"/>
                <a:ea typeface="宋体" panose="02010600030101010101" pitchFamily="2" charset="-122"/>
              </a:rPr>
              <a:t>公平正义，</a:t>
            </a:r>
            <a:r>
              <a:rPr lang="zh-CN" altLang="en-US" sz="2400" b="1" dirty="0">
                <a:solidFill>
                  <a:srgbClr val="0000FF"/>
                </a:solidFill>
                <a:latin typeface="微软雅黑" panose="020B0503020204020204" pitchFamily="34" charset="-122"/>
                <a:ea typeface="微软雅黑" panose="020B0503020204020204" pitchFamily="34" charset="-122"/>
              </a:rPr>
              <a:t>促进</a:t>
            </a:r>
            <a:r>
              <a:rPr lang="zh-CN" altLang="en-US" sz="2400" b="1" dirty="0">
                <a:solidFill>
                  <a:srgbClr val="000000"/>
                </a:solidFill>
                <a:latin typeface="宋体" panose="02010600030101010101" pitchFamily="2" charset="-122"/>
                <a:ea typeface="宋体" panose="02010600030101010101" pitchFamily="2" charset="-122"/>
              </a:rPr>
              <a:t>经济持续健康发展。</a:t>
            </a:r>
          </a:p>
        </p:txBody>
      </p:sp>
    </p:spTree>
    <p:extLst>
      <p:ext uri="{BB962C8B-B14F-4D97-AF65-F5344CB8AC3E}">
        <p14:creationId xmlns:p14="http://schemas.microsoft.com/office/powerpoint/2010/main" xmlns="" val="221989183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E19315A-641F-4FD2-81EC-F9F5AEC0AA62}"/>
              </a:ext>
            </a:extLst>
          </p:cNvPr>
          <p:cNvSpPr/>
          <p:nvPr/>
        </p:nvSpPr>
        <p:spPr>
          <a:xfrm>
            <a:off x="107576" y="523220"/>
            <a:ext cx="8974952" cy="4493538"/>
          </a:xfrm>
          <a:prstGeom prst="rect">
            <a:avLst/>
          </a:prstGeom>
          <a:ln>
            <a:solidFill>
              <a:schemeClr val="accent1"/>
            </a:solidFill>
          </a:ln>
        </p:spPr>
        <p:txBody>
          <a:bodyPr wrap="square">
            <a:spAutoFit/>
          </a:bodyPr>
          <a:lstStyle/>
          <a:p>
            <a:pPr algn="just">
              <a:defRPr/>
            </a:pPr>
            <a:r>
              <a:rPr lang="zh-CN" altLang="en-US" sz="2200" b="1" spc="-38" dirty="0">
                <a:latin typeface="楷体" panose="02010609060101010101" pitchFamily="49" charset="-122"/>
                <a:ea typeface="楷体" panose="02010609060101010101" pitchFamily="49" charset="-122"/>
              </a:rPr>
              <a:t>　　</a:t>
            </a:r>
            <a:r>
              <a:rPr lang="zh-CN" altLang="en-US" sz="2200" b="1" spc="-38" dirty="0">
                <a:solidFill>
                  <a:schemeClr val="tx1"/>
                </a:solidFill>
                <a:latin typeface="楷体" panose="02010609060101010101" pitchFamily="49" charset="-122"/>
                <a:ea typeface="楷体" panose="02010609060101010101" pitchFamily="49" charset="-122"/>
              </a:rPr>
              <a:t>相较于其他运输方式，铁路运输具有成本低，安全可靠，污染小等优势，但是由于竞争不足导致铁路运输能力和服务水平跟不上经济社会发展需要，铁路企业常年亏损。</a:t>
            </a:r>
            <a:endParaRPr lang="en-US" altLang="zh-CN" sz="2200" b="1" spc="-38" dirty="0">
              <a:solidFill>
                <a:schemeClr val="tx1"/>
              </a:solidFill>
              <a:latin typeface="楷体" panose="02010609060101010101" pitchFamily="49" charset="-122"/>
              <a:ea typeface="楷体" panose="02010609060101010101" pitchFamily="49" charset="-122"/>
            </a:endParaRPr>
          </a:p>
          <a:p>
            <a:pPr indent="457200" algn="just">
              <a:defRPr/>
            </a:pPr>
            <a:r>
              <a:rPr lang="zh-CN" altLang="en-US" sz="2200" b="1" spc="-38" dirty="0">
                <a:solidFill>
                  <a:schemeClr val="tx1"/>
                </a:solidFill>
                <a:latin typeface="楷体" panose="02010609060101010101" pitchFamily="49" charset="-122"/>
                <a:ea typeface="楷体" panose="02010609060101010101" pitchFamily="49" charset="-122"/>
              </a:rPr>
              <a:t> 近年来我国对铁路行业的市场准入逐步放宽了限制，鼓励民间资本参与铁路建设和经营，同时减少审批项目，简化审批流程，优化服务，为各类社会资本公平参与铁路运营提供良好的政策环境。</a:t>
            </a:r>
            <a:endParaRPr lang="en-US" altLang="zh-CN" sz="2200" b="1" spc="-38" dirty="0">
              <a:solidFill>
                <a:schemeClr val="tx1"/>
              </a:solidFill>
              <a:latin typeface="楷体" panose="02010609060101010101" pitchFamily="49" charset="-122"/>
              <a:ea typeface="楷体" panose="02010609060101010101" pitchFamily="49" charset="-122"/>
            </a:endParaRPr>
          </a:p>
          <a:p>
            <a:pPr indent="457200" algn="just">
              <a:defRPr/>
            </a:pPr>
            <a:r>
              <a:rPr lang="zh-CN" altLang="en-US" sz="2200" b="1" spc="-38" dirty="0">
                <a:solidFill>
                  <a:schemeClr val="tx1"/>
                </a:solidFill>
                <a:latin typeface="楷体" panose="02010609060101010101" pitchFamily="49" charset="-122"/>
                <a:ea typeface="楷体" panose="02010609060101010101" pitchFamily="49" charset="-122"/>
              </a:rPr>
              <a:t> 随着各种资本的纷纷涌入，激烈的竞争迫使各家企业各出“奇招”。某企业作为这次改革的参与者，利用其优势采用新的经营战略，引入大数据分析技术，把当地居民和产业的需求与铁路运输进行匹配，更好地满足了人们出行中的各种需求，更好地带动了当地相关产业的发展。</a:t>
            </a:r>
            <a:endParaRPr lang="en-US" altLang="zh-CN" sz="2200" b="1" spc="-38" dirty="0">
              <a:solidFill>
                <a:schemeClr val="tx1"/>
              </a:solidFill>
              <a:latin typeface="楷体" panose="02010609060101010101" pitchFamily="49" charset="-122"/>
              <a:ea typeface="楷体" panose="02010609060101010101" pitchFamily="49" charset="-122"/>
            </a:endParaRPr>
          </a:p>
          <a:p>
            <a:pPr indent="457200" algn="just">
              <a:defRPr/>
            </a:pPr>
            <a:r>
              <a:rPr lang="zh-CN" altLang="en-US" sz="2200" b="1" spc="-38" dirty="0">
                <a:solidFill>
                  <a:schemeClr val="tx1"/>
                </a:solidFill>
                <a:latin typeface="+mn-ea"/>
                <a:ea typeface="+mn-ea"/>
              </a:rPr>
              <a:t>结合上述材料，</a:t>
            </a:r>
            <a:r>
              <a:rPr lang="zh-CN" altLang="en-US" sz="2200" b="1" spc="-38" dirty="0" smtClean="0">
                <a:solidFill>
                  <a:schemeClr val="tx1"/>
                </a:solidFill>
                <a:latin typeface="+mn-ea"/>
                <a:ea typeface="+mn-ea"/>
              </a:rPr>
              <a:t>分析竞争</a:t>
            </a:r>
            <a:r>
              <a:rPr lang="zh-CN" altLang="en-US" sz="2200" b="1" spc="-38" dirty="0">
                <a:solidFill>
                  <a:schemeClr val="tx1"/>
                </a:solidFill>
                <a:latin typeface="+mn-ea"/>
                <a:ea typeface="+mn-ea"/>
              </a:rPr>
              <a:t>是如何增进消费者福祉的。</a:t>
            </a:r>
            <a:endParaRPr lang="en-US" altLang="zh-CN" sz="2200" b="1" spc="-38" dirty="0">
              <a:solidFill>
                <a:schemeClr val="tx1"/>
              </a:solidFill>
              <a:latin typeface="+mn-ea"/>
              <a:ea typeface="+mn-ea"/>
            </a:endParaRPr>
          </a:p>
          <a:p>
            <a:pPr indent="457200" algn="just">
              <a:defRPr/>
            </a:pPr>
            <a:r>
              <a:rPr lang="zh-CN" altLang="en-US" sz="2200" b="1" spc="-38" dirty="0">
                <a:solidFill>
                  <a:schemeClr val="tx1"/>
                </a:solidFill>
                <a:latin typeface="+mn-ea"/>
                <a:ea typeface="+mn-ea"/>
              </a:rPr>
              <a:t>为了充分发挥市场竞争机制的作用，政府还可以采取哪些举措？</a:t>
            </a:r>
          </a:p>
        </p:txBody>
      </p:sp>
      <p:sp>
        <p:nvSpPr>
          <p:cNvPr id="11" name="矩形 7">
            <a:extLst>
              <a:ext uri="{FF2B5EF4-FFF2-40B4-BE49-F238E27FC236}">
                <a16:creationId xmlns:a16="http://schemas.microsoft.com/office/drawing/2014/main" xmlns="" id="{2DD90EC9-0E48-41BB-8DB7-CCBE8FDF435C}"/>
              </a:ext>
            </a:extLst>
          </p:cNvPr>
          <p:cNvSpPr>
            <a:spLocks noChangeArrowheads="1"/>
          </p:cNvSpPr>
          <p:nvPr/>
        </p:nvSpPr>
        <p:spPr bwMode="auto">
          <a:xfrm>
            <a:off x="107576" y="0"/>
            <a:ext cx="892884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300">
                <a:solidFill>
                  <a:schemeClr val="tx1"/>
                </a:solidFill>
                <a:latin typeface="Arial" panose="020B0604020202020204" pitchFamily="34" charset="0"/>
                <a:ea typeface="仿宋_GB2312" pitchFamily="49" charset="-122"/>
              </a:defRPr>
            </a:lvl1pPr>
            <a:lvl2pPr marL="742950" indent="-285750">
              <a:defRPr sz="4300">
                <a:solidFill>
                  <a:schemeClr val="tx1"/>
                </a:solidFill>
                <a:latin typeface="Arial" panose="020B0604020202020204" pitchFamily="34" charset="0"/>
                <a:ea typeface="仿宋_GB2312" pitchFamily="49" charset="-122"/>
              </a:defRPr>
            </a:lvl2pPr>
            <a:lvl3pPr marL="1143000" indent="-228600">
              <a:defRPr sz="4300">
                <a:solidFill>
                  <a:schemeClr val="tx1"/>
                </a:solidFill>
                <a:latin typeface="Arial" panose="020B0604020202020204" pitchFamily="34" charset="0"/>
                <a:ea typeface="仿宋_GB2312" pitchFamily="49" charset="-122"/>
              </a:defRPr>
            </a:lvl3pPr>
            <a:lvl4pPr marL="1600200" indent="-228600">
              <a:defRPr sz="4300">
                <a:solidFill>
                  <a:schemeClr val="tx1"/>
                </a:solidFill>
                <a:latin typeface="Arial" panose="020B0604020202020204" pitchFamily="34" charset="0"/>
                <a:ea typeface="仿宋_GB2312" pitchFamily="49" charset="-122"/>
              </a:defRPr>
            </a:lvl4pPr>
            <a:lvl5pPr marL="2057400" indent="-228600">
              <a:defRPr sz="4300">
                <a:solidFill>
                  <a:schemeClr val="tx1"/>
                </a:solidFill>
                <a:latin typeface="Arial" panose="020B060402020202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20204" pitchFamily="34" charset="0"/>
                <a:ea typeface="仿宋_GB2312" pitchFamily="49" charset="-122"/>
              </a:defRPr>
            </a:lvl9pPr>
          </a:lstStyle>
          <a:p>
            <a:r>
              <a:rPr lang="zh-CN" altLang="en-US" sz="2800" b="1" dirty="0">
                <a:solidFill>
                  <a:srgbClr val="0000FF"/>
                </a:solidFill>
                <a:latin typeface="微软雅黑" panose="020B0503020204020204" pitchFamily="34" charset="-122"/>
                <a:ea typeface="微软雅黑" panose="020B0503020204020204" pitchFamily="34" charset="-122"/>
              </a:rPr>
              <a:t>三、探究路径参考（一） </a:t>
            </a:r>
            <a:r>
              <a:rPr lang="zh-CN" altLang="en-US" sz="2800" b="1" dirty="0">
                <a:solidFill>
                  <a:srgbClr val="FF0000"/>
                </a:solidFill>
                <a:latin typeface="微软雅黑" panose="020B0503020204020204" pitchFamily="34" charset="-122"/>
                <a:ea typeface="微软雅黑" panose="020B0503020204020204" pitchFamily="34" charset="-122"/>
              </a:rPr>
              <a:t>市场机制</a:t>
            </a:r>
            <a:r>
              <a:rPr lang="zh-CN" altLang="en-US" sz="2800" b="1" dirty="0">
                <a:solidFill>
                  <a:srgbClr val="0000FF"/>
                </a:solidFill>
                <a:latin typeface="微软雅黑" panose="020B0503020204020204" pitchFamily="34" charset="-122"/>
                <a:ea typeface="微软雅黑" panose="020B0503020204020204" pitchFamily="34" charset="-122"/>
              </a:rPr>
              <a:t>有效</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802797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1226</Words>
  <Application>Microsoft Office PowerPoint</Application>
  <PresentationFormat>全屏显示(16:9)</PresentationFormat>
  <Paragraphs>137</Paragraphs>
  <Slides>18</Slides>
  <Notes>6</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1_Office 主题​​</vt:lpstr>
      <vt:lpstr>第12课时   综合探究4 完善社会主义市场经济体制 市场机制有效</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Lenovo</cp:lastModifiedBy>
  <cp:revision>171</cp:revision>
  <dcterms:created xsi:type="dcterms:W3CDTF">2020-02-01T11:21:51Z</dcterms:created>
  <dcterms:modified xsi:type="dcterms:W3CDTF">2020-03-16T14:50:26Z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