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heme/theme2.xml" ContentType="application/vnd.openxmlformats-officedocument.theme+xml"/>
  <Override PartName="/ppt/tags/tag239.xml" ContentType="application/vnd.openxmlformats-officedocument.presentationml.tags+xml"/>
  <Override PartName="/ppt/notesSlides/notesSlide1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3" r:id="rId16"/>
    <p:sldId id="275" r:id="rId17"/>
    <p:sldId id="270" r:id="rId18"/>
    <p:sldId id="278" r:id="rId19"/>
    <p:sldId id="277" r:id="rId20"/>
    <p:sldId id="276" r:id="rId21"/>
    <p:sldId id="279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4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2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2.jpe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Master" Target="../slideMasters/slideMaster1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6.xml"/><Relationship Id="rId9" Type="http://schemas.openxmlformats.org/officeDocument/2006/relationships/tags" Target="../tags/tag18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0" Type="http://schemas.openxmlformats.org/officeDocument/2006/relationships/tags" Target="../tags/tag236.xml"/><Relationship Id="rId4" Type="http://schemas.openxmlformats.org/officeDocument/2006/relationships/tags" Target="../tags/tag230.xml"/><Relationship Id="rId9" Type="http://schemas.openxmlformats.org/officeDocument/2006/relationships/tags" Target="../tags/tag235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slideMaster" Target="../slideMasters/slideMaster1.xml"/><Relationship Id="rId3" Type="http://schemas.openxmlformats.org/officeDocument/2006/relationships/tags" Target="../tags/tag42.xml"/><Relationship Id="rId21" Type="http://schemas.openxmlformats.org/officeDocument/2006/relationships/tags" Target="../tags/tag60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tags" Target="../tags/tag59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86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pexels-photo-354456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633970" y="697230"/>
            <a:ext cx="3566795" cy="5346065"/>
          </a:xfrm>
          <a:prstGeom prst="rect">
            <a:avLst/>
          </a:prstGeom>
        </p:spPr>
      </p:pic>
      <p:sp>
        <p:nvSpPr>
          <p:cNvPr id="6" name="减号 5"/>
          <p:cNvSpPr/>
          <p:nvPr>
            <p:custDataLst>
              <p:tags r:id="rId3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>
            <p:custDataLst>
              <p:tags r:id="rId4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减号 9"/>
          <p:cNvSpPr/>
          <p:nvPr>
            <p:custDataLst>
              <p:tags r:id="rId5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>
            <p:custDataLst>
              <p:tags r:id="rId6"/>
            </p:custDataLst>
          </p:nvPr>
        </p:nvSpPr>
        <p:spPr>
          <a:xfrm rot="720000">
            <a:off x="-52030" y="5929375"/>
            <a:ext cx="1380820" cy="1076856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6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9"/>
          <p:cNvSpPr/>
          <p:nvPr>
            <p:custDataLst>
              <p:tags r:id="rId7"/>
            </p:custDataLst>
          </p:nvPr>
        </p:nvSpPr>
        <p:spPr>
          <a:xfrm rot="720000">
            <a:off x="1015867" y="5803918"/>
            <a:ext cx="1179830" cy="1082562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菱形 21"/>
          <p:cNvSpPr/>
          <p:nvPr>
            <p:custDataLst>
              <p:tags r:id="rId8"/>
            </p:custDataLst>
          </p:nvPr>
        </p:nvSpPr>
        <p:spPr>
          <a:xfrm rot="720000">
            <a:off x="670560" y="562546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1"/>
          <p:cNvSpPr/>
          <p:nvPr>
            <p:custDataLst>
              <p:tags r:id="rId9"/>
            </p:custDataLst>
          </p:nvPr>
        </p:nvSpPr>
        <p:spPr>
          <a:xfrm rot="720000">
            <a:off x="1981774" y="6640392"/>
            <a:ext cx="487519" cy="28858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4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2"/>
          <p:cNvSpPr/>
          <p:nvPr>
            <p:custDataLst>
              <p:tags r:id="rId10"/>
            </p:custDataLst>
          </p:nvPr>
        </p:nvSpPr>
        <p:spPr>
          <a:xfrm rot="720000">
            <a:off x="2170405" y="5803796"/>
            <a:ext cx="1179830" cy="109374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4"/>
          <p:cNvSpPr/>
          <p:nvPr>
            <p:custDataLst>
              <p:tags r:id="rId11"/>
            </p:custDataLst>
          </p:nvPr>
        </p:nvSpPr>
        <p:spPr>
          <a:xfrm rot="720000">
            <a:off x="-54584" y="5365642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5"/>
          <p:cNvSpPr/>
          <p:nvPr>
            <p:custDataLst>
              <p:tags r:id="rId12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6"/>
          <p:cNvSpPr/>
          <p:nvPr>
            <p:custDataLst>
              <p:tags r:id="rId13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27"/>
          <p:cNvSpPr/>
          <p:nvPr>
            <p:custDataLst>
              <p:tags r:id="rId14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8"/>
          <p:cNvSpPr/>
          <p:nvPr>
            <p:custDataLst>
              <p:tags r:id="rId15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任意多边形 29"/>
          <p:cNvSpPr/>
          <p:nvPr>
            <p:custDataLst>
              <p:tags r:id="rId16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菱形 39"/>
          <p:cNvSpPr/>
          <p:nvPr>
            <p:custDataLst>
              <p:tags r:id="rId17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8"/>
            </p:custDataLst>
          </p:nvPr>
        </p:nvSpPr>
        <p:spPr>
          <a:xfrm>
            <a:off x="1348672" y="2147758"/>
            <a:ext cx="5784850" cy="1864557"/>
          </a:xfrm>
        </p:spPr>
        <p:txBody>
          <a:bodyPr wrap="square" lIns="91440" tIns="45720" rIns="91440" bIns="0" anchor="b" anchorCtr="0">
            <a:normAutofit/>
          </a:bodyPr>
          <a:lstStyle>
            <a:lvl1pPr algn="ctr">
              <a:defRPr sz="5400" b="0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9"/>
            </p:custDataLst>
          </p:nvPr>
        </p:nvSpPr>
        <p:spPr>
          <a:xfrm>
            <a:off x="1348037" y="4061385"/>
            <a:ext cx="5784850" cy="591615"/>
          </a:xfrm>
        </p:spPr>
        <p:txBody>
          <a:bodyPr wrap="square" lIns="91440" tIns="45720" rIns="91440" bIns="45720" anchor="ctr" anchorCtr="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6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8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9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减号 6"/>
          <p:cNvSpPr/>
          <p:nvPr>
            <p:custDataLst>
              <p:tags r:id="rId2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>
            <p:custDataLst>
              <p:tags r:id="rId3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减号 8"/>
          <p:cNvSpPr/>
          <p:nvPr>
            <p:custDataLst>
              <p:tags r:id="rId4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8"/>
          <p:cNvSpPr/>
          <p:nvPr>
            <p:custDataLst>
              <p:tags r:id="rId5"/>
            </p:custDataLst>
          </p:nvPr>
        </p:nvSpPr>
        <p:spPr>
          <a:xfrm rot="20880000" flipH="1">
            <a:off x="10808335" y="5910580"/>
            <a:ext cx="1381125" cy="107696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6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9"/>
          <p:cNvSpPr/>
          <p:nvPr>
            <p:custDataLst>
              <p:tags r:id="rId6"/>
            </p:custDataLst>
          </p:nvPr>
        </p:nvSpPr>
        <p:spPr>
          <a:xfrm rot="20880000" flipH="1">
            <a:off x="9941560" y="5784850"/>
            <a:ext cx="1179830" cy="108267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7"/>
            </p:custDataLst>
          </p:nvPr>
        </p:nvSpPr>
        <p:spPr>
          <a:xfrm rot="20880000" flipH="1">
            <a:off x="10824210" y="560641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21"/>
          <p:cNvSpPr/>
          <p:nvPr>
            <p:custDataLst>
              <p:tags r:id="rId8"/>
            </p:custDataLst>
          </p:nvPr>
        </p:nvSpPr>
        <p:spPr>
          <a:xfrm rot="20880000" flipH="1">
            <a:off x="9667875" y="6621145"/>
            <a:ext cx="487680" cy="28829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4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22"/>
          <p:cNvSpPr/>
          <p:nvPr>
            <p:custDataLst>
              <p:tags r:id="rId9"/>
            </p:custDataLst>
          </p:nvPr>
        </p:nvSpPr>
        <p:spPr>
          <a:xfrm rot="20880000" flipH="1">
            <a:off x="8787130" y="5784850"/>
            <a:ext cx="1179830" cy="109347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25"/>
          <p:cNvSpPr/>
          <p:nvPr>
            <p:custDataLst>
              <p:tags r:id="rId10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6"/>
          <p:cNvSpPr/>
          <p:nvPr>
            <p:custDataLst>
              <p:tags r:id="rId11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7"/>
          <p:cNvSpPr/>
          <p:nvPr>
            <p:custDataLst>
              <p:tags r:id="rId12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28"/>
          <p:cNvSpPr/>
          <p:nvPr>
            <p:custDataLst>
              <p:tags r:id="rId13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9"/>
          <p:cNvSpPr/>
          <p:nvPr>
            <p:custDataLst>
              <p:tags r:id="rId14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菱形 20"/>
          <p:cNvSpPr/>
          <p:nvPr>
            <p:custDataLst>
              <p:tags r:id="rId15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6"/>
            </p:custDataLst>
          </p:nvPr>
        </p:nvCxnSpPr>
        <p:spPr>
          <a:xfrm>
            <a:off x="3724275" y="3524250"/>
            <a:ext cx="47650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805433" y="2019300"/>
            <a:ext cx="6416672" cy="135603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13" hasCustomPrompt="1"/>
            <p:custDataLst>
              <p:tags r:id="rId21"/>
            </p:custDataLst>
          </p:nvPr>
        </p:nvSpPr>
        <p:spPr>
          <a:xfrm>
            <a:off x="2768937" y="3648392"/>
            <a:ext cx="6497210" cy="1039150"/>
          </a:xfrm>
        </p:spPr>
        <p:txBody>
          <a:bodyPr wrap="square" lIns="91440" tIns="45720" rIns="91440" bIns="4572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2" name="椭圆 11"/>
            <p:cNvSpPr/>
            <p:nvPr>
              <p:custDataLst>
                <p:tags r:id="rId6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="1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5343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 flipH="1" flipV="1">
            <a:off x="10803890" y="5575935"/>
            <a:ext cx="878205" cy="836930"/>
            <a:chOff x="605" y="682"/>
            <a:chExt cx="1383" cy="1318"/>
          </a:xfrm>
        </p:grpSpPr>
        <p:sp>
          <p:nvSpPr>
            <p:cNvPr id="10" name="菱形 9"/>
            <p:cNvSpPr/>
            <p:nvPr>
              <p:custDataLst>
                <p:tags r:id="rId8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>
              <p:custDataLst>
                <p:tags r:id="rId9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/>
          <a:lstStyle>
            <a:lvl1pPr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85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293370" y="5827395"/>
            <a:ext cx="734695" cy="720090"/>
            <a:chOff x="293370" y="5827395"/>
            <a:chExt cx="734695" cy="720090"/>
          </a:xfrm>
        </p:grpSpPr>
        <p:sp>
          <p:nvSpPr>
            <p:cNvPr id="11" name="椭圆 10"/>
            <p:cNvSpPr/>
            <p:nvPr>
              <p:custDataLst>
                <p:tags r:id="rId9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0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11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/>
          <a:lstStyle>
            <a:lvl1pPr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74625" y="128270"/>
            <a:ext cx="878205" cy="836930"/>
            <a:chOff x="605" y="682"/>
            <a:chExt cx="1383" cy="1318"/>
          </a:xfrm>
        </p:grpSpPr>
        <p:sp>
          <p:nvSpPr>
            <p:cNvPr id="12" name="菱形 11"/>
            <p:cNvSpPr/>
            <p:nvPr>
              <p:custDataLst>
                <p:tags r:id="rId9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10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>
            <p:custDataLst>
              <p:tags r:id="rId1"/>
            </p:custDataLst>
          </p:nvPr>
        </p:nvGrpSpPr>
        <p:grpSpPr>
          <a:xfrm>
            <a:off x="244652" y="224212"/>
            <a:ext cx="734695" cy="720090"/>
            <a:chOff x="293370" y="5827395"/>
            <a:chExt cx="734695" cy="720090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/>
          <a:lstStyle>
            <a:lvl1pPr algn="ct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6" name="椭圆 15"/>
            <p:cNvSpPr/>
            <p:nvPr>
              <p:custDataLst>
                <p:tags r:id="rId11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13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cap="all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Autofit/>
          </a:bodyPr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7827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19" name="组合 1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23" name="椭圆 2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21" name="菱形 20"/>
              <p:cNvSpPr/>
              <p:nvPr>
                <p:custDataLst>
                  <p:tags r:id="rId8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菱形 21"/>
              <p:cNvSpPr/>
              <p:nvPr>
                <p:custDataLst>
                  <p:tags r:id="rId9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8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>
            <p:custDataLst>
              <p:tags r:id="rId1"/>
            </p:custDataLst>
          </p:nvPr>
        </p:nvGrpSpPr>
        <p:grpSpPr>
          <a:xfrm>
            <a:off x="-110173" y="4802188"/>
            <a:ext cx="12394883" cy="2278697"/>
            <a:chOff x="-110173" y="4802188"/>
            <a:chExt cx="12394883" cy="2278697"/>
          </a:xfrm>
        </p:grpSpPr>
        <p:sp>
          <p:nvSpPr>
            <p:cNvPr id="16" name="菱形 15"/>
            <p:cNvSpPr/>
            <p:nvPr>
              <p:custDataLst>
                <p:tags r:id="rId6"/>
              </p:custDataLst>
            </p:nvPr>
          </p:nvSpPr>
          <p:spPr>
            <a:xfrm rot="6120000" flipH="1">
              <a:off x="2371090" y="481711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菱形 23"/>
            <p:cNvSpPr/>
            <p:nvPr>
              <p:custDataLst>
                <p:tags r:id="rId7"/>
              </p:custDataLst>
            </p:nvPr>
          </p:nvSpPr>
          <p:spPr>
            <a:xfrm rot="16920000">
              <a:off x="8746490" y="484886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 18"/>
            <p:cNvSpPr/>
            <p:nvPr>
              <p:custDataLst>
                <p:tags r:id="rId8"/>
              </p:custDataLst>
            </p:nvPr>
          </p:nvSpPr>
          <p:spPr>
            <a:xfrm rot="6120000">
              <a:off x="-127000" y="5487035"/>
              <a:ext cx="1506220" cy="147256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2" h="2319">
                  <a:moveTo>
                    <a:pt x="1967" y="0"/>
                  </a:moveTo>
                  <a:lnTo>
                    <a:pt x="2372" y="1906"/>
                  </a:lnTo>
                  <a:lnTo>
                    <a:pt x="428" y="2319"/>
                  </a:lnTo>
                  <a:lnTo>
                    <a:pt x="0" y="1905"/>
                  </a:lnTo>
                  <a:lnTo>
                    <a:pt x="1967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9"/>
              </p:custDataLst>
            </p:nvPr>
          </p:nvSpPr>
          <p:spPr>
            <a:xfrm rot="6120000">
              <a:off x="840105" y="561149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菱形 9"/>
            <p:cNvSpPr/>
            <p:nvPr>
              <p:custDataLst>
                <p:tags r:id="rId10"/>
              </p:custDataLst>
            </p:nvPr>
          </p:nvSpPr>
          <p:spPr>
            <a:xfrm rot="6120000">
              <a:off x="2016125" y="539623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 22"/>
            <p:cNvSpPr/>
            <p:nvPr>
              <p:custDataLst>
                <p:tags r:id="rId11"/>
              </p:custDataLst>
            </p:nvPr>
          </p:nvSpPr>
          <p:spPr>
            <a:xfrm rot="6120000">
              <a:off x="2113915" y="5782945"/>
              <a:ext cx="108140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793">
                  <a:moveTo>
                    <a:pt x="926" y="0"/>
                  </a:moveTo>
                  <a:lnTo>
                    <a:pt x="1625" y="677"/>
                  </a:lnTo>
                  <a:lnTo>
                    <a:pt x="1703" y="1041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 24"/>
            <p:cNvSpPr/>
            <p:nvPr>
              <p:custDataLst>
                <p:tags r:id="rId12"/>
              </p:custDataLst>
            </p:nvPr>
          </p:nvSpPr>
          <p:spPr>
            <a:xfrm rot="6120000">
              <a:off x="1787525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272" y="0"/>
                  </a:moveTo>
                  <a:lnTo>
                    <a:pt x="414" y="667"/>
                  </a:lnTo>
                  <a:lnTo>
                    <a:pt x="0" y="26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 25"/>
            <p:cNvSpPr/>
            <p:nvPr>
              <p:custDataLst>
                <p:tags r:id="rId13"/>
              </p:custDataLst>
            </p:nvPr>
          </p:nvSpPr>
          <p:spPr>
            <a:xfrm rot="6120000" flipH="1">
              <a:off x="3404235" y="5318125"/>
              <a:ext cx="1413510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6" h="2908">
                  <a:moveTo>
                    <a:pt x="724" y="0"/>
                  </a:moveTo>
                  <a:lnTo>
                    <a:pt x="2226" y="1454"/>
                  </a:lnTo>
                  <a:lnTo>
                    <a:pt x="724" y="2908"/>
                  </a:lnTo>
                  <a:lnTo>
                    <a:pt x="0" y="2207"/>
                  </a:lnTo>
                  <a:lnTo>
                    <a:pt x="403" y="311"/>
                  </a:lnTo>
                  <a:lnTo>
                    <a:pt x="724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 26"/>
            <p:cNvSpPr/>
            <p:nvPr>
              <p:custDataLst>
                <p:tags r:id="rId14"/>
              </p:custDataLst>
            </p:nvPr>
          </p:nvSpPr>
          <p:spPr>
            <a:xfrm rot="6120000" flipH="1">
              <a:off x="3040380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142" y="0"/>
                  </a:moveTo>
                  <a:lnTo>
                    <a:pt x="414" y="265"/>
                  </a:lnTo>
                  <a:lnTo>
                    <a:pt x="0" y="66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菱形 14"/>
            <p:cNvSpPr/>
            <p:nvPr>
              <p:custDataLst>
                <p:tags r:id="rId15"/>
              </p:custDataLst>
            </p:nvPr>
          </p:nvSpPr>
          <p:spPr>
            <a:xfrm rot="6120000" flipH="1">
              <a:off x="2854960" y="553910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菱形 16"/>
            <p:cNvSpPr/>
            <p:nvPr>
              <p:custDataLst>
                <p:tags r:id="rId16"/>
              </p:custDataLst>
            </p:nvPr>
          </p:nvSpPr>
          <p:spPr>
            <a:xfrm rot="6120000">
              <a:off x="860425" y="51384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 2"/>
            <p:cNvSpPr/>
            <p:nvPr>
              <p:custDataLst>
                <p:tags r:id="rId17"/>
              </p:custDataLst>
            </p:nvPr>
          </p:nvSpPr>
          <p:spPr>
            <a:xfrm rot="16920000" flipH="1">
              <a:off x="10833735" y="5586095"/>
              <a:ext cx="1362710" cy="153924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6" h="2424">
                  <a:moveTo>
                    <a:pt x="2146" y="0"/>
                  </a:moveTo>
                  <a:lnTo>
                    <a:pt x="1630" y="2424"/>
                  </a:lnTo>
                  <a:lnTo>
                    <a:pt x="0" y="2077"/>
                  </a:lnTo>
                  <a:lnTo>
                    <a:pt x="2146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菱形 18"/>
            <p:cNvSpPr/>
            <p:nvPr>
              <p:custDataLst>
                <p:tags r:id="rId18"/>
              </p:custDataLst>
            </p:nvPr>
          </p:nvSpPr>
          <p:spPr>
            <a:xfrm rot="16920000" flipH="1">
              <a:off x="9947275" y="571944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菱形 19"/>
            <p:cNvSpPr/>
            <p:nvPr>
              <p:custDataLst>
                <p:tags r:id="rId19"/>
              </p:custDataLst>
            </p:nvPr>
          </p:nvSpPr>
          <p:spPr>
            <a:xfrm rot="16920000" flipH="1">
              <a:off x="9306560" y="550418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 17"/>
            <p:cNvSpPr/>
            <p:nvPr>
              <p:custDataLst>
                <p:tags r:id="rId20"/>
              </p:custDataLst>
            </p:nvPr>
          </p:nvSpPr>
          <p:spPr>
            <a:xfrm rot="16920000" flipH="1">
              <a:off x="8843010" y="5846445"/>
              <a:ext cx="98996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9" h="1793">
                  <a:moveTo>
                    <a:pt x="926" y="0"/>
                  </a:moveTo>
                  <a:lnTo>
                    <a:pt x="1559" y="613"/>
                  </a:lnTo>
                  <a:lnTo>
                    <a:pt x="1408" y="1327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 30"/>
            <p:cNvSpPr/>
            <p:nvPr>
              <p:custDataLst>
                <p:tags r:id="rId21"/>
              </p:custDataLst>
            </p:nvPr>
          </p:nvSpPr>
          <p:spPr>
            <a:xfrm rot="16920000">
              <a:off x="7303770" y="5404485"/>
              <a:ext cx="1370965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9" h="2908">
                  <a:moveTo>
                    <a:pt x="657" y="0"/>
                  </a:moveTo>
                  <a:lnTo>
                    <a:pt x="2159" y="1454"/>
                  </a:lnTo>
                  <a:lnTo>
                    <a:pt x="657" y="2908"/>
                  </a:lnTo>
                  <a:lnTo>
                    <a:pt x="438" y="2695"/>
                  </a:lnTo>
                  <a:lnTo>
                    <a:pt x="0" y="636"/>
                  </a:lnTo>
                  <a:lnTo>
                    <a:pt x="657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菱形 22"/>
            <p:cNvSpPr/>
            <p:nvPr>
              <p:custDataLst>
                <p:tags r:id="rId22"/>
              </p:custDataLst>
            </p:nvPr>
          </p:nvSpPr>
          <p:spPr>
            <a:xfrm rot="16920000">
              <a:off x="8468360" y="564705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菱形 24"/>
            <p:cNvSpPr/>
            <p:nvPr>
              <p:custDataLst>
                <p:tags r:id="rId23"/>
              </p:custDataLst>
            </p:nvPr>
          </p:nvSpPr>
          <p:spPr>
            <a:xfrm rot="16920000" flipH="1">
              <a:off x="10729595" y="53416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 36"/>
            <p:cNvSpPr/>
            <p:nvPr>
              <p:custDataLst>
                <p:tags r:id="rId24"/>
              </p:custDataLst>
            </p:nvPr>
          </p:nvSpPr>
          <p:spPr>
            <a:xfrm rot="6120000" flipH="1">
              <a:off x="5636895" y="5788025"/>
              <a:ext cx="990600" cy="159512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0" h="2512">
                  <a:moveTo>
                    <a:pt x="534" y="0"/>
                  </a:moveTo>
                  <a:lnTo>
                    <a:pt x="1560" y="997"/>
                  </a:lnTo>
                  <a:lnTo>
                    <a:pt x="0" y="251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菱形 26"/>
            <p:cNvSpPr/>
            <p:nvPr>
              <p:custDataLst>
                <p:tags r:id="rId25"/>
              </p:custDataLst>
            </p:nvPr>
          </p:nvSpPr>
          <p:spPr>
            <a:xfrm rot="6120000">
              <a:off x="5117465" y="5289550"/>
              <a:ext cx="1176020" cy="113855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166846" y="3000111"/>
            <a:ext cx="5858307" cy="1106805"/>
          </a:xfrm>
        </p:spPr>
        <p:txBody>
          <a:bodyPr wrap="square" lIns="91440" tIns="0" rIns="91440" bIns="45720" anchor="t" anchorCtr="0">
            <a:normAutofit/>
          </a:bodyPr>
          <a:lstStyle>
            <a:lvl1pPr algn="ctr">
              <a:defRPr sz="20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1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8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9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5" name="椭圆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3" name="菱形 12"/>
              <p:cNvSpPr/>
              <p:nvPr>
                <p:custDataLst>
                  <p:tags r:id="rId10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菱形 13"/>
              <p:cNvSpPr/>
              <p:nvPr>
                <p:custDataLst>
                  <p:tags r:id="rId11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0"/>
          <p:cNvSpPr/>
          <p:nvPr>
            <p:custDataLst>
              <p:tags r:id="rId1"/>
            </p:custDataLst>
          </p:nvPr>
        </p:nvSpPr>
        <p:spPr>
          <a:xfrm flipH="1">
            <a:off x="-215582" y="0"/>
            <a:ext cx="7588726" cy="6861810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1951" h="10806">
                <a:moveTo>
                  <a:pt x="2702" y="0"/>
                </a:moveTo>
                <a:lnTo>
                  <a:pt x="11951" y="0"/>
                </a:lnTo>
                <a:lnTo>
                  <a:pt x="11951" y="10806"/>
                </a:lnTo>
                <a:lnTo>
                  <a:pt x="0" y="10806"/>
                </a:lnTo>
                <a:lnTo>
                  <a:pt x="27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8"/>
          <p:cNvSpPr/>
          <p:nvPr>
            <p:custDataLst>
              <p:tags r:id="rId2"/>
            </p:custDataLst>
          </p:nvPr>
        </p:nvSpPr>
        <p:spPr>
          <a:xfrm rot="720000">
            <a:off x="8451850" y="4382770"/>
            <a:ext cx="3952240" cy="280035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24" h="4410">
                <a:moveTo>
                  <a:pt x="3573" y="0"/>
                </a:moveTo>
                <a:lnTo>
                  <a:pt x="6029" y="2378"/>
                </a:lnTo>
                <a:lnTo>
                  <a:pt x="6224" y="3296"/>
                </a:lnTo>
                <a:lnTo>
                  <a:pt x="983" y="4410"/>
                </a:lnTo>
                <a:lnTo>
                  <a:pt x="0" y="3459"/>
                </a:lnTo>
                <a:lnTo>
                  <a:pt x="3573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菱形 9"/>
          <p:cNvSpPr/>
          <p:nvPr>
            <p:custDataLst>
              <p:tags r:id="rId3"/>
            </p:custDataLst>
          </p:nvPr>
        </p:nvSpPr>
        <p:spPr>
          <a:xfrm rot="720000">
            <a:off x="8595995" y="3960495"/>
            <a:ext cx="1535430" cy="14865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菱形 10"/>
          <p:cNvSpPr/>
          <p:nvPr>
            <p:custDataLst>
              <p:tags r:id="rId4"/>
            </p:custDataLst>
          </p:nvPr>
        </p:nvSpPr>
        <p:spPr>
          <a:xfrm rot="720000">
            <a:off x="8327390" y="31115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菱形 11"/>
          <p:cNvSpPr/>
          <p:nvPr>
            <p:custDataLst>
              <p:tags r:id="rId5"/>
            </p:custDataLst>
          </p:nvPr>
        </p:nvSpPr>
        <p:spPr>
          <a:xfrm rot="720000">
            <a:off x="10727690" y="5461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 rot="720000">
            <a:off x="8881110" y="2371725"/>
            <a:ext cx="1535430" cy="148653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菱形 13"/>
          <p:cNvSpPr/>
          <p:nvPr>
            <p:custDataLst>
              <p:tags r:id="rId7"/>
            </p:custDataLst>
          </p:nvPr>
        </p:nvSpPr>
        <p:spPr>
          <a:xfrm rot="720000">
            <a:off x="9977755" y="365252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8"/>
            </p:custDataLst>
          </p:nvPr>
        </p:nvSpPr>
        <p:spPr>
          <a:xfrm rot="720000" flipH="1">
            <a:off x="8475345" y="25400"/>
            <a:ext cx="2490470" cy="241109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9"/>
            </p:custDataLst>
          </p:nvPr>
        </p:nvSpPr>
        <p:spPr>
          <a:xfrm rot="720000" flipH="1">
            <a:off x="9977755" y="2016760"/>
            <a:ext cx="836295" cy="812165"/>
          </a:xfrm>
          <a:prstGeom prst="diamond">
            <a:avLst/>
          </a:prstGeom>
          <a:solidFill>
            <a:srgbClr val="019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菱形 16"/>
          <p:cNvSpPr/>
          <p:nvPr>
            <p:custDataLst>
              <p:tags r:id="rId10"/>
            </p:custDataLst>
          </p:nvPr>
        </p:nvSpPr>
        <p:spPr>
          <a:xfrm rot="720000" flipH="1">
            <a:off x="8514080" y="201676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8"/>
          <p:cNvSpPr/>
          <p:nvPr>
            <p:custDataLst>
              <p:tags r:id="rId11"/>
            </p:custDataLst>
          </p:nvPr>
        </p:nvSpPr>
        <p:spPr>
          <a:xfrm rot="720000" flipH="1">
            <a:off x="9832340" y="728980"/>
            <a:ext cx="2771775" cy="420941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65" h="6629">
                <a:moveTo>
                  <a:pt x="1279" y="0"/>
                </a:moveTo>
                <a:lnTo>
                  <a:pt x="4365" y="2998"/>
                </a:lnTo>
                <a:lnTo>
                  <a:pt x="627" y="6629"/>
                </a:lnTo>
                <a:lnTo>
                  <a:pt x="0" y="6019"/>
                </a:lnTo>
                <a:lnTo>
                  <a:pt x="1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菱形 18"/>
          <p:cNvSpPr/>
          <p:nvPr>
            <p:custDataLst>
              <p:tags r:id="rId12"/>
            </p:custDataLst>
          </p:nvPr>
        </p:nvSpPr>
        <p:spPr>
          <a:xfrm rot="720000" flipH="1">
            <a:off x="7564120" y="2263140"/>
            <a:ext cx="1228725" cy="1189990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菱形 19"/>
          <p:cNvSpPr/>
          <p:nvPr>
            <p:custDataLst>
              <p:tags r:id="rId13"/>
            </p:custDataLst>
          </p:nvPr>
        </p:nvSpPr>
        <p:spPr>
          <a:xfrm rot="720000">
            <a:off x="7991475" y="4620895"/>
            <a:ext cx="836295" cy="812165"/>
          </a:xfrm>
          <a:prstGeom prst="diamond">
            <a:avLst/>
          </a:pr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8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9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11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8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3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127"/>
            <a:ext cx="12192000" cy="685774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282700" y="1503680"/>
            <a:ext cx="98679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b="1" spc="300" dirty="0">
                <a:latin typeface="微软雅黑" panose="020B0503020204020204" charset="-122"/>
                <a:ea typeface="微软雅黑" panose="020B0503020204020204" charset="-122"/>
              </a:rPr>
              <a:t>微课名称</a:t>
            </a:r>
            <a:r>
              <a:rPr lang="zh-CN" altLang="en-US" sz="4000" b="1" spc="300" dirty="0" smtClean="0">
                <a:latin typeface="微软雅黑" panose="020B0503020204020204" charset="-122"/>
                <a:ea typeface="微软雅黑" panose="020B0503020204020204" charset="-122"/>
              </a:rPr>
              <a:t>：辛亥革命与中华民国的建立</a:t>
            </a:r>
            <a:endParaRPr lang="en-US" altLang="zh-CN" sz="4000" b="1" spc="3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44908" y="2781366"/>
            <a:ext cx="8405733" cy="363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56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学段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：高中</a:t>
            </a:r>
            <a:endParaRPr lang="zh-CN" altLang="en-US" sz="256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56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学科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：历史</a:t>
            </a:r>
            <a:endParaRPr lang="en-US" altLang="zh-CN" sz="2560" spc="226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年级：高一</a:t>
            </a:r>
            <a:endParaRPr lang="zh-CN" altLang="en-US" sz="256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56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版本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56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部编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版</a:t>
            </a:r>
            <a:r>
              <a:rPr lang="en-US" altLang="zh-CN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中外历史纲要</a:t>
            </a:r>
            <a:r>
              <a:rPr lang="en-US" altLang="zh-CN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（上）</a:t>
            </a:r>
            <a:r>
              <a:rPr lang="en-US" altLang="zh-CN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第六单元 </a:t>
            </a:r>
            <a:endParaRPr lang="zh-CN" altLang="en-US" sz="256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56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单位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：北京市和平街第一中学</a:t>
            </a:r>
            <a:endParaRPr lang="zh-CN" altLang="en-US" sz="256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56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作者</a:t>
            </a:r>
            <a:r>
              <a:rPr lang="zh-CN" altLang="en-US" sz="256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：李喆</a:t>
            </a:r>
            <a:endParaRPr lang="en-US" altLang="zh-CN" sz="256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9896018" y="5031860"/>
            <a:ext cx="1883692" cy="1676451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73" y="255261"/>
            <a:ext cx="7024315" cy="8742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5470" y="546735"/>
            <a:ext cx="10592435" cy="28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）思想：提出革命纲领、理论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纲领:“驱除鞑虏,恢复中华,创立民国,平均地权”。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理论:在中国同盟会机关报《民报》发刊词中,孙中山首次提出民族、民权、民生三大主义,合称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“三民主义”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pPr algn="just"/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1345" y="356870"/>
            <a:ext cx="1103566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余维欧美之进化，凡以三大主义：曰民族，曰民权，曰民生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---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今者中国以千年专制之毒而不解，异族残之，外邦逼之，民族主义、民权主义殆不可以须臾缓。而民生主义，欧美所虑积重难返者，中国独受病未深而去之易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吾国治民生主义者，发达最先，睹其祸害于未萌，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诚可举政治革命、社会革命毕其功于一役。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eaLnBrk="0" hangingPunct="0"/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                                                                                                  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孙中山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《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民报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发刊词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》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/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</a:t>
            </a:r>
          </a:p>
          <a:p>
            <a:pPr algn="just"/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我们革命的目的，是为中国谋幸福，因不愿少数满洲人专制，故要民族革命；不愿君主一人专制，故要政治革命；不愿少数富人专制，故要社会革命。  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               —— 孙中山《三民主义与中国前途》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“驱除鞑虏，恢复中华”，即民族主义，指推翻帝国主义的走狗——清政府的反动统治。它受到西方近代民族主义的影响，主张进行民族革命，推动革命运动的发展。“创立民国”，即民权主义，这是三民主义的核心内容，指推翻君主专制统治，建立资产阶级共和国。民权主义主要来自西方资产阶级民主共和思想，主张进行民主革命，但不敢放手发动广大群众。“平均地权”，即民生主义，核心是土地问题。孙中山看到西方贫富不均的严重状况，主张进行社会革命，实行“耕者有其田”，反映了对劳苦大众的深切同情。但民生主义并不切实可行，只能是一种空想。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                         </a:t>
            </a: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------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岳麓版必修一《辛亥革命》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5960" y="5771515"/>
            <a:ext cx="1067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accent5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阅读材料，分析三民主义的积极意义及局限。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345" y="435610"/>
            <a:ext cx="1100455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积极意义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:三民主义是比较完整的资产阶级民主革命纲领,它表达了资产阶级在政治和经济上的利益和要求,反映了中国人民要求民族独立和民主权利的共同愿望,推动了资产阶级民主革命的发展。</a:t>
            </a:r>
          </a:p>
          <a:p>
            <a:pPr algn="just" fontAlgn="auto">
              <a:lnSpc>
                <a:spcPct val="150000"/>
              </a:lnSpc>
            </a:pP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局限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首先,它没有明确地提出反对帝国主义的主张,对帝国主义抱有不切实际的幻想。其次,民权主义忽略了广大劳动群众在国家中的地位,因而难以使人民的民主权利得到真正的保障。最后,它缺乏彻底的土地革命纲领,不能满足广大农民的土地要求,在革命中难以成为发动广大农民的理论武器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"/>
          <p:cNvSpPr txBox="1"/>
          <p:nvPr/>
        </p:nvSpPr>
        <p:spPr>
          <a:xfrm>
            <a:off x="1843088" y="150813"/>
            <a:ext cx="6654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）军事：组织反清武装起义</a:t>
            </a:r>
          </a:p>
        </p:txBody>
      </p:sp>
      <p:pic>
        <p:nvPicPr>
          <p:cNvPr id="15362" name="Picture 10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25" y="746125"/>
            <a:ext cx="2286000" cy="3154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1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63" y="728663"/>
            <a:ext cx="4176712" cy="318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文本框 2"/>
          <p:cNvSpPr txBox="1"/>
          <p:nvPr/>
        </p:nvSpPr>
        <p:spPr>
          <a:xfrm>
            <a:off x="1746250" y="3900488"/>
            <a:ext cx="8699500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吾至爱汝，即此爱汝一念，使吾勇于就死也。吾自遇汝以来，常愿天下有情人都成眷属；然遍地腥云，满街狼犬，称心快意，几家能够？司马青衫，吾不能学太上之忘情也。语云：仁者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老吾老以及人之老；幼吾幼以及人之幼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。吾充吾爱汝之心，助天下人爱其所爱，所以敢先汝而死，不顾汝也。汝体吾此心，于啼泣之余，亦以天下人为念，当亦乐牺牲吾身与汝身之福利，为天下人谋永福也。汝其勿悲！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                                                                                </a:t>
            </a:r>
            <a:r>
              <a:rPr lang="en-US" altLang="zh-CN" sz="2400" b="1" dirty="0">
                <a:latin typeface="Calibri" panose="020F0502020204030204" charset="0"/>
                <a:ea typeface="宋体" panose="02010600030101010101" pitchFamily="2" charset="-122"/>
              </a:rPr>
              <a:t>------</a:t>
            </a:r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林觉民</a:t>
            </a:r>
            <a:r>
              <a:rPr lang="en-US" altLang="zh-CN" sz="2400" b="1" dirty="0">
                <a:latin typeface="Calibri" panose="020F0502020204030204" charset="0"/>
                <a:ea typeface="宋体" panose="02010600030101010101" pitchFamily="2" charset="-122"/>
              </a:rPr>
              <a:t>《</a:t>
            </a:r>
            <a:r>
              <a:rPr lang="zh-CN" altLang="en-US" sz="2400" b="1" dirty="0">
                <a:latin typeface="Calibri" panose="020F0502020204030204" charset="0"/>
                <a:ea typeface="宋体" panose="02010600030101010101" pitchFamily="2" charset="-122"/>
              </a:rPr>
              <a:t>与妻书</a:t>
            </a:r>
            <a:r>
              <a:rPr lang="en-US" altLang="zh-CN" sz="2400" b="1" dirty="0">
                <a:latin typeface="Calibri" panose="020F0502020204030204" charset="0"/>
                <a:ea typeface="宋体" panose="02010600030101010101" pitchFamily="2" charset="-122"/>
              </a:rPr>
              <a:t>》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24578" descr="qiy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290" y="0"/>
            <a:ext cx="9144000" cy="6858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31746" name="圆角矩形标注 24582"/>
          <p:cNvSpPr>
            <a:spLocks noChangeArrowheads="1"/>
          </p:cNvSpPr>
          <p:nvPr/>
        </p:nvSpPr>
        <p:spPr bwMode="auto">
          <a:xfrm>
            <a:off x="3200402" y="5181602"/>
            <a:ext cx="1368425" cy="792163"/>
          </a:xfrm>
          <a:prstGeom prst="wedgeRoundRectCallout">
            <a:avLst>
              <a:gd name="adj1" fmla="val 35500"/>
              <a:gd name="adj2" fmla="val 133569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镇南关起义</a:t>
            </a:r>
          </a:p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1907</a:t>
            </a:r>
            <a:r>
              <a:rPr lang="zh-CN" altLang="en-US" sz="1400" b="1">
                <a:solidFill>
                  <a:schemeClr val="bg1"/>
                </a:solidFill>
              </a:rPr>
              <a:t>年</a:t>
            </a:r>
            <a:r>
              <a:rPr lang="en-US" altLang="zh-CN" sz="1400" b="1">
                <a:solidFill>
                  <a:schemeClr val="bg1"/>
                </a:solidFill>
              </a:rPr>
              <a:t>12</a:t>
            </a:r>
            <a:r>
              <a:rPr lang="zh-CN" altLang="en-US" sz="1400" b="1">
                <a:solidFill>
                  <a:schemeClr val="bg1"/>
                </a:solidFill>
              </a:rPr>
              <a:t>月</a:t>
            </a:r>
          </a:p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孙中山</a:t>
            </a:r>
            <a:r>
              <a:rPr lang="en-US" altLang="zh-CN" sz="1400" b="1">
                <a:solidFill>
                  <a:schemeClr val="bg1"/>
                </a:solidFill>
              </a:rPr>
              <a:t>.</a:t>
            </a:r>
            <a:r>
              <a:rPr lang="zh-CN" altLang="en-US" sz="1400" b="1">
                <a:solidFill>
                  <a:schemeClr val="bg1"/>
                </a:solidFill>
              </a:rPr>
              <a:t>黄兴</a:t>
            </a:r>
          </a:p>
        </p:txBody>
      </p:sp>
      <p:sp>
        <p:nvSpPr>
          <p:cNvPr id="31747" name="圆角矩形标注 24580"/>
          <p:cNvSpPr>
            <a:spLocks noChangeArrowheads="1"/>
          </p:cNvSpPr>
          <p:nvPr/>
        </p:nvSpPr>
        <p:spPr bwMode="auto">
          <a:xfrm>
            <a:off x="5029200" y="4038600"/>
            <a:ext cx="838200" cy="609600"/>
          </a:xfrm>
          <a:prstGeom prst="wedgeRoundRectCallout">
            <a:avLst>
              <a:gd name="adj1" fmla="val 128977"/>
              <a:gd name="adj2" fmla="val 67968"/>
              <a:gd name="adj3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萍浏醴起义</a:t>
            </a:r>
          </a:p>
        </p:txBody>
      </p:sp>
      <p:sp>
        <p:nvSpPr>
          <p:cNvPr id="31748" name="圆角矩形标注 2458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2" y="5013327"/>
            <a:ext cx="1368425" cy="1082675"/>
          </a:xfrm>
          <a:prstGeom prst="wedgeRoundRectCallout">
            <a:avLst>
              <a:gd name="adj1" fmla="val -88889"/>
              <a:gd name="adj2" fmla="val 88542"/>
              <a:gd name="adj3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黄花岗起义</a:t>
            </a:r>
          </a:p>
        </p:txBody>
      </p:sp>
      <p:sp>
        <p:nvSpPr>
          <p:cNvPr id="31749" name="圆角矩形标注 2457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64550" y="4648200"/>
            <a:ext cx="685800" cy="609600"/>
          </a:xfrm>
          <a:prstGeom prst="wedgeRoundRectCallout">
            <a:avLst>
              <a:gd name="adj1" fmla="val -48611"/>
              <a:gd name="adj2" fmla="val -95051"/>
              <a:gd name="adj3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浙皖起义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7479" y="12"/>
            <a:ext cx="637220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革命党人发动武装起义</a:t>
            </a:r>
          </a:p>
        </p:txBody>
      </p:sp>
      <p:sp>
        <p:nvSpPr>
          <p:cNvPr id="3" name="爆炸形 2 2"/>
          <p:cNvSpPr/>
          <p:nvPr/>
        </p:nvSpPr>
        <p:spPr>
          <a:xfrm>
            <a:off x="2148205" y="645160"/>
            <a:ext cx="7297420" cy="4612640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给清政府以沉重打击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/>
          <p:nvPr/>
        </p:nvSpPr>
        <p:spPr>
          <a:xfrm>
            <a:off x="1703388" y="614363"/>
            <a:ext cx="70548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保路运动：辛亥革命爆发的直接原因</a:t>
            </a:r>
          </a:p>
        </p:txBody>
      </p:sp>
      <p:sp>
        <p:nvSpPr>
          <p:cNvPr id="17410" name="文本框 99"/>
          <p:cNvSpPr txBox="1"/>
          <p:nvPr/>
        </p:nvSpPr>
        <p:spPr>
          <a:xfrm>
            <a:off x="828675" y="1806575"/>
            <a:ext cx="107569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000" b="1" dirty="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000" b="1" dirty="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000" b="1" dirty="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000" b="1" dirty="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清政府则派兵屠杀保路人士，使全国人民更加充分看清了其卖国求荣的本质，从而导致辛亥革命的总爆发。</a:t>
            </a:r>
            <a:r>
              <a:rPr lang="en-US" altLang="zh-CN" sz="28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</a:t>
            </a:r>
            <a:r>
              <a:rPr lang="zh-CN" altLang="zh-CN" sz="28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为镇压四川保路运动，清政府将湖北新军西调，造成武汉地区兵力空虚，给武昌起义创造了条件。</a:t>
            </a:r>
            <a:endParaRPr lang="zh-CN" altLang="zh-CN" sz="2800" kern="1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zh-CN" sz="2800" b="1" kern="10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10185" y="833120"/>
          <a:ext cx="11262995" cy="6025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380"/>
                <a:gridCol w="3801110"/>
                <a:gridCol w="5437505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影响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191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1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10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武昌起义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第一枪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辛亥革命爆发，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成立湖北军政府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1911年底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14省宣布脱离清政府独立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清政府名存实亡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191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2.1.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1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中华民国临时政府在南京成立，孙中山就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任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第一任临时大总统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Calibri" panose="020F0502020204030204" charset="0"/>
                        </a:rPr>
                        <a:t>共和政体</a:t>
                      </a: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建立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1912.2.12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清帝退位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清王朝结束，君主专制结束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1912.2.15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选举袁世凯为临时大总统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辛亥革命成果由北洋军阀掌握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49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1912.3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颁布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hlinkClick r:id="rId4" action="ppaction://hlinksldjump"/>
                        </a:rPr>
                        <a:t>《中华民国临时约法》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>
                          <a:solidFill>
                            <a:srgbClr val="231F2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确认责任内阁制，是中国历史上第一部具有资产阶级共和国宪法性质的重要文件</a:t>
                      </a:r>
                      <a:endParaRPr lang="en-US" altLang="en-US" sz="2400" b="1">
                        <a:solidFill>
                          <a:srgbClr val="231F2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05105" y="154305"/>
            <a:ext cx="8629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二、武昌起义与中华民国的建立（辛亥革命的过程）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095" y="737870"/>
            <a:ext cx="1146683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3200" b="1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《中华民国临时约法》</a:t>
            </a:r>
            <a:r>
              <a:rPr lang="en-US" altLang="zh-CN" sz="2800" b="1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	</a:t>
            </a:r>
            <a:r>
              <a:rPr lang="en-US" altLang="zh-CN" b="1" kern="100" dirty="0" smtClean="0">
                <a:latin typeface="Times New Roman" panose="02020603050405020304"/>
                <a:cs typeface="Courier New" panose="02070309020205020404"/>
                <a:sym typeface="+mn-ea"/>
              </a:rPr>
              <a:t>		</a:t>
            </a:r>
            <a:r>
              <a:rPr lang="zh-CN" altLang="zh-CN" b="1" kern="100" dirty="0">
                <a:latin typeface="Times New Roman" panose="02020603050405020304"/>
                <a:cs typeface="Times New Roman" panose="02020603050405020304"/>
                <a:sym typeface="+mn-ea"/>
              </a:rPr>
              <a:t>　</a:t>
            </a:r>
            <a:endParaRPr lang="en-US" altLang="zh-CN" b="1" kern="100" dirty="0" smtClean="0">
              <a:latin typeface="Times New Roman" panose="02020603050405020304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①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时间：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1912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日。</a:t>
            </a: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直接目的：防止袁世凯专制独裁</a:t>
            </a:r>
            <a:r>
              <a:rPr lang="zh-CN" altLang="zh-CN" sz="2800" b="1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800" b="1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根本目的：维护资产阶级民主共和制度</a:t>
            </a:r>
            <a:r>
              <a:rPr lang="zh-CN" altLang="zh-CN" sz="2800" b="1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③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内容：中华民国的主权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属于全体国民；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国民一律平等；国民有人身、居住、言论、出版、集会等自由和权利；以参议院、临时大总统、国务员、法院行使统治权，国务员须副署临时大总统公布的法律及命令。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动作按钮: 后退或前一项 3">
            <a:hlinkClick r:id="rId3" action="ppaction://hlinksldjump"/>
          </p:cNvPr>
          <p:cNvSpPr/>
          <p:nvPr/>
        </p:nvSpPr>
        <p:spPr>
          <a:xfrm>
            <a:off x="10148570" y="5850890"/>
            <a:ext cx="839470" cy="4591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Rot="1" noChangeArrowheads="1"/>
          </p:cNvSpPr>
          <p:nvPr/>
        </p:nvSpPr>
        <p:spPr bwMode="auto">
          <a:xfrm>
            <a:off x="1706563" y="596900"/>
            <a:ext cx="8778875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材料一：辛亥革命开创了完全意义上的近代民族民主革命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为中国革命的进步打开了闸门，使反动统治秩序再也无法稳定下来。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             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——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江泽民在中共十五大的报告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材料二：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1915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年，袁世凯公开复辟帝制，遭到全国人民的强烈反对，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83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天后被迫取消帝制。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1917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年，军阀张勋拥戴清朝废帝溥仪登基，在全国人民的怒斥声中，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天后复辟丑剧草草收场。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           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人民版高一历史必修一专题三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材料三：“中国处在大规模的工业发展的前夜，商业也将大规模地发展起来，再过五十年我们将有许多上海。”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             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孙中山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中国革命的社会意义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》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材料四：辛亥革命后，民众都把辫子看成是甘心作清朝奴隶的标志，纷纷自行剪去；当时流行的服饰：中山装、西装、领带、皮鞋、礼帽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                 ——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人民版高一历史必修二专题四</a:t>
            </a:r>
          </a:p>
          <a:p>
            <a:pPr marL="0" marR="0" lvl="0" indent="431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材料五：辛亥革命达到了三个实质性成果，第一是剪辫，我虽然说他在1914年还有很多人没有剪，但毕竟大部分人剪了，留辫子已经是少数，剪掉辫子是多数的，所以剪辫子应该说是实现了。第二是易帜，旗换了，黄龙旗换成了别的旗。第三就是改历，以前是农历，现在是阳历了，农历虽然还在用，双历并存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                    ——摘自傅国涌《大变局中的小辫子》</a:t>
            </a:r>
          </a:p>
        </p:txBody>
      </p:sp>
      <p:sp>
        <p:nvSpPr>
          <p:cNvPr id="21506" name="文本框 1"/>
          <p:cNvSpPr txBox="1"/>
          <p:nvPr/>
        </p:nvSpPr>
        <p:spPr>
          <a:xfrm>
            <a:off x="2024063" y="76200"/>
            <a:ext cx="411543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三、辛亥革命的历史意义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/>
          <p:nvPr/>
        </p:nvSpPr>
        <p:spPr>
          <a:xfrm>
            <a:off x="1170940" y="1118235"/>
            <a:ext cx="972375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性质：辛亥革命是近代中国一次比较完全意义上的民族民主革命。</a:t>
            </a: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意义：这次革命推翻了清王朝统治，结束了中国两千多年的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君主专制制度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，建立起中国历史上从来不曾有过的共和政体，传播了民主共和理念，推动了中华民族思想解放，促使社会经济、思想文化和社会风俗等方面发生新的变化，冲破了封建思想的牢笼，打击了帝国主义在华势力， 为民族资本主义的发展创造了有利条件。</a:t>
            </a:r>
          </a:p>
        </p:txBody>
      </p:sp>
      <p:sp>
        <p:nvSpPr>
          <p:cNvPr id="22530" name="文本框 3"/>
          <p:cNvSpPr txBox="1"/>
          <p:nvPr/>
        </p:nvSpPr>
        <p:spPr>
          <a:xfrm>
            <a:off x="3867785" y="332740"/>
            <a:ext cx="44561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辛亥革命的历史意义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7075" y="551815"/>
            <a:ext cx="107384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课标要求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了解孙中山三民主义的基本内容,理解辛亥革命与中华民国建立对中国结束帝制、建立民国的意义及局限性;了解北洋军阀的统治及特点;概述新文化运动的主要内容,探讨其对近代中国思想解放的影响。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"/>
          <p:cNvSpPr txBox="1"/>
          <p:nvPr/>
        </p:nvSpPr>
        <p:spPr>
          <a:xfrm>
            <a:off x="499745" y="3227070"/>
            <a:ext cx="110502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局限性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：辛亥革命并没有解决近代中国社会的根本矛盾，没有实现民族独立、人民解放的历史任务。它缺乏一个能够提出科学的革命纲领、能够发动大多数民众，以及组织严密的革命政党的领导，这是辛亥革命历史局限性的基本体现。</a:t>
            </a: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99934" y="584073"/>
            <a:ext cx="11192821" cy="19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辛亥革命的历史局限是什么？</a:t>
            </a:r>
            <a:endParaRPr lang="zh-CN" altLang="zh-CN" sz="2400" b="1" kern="100">
              <a:latin typeface="Times New Roman" panose="02020603050405020304"/>
              <a:ea typeface="黑体" panose="02010609060101010101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b="1" kern="10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史料</a:t>
            </a:r>
            <a:r>
              <a:rPr lang="zh-CN" altLang="zh-CN" sz="2400" b="1" kern="100">
                <a:latin typeface="Times New Roman" panose="02020603050405020304"/>
                <a:ea typeface="楷体_GB2312"/>
                <a:cs typeface="Times New Roman" panose="02020603050405020304"/>
              </a:rPr>
              <a:t>　中华民国的成立并没有给人们带来预期的民族独立、民主和社会进步。</a:t>
            </a:r>
            <a:endParaRPr lang="zh-CN" altLang="zh-CN" sz="105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b="1" kern="100" dirty="0">
                <a:latin typeface="Times New Roman" panose="02020603050405020304"/>
                <a:cs typeface="Times New Roman" panose="02020603050405020304"/>
              </a:rPr>
              <a:t>胡绳《中国共产党的七十年》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2209" y="1051175"/>
            <a:ext cx="11647294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时空观念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44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" y="1988820"/>
            <a:ext cx="11887200" cy="23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084955" y="356235"/>
            <a:ext cx="3641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知识回顾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43860" y="2465070"/>
            <a:ext cx="630428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谢谢观看！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0525" y="180340"/>
            <a:ext cx="11566525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单元概述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辛丑条约》签订后,面对民族危机的日益深重,清政府试图以“新政”来挽救统治。以孙中山为首的资产阶级革命派走上了以暴力手段推翻清政府、建立资产阶级共和国的道路。1911年武昌起义爆发,1912年元旦中华民国临时政府宣告成立,继而清帝退位,孙中山颁布《中华民国临时约法》,共和政体正式建立。辛亥革命开始了比较完全意义上的反帝反封建的民族民主革命,推动了中国的社会进步,但没有实现民族独立、人民解放的历史任务。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民国建立后,政权很快落入以袁世凯为代表的北洋军阀手中,民国进入北洋军阀统治时期。北洋政府政治上实行军阀官僚的专制统治,经济上维护帝国主义、地主阶级和买办资产阶级的利益,文化上提倡尊孔复古,攻击民主共和。袁世凯复辟帝制失败后,军阀割据混战中国陷入黑暗的深渊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0080" y="426720"/>
            <a:ext cx="1095756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/>
              <a:t>单元概述</a:t>
            </a:r>
          </a:p>
          <a:p>
            <a:pPr algn="just" fontAlgn="auto">
              <a:lnSpc>
                <a:spcPct val="15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辛亥革命后,经济上中国民族资本主义工业迅速发展,产业工人的人数急剧增加;文化上中国先进知识分子展开了推崇民主和科学的新文化运动;社会生活也呈现出文明开化的新习俗和新风尚。总之,辛亥革命后,民主共和成为历史潮流,任何企图恢复帝制的倒行逆施均以失败告终；中国社会生产力进一步发展，民主共和思想广为流传，中国知识分子继续探索民族复兴的道路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9595" y="261620"/>
            <a:ext cx="1056068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1800" algn="ctr"/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辛亥革命</a:t>
            </a:r>
          </a:p>
          <a:p>
            <a:pPr indent="43180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一、资产阶级民主革命的兴起（辛亥革命的历史必然性）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鸦片战争以来民族危机、半殖民地半封建社会程度不断加深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2.19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世纪末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世纪初清朝统治危机加剧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资产阶级民主革命兴起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保路运动：辛亥革命的直接原因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二、武昌起义与中华民国的建立（辛亥革命的过程）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武昌起义：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1911.10.10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南京临时政府成立：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1912.1.1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辛亥革命成果落到袁世凯手中：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1912.2.15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临时政府颁布《中华民国临时约法》：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1912.3.11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三、辛亥革命的历史意义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历史意义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4318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历史局限性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"/>
          <p:cNvSpPr txBox="1"/>
          <p:nvPr/>
        </p:nvSpPr>
        <p:spPr>
          <a:xfrm>
            <a:off x="287020" y="140970"/>
            <a:ext cx="10897235" cy="169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2.19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世纪末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世纪初清朝统治危机加剧 </a:t>
            </a: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清末新政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①背景:《辛丑条约》签订后,遭受重挫的清政府试图通过“新政”进行“自救”。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②主要内容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410845" y="1973580"/>
          <a:ext cx="11370945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080"/>
                <a:gridCol w="6146165"/>
                <a:gridCol w="420370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方面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内容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意义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官制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改革官制,改总理各国事务衙门为外务部，新设商部、学部和巡警部等中央机构。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一定程度上打击了封建顽固势力,但也反映出清政府已沦为维护帝国主义利益的工具。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军事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编练新军,拟在全国编练新军36镇,并要求各省设立督练公所。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一定程度上增强了中国国防实力,但后来兵为将有,形成了近代军阀。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商业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倡导创办工商企业,颁布了一系列工商业规章和奖励实业办法。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促进了近代中国经济的发展。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2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教育</a:t>
                      </a:r>
                      <a:endParaRPr lang="en-US" altLang="en-US" sz="24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推行教育改革,废除科举,兴办学堂,建立起一套较为完整的学校制度。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Calibri" panose="020F0502020204030204" charset="0"/>
                          <a:cs typeface="Calibri" panose="020F0502020204030204" charset="0"/>
                        </a:rPr>
                        <a:t>形成了重视西方科技与社会政治学说的风气，培养了近代科技、教育、法政、军事人才。</a:t>
                      </a:r>
                      <a:endParaRPr lang="en-US" altLang="en-US" sz="24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/>
          <p:nvPr/>
        </p:nvSpPr>
        <p:spPr>
          <a:xfrm>
            <a:off x="567055" y="126048"/>
            <a:ext cx="765175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2.19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世纪末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世纪初清朝统治危机加剧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预备立宪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5970" y="1079500"/>
            <a:ext cx="1064006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  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载泽等五大臣力陈仿行立宪的好处："以今日之时势言之，立宪之利有最重要者三端：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一曰皇位永固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一曰外患渐轻，一曰内乱可弭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。 </a:t>
            </a: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 </a:t>
            </a: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大清皇帝统治大清帝国,万世一系,永永尊戴。</a:t>
            </a:r>
            <a:endParaRPr kumimoji="0" lang="zh-CN" altLang="en-US" sz="2800" kern="1200" cap="none" spc="0" normalizeH="0" baseline="0" noProof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君上神圣尊严不可侵犯。</a:t>
            </a:r>
            <a:endParaRPr kumimoji="0" lang="zh-CN" altLang="en-US" sz="2800" kern="1200" cap="none" spc="0" normalizeH="0" baseline="0" noProof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法律虽经议院议决而未奉诏令批准颁布者不能见诸实行。</a:t>
            </a:r>
            <a:endParaRPr kumimoji="0" lang="zh-CN" altLang="en-US" sz="2800" kern="1200" cap="none" spc="0" normalizeH="0" baseline="0" noProof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用人之权操之君上,而大臣辅弼之,议院不得干涉。</a:t>
            </a:r>
            <a:endParaRPr kumimoji="0" lang="zh-CN" altLang="en-US" sz="2800" kern="1200" cap="none" spc="0" normalizeH="0" baseline="0" noProof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   </a:t>
            </a:r>
            <a:endParaRPr kumimoji="0" lang="zh-CN" altLang="en-US" sz="2800" kern="1200" cap="none" spc="0" normalizeH="0" baseline="0" noProof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indent="45720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由“君上大权”和“臣民权利义务”两部分构成。                                                                                  </a:t>
            </a:r>
            <a:endParaRPr kumimoji="0" lang="zh-CN" altLang="en-US" sz="2800" kern="1200" cap="none" spc="0" normalizeH="0" baseline="0" noProof="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R="0" defTabSz="914400">
              <a:buClrTx/>
              <a:buSzTx/>
              <a:buFontTx/>
              <a:defRPr/>
            </a:pPr>
            <a:r>
              <a:rPr lang="zh-CN" altLang="en-US" sz="2800" noProof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——《钦定宪法大纲》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1545" y="5929630"/>
            <a:ext cx="10735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</a:rPr>
              <a:t>思考预备立宪的局限性在哪儿？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" y="245745"/>
            <a:ext cx="112572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预备立宪的局限性：</a:t>
            </a:r>
            <a:endParaRPr lang="zh-CN" altLang="en-US"/>
          </a:p>
          <a:p>
            <a:pPr algn="just" fontAlgn="auto">
              <a:lnSpc>
                <a:spcPct val="150000"/>
              </a:lnSpc>
            </a:pPr>
            <a:r>
              <a:rPr lang="zh-CN" altLang="en-US"/>
              <a:t>      </a:t>
            </a:r>
            <a:r>
              <a:rPr lang="zh-CN" altLang="en-US" sz="2800"/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世纪初,面对国内外压力,清政府被迫宣布“预备立宪”,其目的并非实行民主政治,而是缓解统治危机,最终实现“皇位永固”。“预备立宪”加剧了中央与地方之间、满汉之间、阶级之间的矛盾,引起了社会的极大混乱,加速了清王朝的覆灭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3855" y="3460115"/>
            <a:ext cx="111944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结果：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无论是清末新政还是预备立宪，不仅没有达到清政府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自救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的目的，反而使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越来越多的人认识到: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政权掌握在极端腐败无能的权贵手中,清政府不可能为中国找到真正的出路。只有推翻这个政府,中国才有希望。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/>
          <p:nvPr/>
        </p:nvSpPr>
        <p:spPr>
          <a:xfrm>
            <a:off x="1536700" y="96838"/>
            <a:ext cx="8951913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3.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资产阶级民主革命兴起</a:t>
            </a:r>
          </a:p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（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组织：建立革命团体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兴中会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和革命政党同盟会</a:t>
            </a:r>
          </a:p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</a:p>
        </p:txBody>
      </p:sp>
      <p:pic>
        <p:nvPicPr>
          <p:cNvPr id="26625" name="Picture 11" descr="tmhui"/>
          <p:cNvPicPr>
            <a:picLocks noGrp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3250" y="858520"/>
            <a:ext cx="10749915" cy="5904230"/>
          </a:xfrm>
          <a:prstGeom prst="rect">
            <a:avLst/>
          </a:prstGeom>
        </p:spPr>
      </p:pic>
      <p:sp>
        <p:nvSpPr>
          <p:cNvPr id="26627" name="文本框 4"/>
          <p:cNvSpPr txBox="1">
            <a:spLocks noChangeArrowheads="1"/>
          </p:cNvSpPr>
          <p:nvPr/>
        </p:nvSpPr>
        <p:spPr bwMode="auto">
          <a:xfrm>
            <a:off x="603250" y="858520"/>
            <a:ext cx="518731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资产阶级革命团体的建立和同盟会的国内分布</a:t>
            </a:r>
          </a:p>
        </p:txBody>
      </p:sp>
      <p:sp>
        <p:nvSpPr>
          <p:cNvPr id="26634" name="文本框 10"/>
          <p:cNvSpPr txBox="1">
            <a:spLocks noChangeArrowheads="1"/>
          </p:cNvSpPr>
          <p:nvPr/>
        </p:nvSpPr>
        <p:spPr bwMode="auto">
          <a:xfrm>
            <a:off x="8036878" y="6022977"/>
            <a:ext cx="1325880" cy="6451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</a:rPr>
              <a:t>兴中会</a:t>
            </a:r>
            <a:r>
              <a:rPr lang="zh-CN" altLang="en-US" b="1"/>
              <a:t>总会</a:t>
            </a:r>
            <a:endParaRPr lang="en-US" altLang="zh-CN" b="1"/>
          </a:p>
          <a:p>
            <a:r>
              <a:rPr lang="en-US" altLang="zh-CN" b="1"/>
              <a:t>1895</a:t>
            </a:r>
            <a:r>
              <a:rPr lang="zh-CN" altLang="en-US" b="1"/>
              <a:t>年</a:t>
            </a:r>
            <a:r>
              <a:rPr lang="en-US" altLang="zh-CN" b="1"/>
              <a:t>2</a:t>
            </a:r>
            <a:r>
              <a:rPr lang="zh-CN" altLang="en-US" b="1"/>
              <a:t>月</a:t>
            </a:r>
          </a:p>
        </p:txBody>
      </p:sp>
      <p:sp>
        <p:nvSpPr>
          <p:cNvPr id="26633" name="文本框 9"/>
          <p:cNvSpPr txBox="1">
            <a:spLocks noChangeArrowheads="1"/>
          </p:cNvSpPr>
          <p:nvPr/>
        </p:nvSpPr>
        <p:spPr bwMode="auto">
          <a:xfrm>
            <a:off x="6499227" y="4724718"/>
            <a:ext cx="873760" cy="6451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/>
              <a:t>华兴会</a:t>
            </a:r>
            <a:endParaRPr lang="en-US" altLang="zh-CN" b="1"/>
          </a:p>
          <a:p>
            <a:r>
              <a:rPr lang="en-US" altLang="zh-CN" b="1"/>
              <a:t>1904</a:t>
            </a:r>
            <a:r>
              <a:rPr lang="zh-CN" altLang="en-US" b="1"/>
              <a:t>年</a:t>
            </a:r>
          </a:p>
        </p:txBody>
      </p:sp>
      <p:sp>
        <p:nvSpPr>
          <p:cNvPr id="26632" name="文本框 8"/>
          <p:cNvSpPr txBox="1">
            <a:spLocks noChangeArrowheads="1"/>
          </p:cNvSpPr>
          <p:nvPr/>
        </p:nvSpPr>
        <p:spPr bwMode="auto">
          <a:xfrm>
            <a:off x="4916490" y="4079877"/>
            <a:ext cx="873760" cy="6451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/>
              <a:t>日进会</a:t>
            </a:r>
            <a:endParaRPr lang="en-US" altLang="zh-CN" b="1"/>
          </a:p>
          <a:p>
            <a:r>
              <a:rPr lang="en-US" altLang="zh-CN" b="1"/>
              <a:t>1906</a:t>
            </a:r>
            <a:r>
              <a:rPr lang="zh-CN" altLang="en-US" b="1"/>
              <a:t>年</a:t>
            </a:r>
          </a:p>
        </p:txBody>
      </p:sp>
      <p:sp>
        <p:nvSpPr>
          <p:cNvPr id="26628" name="文本框 1"/>
          <p:cNvSpPr txBox="1">
            <a:spLocks noChangeArrowheads="1"/>
          </p:cNvSpPr>
          <p:nvPr/>
        </p:nvSpPr>
        <p:spPr bwMode="auto">
          <a:xfrm>
            <a:off x="4300222" y="3434717"/>
            <a:ext cx="873760" cy="6451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/>
              <a:t>文学社</a:t>
            </a:r>
            <a:endParaRPr lang="en-US" altLang="zh-CN" b="1"/>
          </a:p>
          <a:p>
            <a:r>
              <a:rPr lang="en-US" altLang="zh-CN" b="1"/>
              <a:t>1911</a:t>
            </a:r>
            <a:r>
              <a:rPr lang="zh-CN" altLang="en-US" b="1"/>
              <a:t>年</a:t>
            </a:r>
          </a:p>
        </p:txBody>
      </p:sp>
      <p:sp>
        <p:nvSpPr>
          <p:cNvPr id="26629" name="文本框 5"/>
          <p:cNvSpPr txBox="1">
            <a:spLocks noChangeArrowheads="1"/>
          </p:cNvSpPr>
          <p:nvPr/>
        </p:nvSpPr>
        <p:spPr bwMode="auto">
          <a:xfrm>
            <a:off x="7014530" y="2789557"/>
            <a:ext cx="873760" cy="6451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/>
              <a:t>共进会</a:t>
            </a:r>
            <a:endParaRPr lang="en-US" altLang="zh-CN" b="1"/>
          </a:p>
          <a:p>
            <a:r>
              <a:rPr lang="en-US" altLang="zh-CN" b="1"/>
              <a:t>1909</a:t>
            </a:r>
            <a:r>
              <a:rPr lang="zh-CN" altLang="en-US" b="1"/>
              <a:t>年</a:t>
            </a:r>
          </a:p>
        </p:txBody>
      </p:sp>
      <p:sp>
        <p:nvSpPr>
          <p:cNvPr id="26630" name="文本框 6"/>
          <p:cNvSpPr txBox="1">
            <a:spLocks noChangeArrowheads="1"/>
          </p:cNvSpPr>
          <p:nvPr/>
        </p:nvSpPr>
        <p:spPr bwMode="auto">
          <a:xfrm>
            <a:off x="8843010" y="2030097"/>
            <a:ext cx="2509838" cy="92202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zh-CN" b="1"/>
              <a:t>1911</a:t>
            </a:r>
            <a:r>
              <a:rPr lang="zh-CN" altLang="en-US" b="1"/>
              <a:t>年武昌起义后，</a:t>
            </a:r>
            <a:r>
              <a:rPr lang="zh-CN" altLang="en-US" b="1">
                <a:solidFill>
                  <a:srgbClr val="C00000"/>
                </a:solidFill>
              </a:rPr>
              <a:t>同盟会</a:t>
            </a:r>
            <a:r>
              <a:rPr lang="zh-CN" altLang="en-US" b="1"/>
              <a:t>总部由东京迁上海，</a:t>
            </a:r>
            <a:r>
              <a:rPr lang="en-US" altLang="zh-CN" b="1"/>
              <a:t>1912</a:t>
            </a:r>
            <a:r>
              <a:rPr lang="zh-CN" altLang="en-US" b="1"/>
              <a:t>年初迁南京</a:t>
            </a:r>
          </a:p>
        </p:txBody>
      </p:sp>
      <p:sp>
        <p:nvSpPr>
          <p:cNvPr id="26631" name="文本框 7"/>
          <p:cNvSpPr txBox="1">
            <a:spLocks noChangeArrowheads="1"/>
          </p:cNvSpPr>
          <p:nvPr/>
        </p:nvSpPr>
        <p:spPr bwMode="auto">
          <a:xfrm>
            <a:off x="10095865" y="3728403"/>
            <a:ext cx="873760" cy="6451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/>
              <a:t>光复会</a:t>
            </a:r>
            <a:endParaRPr lang="en-US" altLang="zh-CN" b="1"/>
          </a:p>
          <a:p>
            <a:r>
              <a:rPr lang="en-US" altLang="zh-CN" b="1"/>
              <a:t>1904</a:t>
            </a:r>
            <a:r>
              <a:rPr lang="zh-CN" altLang="en-US" b="1"/>
              <a:t>年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0065" y="2398457"/>
            <a:ext cx="8305800" cy="206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1905</a:t>
            </a:r>
            <a:r>
              <a:rPr kumimoji="1"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kumimoji="1" lang="en-US" altLang="zh-CN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  <a:r>
              <a:rPr kumimoji="1"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月，</a:t>
            </a:r>
            <a:r>
              <a:rPr kumimoji="1"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第一个全国性的</a:t>
            </a:r>
            <a:r>
              <a:rPr kumimoji="1" lang="zh-CN" altLang="en-US" b="1" dirty="0">
                <a:solidFill>
                  <a:srgbClr val="C0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资产阶级革命政党</a:t>
            </a:r>
            <a:r>
              <a:rPr kumimoji="1" lang="en-US" altLang="zh-CN" b="1" dirty="0">
                <a:solidFill>
                  <a:srgbClr val="C00000"/>
                </a:solidFill>
                <a:ea typeface="华文新魏" panose="02010800040101010101" pitchFamily="2" charset="-122"/>
              </a:rPr>
              <a:t>——</a:t>
            </a:r>
            <a:r>
              <a:rPr kumimoji="1"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中国同盟会</a:t>
            </a:r>
            <a:r>
              <a:rPr kumimoji="1" lang="zh-CN" altLang="en-US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在日本东京</a:t>
            </a:r>
            <a:r>
              <a:rPr kumimoji="1"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成立，</a:t>
            </a:r>
            <a:r>
              <a:rPr lang="zh-CN" altLang="en-US" b="1" dirty="0">
                <a:solidFill>
                  <a:srgbClr val="C00000"/>
                </a:solidFill>
                <a:latin typeface="华文中宋" panose="02010600040101010101" pitchFamily="2" charset="-122"/>
                <a:ea typeface="华文新魏" panose="02010800040101010101" pitchFamily="2" charset="-122"/>
              </a:rPr>
              <a:t>标志着中国的资产阶级民主革命进入了一个新的阶段。</a:t>
            </a:r>
            <a:endParaRPr kumimoji="1"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K_DARK_LIGHT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K_DARK_LIGHT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K_DARK_LIGHT" val="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K_DARK_LIGHT" val="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K_DARK_LIGHT" val="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f51d8cc-765f-4b17-af18-1a37605033d0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5495b2d-5e82-4bfc-a4f1-2c525183224f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6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6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0、14、16、17、19、20、21、22、24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8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378">
      <a:dk1>
        <a:sysClr val="windowText" lastClr="000000"/>
      </a:dk1>
      <a:lt1>
        <a:sysClr val="window" lastClr="FFFFFF"/>
      </a:lt1>
      <a:dk2>
        <a:srgbClr val="DEF0FA"/>
      </a:dk2>
      <a:lt2>
        <a:srgbClr val="FFFFFF"/>
      </a:lt2>
      <a:accent1>
        <a:srgbClr val="019CB6"/>
      </a:accent1>
      <a:accent2>
        <a:srgbClr val="1DA192"/>
      </a:accent2>
      <a:accent3>
        <a:srgbClr val="39A66E"/>
      </a:accent3>
      <a:accent4>
        <a:srgbClr val="55AC49"/>
      </a:accent4>
      <a:accent5>
        <a:srgbClr val="71B125"/>
      </a:accent5>
      <a:accent6>
        <a:srgbClr val="8DB60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</Words>
  <Application>Microsoft Office PowerPoint</Application>
  <PresentationFormat>自定义</PresentationFormat>
  <Paragraphs>161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10</cp:revision>
  <dcterms:created xsi:type="dcterms:W3CDTF">2020-03-11T14:21:00Z</dcterms:created>
  <dcterms:modified xsi:type="dcterms:W3CDTF">2020-03-16T02:27:13Z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