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9" r:id="rId4"/>
    <p:sldId id="260" r:id="rId5"/>
    <p:sldId id="261" r:id="rId6"/>
    <p:sldId id="262" r:id="rId7"/>
    <p:sldId id="263" r:id="rId8"/>
    <p:sldId id="264" r:id="rId9"/>
    <p:sldId id="265" r:id="rId10"/>
    <p:sldId id="266" r:id="rId11"/>
    <p:sldId id="268" r:id="rId12"/>
    <p:sldId id="269" r:id="rId13"/>
    <p:sldId id="267" r:id="rId14"/>
    <p:sldId id="270" r:id="rId15"/>
    <p:sldId id="271" r:id="rId16"/>
    <p:sldId id="272" r:id="rId17"/>
    <p:sldId id="258" r:id="rId18"/>
    <p:sldId id="273"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74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2020/3/16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31222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98463" y="1243013"/>
            <a:ext cx="5964237" cy="33559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2020/3/16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2020/3/16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2020/3/16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2020/3/16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alphaModFix amt="20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2020/3/16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file:///E:\&#38472;&#20029;\2019\&#35838;&#20214;\&#21019;&#26032;&#35774;&#35745;%20&#35838;&#22530;&#35762;&#20041;%20&#21382;&#21490;%20&#36873;&#20462;1&#65288;&#20154;&#25945;&#29256;&#65289;(&#32769;&#25945;&#26448;&#32769;&#26631;&#20934;)\&#25945;&#24072;word&#25991;&#26723;\&#30693;&#35782;&#28857;3&#20013;.TIF"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file:///E:\&#38472;&#20029;\2019\&#35838;&#20214;\&#21019;&#26032;&#35774;&#35745;%20&#35838;&#22530;&#35762;&#20041;%20&#21382;&#21490;%20&#36873;&#20462;1&#65288;&#20154;&#25945;&#29256;&#65289;(&#32769;&#25945;&#26448;&#32769;&#26631;&#20934;)\&#25945;&#24072;word&#25991;&#26723;\&#30693;&#35782;&#28857;4&#20013;.TIF"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8" Type="http://schemas.openxmlformats.org/officeDocument/2006/relationships/package" Target="../embeddings/Microsoft_Word_Document2.docx"/><Relationship Id="rId3" Type="http://schemas.openxmlformats.org/officeDocument/2006/relationships/image" Target="../media/image7.png"/><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Word_Document1.docx"/><Relationship Id="rId4" Type="http://schemas.openxmlformats.org/officeDocument/2006/relationships/oleObject" Target="../embeddings/oleObject1.bin"/><Relationship Id="rId9"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3.bin"/><Relationship Id="rId7" Type="http://schemas.openxmlformats.org/officeDocument/2006/relationships/package" Target="../embeddings/Microsoft_Word_Document4.docx"/><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8.emf"/><Relationship Id="rId4" Type="http://schemas.openxmlformats.org/officeDocument/2006/relationships/package" Target="../embeddings/Microsoft_Word_Document3.docx"/></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file:///E:\&#38472;&#20029;\2019\&#35838;&#20214;\&#21019;&#26032;&#35774;&#35745;%20&#35838;&#22530;&#35762;&#20041;%20&#21382;&#21490;%20&#36873;&#20462;1&#65288;&#20154;&#25945;&#29256;&#65289;(&#32769;&#25945;&#26448;&#32769;&#26631;&#20934;)\&#25945;&#24072;word&#25991;&#26723;\&#30693;&#35782;&#28857;2&#20013;.TIF"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764" b="55974"/>
          <a:stretch>
            <a:fillRect/>
          </a:stretch>
        </p:blipFill>
        <p:spPr>
          <a:xfrm>
            <a:off x="0" y="127"/>
            <a:ext cx="12192000" cy="6857746"/>
          </a:xfrm>
          <a:prstGeom prst="rect">
            <a:avLst/>
          </a:prstGeom>
        </p:spPr>
      </p:pic>
      <p:sp>
        <p:nvSpPr>
          <p:cNvPr id="19" name="矩形 18"/>
          <p:cNvSpPr/>
          <p:nvPr/>
        </p:nvSpPr>
        <p:spPr>
          <a:xfrm>
            <a:off x="1282700" y="1503680"/>
            <a:ext cx="9867900" cy="706755"/>
          </a:xfrm>
          <a:prstGeom prst="rect">
            <a:avLst/>
          </a:prstGeom>
        </p:spPr>
        <p:txBody>
          <a:bodyPr wrap="square">
            <a:spAutoFit/>
          </a:bodyPr>
          <a:lstStyle/>
          <a:p>
            <a:pPr algn="r"/>
            <a:r>
              <a:rPr lang="zh-CN" altLang="en-US" sz="4000" b="1" spc="300" dirty="0">
                <a:latin typeface="微软雅黑" panose="020B0503020204020204" charset="-122"/>
                <a:ea typeface="微软雅黑" panose="020B0503020204020204" charset="-122"/>
              </a:rPr>
              <a:t>微课名称</a:t>
            </a:r>
            <a:r>
              <a:rPr lang="zh-CN" altLang="en-US" sz="4000" b="1" spc="300" dirty="0" smtClean="0">
                <a:latin typeface="微软雅黑" panose="020B0503020204020204" charset="-122"/>
                <a:ea typeface="微软雅黑" panose="020B0503020204020204" charset="-122"/>
              </a:rPr>
              <a:t>：辛亥革命与中华民国的建立</a:t>
            </a:r>
            <a:endParaRPr lang="en-US" altLang="zh-CN" sz="4000" b="1" spc="300" dirty="0" smtClean="0">
              <a:latin typeface="微软雅黑" panose="020B0503020204020204" charset="-122"/>
              <a:ea typeface="微软雅黑" panose="020B0503020204020204" charset="-122"/>
            </a:endParaRPr>
          </a:p>
        </p:txBody>
      </p:sp>
      <p:sp>
        <p:nvSpPr>
          <p:cNvPr id="20" name="矩形 19"/>
          <p:cNvSpPr/>
          <p:nvPr/>
        </p:nvSpPr>
        <p:spPr>
          <a:xfrm>
            <a:off x="2744908" y="2781366"/>
            <a:ext cx="8405733" cy="3634740"/>
          </a:xfrm>
          <a:prstGeom prst="rect">
            <a:avLst/>
          </a:prstGeom>
        </p:spPr>
        <p:txBody>
          <a:bodyPr wrap="square">
            <a:spAutoFit/>
          </a:bodyPr>
          <a:lstStyle/>
          <a:p>
            <a:pPr algn="l">
              <a:lnSpc>
                <a:spcPct val="150000"/>
              </a:lnSpc>
            </a:pPr>
            <a:r>
              <a:rPr lang="zh-CN" altLang="en-US" sz="2560" spc="226" dirty="0">
                <a:solidFill>
                  <a:schemeClr val="tx1">
                    <a:lumMod val="85000"/>
                    <a:lumOff val="15000"/>
                  </a:schemeClr>
                </a:solidFill>
                <a:latin typeface="微软雅黑" panose="020B0503020204020204" charset="-122"/>
                <a:ea typeface="微软雅黑" panose="020B0503020204020204" charset="-122"/>
              </a:rPr>
              <a:t>学段</a:t>
            </a:r>
            <a:r>
              <a:rPr lang="zh-CN" altLang="en-US" sz="2560" spc="226" dirty="0" smtClean="0">
                <a:solidFill>
                  <a:schemeClr val="tx1">
                    <a:lumMod val="85000"/>
                    <a:lumOff val="15000"/>
                  </a:schemeClr>
                </a:solidFill>
                <a:latin typeface="微软雅黑" panose="020B0503020204020204" charset="-122"/>
                <a:ea typeface="微软雅黑" panose="020B0503020204020204" charset="-122"/>
              </a:rPr>
              <a:t>：高中</a:t>
            </a:r>
            <a:endParaRPr lang="zh-CN" altLang="en-US" sz="2560" spc="226" dirty="0">
              <a:solidFill>
                <a:schemeClr val="tx1">
                  <a:lumMod val="85000"/>
                  <a:lumOff val="15000"/>
                </a:schemeClr>
              </a:solidFill>
              <a:latin typeface="微软雅黑" panose="020B0503020204020204" charset="-122"/>
              <a:ea typeface="微软雅黑" panose="020B0503020204020204" charset="-122"/>
            </a:endParaRPr>
          </a:p>
          <a:p>
            <a:pPr algn="l">
              <a:lnSpc>
                <a:spcPct val="150000"/>
              </a:lnSpc>
            </a:pPr>
            <a:r>
              <a:rPr lang="zh-CN" altLang="en-US" sz="2560" spc="226" dirty="0">
                <a:solidFill>
                  <a:schemeClr val="tx1">
                    <a:lumMod val="85000"/>
                    <a:lumOff val="15000"/>
                  </a:schemeClr>
                </a:solidFill>
                <a:latin typeface="微软雅黑" panose="020B0503020204020204" charset="-122"/>
                <a:ea typeface="微软雅黑" panose="020B0503020204020204" charset="-122"/>
              </a:rPr>
              <a:t>学科</a:t>
            </a:r>
            <a:r>
              <a:rPr lang="zh-CN" altLang="en-US" sz="2560" spc="226" dirty="0" smtClean="0">
                <a:solidFill>
                  <a:schemeClr val="tx1">
                    <a:lumMod val="85000"/>
                    <a:lumOff val="15000"/>
                  </a:schemeClr>
                </a:solidFill>
                <a:latin typeface="微软雅黑" panose="020B0503020204020204" charset="-122"/>
                <a:ea typeface="微软雅黑" panose="020B0503020204020204" charset="-122"/>
              </a:rPr>
              <a:t>：历史</a:t>
            </a:r>
            <a:endParaRPr lang="en-US" altLang="zh-CN" sz="2560" spc="226" dirty="0" smtClean="0">
              <a:solidFill>
                <a:schemeClr val="tx1">
                  <a:lumMod val="85000"/>
                  <a:lumOff val="15000"/>
                </a:schemeClr>
              </a:solidFill>
              <a:latin typeface="微软雅黑" panose="020B0503020204020204" charset="-122"/>
              <a:ea typeface="微软雅黑" panose="020B0503020204020204" charset="-122"/>
            </a:endParaRPr>
          </a:p>
          <a:p>
            <a:pPr algn="l">
              <a:lnSpc>
                <a:spcPct val="150000"/>
              </a:lnSpc>
            </a:pPr>
            <a:r>
              <a:rPr lang="zh-CN" altLang="en-US" sz="2560" spc="226" dirty="0" smtClean="0">
                <a:solidFill>
                  <a:schemeClr val="tx1">
                    <a:lumMod val="85000"/>
                    <a:lumOff val="15000"/>
                  </a:schemeClr>
                </a:solidFill>
                <a:latin typeface="微软雅黑" panose="020B0503020204020204" charset="-122"/>
                <a:ea typeface="微软雅黑" panose="020B0503020204020204" charset="-122"/>
              </a:rPr>
              <a:t>年级：高一</a:t>
            </a:r>
            <a:endParaRPr lang="zh-CN" altLang="en-US" sz="2560" spc="226" dirty="0">
              <a:solidFill>
                <a:schemeClr val="tx1">
                  <a:lumMod val="85000"/>
                  <a:lumOff val="15000"/>
                </a:schemeClr>
              </a:solidFill>
              <a:latin typeface="微软雅黑" panose="020B0503020204020204" charset="-122"/>
              <a:ea typeface="微软雅黑" panose="020B0503020204020204" charset="-122"/>
            </a:endParaRPr>
          </a:p>
          <a:p>
            <a:pPr>
              <a:lnSpc>
                <a:spcPct val="150000"/>
              </a:lnSpc>
            </a:pPr>
            <a:r>
              <a:rPr lang="zh-CN" altLang="en-US" sz="2560" spc="226" dirty="0">
                <a:solidFill>
                  <a:schemeClr val="tx1">
                    <a:lumMod val="85000"/>
                    <a:lumOff val="15000"/>
                  </a:schemeClr>
                </a:solidFill>
                <a:latin typeface="微软雅黑" panose="020B0503020204020204" charset="-122"/>
                <a:ea typeface="微软雅黑" panose="020B0503020204020204" charset="-122"/>
              </a:rPr>
              <a:t>版本</a:t>
            </a:r>
            <a:r>
              <a:rPr lang="zh-CN" altLang="en-US" sz="2560" spc="226" dirty="0" smtClean="0">
                <a:solidFill>
                  <a:schemeClr val="tx1">
                    <a:lumMod val="85000"/>
                    <a:lumOff val="15000"/>
                  </a:schemeClr>
                </a:solidFill>
                <a:latin typeface="微软雅黑" panose="020B0503020204020204" charset="-122"/>
                <a:ea typeface="微软雅黑" panose="020B0503020204020204" charset="-122"/>
              </a:rPr>
              <a:t>：</a:t>
            </a:r>
            <a:r>
              <a:rPr lang="zh-CN" altLang="en-US" sz="2560" spc="226" dirty="0">
                <a:solidFill>
                  <a:schemeClr val="tx1">
                    <a:lumMod val="85000"/>
                    <a:lumOff val="15000"/>
                  </a:schemeClr>
                </a:solidFill>
                <a:latin typeface="微软雅黑" panose="020B0503020204020204" charset="-122"/>
                <a:ea typeface="微软雅黑" panose="020B0503020204020204" charset="-122"/>
              </a:rPr>
              <a:t>部编</a:t>
            </a:r>
            <a:r>
              <a:rPr lang="zh-CN" altLang="en-US" sz="2560" spc="226" dirty="0" smtClean="0">
                <a:solidFill>
                  <a:schemeClr val="tx1">
                    <a:lumMod val="85000"/>
                    <a:lumOff val="15000"/>
                  </a:schemeClr>
                </a:solidFill>
                <a:latin typeface="微软雅黑" panose="020B0503020204020204" charset="-122"/>
                <a:ea typeface="微软雅黑" panose="020B0503020204020204" charset="-122"/>
              </a:rPr>
              <a:t>版</a:t>
            </a:r>
            <a:r>
              <a:rPr lang="en-US" altLang="zh-CN" sz="2560" spc="226" dirty="0" smtClean="0">
                <a:solidFill>
                  <a:schemeClr val="tx1">
                    <a:lumMod val="85000"/>
                    <a:lumOff val="15000"/>
                  </a:schemeClr>
                </a:solidFill>
                <a:latin typeface="微软雅黑" panose="020B0503020204020204" charset="-122"/>
                <a:ea typeface="微软雅黑" panose="020B0503020204020204" charset="-122"/>
              </a:rPr>
              <a:t>《</a:t>
            </a:r>
            <a:r>
              <a:rPr lang="zh-CN" altLang="en-US" sz="2560" spc="226" dirty="0" smtClean="0">
                <a:solidFill>
                  <a:schemeClr val="tx1">
                    <a:lumMod val="85000"/>
                    <a:lumOff val="15000"/>
                  </a:schemeClr>
                </a:solidFill>
                <a:latin typeface="微软雅黑" panose="020B0503020204020204" charset="-122"/>
                <a:ea typeface="微软雅黑" panose="020B0503020204020204" charset="-122"/>
              </a:rPr>
              <a:t>中外历史纲要</a:t>
            </a:r>
            <a:r>
              <a:rPr lang="en-US" altLang="zh-CN" sz="2560" spc="226" dirty="0" smtClean="0">
                <a:solidFill>
                  <a:schemeClr val="tx1">
                    <a:lumMod val="85000"/>
                    <a:lumOff val="15000"/>
                  </a:schemeClr>
                </a:solidFill>
                <a:latin typeface="微软雅黑" panose="020B0503020204020204" charset="-122"/>
                <a:ea typeface="微软雅黑" panose="020B0503020204020204" charset="-122"/>
              </a:rPr>
              <a:t>》</a:t>
            </a:r>
            <a:r>
              <a:rPr lang="zh-CN" altLang="en-US" sz="2560" spc="226" dirty="0" smtClean="0">
                <a:solidFill>
                  <a:schemeClr val="tx1">
                    <a:lumMod val="85000"/>
                    <a:lumOff val="15000"/>
                  </a:schemeClr>
                </a:solidFill>
                <a:latin typeface="微软雅黑" panose="020B0503020204020204" charset="-122"/>
                <a:ea typeface="微软雅黑" panose="020B0503020204020204" charset="-122"/>
              </a:rPr>
              <a:t>（上）</a:t>
            </a:r>
            <a:r>
              <a:rPr lang="en-US" altLang="zh-CN" sz="2560" spc="226" dirty="0" smtClean="0">
                <a:solidFill>
                  <a:schemeClr val="tx1">
                    <a:lumMod val="85000"/>
                    <a:lumOff val="15000"/>
                  </a:schemeClr>
                </a:solidFill>
                <a:latin typeface="微软雅黑" panose="020B0503020204020204" charset="-122"/>
                <a:ea typeface="微软雅黑" panose="020B0503020204020204" charset="-122"/>
              </a:rPr>
              <a:t>/</a:t>
            </a:r>
            <a:r>
              <a:rPr lang="zh-CN" altLang="en-US" sz="2560" spc="226" dirty="0" smtClean="0">
                <a:solidFill>
                  <a:schemeClr val="tx1">
                    <a:lumMod val="85000"/>
                    <a:lumOff val="15000"/>
                  </a:schemeClr>
                </a:solidFill>
                <a:latin typeface="微软雅黑" panose="020B0503020204020204" charset="-122"/>
                <a:ea typeface="微软雅黑" panose="020B0503020204020204" charset="-122"/>
              </a:rPr>
              <a:t>第六单元 </a:t>
            </a:r>
            <a:endParaRPr lang="zh-CN" altLang="en-US" sz="2560" spc="226" dirty="0">
              <a:solidFill>
                <a:schemeClr val="tx1">
                  <a:lumMod val="85000"/>
                  <a:lumOff val="15000"/>
                </a:schemeClr>
              </a:solidFill>
              <a:latin typeface="微软雅黑" panose="020B0503020204020204" charset="-122"/>
              <a:ea typeface="微软雅黑" panose="020B0503020204020204" charset="-122"/>
            </a:endParaRPr>
          </a:p>
          <a:p>
            <a:pPr algn="l">
              <a:lnSpc>
                <a:spcPct val="150000"/>
              </a:lnSpc>
            </a:pPr>
            <a:r>
              <a:rPr lang="zh-CN" altLang="en-US" sz="2560" spc="226" dirty="0">
                <a:solidFill>
                  <a:schemeClr val="tx1">
                    <a:lumMod val="85000"/>
                    <a:lumOff val="15000"/>
                  </a:schemeClr>
                </a:solidFill>
                <a:latin typeface="微软雅黑" panose="020B0503020204020204" charset="-122"/>
                <a:ea typeface="微软雅黑" panose="020B0503020204020204" charset="-122"/>
              </a:rPr>
              <a:t>单位</a:t>
            </a:r>
            <a:r>
              <a:rPr lang="zh-CN" altLang="en-US" sz="2560" spc="226" dirty="0" smtClean="0">
                <a:solidFill>
                  <a:schemeClr val="tx1">
                    <a:lumMod val="85000"/>
                    <a:lumOff val="15000"/>
                  </a:schemeClr>
                </a:solidFill>
                <a:latin typeface="微软雅黑" panose="020B0503020204020204" charset="-122"/>
                <a:ea typeface="微软雅黑" panose="020B0503020204020204" charset="-122"/>
              </a:rPr>
              <a:t>：北京市和平街第一中学</a:t>
            </a:r>
            <a:endParaRPr lang="zh-CN" altLang="en-US" sz="2560" spc="226" dirty="0">
              <a:solidFill>
                <a:schemeClr val="tx1">
                  <a:lumMod val="85000"/>
                  <a:lumOff val="15000"/>
                </a:schemeClr>
              </a:solidFill>
              <a:latin typeface="微软雅黑" panose="020B0503020204020204" charset="-122"/>
              <a:ea typeface="微软雅黑" panose="020B0503020204020204" charset="-122"/>
            </a:endParaRPr>
          </a:p>
          <a:p>
            <a:pPr algn="l">
              <a:lnSpc>
                <a:spcPct val="150000"/>
              </a:lnSpc>
            </a:pPr>
            <a:r>
              <a:rPr lang="zh-CN" altLang="en-US" sz="2560" spc="226" dirty="0">
                <a:solidFill>
                  <a:schemeClr val="tx1">
                    <a:lumMod val="85000"/>
                    <a:lumOff val="15000"/>
                  </a:schemeClr>
                </a:solidFill>
                <a:latin typeface="微软雅黑" panose="020B0503020204020204" charset="-122"/>
                <a:ea typeface="微软雅黑" panose="020B0503020204020204" charset="-122"/>
              </a:rPr>
              <a:t>作者</a:t>
            </a:r>
            <a:r>
              <a:rPr lang="zh-CN" altLang="en-US" sz="2560" spc="226" dirty="0" smtClean="0">
                <a:solidFill>
                  <a:schemeClr val="tx1">
                    <a:lumMod val="85000"/>
                    <a:lumOff val="15000"/>
                  </a:schemeClr>
                </a:solidFill>
                <a:latin typeface="微软雅黑" panose="020B0503020204020204" charset="-122"/>
                <a:ea typeface="微软雅黑" panose="020B0503020204020204" charset="-122"/>
              </a:rPr>
              <a:t>：李喆</a:t>
            </a:r>
            <a:endParaRPr lang="en-US" altLang="zh-CN" sz="2560" spc="226" dirty="0">
              <a:solidFill>
                <a:schemeClr val="tx1">
                  <a:lumMod val="85000"/>
                  <a:lumOff val="15000"/>
                </a:schemeClr>
              </a:solidFill>
              <a:latin typeface="微软雅黑" panose="020B0503020204020204" charset="-122"/>
              <a:ea typeface="微软雅黑" panose="020B0503020204020204" charset="-122"/>
            </a:endParaRPr>
          </a:p>
        </p:txBody>
      </p:sp>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3416" t="12045" r="31981" b="24572"/>
          <a:stretch>
            <a:fillRect/>
          </a:stretch>
        </p:blipFill>
        <p:spPr>
          <a:xfrm>
            <a:off x="9896018" y="5031860"/>
            <a:ext cx="1883692" cy="1676451"/>
          </a:xfrm>
          <a:prstGeom prst="rect">
            <a:avLst/>
          </a:prstGeom>
        </p:spPr>
      </p:pic>
      <p:pic>
        <p:nvPicPr>
          <p:cNvPr id="2" name="图片 1" descr="111 (2)"/>
          <p:cNvPicPr>
            <a:picLocks noChangeAspect="1"/>
          </p:cNvPicPr>
          <p:nvPr/>
        </p:nvPicPr>
        <p:blipFill>
          <a:blip r:embed="rId6"/>
          <a:stretch>
            <a:fillRect/>
          </a:stretch>
        </p:blipFill>
        <p:spPr>
          <a:xfrm>
            <a:off x="303073" y="255261"/>
            <a:ext cx="7024315" cy="87428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E:\陈丽\2019\课件\创新设计 课堂讲义 历史 选修1（人教版）(老教材老标准)\教师word文档\知识点3中.TIF"/>
          <p:cNvPicPr>
            <a:picLocks noChangeAspect="1" noChangeArrowheads="1"/>
          </p:cNvPicPr>
          <p:nvPr/>
        </p:nvPicPr>
        <p:blipFill>
          <a:blip r:embed="rId2" r:link="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572" y="382563"/>
            <a:ext cx="73025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
          <p:cNvSpPr>
            <a:spLocks noChangeArrowheads="1"/>
          </p:cNvSpPr>
          <p:nvPr/>
        </p:nvSpPr>
        <p:spPr bwMode="auto">
          <a:xfrm>
            <a:off x="2109462" y="167687"/>
            <a:ext cx="5312233" cy="111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tabLst>
                <a:tab pos="1170305" algn="l"/>
                <a:tab pos="2340610" algn="l"/>
              </a:tabLst>
            </a:pPr>
            <a:r>
              <a:rPr lang="zh-CN" altLang="zh-CN" sz="2400" b="1" kern="100">
                <a:latin typeface="Times New Roman" panose="02020603050405020304"/>
                <a:ea typeface="黑体" panose="02010609060101010101" charset="-122"/>
                <a:cs typeface="Times New Roman" panose="02020603050405020304"/>
              </a:rPr>
              <a:t>民国初年经济、社会生活的新气象</a:t>
            </a:r>
            <a:endParaRPr lang="zh-CN" altLang="zh-CN" sz="1050" b="1" kern="100" dirty="0">
              <a:effectLst/>
              <a:latin typeface="宋体" panose="02010600030101010101" pitchFamily="2" charset="-122"/>
              <a:cs typeface="Courier New" panose="02070309020205020404"/>
            </a:endParaRPr>
          </a:p>
        </p:txBody>
      </p:sp>
      <p:sp>
        <p:nvSpPr>
          <p:cNvPr id="2" name="文本框 1"/>
          <p:cNvSpPr txBox="1"/>
          <p:nvPr/>
        </p:nvSpPr>
        <p:spPr>
          <a:xfrm>
            <a:off x="394970" y="1132840"/>
            <a:ext cx="11147425" cy="2676525"/>
          </a:xfrm>
          <a:prstGeom prst="rect">
            <a:avLst/>
          </a:prstGeom>
          <a:noFill/>
        </p:spPr>
        <p:txBody>
          <a:bodyPr wrap="square" rtlCol="0">
            <a:spAutoFit/>
          </a:bodyPr>
          <a:lstStyle/>
          <a:p>
            <a:r>
              <a:rPr lang="en-US" altLang="zh-CN" sz="2800" b="1">
                <a:solidFill>
                  <a:srgbClr val="231F20"/>
                </a:solidFill>
                <a:latin typeface="楷体" panose="02010609060101010101" charset="-122"/>
                <a:ea typeface="楷体" panose="02010609060101010101" charset="-122"/>
                <a:sym typeface="+mn-ea"/>
              </a:rPr>
              <a:t>   </a:t>
            </a:r>
            <a:r>
              <a:rPr lang="zh-CN" altLang="zh-CN" sz="2800" b="1">
                <a:solidFill>
                  <a:srgbClr val="231F20"/>
                </a:solidFill>
                <a:latin typeface="楷体" panose="02010609060101010101" charset="-122"/>
                <a:ea typeface="楷体" panose="02010609060101010101" charset="-122"/>
                <a:sym typeface="+mn-ea"/>
              </a:rPr>
              <a:t>据《欧战前后农商部注册工业公司年别表》，战前（</a:t>
            </a:r>
            <a:r>
              <a:rPr lang="en-US" altLang="zh-CN" sz="2800" b="1">
                <a:solidFill>
                  <a:srgbClr val="231F20"/>
                </a:solidFill>
                <a:latin typeface="楷体" panose="02010609060101010101" charset="-122"/>
                <a:ea typeface="楷体" panose="02010609060101010101" charset="-122"/>
                <a:sym typeface="+mn-ea"/>
              </a:rPr>
              <a:t>1914</a:t>
            </a:r>
            <a:r>
              <a:rPr lang="zh-CN" altLang="zh-CN" sz="2800" b="1">
                <a:solidFill>
                  <a:srgbClr val="231F20"/>
                </a:solidFill>
                <a:latin typeface="楷体" panose="02010609060101010101" charset="-122"/>
                <a:ea typeface="楷体" panose="02010609060101010101" charset="-122"/>
                <a:sym typeface="+mn-ea"/>
              </a:rPr>
              <a:t>年</a:t>
            </a:r>
            <a:r>
              <a:rPr lang="en-US" altLang="zh-CN" sz="2800" b="1">
                <a:solidFill>
                  <a:srgbClr val="231F20"/>
                </a:solidFill>
                <a:latin typeface="楷体" panose="02010609060101010101" charset="-122"/>
                <a:ea typeface="楷体" panose="02010609060101010101" charset="-122"/>
                <a:sym typeface="+mn-ea"/>
              </a:rPr>
              <a:t> 8</a:t>
            </a:r>
            <a:r>
              <a:rPr lang="zh-CN" altLang="zh-CN" sz="2800" b="1">
                <a:solidFill>
                  <a:srgbClr val="231F20"/>
                </a:solidFill>
                <a:latin typeface="楷体" panose="02010609060101010101" charset="-122"/>
                <a:ea typeface="楷体" panose="02010609060101010101" charset="-122"/>
                <a:sym typeface="+mn-ea"/>
              </a:rPr>
              <a:t>月）注册的工业公司，共计</a:t>
            </a:r>
            <a:r>
              <a:rPr lang="en-US" altLang="zh-CN" sz="2800" b="1">
                <a:solidFill>
                  <a:srgbClr val="231F20"/>
                </a:solidFill>
                <a:latin typeface="楷体" panose="02010609060101010101" charset="-122"/>
                <a:ea typeface="楷体" panose="02010609060101010101" charset="-122"/>
                <a:sym typeface="+mn-ea"/>
              </a:rPr>
              <a:t>146</a:t>
            </a:r>
            <a:r>
              <a:rPr lang="zh-CN" altLang="zh-CN" sz="2800" b="1">
                <a:solidFill>
                  <a:srgbClr val="231F20"/>
                </a:solidFill>
                <a:latin typeface="楷体" panose="02010609060101010101" charset="-122"/>
                <a:ea typeface="楷体" panose="02010609060101010101" charset="-122"/>
                <a:sym typeface="+mn-ea"/>
              </a:rPr>
              <a:t>个，资本总额</a:t>
            </a:r>
            <a:r>
              <a:rPr lang="en-US" altLang="zh-CN" sz="2800" b="1">
                <a:solidFill>
                  <a:srgbClr val="231F20"/>
                </a:solidFill>
                <a:latin typeface="楷体" panose="02010609060101010101" charset="-122"/>
                <a:ea typeface="楷体" panose="02010609060101010101" charset="-122"/>
                <a:sym typeface="+mn-ea"/>
              </a:rPr>
              <a:t>41</a:t>
            </a:r>
            <a:r>
              <a:rPr lang="zh-CN" altLang="en-US" sz="2800" b="1">
                <a:solidFill>
                  <a:srgbClr val="231F20"/>
                </a:solidFill>
                <a:latin typeface="楷体" panose="02010609060101010101" charset="-122"/>
                <a:ea typeface="楷体" panose="02010609060101010101" charset="-122"/>
                <a:sym typeface="+mn-ea"/>
              </a:rPr>
              <a:t>，</a:t>
            </a:r>
            <a:r>
              <a:rPr lang="en-US" altLang="zh-CN" sz="2800" b="1">
                <a:solidFill>
                  <a:srgbClr val="231F20"/>
                </a:solidFill>
                <a:latin typeface="楷体" panose="02010609060101010101" charset="-122"/>
                <a:ea typeface="楷体" panose="02010609060101010101" charset="-122"/>
                <a:sym typeface="+mn-ea"/>
              </a:rPr>
              <a:t>148</a:t>
            </a:r>
            <a:r>
              <a:rPr lang="zh-CN" altLang="en-US" sz="2800" b="1">
                <a:solidFill>
                  <a:srgbClr val="231F20"/>
                </a:solidFill>
                <a:latin typeface="楷体" panose="02010609060101010101" charset="-122"/>
                <a:ea typeface="楷体" panose="02010609060101010101" charset="-122"/>
                <a:sym typeface="+mn-ea"/>
              </a:rPr>
              <a:t>，</a:t>
            </a:r>
            <a:r>
              <a:rPr lang="en-US" altLang="zh-CN" sz="2800" b="1">
                <a:solidFill>
                  <a:srgbClr val="231F20"/>
                </a:solidFill>
                <a:latin typeface="楷体" panose="02010609060101010101" charset="-122"/>
                <a:ea typeface="楷体" panose="02010609060101010101" charset="-122"/>
                <a:sym typeface="+mn-ea"/>
              </a:rPr>
              <a:t>205</a:t>
            </a:r>
            <a:r>
              <a:rPr lang="zh-CN" altLang="zh-CN" sz="2800" b="1">
                <a:solidFill>
                  <a:srgbClr val="231F20"/>
                </a:solidFill>
                <a:latin typeface="楷体" panose="02010609060101010101" charset="-122"/>
                <a:ea typeface="楷体" panose="02010609060101010101" charset="-122"/>
                <a:sym typeface="+mn-ea"/>
              </a:rPr>
              <a:t>元；而自</a:t>
            </a:r>
            <a:r>
              <a:rPr lang="en-US" altLang="zh-CN" sz="2800" b="1">
                <a:solidFill>
                  <a:srgbClr val="231F20"/>
                </a:solidFill>
                <a:latin typeface="楷体" panose="02010609060101010101" charset="-122"/>
                <a:ea typeface="楷体" panose="02010609060101010101" charset="-122"/>
                <a:sym typeface="+mn-ea"/>
              </a:rPr>
              <a:t>1914</a:t>
            </a:r>
            <a:r>
              <a:rPr lang="zh-CN" altLang="zh-CN" sz="2800" b="1">
                <a:solidFill>
                  <a:srgbClr val="231F20"/>
                </a:solidFill>
                <a:latin typeface="楷体" panose="02010609060101010101" charset="-122"/>
                <a:ea typeface="楷体" panose="02010609060101010101" charset="-122"/>
                <a:sym typeface="+mn-ea"/>
              </a:rPr>
              <a:t>年</a:t>
            </a:r>
            <a:r>
              <a:rPr lang="en-US" altLang="zh-CN" sz="2800" b="1">
                <a:solidFill>
                  <a:srgbClr val="231F20"/>
                </a:solidFill>
                <a:latin typeface="楷体" panose="02010609060101010101" charset="-122"/>
                <a:ea typeface="楷体" panose="02010609060101010101" charset="-122"/>
                <a:sym typeface="+mn-ea"/>
              </a:rPr>
              <a:t>8</a:t>
            </a:r>
            <a:r>
              <a:rPr lang="zh-CN" altLang="zh-CN" sz="2800" b="1">
                <a:solidFill>
                  <a:srgbClr val="231F20"/>
                </a:solidFill>
                <a:latin typeface="楷体" panose="02010609060101010101" charset="-122"/>
                <a:ea typeface="楷体" panose="02010609060101010101" charset="-122"/>
                <a:sym typeface="+mn-ea"/>
              </a:rPr>
              <a:t>月至</a:t>
            </a:r>
            <a:r>
              <a:rPr lang="en-US" altLang="zh-CN" sz="2800" b="1">
                <a:solidFill>
                  <a:srgbClr val="231F20"/>
                </a:solidFill>
                <a:latin typeface="楷体" panose="02010609060101010101" charset="-122"/>
                <a:ea typeface="楷体" panose="02010609060101010101" charset="-122"/>
                <a:sym typeface="+mn-ea"/>
              </a:rPr>
              <a:t>1920</a:t>
            </a:r>
            <a:r>
              <a:rPr lang="zh-CN" altLang="zh-CN" sz="2800" b="1">
                <a:solidFill>
                  <a:srgbClr val="231F20"/>
                </a:solidFill>
                <a:latin typeface="楷体" panose="02010609060101010101" charset="-122"/>
                <a:ea typeface="楷体" panose="02010609060101010101" charset="-122"/>
                <a:sym typeface="+mn-ea"/>
              </a:rPr>
              <a:t>年，新注册的公司就有</a:t>
            </a:r>
            <a:r>
              <a:rPr lang="en-US" altLang="zh-CN" sz="2800" b="1">
                <a:solidFill>
                  <a:srgbClr val="231F20"/>
                </a:solidFill>
                <a:latin typeface="楷体" panose="02010609060101010101" charset="-122"/>
                <a:ea typeface="楷体" panose="02010609060101010101" charset="-122"/>
                <a:sym typeface="+mn-ea"/>
              </a:rPr>
              <a:t>272</a:t>
            </a:r>
            <a:r>
              <a:rPr lang="zh-CN" altLang="zh-CN" sz="2800" b="1">
                <a:solidFill>
                  <a:srgbClr val="231F20"/>
                </a:solidFill>
                <a:latin typeface="楷体" panose="02010609060101010101" charset="-122"/>
                <a:ea typeface="楷体" panose="02010609060101010101" charset="-122"/>
                <a:sym typeface="+mn-ea"/>
              </a:rPr>
              <a:t>个，资本额为</a:t>
            </a:r>
            <a:r>
              <a:rPr lang="en-US" altLang="zh-CN" sz="2800" b="1">
                <a:solidFill>
                  <a:srgbClr val="231F20"/>
                </a:solidFill>
                <a:latin typeface="楷体" panose="02010609060101010101" charset="-122"/>
                <a:ea typeface="楷体" panose="02010609060101010101" charset="-122"/>
                <a:sym typeface="+mn-ea"/>
              </a:rPr>
              <a:t>117</a:t>
            </a:r>
            <a:r>
              <a:rPr lang="zh-CN" altLang="en-US" sz="2800" b="1">
                <a:solidFill>
                  <a:srgbClr val="231F20"/>
                </a:solidFill>
                <a:latin typeface="楷体" panose="02010609060101010101" charset="-122"/>
                <a:ea typeface="楷体" panose="02010609060101010101" charset="-122"/>
                <a:sym typeface="+mn-ea"/>
              </a:rPr>
              <a:t>，</a:t>
            </a:r>
            <a:r>
              <a:rPr lang="en-US" altLang="zh-CN" sz="2800" b="1">
                <a:solidFill>
                  <a:srgbClr val="231F20"/>
                </a:solidFill>
                <a:latin typeface="楷体" panose="02010609060101010101" charset="-122"/>
                <a:ea typeface="楷体" panose="02010609060101010101" charset="-122"/>
                <a:sym typeface="+mn-ea"/>
              </a:rPr>
              <a:t>434</a:t>
            </a:r>
            <a:r>
              <a:rPr lang="zh-CN" altLang="en-US" sz="2800" b="1">
                <a:solidFill>
                  <a:srgbClr val="231F20"/>
                </a:solidFill>
                <a:latin typeface="楷体" panose="02010609060101010101" charset="-122"/>
                <a:ea typeface="楷体" panose="02010609060101010101" charset="-122"/>
                <a:sym typeface="+mn-ea"/>
              </a:rPr>
              <a:t>，</a:t>
            </a:r>
            <a:r>
              <a:rPr lang="en-US" altLang="zh-CN" sz="2800" b="1">
                <a:solidFill>
                  <a:srgbClr val="231F20"/>
                </a:solidFill>
                <a:latin typeface="楷体" panose="02010609060101010101" charset="-122"/>
                <a:ea typeface="楷体" panose="02010609060101010101" charset="-122"/>
                <a:sym typeface="+mn-ea"/>
              </a:rPr>
              <a:t>500</a:t>
            </a:r>
            <a:r>
              <a:rPr lang="zh-CN" altLang="zh-CN" sz="2800" b="1">
                <a:solidFill>
                  <a:srgbClr val="231F20"/>
                </a:solidFill>
                <a:latin typeface="楷体" panose="02010609060101010101" charset="-122"/>
                <a:ea typeface="楷体" panose="02010609060101010101" charset="-122"/>
                <a:sym typeface="+mn-ea"/>
              </a:rPr>
              <a:t>元。所涉及的行业众多，尤以纺织业和面粉业这两个关系民众衣食的行业发展得最快。</a:t>
            </a:r>
            <a:endParaRPr lang="en-US" altLang="zh-CN" sz="2800" b="1">
              <a:solidFill>
                <a:srgbClr val="231F20"/>
              </a:solidFill>
              <a:latin typeface="宋体" panose="02010600030101010101" pitchFamily="2" charset="-122"/>
              <a:ea typeface="宋体" panose="02010600030101010101" pitchFamily="2" charset="-122"/>
            </a:endParaRPr>
          </a:p>
          <a:p>
            <a:r>
              <a:rPr lang="en-US" altLang="zh-CN" sz="2800" b="1">
                <a:solidFill>
                  <a:srgbClr val="231F20"/>
                </a:solidFill>
                <a:latin typeface="Arial" panose="020B0604020202020204" pitchFamily="34" charset="0"/>
                <a:ea typeface="宋体" panose="02010600030101010101" pitchFamily="2" charset="-122"/>
                <a:sym typeface="+mn-ea"/>
              </a:rPr>
              <a:t>                           —</a:t>
            </a:r>
            <a:r>
              <a:rPr lang="zh-CN" altLang="zh-CN" sz="2800" b="1">
                <a:solidFill>
                  <a:srgbClr val="231F20"/>
                </a:solidFill>
                <a:latin typeface="Arial" panose="020B0604020202020204" pitchFamily="34" charset="0"/>
                <a:ea typeface="宋体" panose="02010600030101010101" pitchFamily="2" charset="-122"/>
                <a:sym typeface="+mn-ea"/>
              </a:rPr>
              <a:t>《第一回中国年鉴》，商务印书馆</a:t>
            </a:r>
            <a:r>
              <a:rPr lang="en-US" altLang="zh-CN" sz="2800" b="1">
                <a:solidFill>
                  <a:srgbClr val="231F20"/>
                </a:solidFill>
                <a:latin typeface="Times New Roman" panose="02020603050405020304" charset="0"/>
                <a:ea typeface="宋体" panose="02010600030101010101" pitchFamily="2" charset="-122"/>
                <a:sym typeface="+mn-ea"/>
              </a:rPr>
              <a:t>1924 </a:t>
            </a:r>
            <a:r>
              <a:rPr lang="zh-CN" altLang="zh-CN" sz="2800" b="1">
                <a:solidFill>
                  <a:srgbClr val="231F20"/>
                </a:solidFill>
                <a:latin typeface="Arial" panose="020B0604020202020204" pitchFamily="34" charset="0"/>
                <a:ea typeface="宋体" panose="02010600030101010101" pitchFamily="2" charset="-122"/>
                <a:sym typeface="+mn-ea"/>
              </a:rPr>
              <a:t>年版</a:t>
            </a:r>
            <a:endParaRPr lang="zh-CN" altLang="en-US" sz="2800"/>
          </a:p>
        </p:txBody>
      </p:sp>
      <p:sp>
        <p:nvSpPr>
          <p:cNvPr id="11266" name="文本框 1"/>
          <p:cNvSpPr txBox="1"/>
          <p:nvPr/>
        </p:nvSpPr>
        <p:spPr>
          <a:xfrm>
            <a:off x="354330" y="4006850"/>
            <a:ext cx="11061700" cy="953135"/>
          </a:xfrm>
          <a:prstGeom prst="rect">
            <a:avLst/>
          </a:prstGeom>
          <a:noFill/>
          <a:ln w="9525">
            <a:noFill/>
          </a:ln>
        </p:spPr>
        <p:txBody>
          <a:bodyPr wrap="square" anchor="t">
            <a:spAutoFit/>
          </a:bodyPr>
          <a:lstStyle/>
          <a:p>
            <a:r>
              <a:rPr lang="en-US" altLang="zh-CN" sz="2800" b="1">
                <a:solidFill>
                  <a:srgbClr val="231F20"/>
                </a:solidFill>
                <a:latin typeface="Calibri" panose="020F0502020204030204" charset="0"/>
                <a:ea typeface="宋体" panose="02010600030101010101" pitchFamily="2" charset="-122"/>
              </a:rPr>
              <a:t>    </a:t>
            </a:r>
            <a:r>
              <a:rPr lang="zh-CN" altLang="zh-CN" sz="2800" b="1">
                <a:solidFill>
                  <a:srgbClr val="231F20"/>
                </a:solidFill>
                <a:latin typeface="Calibri" panose="020F0502020204030204" charset="0"/>
                <a:ea typeface="宋体" panose="02010600030101010101" pitchFamily="2" charset="-122"/>
              </a:rPr>
              <a:t>依据材料和课文，概括北洋军阀时期民族资本主义经济迅速发展的历史条件、基本状况和影响。</a:t>
            </a:r>
            <a:endParaRPr lang="zh-CN" altLang="en-US" sz="2800" b="1">
              <a:solidFill>
                <a:srgbClr val="231F20"/>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3"/>
          <p:cNvSpPr txBox="1"/>
          <p:nvPr/>
        </p:nvSpPr>
        <p:spPr>
          <a:xfrm>
            <a:off x="236855" y="688340"/>
            <a:ext cx="11778615" cy="5631180"/>
          </a:xfrm>
          <a:prstGeom prst="rect">
            <a:avLst/>
          </a:prstGeom>
          <a:noFill/>
          <a:ln w="9525">
            <a:noFill/>
          </a:ln>
        </p:spPr>
        <p:txBody>
          <a:bodyPr wrap="square" anchor="t">
            <a:spAutoFit/>
          </a:bodyPr>
          <a:lstStyle/>
          <a:p>
            <a:pPr indent="431800" algn="just" fontAlgn="auto">
              <a:lnSpc>
                <a:spcPct val="100000"/>
              </a:lnSpc>
            </a:pP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历史条件：</a:t>
            </a:r>
          </a:p>
          <a:p>
            <a:pPr indent="431800" algn="just" fontAlgn="auto">
              <a:lnSpc>
                <a:spcPct val="100000"/>
              </a:lnSpc>
            </a:pP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①中华民国建立，扫除了政治上的一些束缚和障碍，为中国资本主义经济的发展提供了一定条件。</a:t>
            </a:r>
          </a:p>
          <a:p>
            <a:pPr indent="431800" algn="just" fontAlgn="auto">
              <a:lnSpc>
                <a:spcPct val="100000"/>
              </a:lnSpc>
            </a:pP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②南京临时政府成立后，鼓励民间兴办实业。</a:t>
            </a:r>
          </a:p>
          <a:p>
            <a:pPr indent="431800" algn="just" fontAlgn="auto">
              <a:lnSpc>
                <a:spcPct val="100000"/>
              </a:lnSpc>
            </a:pP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③第一次世界大战期间，西方列强忙于欧战，中国民族工业得到迅速发展。</a:t>
            </a:r>
          </a:p>
          <a:p>
            <a:pPr indent="431800" algn="just" fontAlgn="auto">
              <a:lnSpc>
                <a:spcPct val="100000"/>
              </a:lnSpc>
            </a:pP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④群众性的反帝爱国斗争此起彼伏，特别是1915 年因反对“二十一条”掀起的抵制日货、提倡国货运动推动经济发展。</a:t>
            </a:r>
          </a:p>
          <a:p>
            <a:pPr indent="431800" algn="just" fontAlgn="auto">
              <a:lnSpc>
                <a:spcPct val="100000"/>
              </a:lnSpc>
            </a:pPr>
            <a:endPar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31800" algn="just" fontAlgn="auto">
              <a:lnSpc>
                <a:spcPct val="100000"/>
              </a:lnSpc>
            </a:pP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基本状况：</a:t>
            </a:r>
          </a:p>
          <a:p>
            <a:pPr indent="431800" algn="just" fontAlgn="auto">
              <a:lnSpc>
                <a:spcPct val="100000"/>
              </a:lnSpc>
            </a:pP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发展速度和规模，甚至超过以往半个世纪所取得的成绩，代表人物和企业：荣氏兄弟的面粉厂、纱厂壮大。</a:t>
            </a:r>
          </a:p>
          <a:p>
            <a:pPr indent="431800" algn="just" fontAlgn="auto">
              <a:lnSpc>
                <a:spcPct val="100000"/>
              </a:lnSpc>
            </a:pPr>
            <a:endPar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indent="431800" algn="just" fontAlgn="auto">
              <a:lnSpc>
                <a:spcPct val="100000"/>
              </a:lnSpc>
            </a:pP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影响：产业工人成为不可忽视的社会力量，</a:t>
            </a:r>
            <a:r>
              <a:rPr lang="zh-CN" altLang="zh-CN" sz="2400" kern="1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为中国共产党的诞生奠定了阶级基础</a:t>
            </a:r>
            <a:endPar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31800" algn="just" fontAlgn="auto">
              <a:lnSpc>
                <a:spcPct val="100000"/>
              </a:lnSpc>
            </a:pPr>
            <a:endPar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 name="文本框 1"/>
          <p:cNvSpPr txBox="1"/>
          <p:nvPr/>
        </p:nvSpPr>
        <p:spPr>
          <a:xfrm>
            <a:off x="236855" y="166370"/>
            <a:ext cx="4940300" cy="521970"/>
          </a:xfrm>
          <a:prstGeom prst="rect">
            <a:avLst/>
          </a:prstGeom>
          <a:noFill/>
        </p:spPr>
        <p:txBody>
          <a:bodyPr wrap="square" rtlCol="0">
            <a:spAutoFit/>
          </a:bodyPr>
          <a:lstStyle/>
          <a:p>
            <a:r>
              <a:rPr lang="en-US" altLang="zh-CN" sz="2800" b="1"/>
              <a:t>1.</a:t>
            </a:r>
            <a:r>
              <a:rPr lang="zh-CN" altLang="en-US" sz="2800" b="1"/>
              <a:t>民国初年经济的发展</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910" y="805180"/>
            <a:ext cx="11854815" cy="3784600"/>
          </a:xfrm>
          <a:prstGeom prst="rect">
            <a:avLst/>
          </a:prstGeom>
          <a:noFill/>
        </p:spPr>
        <p:txBody>
          <a:bodyPr wrap="square" rtlCol="0">
            <a:spAutoFit/>
          </a:bodyPr>
          <a:lstStyle/>
          <a:p>
            <a:pPr fontAlgn="auto">
              <a:lnSpc>
                <a:spcPct val="150000"/>
              </a:lnSpc>
            </a:pPr>
            <a:r>
              <a:rPr lang="en-US" altLang="zh-CN" sz="3200">
                <a:latin typeface="宋体" panose="02010600030101010101" pitchFamily="2" charset="-122"/>
                <a:ea typeface="宋体" panose="02010600030101010101" pitchFamily="2" charset="-122"/>
                <a:cs typeface="宋体" panose="02010600030101010101" pitchFamily="2" charset="-122"/>
              </a:rPr>
              <a:t>2.</a:t>
            </a:r>
            <a:r>
              <a:rPr lang="zh-CN" altLang="en-US" sz="3200">
                <a:latin typeface="宋体" panose="02010600030101010101" pitchFamily="2" charset="-122"/>
                <a:ea typeface="宋体" panose="02010600030101010101" pitchFamily="2" charset="-122"/>
                <a:cs typeface="宋体" panose="02010600030101010101" pitchFamily="2" charset="-122"/>
              </a:rPr>
              <a:t>社会新气象：</a:t>
            </a:r>
          </a:p>
          <a:p>
            <a:pPr fontAlgn="auto">
              <a:lnSpc>
                <a:spcPct val="150000"/>
              </a:lnSpc>
            </a:pPr>
            <a:r>
              <a:rPr lang="zh-CN" altLang="en-US" sz="3200">
                <a:latin typeface="宋体" panose="02010600030101010101" pitchFamily="2" charset="-122"/>
                <a:ea typeface="宋体" panose="02010600030101010101" pitchFamily="2" charset="-122"/>
                <a:cs typeface="宋体" panose="02010600030101010101" pitchFamily="2" charset="-122"/>
              </a:rPr>
              <a:t>（</a:t>
            </a:r>
            <a:r>
              <a:rPr lang="en-US" altLang="zh-CN" sz="3200">
                <a:latin typeface="宋体" panose="02010600030101010101" pitchFamily="2" charset="-122"/>
                <a:ea typeface="宋体" panose="02010600030101010101" pitchFamily="2" charset="-122"/>
                <a:cs typeface="宋体" panose="02010600030101010101" pitchFamily="2" charset="-122"/>
              </a:rPr>
              <a:t>1</a:t>
            </a:r>
            <a:r>
              <a:rPr lang="zh-CN" altLang="en-US" sz="3200">
                <a:latin typeface="宋体" panose="02010600030101010101" pitchFamily="2" charset="-122"/>
                <a:ea typeface="宋体" panose="02010600030101010101" pitchFamily="2" charset="-122"/>
                <a:cs typeface="宋体" panose="02010600030101010101" pitchFamily="2" charset="-122"/>
              </a:rPr>
              <a:t>）原因：</a:t>
            </a:r>
            <a:r>
              <a:rPr lang="zh-CN" altLang="zh-CN" sz="3200" kern="100" dirty="0">
                <a:latin typeface="宋体" panose="02010600030101010101" pitchFamily="2" charset="-122"/>
                <a:ea typeface="宋体" panose="02010600030101010101" pitchFamily="2" charset="-122"/>
                <a:cs typeface="Times New Roman" panose="02020603050405020304"/>
                <a:sym typeface="+mn-ea"/>
              </a:rPr>
              <a:t>共和政体的建立和南京临时政府的努力。</a:t>
            </a:r>
            <a:endParaRPr lang="zh-CN" altLang="en-US" sz="32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zh-CN" altLang="en-US" sz="3200">
                <a:latin typeface="宋体" panose="02010600030101010101" pitchFamily="2" charset="-122"/>
                <a:ea typeface="宋体" panose="02010600030101010101" pitchFamily="2" charset="-122"/>
                <a:cs typeface="宋体" panose="02010600030101010101" pitchFamily="2" charset="-122"/>
              </a:rPr>
              <a:t>（</a:t>
            </a:r>
            <a:r>
              <a:rPr lang="en-US" altLang="zh-CN" sz="3200">
                <a:latin typeface="宋体" panose="02010600030101010101" pitchFamily="2" charset="-122"/>
                <a:ea typeface="宋体" panose="02010600030101010101" pitchFamily="2" charset="-122"/>
                <a:cs typeface="宋体" panose="02010600030101010101" pitchFamily="2" charset="-122"/>
              </a:rPr>
              <a:t>2</a:t>
            </a:r>
            <a:r>
              <a:rPr lang="zh-CN" altLang="en-US" sz="3200">
                <a:latin typeface="宋体" panose="02010600030101010101" pitchFamily="2" charset="-122"/>
                <a:ea typeface="宋体" panose="02010600030101010101" pitchFamily="2" charset="-122"/>
                <a:cs typeface="宋体" panose="02010600030101010101" pitchFamily="2" charset="-122"/>
              </a:rPr>
              <a:t>）表现：</a:t>
            </a:r>
          </a:p>
          <a:p>
            <a:pPr fontAlgn="auto">
              <a:lnSpc>
                <a:spcPct val="150000"/>
              </a:lnSpc>
            </a:pPr>
            <a:r>
              <a:rPr lang="zh-CN" altLang="en-US" sz="3200">
                <a:latin typeface="宋体" panose="02010600030101010101" pitchFamily="2" charset="-122"/>
                <a:ea typeface="宋体" panose="02010600030101010101" pitchFamily="2" charset="-122"/>
                <a:cs typeface="宋体" panose="02010600030101010101" pitchFamily="2" charset="-122"/>
              </a:rPr>
              <a:t>     ①改用阳历,颁布剪发辫、易服饰和废止缠足的法律。</a:t>
            </a:r>
          </a:p>
          <a:p>
            <a:pPr fontAlgn="auto">
              <a:lnSpc>
                <a:spcPct val="150000"/>
              </a:lnSpc>
            </a:pPr>
            <a:r>
              <a:rPr lang="zh-CN" altLang="en-US" sz="3200">
                <a:latin typeface="宋体" panose="02010600030101010101" pitchFamily="2" charset="-122"/>
                <a:ea typeface="宋体" panose="02010600030101010101" pitchFamily="2" charset="-122"/>
                <a:cs typeface="宋体" panose="02010600030101010101" pitchFamily="2" charset="-122"/>
              </a:rPr>
              <a:t>     ②颁布法令,革除“大人”“老爷”等清朝官场的称呼。</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陈丽\2019\课件\创新设计 课堂讲义 历史 选修1（人教版）(老教材老标准)\教师word文档\知识点4中.TIF"/>
          <p:cNvPicPr>
            <a:picLocks noChangeAspect="1" noChangeArrowheads="1"/>
          </p:cNvPicPr>
          <p:nvPr/>
        </p:nvPicPr>
        <p:blipFill>
          <a:blip r:embed="rId2" r:link="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668" y="584548"/>
            <a:ext cx="73025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
          <p:cNvSpPr>
            <a:spLocks noChangeArrowheads="1"/>
          </p:cNvSpPr>
          <p:nvPr/>
        </p:nvSpPr>
        <p:spPr bwMode="auto">
          <a:xfrm>
            <a:off x="2135560" y="477265"/>
            <a:ext cx="4390275"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tabLst>
                <a:tab pos="1170305" algn="l"/>
                <a:tab pos="2340610" algn="l"/>
              </a:tabLst>
            </a:pPr>
            <a:r>
              <a:rPr lang="zh-CN" altLang="zh-CN" sz="2400" b="1" kern="100" dirty="0">
                <a:latin typeface="Times New Roman" panose="02020603050405020304"/>
                <a:ea typeface="黑体" panose="02010609060101010101" charset="-122"/>
                <a:cs typeface="Times New Roman" panose="02020603050405020304"/>
              </a:rPr>
              <a:t>新文化运动的开展</a:t>
            </a:r>
            <a:endParaRPr lang="zh-CN" altLang="zh-CN" sz="1050" b="1" kern="100" dirty="0">
              <a:effectLst/>
              <a:latin typeface="宋体" panose="02010600030101010101" pitchFamily="2" charset="-122"/>
              <a:cs typeface="Courier New" panose="02070309020205020404"/>
            </a:endParaRPr>
          </a:p>
        </p:txBody>
      </p:sp>
      <p:sp>
        <p:nvSpPr>
          <p:cNvPr id="2" name="文本框 1"/>
          <p:cNvSpPr txBox="1"/>
          <p:nvPr/>
        </p:nvSpPr>
        <p:spPr>
          <a:xfrm>
            <a:off x="537845" y="1306830"/>
            <a:ext cx="11177905" cy="5262245"/>
          </a:xfrm>
          <a:prstGeom prst="rect">
            <a:avLst/>
          </a:prstGeom>
          <a:noFill/>
        </p:spPr>
        <p:txBody>
          <a:bodyPr wrap="square" rtlCol="0">
            <a:spAutoFit/>
          </a:bodyPr>
          <a:lstStyle/>
          <a:p>
            <a:pPr fontAlgn="auto">
              <a:lnSpc>
                <a:spcPct val="150000"/>
              </a:lnSpc>
            </a:pPr>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、原因：人们缺乏对旧思想、旧文化、旧礼教的彻底批判，大多数国民的头脑仍被专制和愚昧牢牢地束缚着。</a:t>
            </a:r>
          </a:p>
          <a:p>
            <a:pPr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2.兴起</a:t>
            </a:r>
          </a:p>
          <a:p>
            <a:pPr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(1)标志:1915年,陈独秀在上海创办《青年杂志》,后在北京改为《新青年》</a:t>
            </a:r>
          </a:p>
          <a:p>
            <a:pPr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(2)代表人物:陈独秀、李大钊、胡适、鲁迅、蔡元培等</a:t>
            </a:r>
          </a:p>
          <a:p>
            <a:pPr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(3)思想阵地:《新青年》</a:t>
            </a:r>
          </a:p>
          <a:p>
            <a:pPr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(4)活动基地:北京大学(蔡元培办学方针:思想自由、兼容并包)</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01345" y="404495"/>
            <a:ext cx="11193780" cy="3846195"/>
          </a:xfrm>
          <a:prstGeom prst="rect">
            <a:avLst/>
          </a:prstGeom>
          <a:noFill/>
        </p:spPr>
        <p:txBody>
          <a:bodyPr wrap="square" rtlCol="0">
            <a:spAutoFit/>
          </a:bodyPr>
          <a:lstStyle/>
          <a:p>
            <a:pPr algn="just"/>
            <a:r>
              <a:rPr lang="en-US" altLang="zh-CN" sz="2800" b="1">
                <a:latin typeface="微软雅黑" panose="020B0503020204020204" charset="-122"/>
                <a:ea typeface="微软雅黑" panose="020B0503020204020204" charset="-122"/>
                <a:cs typeface="微软雅黑" panose="020B0503020204020204" charset="-122"/>
              </a:rPr>
              <a:t>3</a:t>
            </a:r>
            <a:r>
              <a:rPr lang="zh-CN" altLang="en-US" sz="2800" b="1">
                <a:latin typeface="微软雅黑" panose="020B0503020204020204" charset="-122"/>
                <a:ea typeface="微软雅黑" panose="020B0503020204020204" charset="-122"/>
                <a:cs typeface="微软雅黑" panose="020B0503020204020204" charset="-122"/>
              </a:rPr>
              <a:t>、主张</a:t>
            </a:r>
            <a:r>
              <a:rPr lang="en-US" altLang="zh-CN" sz="2800">
                <a:latin typeface="楷体" panose="02010609060101010101" charset="-122"/>
                <a:ea typeface="楷体" panose="02010609060101010101" charset="-122"/>
                <a:cs typeface="楷体" panose="02010609060101010101" charset="-122"/>
              </a:rPr>
              <a:t>  </a:t>
            </a:r>
          </a:p>
          <a:p>
            <a:pPr algn="just"/>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三年以来,吾人于共和国体之下,备受专制政治之痛苦。自经此次之实验,国中贤者,宝爱共和之心,因以勃发,厌弃专制之心,因以明确。吾人拜赐于执政,可谓没齿不忘者矣。然自今以往,共和国体,果能巩固无虞乎!立宪政治,果能范行无阻乎?以予观之,此等政治根本解决问题,我持人最后之党。</a:t>
            </a:r>
          </a:p>
          <a:p>
            <a:pPr algn="just"/>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陈独秀《吾人最后之觉悟》(1916年2月15日),《青年杂志》第1卷第6号</a:t>
            </a:r>
          </a:p>
          <a:p>
            <a:pPr algn="just"/>
            <a:r>
              <a:rPr lang="zh-CN" altLang="en-US" sz="2400">
                <a:latin typeface="宋体" panose="02010600030101010101" pitchFamily="2" charset="-122"/>
                <a:ea typeface="宋体" panose="02010600030101010101" pitchFamily="2" charset="-122"/>
                <a:cs typeface="宋体" panose="02010600030101010101" pitchFamily="2" charset="-122"/>
              </a:rPr>
              <a:t> </a:t>
            </a:r>
          </a:p>
          <a:p>
            <a:pPr algn="just"/>
            <a:r>
              <a:rPr lang="zh-CN" altLang="en-US" sz="2800" b="1">
                <a:latin typeface="微软雅黑" panose="020B0503020204020204" charset="-122"/>
                <a:ea typeface="微软雅黑" panose="020B0503020204020204" charset="-122"/>
                <a:cs typeface="宋体" panose="02010600030101010101" pitchFamily="2" charset="-122"/>
              </a:rPr>
              <a:t>阅读史料，结合课本知识，总结概括新文化运动的主张。</a:t>
            </a:r>
          </a:p>
        </p:txBody>
      </p:sp>
      <p:sp>
        <p:nvSpPr>
          <p:cNvPr id="3" name="文本框 2"/>
          <p:cNvSpPr txBox="1"/>
          <p:nvPr/>
        </p:nvSpPr>
        <p:spPr>
          <a:xfrm>
            <a:off x="601345" y="4314825"/>
            <a:ext cx="10292080" cy="2061210"/>
          </a:xfrm>
          <a:prstGeom prst="rect">
            <a:avLst/>
          </a:prstGeom>
          <a:noFill/>
        </p:spPr>
        <p:txBody>
          <a:bodyPr wrap="square" rtlCol="0">
            <a:spAutoFit/>
          </a:bodyPr>
          <a:lstStyle/>
          <a:p>
            <a:pPr algn="just"/>
            <a:r>
              <a:rPr lang="zh-CN" altLang="zh-CN" sz="3200" b="1">
                <a:solidFill>
                  <a:srgbClr val="FF0000"/>
                </a:solidFill>
                <a:latin typeface="宋体" panose="02010600030101010101" pitchFamily="2" charset="-122"/>
                <a:ea typeface="宋体" panose="02010600030101010101" pitchFamily="2" charset="-122"/>
                <a:sym typeface="+mn-ea"/>
              </a:rPr>
              <a:t>①</a:t>
            </a:r>
            <a:r>
              <a:rPr lang="zh-CN" altLang="zh-CN" sz="3200" b="1">
                <a:solidFill>
                  <a:srgbClr val="FF0000"/>
                </a:solidFill>
                <a:latin typeface="Calibri" panose="020F0502020204030204" charset="0"/>
                <a:ea typeface="宋体" panose="02010600030101010101" pitchFamily="2" charset="-122"/>
                <a:sym typeface="+mn-ea"/>
              </a:rPr>
              <a:t>拥护“德先生”，反对孔教、礼法、贞节、旧伦理、旧政治。</a:t>
            </a:r>
          </a:p>
          <a:p>
            <a:pPr algn="just"/>
            <a:r>
              <a:rPr lang="zh-CN" altLang="zh-CN" sz="3200" b="1">
                <a:solidFill>
                  <a:srgbClr val="FF0000"/>
                </a:solidFill>
                <a:latin typeface="宋体" panose="02010600030101010101" pitchFamily="2" charset="-122"/>
                <a:ea typeface="宋体" panose="02010600030101010101" pitchFamily="2" charset="-122"/>
                <a:sym typeface="+mn-ea"/>
              </a:rPr>
              <a:t>②</a:t>
            </a:r>
            <a:r>
              <a:rPr lang="zh-CN" altLang="zh-CN" sz="3200" b="1">
                <a:solidFill>
                  <a:srgbClr val="FF0000"/>
                </a:solidFill>
                <a:latin typeface="Calibri" panose="020F0502020204030204" charset="0"/>
                <a:ea typeface="宋体" panose="02010600030101010101" pitchFamily="2" charset="-122"/>
                <a:sym typeface="+mn-ea"/>
              </a:rPr>
              <a:t>拥护“赛先生”，反对旧艺术、旧宗教。</a:t>
            </a:r>
            <a:endParaRPr lang="zh-CN" altLang="en-US" sz="3200" b="1">
              <a:solidFill>
                <a:srgbClr val="FF0000"/>
              </a:solidFill>
              <a:latin typeface="Calibri" panose="020F0502020204030204" charset="0"/>
              <a:ea typeface="宋体" panose="02010600030101010101" pitchFamily="2" charset="-122"/>
            </a:endParaRPr>
          </a:p>
          <a:p>
            <a:pPr algn="just"/>
            <a:r>
              <a:rPr lang="zh-CN" altLang="zh-CN" sz="3200" b="1">
                <a:solidFill>
                  <a:srgbClr val="FF0000"/>
                </a:solidFill>
                <a:latin typeface="宋体" panose="02010600030101010101" pitchFamily="2" charset="-122"/>
                <a:ea typeface="宋体" panose="02010600030101010101" pitchFamily="2" charset="-122"/>
                <a:sym typeface="宋体" panose="02010600030101010101" pitchFamily="2" charset="-122"/>
              </a:rPr>
              <a:t>③</a:t>
            </a:r>
            <a:r>
              <a:rPr lang="zh-CN" altLang="zh-CN" sz="3200" b="1">
                <a:solidFill>
                  <a:srgbClr val="FF0000"/>
                </a:solidFill>
                <a:latin typeface="Calibri" panose="020F0502020204030204" charset="0"/>
                <a:ea typeface="宋体" panose="02010600030101010101" pitchFamily="2" charset="-122"/>
                <a:sym typeface="宋体" panose="02010600030101010101" pitchFamily="2" charset="-122"/>
              </a:rPr>
              <a:t>提倡文学革命，</a:t>
            </a:r>
            <a:r>
              <a:rPr lang="zh-CN" altLang="zh-CN" sz="3200" b="1">
                <a:solidFill>
                  <a:srgbClr val="FF0000"/>
                </a:solidFill>
                <a:latin typeface="Calibri" panose="020F0502020204030204" charset="0"/>
                <a:ea typeface="宋体" panose="02010600030101010101" pitchFamily="2" charset="-122"/>
                <a:sym typeface="+mn-ea"/>
              </a:rPr>
              <a:t>提倡使用白话文，反对国粹与旧文学。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9595" y="388620"/>
            <a:ext cx="10814050" cy="2861310"/>
          </a:xfrm>
          <a:prstGeom prst="rect">
            <a:avLst/>
          </a:prstGeom>
          <a:noFill/>
        </p:spPr>
        <p:txBody>
          <a:bodyPr wrap="square" rtlCol="0">
            <a:spAutoFit/>
          </a:bodyPr>
          <a:lstStyle/>
          <a:p>
            <a:pPr marL="360045" indent="-457200" algn="just">
              <a:lnSpc>
                <a:spcPct val="150000"/>
              </a:lnSpc>
              <a:spcAft>
                <a:spcPts val="0"/>
              </a:spcAft>
              <a:tabLst>
                <a:tab pos="2700655" algn="l"/>
              </a:tabLst>
            </a:pPr>
            <a:r>
              <a:rPr lang="en-US" altLang="zh-CN" sz="2400" b="1" kern="100" dirty="0" smtClean="0">
                <a:latin typeface="Times New Roman" panose="02020603050405020304"/>
                <a:ea typeface="黑体" panose="02010609060101010101" charset="-122"/>
                <a:cs typeface="Courier New" panose="02070309020205020404"/>
                <a:sym typeface="+mn-ea"/>
              </a:rPr>
              <a:t>4</a:t>
            </a:r>
            <a:r>
              <a:rPr lang="en-US" altLang="zh-CN" sz="2400" b="1" kern="100" dirty="0">
                <a:latin typeface="Times New Roman" panose="02020603050405020304"/>
                <a:cs typeface="Courier New" panose="02070309020205020404"/>
                <a:sym typeface="+mn-ea"/>
              </a:rPr>
              <a:t>.</a:t>
            </a:r>
            <a:r>
              <a:rPr lang="zh-CN" altLang="zh-CN" sz="2400" b="1" kern="100" dirty="0">
                <a:latin typeface="Times New Roman" panose="02020603050405020304"/>
                <a:ea typeface="黑体" panose="02010609060101010101" charset="-122"/>
                <a:cs typeface="Times New Roman" panose="02020603050405020304"/>
                <a:sym typeface="+mn-ea"/>
              </a:rPr>
              <a:t>影响</a:t>
            </a:r>
            <a:r>
              <a:rPr lang="zh-CN" altLang="zh-CN" sz="2400" b="1" kern="100" dirty="0">
                <a:latin typeface="Times New Roman" panose="02020603050405020304"/>
                <a:cs typeface="Times New Roman" panose="02020603050405020304"/>
                <a:sym typeface="+mn-ea"/>
              </a:rPr>
              <a:t>　　　　　　　　</a:t>
            </a:r>
            <a:endParaRPr lang="en-US" altLang="zh-CN" sz="2400" b="1" kern="100" dirty="0" smtClean="0">
              <a:latin typeface="Times New Roman" panose="02020603050405020304"/>
              <a:cs typeface="Times New Roman" panose="02020603050405020304"/>
            </a:endParaRPr>
          </a:p>
          <a:p>
            <a:pPr marL="360045" indent="-457200" algn="just">
              <a:lnSpc>
                <a:spcPct val="150000"/>
              </a:lnSpc>
              <a:spcAft>
                <a:spcPts val="0"/>
              </a:spcAft>
              <a:tabLst>
                <a:tab pos="2700655" algn="l"/>
              </a:tabLst>
            </a:pPr>
            <a:r>
              <a:rPr lang="en-US" altLang="zh-CN" sz="2400" b="1" kern="100" dirty="0" smtClean="0">
                <a:latin typeface="Times New Roman" panose="02020603050405020304"/>
                <a:cs typeface="Courier New" panose="02070309020205020404"/>
                <a:sym typeface="+mn-ea"/>
              </a:rPr>
              <a:t>	(1</a:t>
            </a:r>
            <a:r>
              <a:rPr lang="en-US" altLang="zh-CN" sz="2400" b="1" kern="100" dirty="0">
                <a:latin typeface="Times New Roman" panose="02020603050405020304"/>
                <a:cs typeface="Courier New" panose="02070309020205020404"/>
                <a:sym typeface="+mn-ea"/>
              </a:rPr>
              <a:t>)</a:t>
            </a:r>
            <a:r>
              <a:rPr lang="zh-CN" altLang="zh-CN" sz="2400" b="1" kern="100" dirty="0">
                <a:latin typeface="Times New Roman" panose="02020603050405020304"/>
                <a:cs typeface="Times New Roman" panose="02020603050405020304"/>
                <a:sym typeface="+mn-ea"/>
              </a:rPr>
              <a:t>各地拥护新文化运动的刊物纷纷出版，使全国报刊面貌为之一新。</a:t>
            </a:r>
            <a:endParaRPr lang="zh-CN" altLang="zh-CN" sz="2400" kern="100" dirty="0">
              <a:latin typeface="宋体" panose="02010600030101010101" pitchFamily="2" charset="-122"/>
              <a:cs typeface="Courier New" panose="02070309020205020404"/>
            </a:endParaRPr>
          </a:p>
          <a:p>
            <a:pPr marL="360045" indent="-457200" algn="just">
              <a:lnSpc>
                <a:spcPct val="150000"/>
              </a:lnSpc>
              <a:spcAft>
                <a:spcPts val="0"/>
              </a:spcAft>
              <a:tabLst>
                <a:tab pos="2700655" algn="l"/>
              </a:tabLst>
            </a:pPr>
            <a:r>
              <a:rPr lang="en-US" altLang="zh-CN" sz="2400" b="1" kern="100" dirty="0" smtClean="0">
                <a:latin typeface="Times New Roman" panose="02020603050405020304"/>
                <a:cs typeface="Courier New" panose="02070309020205020404"/>
                <a:sym typeface="+mn-ea"/>
              </a:rPr>
              <a:t>	(</a:t>
            </a:r>
            <a:r>
              <a:rPr lang="en-US" altLang="zh-CN" sz="2400" b="1" kern="100" dirty="0">
                <a:latin typeface="Times New Roman" panose="02020603050405020304"/>
                <a:cs typeface="Courier New" panose="02070309020205020404"/>
                <a:sym typeface="+mn-ea"/>
              </a:rPr>
              <a:t>2)</a:t>
            </a:r>
            <a:r>
              <a:rPr lang="zh-CN" altLang="zh-CN" sz="2400" b="1" kern="100" dirty="0">
                <a:latin typeface="Times New Roman" panose="02020603050405020304"/>
                <a:cs typeface="Times New Roman" panose="02020603050405020304"/>
                <a:sym typeface="+mn-ea"/>
              </a:rPr>
              <a:t>妇女解放、婚姻自由、家庭革命等口号的提出，使其涉及的内容更为广泛和深刻</a:t>
            </a:r>
            <a:r>
              <a:rPr lang="zh-CN" altLang="zh-CN" sz="2400" b="1" kern="100" dirty="0" smtClean="0">
                <a:latin typeface="Times New Roman" panose="02020603050405020304"/>
                <a:cs typeface="Times New Roman" panose="02020603050405020304"/>
                <a:sym typeface="+mn-ea"/>
              </a:rPr>
              <a:t>。</a:t>
            </a:r>
            <a:r>
              <a:rPr lang="en-US" altLang="zh-CN" sz="2400" b="1" kern="100" dirty="0" smtClean="0">
                <a:latin typeface="Times New Roman" panose="02020603050405020304"/>
                <a:cs typeface="Times New Roman" panose="02020603050405020304"/>
                <a:sym typeface="+mn-ea"/>
              </a:rPr>
              <a:t>	</a:t>
            </a:r>
            <a:endParaRPr lang="zh-CN" altLang="zh-CN" sz="2400" kern="100" dirty="0">
              <a:latin typeface="宋体" panose="02010600030101010101" pitchFamily="2" charset="-122"/>
              <a:cs typeface="Courier New" panose="02070309020205020404"/>
            </a:endParaRPr>
          </a:p>
          <a:p>
            <a:pPr marL="360045" indent="-457200" algn="just">
              <a:lnSpc>
                <a:spcPct val="150000"/>
              </a:lnSpc>
              <a:spcAft>
                <a:spcPts val="0"/>
              </a:spcAft>
              <a:tabLst>
                <a:tab pos="2700655" algn="l"/>
              </a:tabLst>
            </a:pPr>
            <a:r>
              <a:rPr lang="en-US" altLang="zh-CN" sz="2400" b="1" kern="100" dirty="0" smtClean="0">
                <a:latin typeface="Times New Roman" panose="02020603050405020304"/>
                <a:cs typeface="Courier New" panose="02070309020205020404"/>
                <a:sym typeface="+mn-ea"/>
              </a:rPr>
              <a:t>	(</a:t>
            </a:r>
            <a:r>
              <a:rPr lang="en-US" altLang="zh-CN" sz="2400" b="1" kern="100" dirty="0">
                <a:latin typeface="Times New Roman" panose="02020603050405020304"/>
                <a:cs typeface="Courier New" panose="02070309020205020404"/>
                <a:sym typeface="+mn-ea"/>
              </a:rPr>
              <a:t>3)</a:t>
            </a:r>
            <a:r>
              <a:rPr lang="zh-CN" altLang="zh-CN" sz="2400" b="1" kern="100" dirty="0">
                <a:latin typeface="Times New Roman" panose="02020603050405020304"/>
                <a:cs typeface="Times New Roman" panose="02020603050405020304"/>
                <a:sym typeface="+mn-ea"/>
              </a:rPr>
              <a:t>高举民主与科学的旗帜，推动了思想文化革新，</a:t>
            </a:r>
            <a:r>
              <a:rPr lang="zh-CN" altLang="zh-CN" sz="2400" b="1" kern="100" dirty="0" smtClean="0">
                <a:latin typeface="Times New Roman" panose="02020603050405020304"/>
                <a:cs typeface="Times New Roman" panose="02020603050405020304"/>
                <a:sym typeface="+mn-ea"/>
              </a:rPr>
              <a:t>有解放思想的</a:t>
            </a:r>
            <a:r>
              <a:rPr lang="zh-CN" altLang="zh-CN" sz="2400" b="1" kern="100" dirty="0">
                <a:latin typeface="Times New Roman" panose="02020603050405020304"/>
                <a:cs typeface="Times New Roman" panose="02020603050405020304"/>
                <a:sym typeface="+mn-ea"/>
              </a:rPr>
              <a:t>重大意义。</a:t>
            </a:r>
            <a:endParaRPr lang="zh-CN" alt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1"/>
          <p:cNvSpPr txBox="1"/>
          <p:nvPr/>
        </p:nvSpPr>
        <p:spPr>
          <a:xfrm>
            <a:off x="498475" y="346075"/>
            <a:ext cx="10957560" cy="1322070"/>
          </a:xfrm>
          <a:prstGeom prst="rect">
            <a:avLst/>
          </a:prstGeom>
          <a:noFill/>
          <a:ln w="9525">
            <a:noFill/>
          </a:ln>
        </p:spPr>
        <p:txBody>
          <a:bodyPr wrap="square" anchor="t">
            <a:spAutoFit/>
          </a:bodyPr>
          <a:lstStyle/>
          <a:p>
            <a:pPr algn="ctr"/>
            <a:r>
              <a:rPr lang="zh-CN" altLang="zh-CN" sz="3200" b="1">
                <a:solidFill>
                  <a:srgbClr val="FF0000"/>
                </a:solidFill>
                <a:latin typeface="Arial" panose="020B0604020202020204" pitchFamily="34" charset="0"/>
                <a:ea typeface="宋体" panose="02010600030101010101" pitchFamily="2" charset="-122"/>
              </a:rPr>
              <a:t>课堂小结</a:t>
            </a:r>
            <a:r>
              <a:rPr lang="zh-CN" altLang="zh-CN" sz="2400" b="1">
                <a:latin typeface="Arial" panose="020B0604020202020204" pitchFamily="34" charset="0"/>
                <a:ea typeface="宋体" panose="02010600030101010101" pitchFamily="2" charset="-122"/>
              </a:rPr>
              <a:t>：</a:t>
            </a:r>
          </a:p>
          <a:p>
            <a:r>
              <a:rPr lang="zh-CN" altLang="zh-CN" sz="2400" b="1">
                <a:latin typeface="Arial" panose="020B0604020202020204" pitchFamily="34" charset="0"/>
                <a:ea typeface="宋体" panose="02010600030101010101" pitchFamily="2" charset="-122"/>
              </a:rPr>
              <a:t>      概括北洋军阀时期的政治、经济和文化状况，思考北洋军阀统治对中国近代历史的影响。</a:t>
            </a:r>
            <a:endParaRPr lang="zh-CN" altLang="en-US" sz="2400" b="1">
              <a:latin typeface="Arial" panose="020B0604020202020204" pitchFamily="34" charset="0"/>
              <a:ea typeface="宋体" panose="02010600030101010101" pitchFamily="2" charset="-122"/>
            </a:endParaRPr>
          </a:p>
        </p:txBody>
      </p:sp>
      <p:sp>
        <p:nvSpPr>
          <p:cNvPr id="15362" name="文本框 2"/>
          <p:cNvSpPr txBox="1"/>
          <p:nvPr/>
        </p:nvSpPr>
        <p:spPr>
          <a:xfrm>
            <a:off x="647065" y="1708150"/>
            <a:ext cx="10808970" cy="4523105"/>
          </a:xfrm>
          <a:prstGeom prst="rect">
            <a:avLst/>
          </a:prstGeom>
          <a:noFill/>
          <a:ln w="9525">
            <a:noFill/>
          </a:ln>
        </p:spPr>
        <p:txBody>
          <a:bodyPr wrap="square" anchor="t">
            <a:spAutoFit/>
          </a:bodyPr>
          <a:lstStyle/>
          <a:p>
            <a:r>
              <a:rPr lang="zh-CN" altLang="zh-CN" sz="2400" b="1">
                <a:solidFill>
                  <a:srgbClr val="231F20"/>
                </a:solidFill>
                <a:latin typeface="Calibri" panose="020F0502020204030204" charset="0"/>
                <a:ea typeface="宋体" panose="02010600030101010101" pitchFamily="2" charset="-122"/>
              </a:rPr>
              <a:t>（</a:t>
            </a:r>
            <a:r>
              <a:rPr lang="en-US" altLang="zh-CN" sz="2400" b="1">
                <a:solidFill>
                  <a:srgbClr val="231F20"/>
                </a:solidFill>
                <a:latin typeface="Calibri" panose="020F0502020204030204" charset="0"/>
                <a:ea typeface="宋体" panose="02010600030101010101" pitchFamily="2" charset="-122"/>
              </a:rPr>
              <a:t>1</a:t>
            </a:r>
            <a:r>
              <a:rPr lang="zh-CN" altLang="zh-CN" sz="2400" b="1">
                <a:solidFill>
                  <a:srgbClr val="231F20"/>
                </a:solidFill>
                <a:latin typeface="Calibri" panose="020F0502020204030204" charset="0"/>
                <a:ea typeface="宋体" panose="02010600030101010101" pitchFamily="2" charset="-122"/>
              </a:rPr>
              <a:t>）政治：</a:t>
            </a:r>
          </a:p>
          <a:p>
            <a:r>
              <a:rPr lang="zh-CN" altLang="zh-CN" sz="2400" b="1">
                <a:solidFill>
                  <a:srgbClr val="231F20"/>
                </a:solidFill>
                <a:latin typeface="Calibri" panose="020F0502020204030204" charset="0"/>
                <a:ea typeface="宋体" panose="02010600030101010101" pitchFamily="2" charset="-122"/>
              </a:rPr>
              <a:t>①政局动荡，军阀混战割据，战争不断。</a:t>
            </a:r>
          </a:p>
          <a:p>
            <a:r>
              <a:rPr lang="zh-CN" altLang="zh-CN" sz="2400" b="1">
                <a:solidFill>
                  <a:srgbClr val="231F20"/>
                </a:solidFill>
                <a:latin typeface="Calibri" panose="020F0502020204030204" charset="0"/>
                <a:ea typeface="宋体" panose="02010600030101010101" pitchFamily="2" charset="-122"/>
              </a:rPr>
              <a:t>②民主与专制反复较量，保留中华民国国号，但实为专制统治。</a:t>
            </a:r>
          </a:p>
          <a:p>
            <a:r>
              <a:rPr lang="zh-CN" altLang="zh-CN" sz="2400" b="1">
                <a:solidFill>
                  <a:srgbClr val="231F20"/>
                </a:solidFill>
                <a:latin typeface="Calibri" panose="020F0502020204030204" charset="0"/>
                <a:ea typeface="宋体" panose="02010600030101010101" pitchFamily="2" charset="-122"/>
              </a:rPr>
              <a:t>③北洋军阀对内独裁专制，对外出卖国家主权。</a:t>
            </a:r>
          </a:p>
          <a:p>
            <a:r>
              <a:rPr lang="zh-CN" altLang="zh-CN" sz="2400" b="1">
                <a:solidFill>
                  <a:srgbClr val="231F20"/>
                </a:solidFill>
                <a:latin typeface="Calibri" panose="020F0502020204030204" charset="0"/>
                <a:ea typeface="宋体" panose="02010600030101010101" pitchFamily="2" charset="-122"/>
              </a:rPr>
              <a:t>④中国人民坚持斗争，收回一些主权。</a:t>
            </a:r>
          </a:p>
          <a:p>
            <a:r>
              <a:rPr lang="zh-CN" altLang="zh-CN" sz="2400" b="1">
                <a:solidFill>
                  <a:srgbClr val="231F20"/>
                </a:solidFill>
                <a:latin typeface="Calibri" panose="020F0502020204030204" charset="0"/>
                <a:ea typeface="宋体" panose="02010600030101010101" pitchFamily="2" charset="-122"/>
              </a:rPr>
              <a:t>⑤中国北洋军阀政府参与一战赢得胜利，但国际地位仍然十分低下。</a:t>
            </a:r>
          </a:p>
          <a:p>
            <a:r>
              <a:rPr lang="zh-CN" altLang="zh-CN" sz="2400" b="1">
                <a:solidFill>
                  <a:srgbClr val="231F20"/>
                </a:solidFill>
                <a:latin typeface="Calibri" panose="020F0502020204030204" charset="0"/>
                <a:ea typeface="宋体" panose="02010600030101010101" pitchFamily="2" charset="-122"/>
              </a:rPr>
              <a:t>（2）经济：</a:t>
            </a:r>
          </a:p>
          <a:p>
            <a:r>
              <a:rPr lang="zh-CN" altLang="zh-CN" sz="2400" b="1">
                <a:solidFill>
                  <a:srgbClr val="231F20"/>
                </a:solidFill>
                <a:latin typeface="Calibri" panose="020F0502020204030204" charset="0"/>
                <a:ea typeface="宋体" panose="02010600030101010101" pitchFamily="2" charset="-122"/>
              </a:rPr>
              <a:t>中国资本主义经济迅速发展，推动工人阶级力量壮大。</a:t>
            </a:r>
          </a:p>
          <a:p>
            <a:r>
              <a:rPr lang="zh-CN" altLang="zh-CN" sz="2400" b="1">
                <a:solidFill>
                  <a:srgbClr val="231F20"/>
                </a:solidFill>
                <a:latin typeface="Calibri" panose="020F0502020204030204" charset="0"/>
                <a:ea typeface="宋体" panose="02010600030101010101" pitchFamily="2" charset="-122"/>
              </a:rPr>
              <a:t>（</a:t>
            </a:r>
            <a:r>
              <a:rPr lang="en-US" altLang="zh-CN" sz="2400" b="1">
                <a:solidFill>
                  <a:srgbClr val="231F20"/>
                </a:solidFill>
                <a:latin typeface="Calibri" panose="020F0502020204030204" charset="0"/>
                <a:ea typeface="宋体" panose="02010600030101010101" pitchFamily="2" charset="-122"/>
              </a:rPr>
              <a:t>3</a:t>
            </a:r>
            <a:r>
              <a:rPr lang="zh-CN" altLang="zh-CN" sz="2400" b="1">
                <a:solidFill>
                  <a:srgbClr val="231F20"/>
                </a:solidFill>
                <a:latin typeface="Calibri" panose="020F0502020204030204" charset="0"/>
                <a:ea typeface="宋体" panose="02010600030101010101" pitchFamily="2" charset="-122"/>
              </a:rPr>
              <a:t>）社会生活：</a:t>
            </a:r>
          </a:p>
          <a:p>
            <a:r>
              <a:rPr lang="zh-CN" altLang="zh-CN" sz="2400" b="1">
                <a:solidFill>
                  <a:srgbClr val="231F20"/>
                </a:solidFill>
                <a:latin typeface="Calibri" panose="020F0502020204030204" charset="0"/>
                <a:ea typeface="宋体" panose="02010600030101010101" pitchFamily="2" charset="-122"/>
              </a:rPr>
              <a:t>政府倡导文明、开化的新习俗、新风尚。</a:t>
            </a:r>
          </a:p>
          <a:p>
            <a:r>
              <a:rPr lang="zh-CN" altLang="zh-CN" sz="2400" b="1">
                <a:solidFill>
                  <a:srgbClr val="231F20"/>
                </a:solidFill>
                <a:latin typeface="Calibri" panose="020F0502020204030204" charset="0"/>
                <a:ea typeface="宋体" panose="02010600030101010101" pitchFamily="2" charset="-122"/>
              </a:rPr>
              <a:t>（</a:t>
            </a:r>
            <a:r>
              <a:rPr lang="en-US" altLang="zh-CN" sz="2400" b="1">
                <a:solidFill>
                  <a:srgbClr val="231F20"/>
                </a:solidFill>
                <a:latin typeface="Calibri" panose="020F0502020204030204" charset="0"/>
                <a:ea typeface="宋体" panose="02010600030101010101" pitchFamily="2" charset="-122"/>
              </a:rPr>
              <a:t>4</a:t>
            </a:r>
            <a:r>
              <a:rPr lang="zh-CN" altLang="zh-CN" sz="2400" b="1">
                <a:solidFill>
                  <a:srgbClr val="231F20"/>
                </a:solidFill>
                <a:latin typeface="Calibri" panose="020F0502020204030204" charset="0"/>
                <a:ea typeface="宋体" panose="02010600030101010101" pitchFamily="2" charset="-122"/>
              </a:rPr>
              <a:t>）思想：</a:t>
            </a:r>
          </a:p>
          <a:p>
            <a:r>
              <a:rPr lang="zh-CN" altLang="zh-CN" sz="2400" b="1">
                <a:solidFill>
                  <a:srgbClr val="231F20"/>
                </a:solidFill>
                <a:latin typeface="Calibri" panose="020F0502020204030204" charset="0"/>
                <a:ea typeface="宋体" panose="02010600030101010101" pitchFamily="2" charset="-122"/>
              </a:rPr>
              <a:t>新文化运动高举民主与科学的旗帜，推动思想解放。</a:t>
            </a:r>
            <a:endParaRPr lang="zh-CN" altLang="en-US" sz="2400" b="1">
              <a:solidFill>
                <a:srgbClr val="231F20"/>
              </a:solidFill>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知识结构"/>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249" y="836676"/>
            <a:ext cx="11776855" cy="4733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325" y="1524027"/>
            <a:ext cx="10691441" cy="38886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17010" y="2211705"/>
            <a:ext cx="3840480" cy="1568450"/>
          </a:xfrm>
          <a:prstGeom prst="rect">
            <a:avLst/>
          </a:prstGeom>
          <a:noFill/>
          <a:ln>
            <a:noFill/>
          </a:ln>
        </p:spPr>
        <p:txBody>
          <a:bodyPr wrap="none" rtlCol="0" anchor="t">
            <a:spAutoFit/>
          </a:bodyPr>
          <a:lstStyle/>
          <a:p>
            <a:pPr algn="ctr"/>
            <a:r>
              <a:rPr lang="zh-CN" altLang="en-US" sz="9600" b="1" i="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谢谢！</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49300" y="2213610"/>
            <a:ext cx="10192385" cy="3046095"/>
          </a:xfrm>
          <a:prstGeom prst="rect">
            <a:avLst/>
          </a:prstGeom>
        </p:spPr>
        <p:txBody>
          <a:bodyPr wrap="square">
            <a:spAutoFit/>
          </a:bodyPr>
          <a:lstStyle/>
          <a:p>
            <a:pPr lvl="0" algn="just">
              <a:lnSpc>
                <a:spcPct val="150000"/>
              </a:lnSpc>
              <a:tabLst>
                <a:tab pos="2700655" algn="l"/>
              </a:tabLst>
            </a:pPr>
            <a:r>
              <a:rPr lang="zh-CN" altLang="zh-CN" sz="3200" b="1" kern="100" dirty="0" smtClean="0">
                <a:solidFill>
                  <a:schemeClr val="tx1"/>
                </a:solidFill>
                <a:latin typeface="Times New Roman" panose="02020603050405020304"/>
                <a:ea typeface="楷体_GB2312"/>
                <a:cs typeface="Times New Roman" panose="02020603050405020304"/>
              </a:rPr>
              <a:t>不同军阀统治时期</a:t>
            </a:r>
          </a:p>
          <a:p>
            <a:pPr lvl="0" algn="just">
              <a:lnSpc>
                <a:spcPct val="150000"/>
              </a:lnSpc>
              <a:tabLst>
                <a:tab pos="2700655" algn="l"/>
              </a:tabLst>
            </a:pPr>
            <a:r>
              <a:rPr lang="zh-CN" altLang="zh-CN" sz="2400" b="1" kern="100" dirty="0" smtClean="0">
                <a:solidFill>
                  <a:srgbClr val="3366FF"/>
                </a:solidFill>
                <a:latin typeface="Times New Roman" panose="02020603050405020304"/>
                <a:ea typeface="楷体_GB2312"/>
                <a:cs typeface="Times New Roman" panose="02020603050405020304"/>
              </a:rPr>
              <a:t>       袁世凯</a:t>
            </a:r>
            <a:r>
              <a:rPr lang="zh-CN" altLang="zh-CN" sz="2400" b="1" kern="100" dirty="0">
                <a:solidFill>
                  <a:srgbClr val="3366FF"/>
                </a:solidFill>
                <a:latin typeface="Times New Roman" panose="02020603050405020304"/>
                <a:ea typeface="楷体_GB2312"/>
                <a:cs typeface="Times New Roman" panose="02020603050405020304"/>
              </a:rPr>
              <a:t>统治时期：</a:t>
            </a:r>
            <a:r>
              <a:rPr lang="en-US" altLang="zh-CN" sz="2400" b="1" kern="100" dirty="0">
                <a:solidFill>
                  <a:srgbClr val="3366FF"/>
                </a:solidFill>
                <a:latin typeface="Times New Roman" panose="02020603050405020304"/>
                <a:ea typeface="楷体_GB2312"/>
                <a:cs typeface="Courier New" panose="02070309020205020404"/>
              </a:rPr>
              <a:t>1912</a:t>
            </a:r>
            <a:r>
              <a:rPr lang="zh-CN" altLang="zh-CN" sz="2400" b="1" kern="100" dirty="0">
                <a:solidFill>
                  <a:srgbClr val="3366FF"/>
                </a:solidFill>
                <a:latin typeface="Times New Roman" panose="02020603050405020304"/>
                <a:ea typeface="楷体_GB2312"/>
                <a:cs typeface="Times New Roman" panose="02020603050405020304"/>
              </a:rPr>
              <a:t>年</a:t>
            </a:r>
            <a:r>
              <a:rPr lang="en-US" altLang="zh-CN" sz="2400" b="1" kern="100" dirty="0">
                <a:solidFill>
                  <a:srgbClr val="3366FF"/>
                </a:solidFill>
                <a:latin typeface="Times New Roman" panose="02020603050405020304"/>
                <a:ea typeface="楷体_GB2312"/>
                <a:cs typeface="Times New Roman" panose="02020603050405020304"/>
              </a:rPr>
              <a:t>3</a:t>
            </a:r>
            <a:r>
              <a:rPr lang="zh-CN" altLang="zh-CN" sz="2400" b="1" kern="100" dirty="0">
                <a:solidFill>
                  <a:srgbClr val="3366FF"/>
                </a:solidFill>
                <a:latin typeface="Times New Roman" panose="02020603050405020304"/>
                <a:ea typeface="楷体_GB2312"/>
                <a:cs typeface="Times New Roman" panose="02020603050405020304"/>
              </a:rPr>
              <a:t>月至</a:t>
            </a:r>
            <a:r>
              <a:rPr lang="en-US" altLang="zh-CN" sz="2400" b="1" kern="100" dirty="0">
                <a:solidFill>
                  <a:srgbClr val="3366FF"/>
                </a:solidFill>
                <a:latin typeface="Times New Roman" panose="02020603050405020304"/>
                <a:ea typeface="楷体_GB2312"/>
                <a:cs typeface="Courier New" panose="02070309020205020404"/>
              </a:rPr>
              <a:t>1916</a:t>
            </a:r>
            <a:r>
              <a:rPr lang="zh-CN" altLang="zh-CN" sz="2400" b="1" kern="100" dirty="0">
                <a:solidFill>
                  <a:srgbClr val="3366FF"/>
                </a:solidFill>
                <a:latin typeface="Times New Roman" panose="02020603050405020304"/>
                <a:ea typeface="楷体_GB2312"/>
                <a:cs typeface="Times New Roman" panose="02020603050405020304"/>
              </a:rPr>
              <a:t>年</a:t>
            </a:r>
            <a:r>
              <a:rPr lang="en-US" altLang="zh-CN" sz="2400" b="1" kern="100" dirty="0">
                <a:solidFill>
                  <a:srgbClr val="3366FF"/>
                </a:solidFill>
                <a:latin typeface="Times New Roman" panose="02020603050405020304"/>
                <a:ea typeface="楷体_GB2312"/>
                <a:cs typeface="Courier New" panose="02070309020205020404"/>
              </a:rPr>
              <a:t>6</a:t>
            </a:r>
            <a:r>
              <a:rPr lang="zh-CN" altLang="zh-CN" sz="2400" b="1" kern="100" dirty="0">
                <a:solidFill>
                  <a:srgbClr val="3366FF"/>
                </a:solidFill>
                <a:latin typeface="Times New Roman" panose="02020603050405020304"/>
                <a:ea typeface="楷体_GB2312"/>
                <a:cs typeface="Times New Roman" panose="02020603050405020304"/>
              </a:rPr>
              <a:t>月</a:t>
            </a:r>
            <a:endParaRPr lang="zh-CN" altLang="zh-CN" sz="1050" kern="100" dirty="0">
              <a:solidFill>
                <a:srgbClr val="3366FF"/>
              </a:solidFill>
              <a:latin typeface="宋体" panose="02010600030101010101" pitchFamily="2" charset="-122"/>
              <a:cs typeface="Courier New" panose="02070309020205020404"/>
            </a:endParaRPr>
          </a:p>
          <a:p>
            <a:pPr lvl="0" algn="just">
              <a:lnSpc>
                <a:spcPct val="150000"/>
              </a:lnSpc>
              <a:tabLst>
                <a:tab pos="2700655" algn="l"/>
              </a:tabLst>
            </a:pPr>
            <a:r>
              <a:rPr lang="zh-CN" altLang="zh-CN" sz="2400" b="1" kern="100" dirty="0">
                <a:solidFill>
                  <a:srgbClr val="3366FF"/>
                </a:solidFill>
                <a:latin typeface="Times New Roman" panose="02020603050405020304"/>
                <a:ea typeface="楷体_GB2312"/>
                <a:cs typeface="Times New Roman" panose="02020603050405020304"/>
              </a:rPr>
              <a:t>       皖系军阀统治时期：</a:t>
            </a:r>
            <a:r>
              <a:rPr lang="en-US" altLang="zh-CN" sz="2400" b="1" kern="100" dirty="0">
                <a:solidFill>
                  <a:srgbClr val="3366FF"/>
                </a:solidFill>
                <a:latin typeface="Times New Roman" panose="02020603050405020304"/>
                <a:ea typeface="楷体_GB2312"/>
                <a:cs typeface="Courier New" panose="02070309020205020404"/>
              </a:rPr>
              <a:t>1916</a:t>
            </a:r>
            <a:r>
              <a:rPr lang="zh-CN" altLang="zh-CN" sz="2400" b="1" kern="100" dirty="0">
                <a:solidFill>
                  <a:srgbClr val="3366FF"/>
                </a:solidFill>
                <a:latin typeface="Times New Roman" panose="02020603050405020304"/>
                <a:ea typeface="楷体_GB2312"/>
                <a:cs typeface="Times New Roman" panose="02020603050405020304"/>
              </a:rPr>
              <a:t>年</a:t>
            </a:r>
            <a:r>
              <a:rPr lang="en-US" altLang="zh-CN" sz="2400" b="1" kern="100" dirty="0">
                <a:solidFill>
                  <a:srgbClr val="3366FF"/>
                </a:solidFill>
                <a:latin typeface="Times New Roman" panose="02020603050405020304"/>
                <a:ea typeface="楷体_GB2312"/>
                <a:cs typeface="Courier New" panose="02070309020205020404"/>
              </a:rPr>
              <a:t>6</a:t>
            </a:r>
            <a:r>
              <a:rPr lang="zh-CN" altLang="zh-CN" sz="2400" b="1" kern="100" dirty="0">
                <a:solidFill>
                  <a:srgbClr val="3366FF"/>
                </a:solidFill>
                <a:latin typeface="Times New Roman" panose="02020603050405020304"/>
                <a:ea typeface="楷体_GB2312"/>
                <a:cs typeface="Times New Roman" panose="02020603050405020304"/>
              </a:rPr>
              <a:t>月至</a:t>
            </a:r>
            <a:r>
              <a:rPr lang="en-US" altLang="zh-CN" sz="2400" b="1" kern="100" dirty="0">
                <a:solidFill>
                  <a:srgbClr val="3366FF"/>
                </a:solidFill>
                <a:latin typeface="Times New Roman" panose="02020603050405020304"/>
                <a:ea typeface="楷体_GB2312"/>
                <a:cs typeface="Courier New" panose="02070309020205020404"/>
              </a:rPr>
              <a:t>1920</a:t>
            </a:r>
            <a:r>
              <a:rPr lang="zh-CN" altLang="zh-CN" sz="2400" b="1" kern="100" dirty="0">
                <a:solidFill>
                  <a:srgbClr val="3366FF"/>
                </a:solidFill>
                <a:latin typeface="Times New Roman" panose="02020603050405020304"/>
                <a:ea typeface="楷体_GB2312"/>
                <a:cs typeface="Times New Roman" panose="02020603050405020304"/>
              </a:rPr>
              <a:t>年</a:t>
            </a:r>
            <a:r>
              <a:rPr lang="en-US" altLang="zh-CN" sz="2400" b="1" kern="100" dirty="0">
                <a:solidFill>
                  <a:srgbClr val="3366FF"/>
                </a:solidFill>
                <a:latin typeface="Times New Roman" panose="02020603050405020304"/>
                <a:ea typeface="楷体_GB2312"/>
                <a:cs typeface="Courier New" panose="02070309020205020404"/>
              </a:rPr>
              <a:t>7</a:t>
            </a:r>
            <a:r>
              <a:rPr lang="zh-CN" altLang="zh-CN" sz="2400" b="1" kern="100" dirty="0">
                <a:solidFill>
                  <a:srgbClr val="3366FF"/>
                </a:solidFill>
                <a:latin typeface="Times New Roman" panose="02020603050405020304"/>
                <a:ea typeface="楷体_GB2312"/>
                <a:cs typeface="Times New Roman" panose="02020603050405020304"/>
              </a:rPr>
              <a:t>月</a:t>
            </a:r>
            <a:endParaRPr lang="zh-CN" altLang="zh-CN" sz="1050" kern="100" dirty="0">
              <a:solidFill>
                <a:srgbClr val="3366FF"/>
              </a:solidFill>
              <a:latin typeface="宋体" panose="02010600030101010101" pitchFamily="2" charset="-122"/>
              <a:cs typeface="Courier New" panose="02070309020205020404"/>
            </a:endParaRPr>
          </a:p>
          <a:p>
            <a:pPr lvl="0" algn="just">
              <a:lnSpc>
                <a:spcPct val="150000"/>
              </a:lnSpc>
              <a:tabLst>
                <a:tab pos="2700655" algn="l"/>
              </a:tabLst>
            </a:pPr>
            <a:r>
              <a:rPr lang="zh-CN" altLang="zh-CN" sz="2400" b="1" kern="100" dirty="0">
                <a:solidFill>
                  <a:srgbClr val="3366FF"/>
                </a:solidFill>
                <a:latin typeface="Times New Roman" panose="02020603050405020304"/>
                <a:ea typeface="楷体_GB2312"/>
                <a:cs typeface="Times New Roman" panose="02020603050405020304"/>
              </a:rPr>
              <a:t>       直系军阀统治时期：</a:t>
            </a:r>
            <a:r>
              <a:rPr lang="en-US" altLang="zh-CN" sz="2400" b="1" kern="100" dirty="0">
                <a:solidFill>
                  <a:srgbClr val="3366FF"/>
                </a:solidFill>
                <a:latin typeface="Times New Roman" panose="02020603050405020304"/>
                <a:ea typeface="楷体_GB2312"/>
                <a:cs typeface="Courier New" panose="02070309020205020404"/>
              </a:rPr>
              <a:t>1920</a:t>
            </a:r>
            <a:r>
              <a:rPr lang="zh-CN" altLang="zh-CN" sz="2400" b="1" kern="100" dirty="0">
                <a:solidFill>
                  <a:srgbClr val="3366FF"/>
                </a:solidFill>
                <a:latin typeface="Times New Roman" panose="02020603050405020304"/>
                <a:ea typeface="楷体_GB2312"/>
                <a:cs typeface="Times New Roman" panose="02020603050405020304"/>
              </a:rPr>
              <a:t>年</a:t>
            </a:r>
            <a:r>
              <a:rPr lang="en-US" altLang="zh-CN" sz="2400" b="1" kern="100" dirty="0">
                <a:solidFill>
                  <a:srgbClr val="3366FF"/>
                </a:solidFill>
                <a:latin typeface="Times New Roman" panose="02020603050405020304"/>
                <a:ea typeface="楷体_GB2312"/>
                <a:cs typeface="Courier New" panose="02070309020205020404"/>
              </a:rPr>
              <a:t>7</a:t>
            </a:r>
            <a:r>
              <a:rPr lang="zh-CN" altLang="zh-CN" sz="2400" b="1" kern="100" dirty="0">
                <a:solidFill>
                  <a:srgbClr val="3366FF"/>
                </a:solidFill>
                <a:latin typeface="Times New Roman" panose="02020603050405020304"/>
                <a:ea typeface="楷体_GB2312"/>
                <a:cs typeface="Times New Roman" panose="02020603050405020304"/>
              </a:rPr>
              <a:t>月至</a:t>
            </a:r>
            <a:r>
              <a:rPr lang="en-US" altLang="zh-CN" sz="2400" b="1" kern="100" dirty="0">
                <a:solidFill>
                  <a:srgbClr val="3366FF"/>
                </a:solidFill>
                <a:latin typeface="Times New Roman" panose="02020603050405020304"/>
                <a:ea typeface="楷体_GB2312"/>
                <a:cs typeface="Courier New" panose="02070309020205020404"/>
              </a:rPr>
              <a:t>1924</a:t>
            </a:r>
            <a:r>
              <a:rPr lang="zh-CN" altLang="zh-CN" sz="2400" b="1" kern="100" dirty="0">
                <a:solidFill>
                  <a:srgbClr val="3366FF"/>
                </a:solidFill>
                <a:latin typeface="Times New Roman" panose="02020603050405020304"/>
                <a:ea typeface="楷体_GB2312"/>
                <a:cs typeface="Times New Roman" panose="02020603050405020304"/>
              </a:rPr>
              <a:t>年</a:t>
            </a:r>
            <a:r>
              <a:rPr lang="en-US" altLang="zh-CN" sz="2400" b="1" kern="100" dirty="0">
                <a:solidFill>
                  <a:srgbClr val="3366FF"/>
                </a:solidFill>
                <a:latin typeface="Times New Roman" panose="02020603050405020304"/>
                <a:ea typeface="楷体_GB2312"/>
                <a:cs typeface="Courier New" panose="02070309020205020404"/>
              </a:rPr>
              <a:t>10</a:t>
            </a:r>
            <a:r>
              <a:rPr lang="zh-CN" altLang="zh-CN" sz="2400" b="1" kern="100" dirty="0">
                <a:solidFill>
                  <a:srgbClr val="3366FF"/>
                </a:solidFill>
                <a:latin typeface="Times New Roman" panose="02020603050405020304"/>
                <a:ea typeface="楷体_GB2312"/>
                <a:cs typeface="Times New Roman" panose="02020603050405020304"/>
              </a:rPr>
              <a:t>月</a:t>
            </a:r>
            <a:endParaRPr lang="zh-CN" altLang="zh-CN" sz="1050" kern="100" dirty="0">
              <a:solidFill>
                <a:srgbClr val="3366FF"/>
              </a:solidFill>
              <a:latin typeface="宋体" panose="02010600030101010101" pitchFamily="2" charset="-122"/>
              <a:cs typeface="Courier New" panose="02070309020205020404"/>
            </a:endParaRPr>
          </a:p>
          <a:p>
            <a:pPr lvl="0" algn="just">
              <a:lnSpc>
                <a:spcPct val="150000"/>
              </a:lnSpc>
              <a:tabLst>
                <a:tab pos="2700655" algn="l"/>
              </a:tabLst>
            </a:pPr>
            <a:r>
              <a:rPr lang="zh-CN" altLang="zh-CN" sz="2400" b="1" kern="100" dirty="0">
                <a:solidFill>
                  <a:srgbClr val="3366FF"/>
                </a:solidFill>
                <a:latin typeface="Times New Roman" panose="02020603050405020304"/>
                <a:ea typeface="楷体_GB2312"/>
                <a:cs typeface="Times New Roman" panose="02020603050405020304"/>
              </a:rPr>
              <a:t>       奉系军阀统治时期：</a:t>
            </a:r>
            <a:r>
              <a:rPr lang="en-US" altLang="zh-CN" sz="2400" b="1" kern="100" dirty="0">
                <a:solidFill>
                  <a:srgbClr val="3366FF"/>
                </a:solidFill>
                <a:latin typeface="Times New Roman" panose="02020603050405020304"/>
                <a:ea typeface="楷体_GB2312"/>
                <a:cs typeface="Courier New" panose="02070309020205020404"/>
              </a:rPr>
              <a:t>1924</a:t>
            </a:r>
            <a:r>
              <a:rPr lang="zh-CN" altLang="zh-CN" sz="2400" b="1" kern="100" dirty="0">
                <a:solidFill>
                  <a:srgbClr val="3366FF"/>
                </a:solidFill>
                <a:latin typeface="Times New Roman" panose="02020603050405020304"/>
                <a:ea typeface="楷体_GB2312"/>
                <a:cs typeface="Times New Roman" panose="02020603050405020304"/>
              </a:rPr>
              <a:t>年</a:t>
            </a:r>
            <a:r>
              <a:rPr lang="en-US" altLang="zh-CN" sz="2400" b="1" kern="100" dirty="0">
                <a:solidFill>
                  <a:srgbClr val="3366FF"/>
                </a:solidFill>
                <a:latin typeface="Times New Roman" panose="02020603050405020304"/>
                <a:ea typeface="楷体_GB2312"/>
                <a:cs typeface="Courier New" panose="02070309020205020404"/>
              </a:rPr>
              <a:t>10</a:t>
            </a:r>
            <a:r>
              <a:rPr lang="zh-CN" altLang="zh-CN" sz="2400" b="1" kern="100" dirty="0">
                <a:solidFill>
                  <a:srgbClr val="3366FF"/>
                </a:solidFill>
                <a:latin typeface="Times New Roman" panose="02020603050405020304"/>
                <a:ea typeface="楷体_GB2312"/>
                <a:cs typeface="Times New Roman" panose="02020603050405020304"/>
              </a:rPr>
              <a:t>月至</a:t>
            </a:r>
            <a:r>
              <a:rPr lang="en-US" altLang="zh-CN" sz="2400" b="1" kern="100" dirty="0">
                <a:solidFill>
                  <a:srgbClr val="3366FF"/>
                </a:solidFill>
                <a:latin typeface="Times New Roman" panose="02020603050405020304"/>
                <a:ea typeface="楷体_GB2312"/>
                <a:cs typeface="Courier New" panose="02070309020205020404"/>
              </a:rPr>
              <a:t>1928</a:t>
            </a:r>
            <a:r>
              <a:rPr lang="zh-CN" altLang="zh-CN" sz="2400" b="1" kern="100" dirty="0">
                <a:solidFill>
                  <a:srgbClr val="3366FF"/>
                </a:solidFill>
                <a:latin typeface="Times New Roman" panose="02020603050405020304"/>
                <a:ea typeface="楷体_GB2312"/>
                <a:cs typeface="Times New Roman" panose="02020603050405020304"/>
              </a:rPr>
              <a:t>年</a:t>
            </a:r>
            <a:r>
              <a:rPr lang="en-US" altLang="zh-CN" sz="2400" b="1" kern="100" dirty="0">
                <a:solidFill>
                  <a:srgbClr val="3366FF"/>
                </a:solidFill>
                <a:latin typeface="Times New Roman" panose="02020603050405020304"/>
                <a:ea typeface="楷体_GB2312"/>
                <a:cs typeface="Courier New" panose="02070309020205020404"/>
              </a:rPr>
              <a:t>12</a:t>
            </a:r>
            <a:r>
              <a:rPr lang="zh-CN" altLang="zh-CN" sz="2400" b="1" kern="100" dirty="0">
                <a:solidFill>
                  <a:srgbClr val="3366FF"/>
                </a:solidFill>
                <a:latin typeface="Times New Roman" panose="02020603050405020304"/>
                <a:ea typeface="楷体_GB2312"/>
                <a:cs typeface="Times New Roman" panose="02020603050405020304"/>
              </a:rPr>
              <a:t>月</a:t>
            </a:r>
            <a:endParaRPr lang="zh-CN" altLang="zh-CN" sz="1050" kern="100" dirty="0">
              <a:solidFill>
                <a:srgbClr val="3366FF"/>
              </a:solidFill>
              <a:latin typeface="宋体" panose="02010600030101010101" pitchFamily="2" charset="-122"/>
              <a:cs typeface="Courier New" panose="02070309020205020404"/>
            </a:endParaRPr>
          </a:p>
        </p:txBody>
      </p:sp>
      <p:sp>
        <p:nvSpPr>
          <p:cNvPr id="4" name="文本框 3"/>
          <p:cNvSpPr txBox="1"/>
          <p:nvPr/>
        </p:nvSpPr>
        <p:spPr>
          <a:xfrm>
            <a:off x="812165" y="505460"/>
            <a:ext cx="10066020" cy="1445260"/>
          </a:xfrm>
          <a:prstGeom prst="rect">
            <a:avLst/>
          </a:prstGeom>
          <a:noFill/>
        </p:spPr>
        <p:txBody>
          <a:bodyPr wrap="square" rtlCol="0">
            <a:spAutoFit/>
          </a:bodyPr>
          <a:lstStyle/>
          <a:p>
            <a:pPr algn="ctr"/>
            <a:r>
              <a:rPr lang="zh-CN" altLang="en-US" sz="4400">
                <a:ln w="22225">
                  <a:solidFill>
                    <a:schemeClr val="accent2"/>
                  </a:solidFill>
                  <a:prstDash val="solid"/>
                </a:ln>
                <a:solidFill>
                  <a:srgbClr val="FF0000"/>
                </a:solidFill>
                <a:effectLst/>
                <a:latin typeface="方正粗黑宋简体" panose="02000000000000000000" charset="-122"/>
                <a:ea typeface="方正粗黑宋简体" panose="02000000000000000000" charset="-122"/>
              </a:rPr>
              <a:t>北洋军阀的统治</a:t>
            </a:r>
          </a:p>
          <a:p>
            <a:pPr algn="ctr"/>
            <a:r>
              <a:rPr lang="zh-CN" altLang="en-US" sz="4400">
                <a:solidFill>
                  <a:schemeClr val="tx1"/>
                </a:solidFill>
                <a:effectLst>
                  <a:reflection blurRad="6350" stA="53000" endA="300" endPos="35500" dir="5400000" sy="-90000" algn="bl" rotWithShape="0"/>
                </a:effectLst>
                <a:latin typeface="方正粗黑宋简体" panose="02000000000000000000" charset="-122"/>
                <a:ea typeface="方正粗黑宋简体" panose="02000000000000000000" charset="-122"/>
              </a:rPr>
              <a:t>时间：</a:t>
            </a:r>
            <a:r>
              <a:rPr lang="en-US" altLang="zh-CN" sz="44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rPr>
              <a:t>1912.3——1928.12</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272209" y="2326905"/>
            <a:ext cx="11647294"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2700655" algn="l"/>
              </a:tabLst>
            </a:pPr>
            <a:r>
              <a:rPr lang="en-US" altLang="zh-CN" sz="2400" b="1" kern="100">
                <a:latin typeface="Times New Roman" panose="02020603050405020304"/>
                <a:ea typeface="黑体" panose="02010609060101010101" charset="-122"/>
                <a:cs typeface="Courier New" panose="02070309020205020404"/>
              </a:rPr>
              <a:t>1</a:t>
            </a:r>
            <a:r>
              <a:rPr lang="en-US" altLang="zh-CN" sz="2400" b="1" kern="100">
                <a:latin typeface="Times New Roman" panose="02020603050405020304"/>
                <a:cs typeface="Courier New" panose="02070309020205020404"/>
              </a:rPr>
              <a:t>.</a:t>
            </a:r>
            <a:r>
              <a:rPr lang="zh-CN" altLang="zh-CN" sz="2400" b="1" kern="100" dirty="0">
                <a:latin typeface="Times New Roman" panose="02020603050405020304"/>
                <a:ea typeface="黑体" panose="02010609060101010101" charset="-122"/>
                <a:cs typeface="Times New Roman" panose="02020603050405020304"/>
              </a:rPr>
              <a:t>袁世凯复辟帝制</a:t>
            </a:r>
            <a:endParaRPr lang="zh-CN" altLang="zh-CN" sz="1050" kern="100" dirty="0">
              <a:effectLst/>
              <a:latin typeface="宋体" panose="02010600030101010101" pitchFamily="2" charset="-122"/>
              <a:cs typeface="Courier New" panose="02070309020205020404"/>
            </a:endParaRPr>
          </a:p>
        </p:txBody>
      </p:sp>
      <p:pic>
        <p:nvPicPr>
          <p:cNvPr id="8"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637" y="710848"/>
            <a:ext cx="73025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
          <p:cNvSpPr>
            <a:spLocks noChangeArrowheads="1"/>
          </p:cNvSpPr>
          <p:nvPr/>
        </p:nvSpPr>
        <p:spPr bwMode="auto">
          <a:xfrm>
            <a:off x="920224" y="1401120"/>
            <a:ext cx="10352038" cy="1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tabLst>
                <a:tab pos="2700655" algn="l"/>
              </a:tabLst>
            </a:pPr>
            <a:r>
              <a:rPr lang="zh-CN" altLang="zh-CN" sz="2400" b="1" kern="100" dirty="0">
                <a:solidFill>
                  <a:srgbClr val="3366FF"/>
                </a:solidFill>
                <a:latin typeface="Times New Roman" panose="02020603050405020304"/>
                <a:ea typeface="楷体_GB2312"/>
                <a:cs typeface="Times New Roman" panose="02020603050405020304"/>
              </a:rPr>
              <a:t>独裁专制与民主共和的斗争，实质是资本主义势力与封建势力的斗争</a:t>
            </a:r>
            <a:endParaRPr lang="zh-CN" altLang="zh-CN" sz="1050" kern="100" dirty="0">
              <a:effectLst/>
              <a:latin typeface="宋体" panose="02010600030101010101" pitchFamily="2" charset="-122"/>
              <a:cs typeface="Courier New" panose="02070309020205020404"/>
            </a:endParaRPr>
          </a:p>
        </p:txBody>
      </p:sp>
      <p:sp>
        <p:nvSpPr>
          <p:cNvPr id="11" name="矩形 10"/>
          <p:cNvSpPr/>
          <p:nvPr/>
        </p:nvSpPr>
        <p:spPr>
          <a:xfrm>
            <a:off x="4715190" y="3105338"/>
            <a:ext cx="829073" cy="477054"/>
          </a:xfrm>
          <a:prstGeom prst="rect">
            <a:avLst/>
          </a:prstGeom>
        </p:spPr>
        <p:txBody>
          <a:bodyPr wrap="none">
            <a:spAutoFit/>
          </a:bodyPr>
          <a:lstStyle/>
          <a:p>
            <a:r>
              <a:rPr lang="zh-CN" altLang="zh-CN" sz="2400" b="1" kern="100" dirty="0">
                <a:solidFill>
                  <a:srgbClr val="FF0000"/>
                </a:solidFill>
                <a:latin typeface="Times New Roman" panose="02020603050405020304"/>
                <a:cs typeface="Times New Roman" panose="02020603050405020304"/>
              </a:rPr>
              <a:t>北京</a:t>
            </a:r>
            <a:endParaRPr lang="zh-CN" altLang="en-US" sz="2400" b="1" dirty="0">
              <a:solidFill>
                <a:srgbClr val="FF0000"/>
              </a:solidFill>
            </a:endParaRPr>
          </a:p>
        </p:txBody>
      </p:sp>
      <p:sp>
        <p:nvSpPr>
          <p:cNvPr id="2"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3" name="对象 2"/>
          <p:cNvGraphicFramePr>
            <a:graphicFrameLocks noChangeAspect="1"/>
          </p:cNvGraphicFramePr>
          <p:nvPr/>
        </p:nvGraphicFramePr>
        <p:xfrm>
          <a:off x="2291384" y="710621"/>
          <a:ext cx="5268913" cy="396875"/>
        </p:xfrm>
        <a:graphic>
          <a:graphicData uri="http://schemas.openxmlformats.org/presentationml/2006/ole">
            <mc:AlternateContent xmlns:mc="http://schemas.openxmlformats.org/markup-compatibility/2006">
              <mc:Choice xmlns:v="urn:schemas-microsoft-com:vml" Requires="v">
                <p:oleObj spid="_x0000_s1029" name="文档" r:id="rId5" imgW="5280025" imgH="398145" progId="">
                  <p:embed/>
                </p:oleObj>
              </mc:Choice>
              <mc:Fallback>
                <p:oleObj name="文档" r:id="rId5" imgW="5280025" imgH="398145" progId="">
                  <p:embed/>
                  <p:pic>
                    <p:nvPicPr>
                      <p:cNvPr id="0" name="图片 1024"/>
                      <p:cNvPicPr>
                        <a:picLocks noChangeAspect="1"/>
                      </p:cNvPicPr>
                      <p:nvPr/>
                    </p:nvPicPr>
                    <p:blipFill>
                      <a:blip r:embed="rId6"/>
                      <a:stretch>
                        <a:fillRect/>
                      </a:stretch>
                    </p:blipFill>
                    <p:spPr>
                      <a:xfrm>
                        <a:off x="2291384" y="710621"/>
                        <a:ext cx="5268913" cy="39687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19760" y="3105150"/>
          <a:ext cx="10652125" cy="2909888"/>
        </p:xfrm>
        <a:graphic>
          <a:graphicData uri="http://schemas.openxmlformats.org/presentationml/2006/ole">
            <mc:AlternateContent xmlns:mc="http://schemas.openxmlformats.org/markup-compatibility/2006">
              <mc:Choice xmlns:v="urn:schemas-microsoft-com:vml" Requires="v">
                <p:oleObj spid="_x0000_s1030" name="文档" r:id="rId8" imgW="10682605" imgH="2923540" progId="">
                  <p:embed/>
                </p:oleObj>
              </mc:Choice>
              <mc:Fallback>
                <p:oleObj name="文档" r:id="rId8" imgW="10682605" imgH="2923540" progId="">
                  <p:embed/>
                  <p:pic>
                    <p:nvPicPr>
                      <p:cNvPr id="0" name="图片 1025"/>
                      <p:cNvPicPr>
                        <a:picLocks noChangeAspect="1"/>
                      </p:cNvPicPr>
                      <p:nvPr/>
                    </p:nvPicPr>
                    <p:blipFill>
                      <a:blip r:embed="rId9"/>
                      <a:stretch>
                        <a:fillRect/>
                      </a:stretch>
                    </p:blipFill>
                    <p:spPr>
                      <a:xfrm>
                        <a:off x="619760" y="3105150"/>
                        <a:ext cx="10652125" cy="2909888"/>
                      </a:xfrm>
                      <a:prstGeom prst="rect">
                        <a:avLst/>
                      </a:prstGeom>
                      <a:noFill/>
                      <a:ln w="9525">
                        <a:noFill/>
                      </a:ln>
                    </p:spPr>
                  </p:pic>
                </p:oleObj>
              </mc:Fallback>
            </mc:AlternateContent>
          </a:graphicData>
        </a:graphic>
      </p:graphicFrame>
      <p:sp>
        <p:nvSpPr>
          <p:cNvPr id="12" name="矩形 11"/>
          <p:cNvSpPr/>
          <p:nvPr/>
        </p:nvSpPr>
        <p:spPr>
          <a:xfrm>
            <a:off x="4391528" y="3543409"/>
            <a:ext cx="1112805" cy="461665"/>
          </a:xfrm>
          <a:prstGeom prst="rect">
            <a:avLst/>
          </a:prstGeom>
        </p:spPr>
        <p:txBody>
          <a:bodyPr wrap="none">
            <a:spAutoFit/>
          </a:bodyPr>
          <a:lstStyle/>
          <a:p>
            <a:r>
              <a:rPr lang="zh-CN" altLang="zh-CN" sz="2400" b="1" kern="100">
                <a:solidFill>
                  <a:srgbClr val="FF0000"/>
                </a:solidFill>
                <a:latin typeface="Times New Roman" panose="02020603050405020304"/>
                <a:cs typeface="Times New Roman" panose="02020603050405020304"/>
              </a:rPr>
              <a:t>国民党</a:t>
            </a:r>
            <a:endParaRPr lang="zh-CN" altLang="en-US" sz="2400" b="1" dirty="0">
              <a:solidFill>
                <a:srgbClr val="FF0000"/>
              </a:solidFill>
            </a:endParaRPr>
          </a:p>
        </p:txBody>
      </p:sp>
      <p:sp>
        <p:nvSpPr>
          <p:cNvPr id="13" name="矩形 12"/>
          <p:cNvSpPr/>
          <p:nvPr/>
        </p:nvSpPr>
        <p:spPr>
          <a:xfrm>
            <a:off x="9268125" y="3965108"/>
            <a:ext cx="1112805" cy="461665"/>
          </a:xfrm>
          <a:prstGeom prst="rect">
            <a:avLst/>
          </a:prstGeom>
        </p:spPr>
        <p:txBody>
          <a:bodyPr wrap="none">
            <a:spAutoFit/>
          </a:bodyPr>
          <a:lstStyle/>
          <a:p>
            <a:r>
              <a:rPr lang="zh-CN" altLang="zh-CN" sz="2400" b="1" kern="100">
                <a:solidFill>
                  <a:srgbClr val="FF0000"/>
                </a:solidFill>
                <a:latin typeface="Times New Roman" panose="02020603050405020304"/>
                <a:cs typeface="Times New Roman" panose="02020603050405020304"/>
              </a:rPr>
              <a:t>总统制</a:t>
            </a:r>
            <a:endParaRPr lang="zh-CN" altLang="en-US" sz="2400" b="1" dirty="0">
              <a:solidFill>
                <a:srgbClr val="FF0000"/>
              </a:solidFill>
            </a:endParaRPr>
          </a:p>
        </p:txBody>
      </p:sp>
      <p:sp>
        <p:nvSpPr>
          <p:cNvPr id="14" name="矩形 13"/>
          <p:cNvSpPr/>
          <p:nvPr/>
        </p:nvSpPr>
        <p:spPr>
          <a:xfrm>
            <a:off x="4477690" y="4419395"/>
            <a:ext cx="2659702" cy="461665"/>
          </a:xfrm>
          <a:prstGeom prst="rect">
            <a:avLst/>
          </a:prstGeom>
        </p:spPr>
        <p:txBody>
          <a:bodyPr wrap="none">
            <a:spAutoFit/>
          </a:bodyPr>
          <a:lstStyle/>
          <a:p>
            <a:r>
              <a:rPr lang="zh-CN" altLang="zh-CN" sz="2400" b="1" kern="100">
                <a:solidFill>
                  <a:srgbClr val="FF0000"/>
                </a:solidFill>
                <a:latin typeface="Times New Roman" panose="02020603050405020304"/>
                <a:cs typeface="Times New Roman" panose="02020603050405020304"/>
              </a:rPr>
              <a:t>修正大总统选举法</a:t>
            </a:r>
            <a:endParaRPr lang="zh-CN" altLang="en-US" sz="2400" b="1" dirty="0">
              <a:solidFill>
                <a:srgbClr val="FF0000"/>
              </a:solidFill>
            </a:endParaRPr>
          </a:p>
        </p:txBody>
      </p:sp>
      <p:sp>
        <p:nvSpPr>
          <p:cNvPr id="15" name="矩形 14"/>
          <p:cNvSpPr/>
          <p:nvPr/>
        </p:nvSpPr>
        <p:spPr>
          <a:xfrm>
            <a:off x="4630090" y="5224131"/>
            <a:ext cx="2040943" cy="461665"/>
          </a:xfrm>
          <a:prstGeom prst="rect">
            <a:avLst/>
          </a:prstGeom>
        </p:spPr>
        <p:txBody>
          <a:bodyPr wrap="none">
            <a:spAutoFit/>
          </a:bodyPr>
          <a:lstStyle/>
          <a:p>
            <a:r>
              <a:rPr lang="zh-CN" altLang="zh-CN" sz="2400" b="1" kern="100" dirty="0">
                <a:solidFill>
                  <a:srgbClr val="FF0000"/>
                </a:solidFill>
                <a:latin typeface="Times New Roman" panose="02020603050405020304"/>
                <a:cs typeface="Times New Roman" panose="02020603050405020304"/>
              </a:rPr>
              <a:t>中日民四条约</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childTnLst>
              </p:cTn>
              <p:nextCondLst>
                <p:cond evt="onClick" delay="0">
                  <p:tgtEl>
                    <p:spTgt spid="3"/>
                  </p:tgtEl>
                </p:cond>
              </p:nextCondLst>
            </p:seq>
          </p:childTnLst>
        </p:cTn>
      </p:par>
    </p:tnLst>
    <p:bldLst>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315264" y="813685"/>
            <a:ext cx="1153197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2700655" algn="l"/>
              </a:tabLst>
            </a:pPr>
            <a:r>
              <a:rPr lang="en-US" altLang="zh-CN" sz="2400" b="1" kern="100" dirty="0">
                <a:latin typeface="Times New Roman" panose="02020603050405020304"/>
                <a:cs typeface="Courier New" panose="02070309020205020404"/>
              </a:rPr>
              <a:t>(2)</a:t>
            </a:r>
            <a:r>
              <a:rPr lang="zh-CN" altLang="zh-CN" sz="2400" b="1" kern="100" dirty="0">
                <a:latin typeface="Times New Roman" panose="02020603050405020304"/>
                <a:cs typeface="Times New Roman" panose="02020603050405020304"/>
              </a:rPr>
              <a:t>称帝：</a:t>
            </a:r>
            <a:r>
              <a:rPr lang="en-US" altLang="zh-CN" sz="2400" b="1" kern="100" dirty="0">
                <a:latin typeface="Times New Roman" panose="02020603050405020304"/>
                <a:cs typeface="Courier New" panose="02070309020205020404"/>
              </a:rPr>
              <a:t>1915</a:t>
            </a:r>
            <a:r>
              <a:rPr lang="zh-CN" altLang="zh-CN" sz="2400" b="1" kern="100" dirty="0">
                <a:latin typeface="Times New Roman" panose="02020603050405020304"/>
                <a:cs typeface="Times New Roman" panose="02020603050405020304"/>
              </a:rPr>
              <a:t>年</a:t>
            </a:r>
            <a:r>
              <a:rPr lang="en-US" altLang="zh-CN" sz="2400" b="1" kern="100" dirty="0">
                <a:latin typeface="Times New Roman" panose="02020603050405020304"/>
                <a:cs typeface="Courier New" panose="02070309020205020404"/>
              </a:rPr>
              <a:t>10</a:t>
            </a:r>
            <a:r>
              <a:rPr lang="zh-CN" altLang="zh-CN" sz="2400" b="1" kern="100" dirty="0">
                <a:latin typeface="Times New Roman" panose="02020603050405020304"/>
                <a:cs typeface="Times New Roman" panose="02020603050405020304"/>
              </a:rPr>
              <a:t>月，参政院</a:t>
            </a:r>
            <a:r>
              <a:rPr lang="zh-CN" altLang="zh-CN" sz="2400" b="1" kern="100" dirty="0" smtClean="0">
                <a:latin typeface="Times New Roman" panose="02020603050405020304"/>
                <a:cs typeface="Times New Roman" panose="02020603050405020304"/>
              </a:rPr>
              <a:t>召开</a:t>
            </a:r>
            <a:r>
              <a:rPr lang="en-US" altLang="zh-CN" sz="2400" b="1" kern="100" dirty="0" smtClean="0">
                <a:latin typeface="Times New Roman" panose="02020603050405020304"/>
                <a:cs typeface="Times New Roman" panose="02020603050405020304"/>
              </a:rPr>
              <a:t> 	        	             </a:t>
            </a:r>
            <a:r>
              <a:rPr lang="zh-CN" altLang="zh-CN" sz="2400" b="1" kern="100" dirty="0" smtClean="0">
                <a:latin typeface="Times New Roman" panose="02020603050405020304"/>
                <a:cs typeface="Times New Roman" panose="02020603050405020304"/>
              </a:rPr>
              <a:t>袁世凯</a:t>
            </a:r>
            <a:r>
              <a:rPr lang="zh-CN" altLang="zh-CN" sz="2400" b="1" kern="100" dirty="0">
                <a:latin typeface="Times New Roman" panose="02020603050405020304"/>
                <a:cs typeface="Times New Roman" panose="02020603050405020304"/>
              </a:rPr>
              <a:t>接受</a:t>
            </a:r>
            <a:r>
              <a:rPr lang="en-US" altLang="zh-CN" sz="2400" b="1" kern="100" dirty="0">
                <a:latin typeface="宋体" panose="02010600030101010101" pitchFamily="2" charset="-122"/>
                <a:cs typeface="Times New Roman" panose="02020603050405020304"/>
              </a:rPr>
              <a:t>“</a:t>
            </a:r>
            <a:r>
              <a:rPr lang="zh-CN" altLang="zh-CN" sz="2400" b="1" kern="100" dirty="0">
                <a:latin typeface="Times New Roman" panose="02020603050405020304"/>
                <a:cs typeface="Times New Roman" panose="02020603050405020304"/>
              </a:rPr>
              <a:t>劝进</a:t>
            </a:r>
            <a:r>
              <a:rPr lang="en-US" altLang="zh-CN" sz="2400" b="1" kern="100" dirty="0">
                <a:latin typeface="宋体" panose="02010600030101010101" pitchFamily="2" charset="-122"/>
                <a:cs typeface="Times New Roman" panose="02020603050405020304"/>
              </a:rPr>
              <a:t>”</a:t>
            </a:r>
            <a:r>
              <a:rPr lang="zh-CN" altLang="zh-CN" sz="2400" b="1" kern="100" dirty="0">
                <a:latin typeface="Times New Roman" panose="02020603050405020304"/>
                <a:cs typeface="Times New Roman" panose="02020603050405020304"/>
              </a:rPr>
              <a:t>，当上皇帝，以</a:t>
            </a:r>
            <a:r>
              <a:rPr lang="en-US" altLang="zh-CN" sz="2400" b="1" kern="100" dirty="0">
                <a:latin typeface="Times New Roman" panose="02020603050405020304"/>
                <a:cs typeface="Courier New" panose="02070309020205020404"/>
              </a:rPr>
              <a:t>1916</a:t>
            </a:r>
            <a:r>
              <a:rPr lang="zh-CN" altLang="zh-CN" sz="2400" b="1" kern="100" dirty="0">
                <a:latin typeface="Times New Roman" panose="02020603050405020304"/>
                <a:cs typeface="Times New Roman" panose="02020603050405020304"/>
              </a:rPr>
              <a:t>年</a:t>
            </a:r>
            <a:r>
              <a:rPr lang="zh-CN" altLang="zh-CN" sz="2400" b="1" kern="100" dirty="0" smtClean="0">
                <a:latin typeface="Times New Roman" panose="02020603050405020304"/>
                <a:cs typeface="Times New Roman" panose="02020603050405020304"/>
              </a:rPr>
              <a:t>为</a:t>
            </a:r>
            <a:r>
              <a:rPr lang="en-US" altLang="zh-CN" sz="2400" b="1" kern="100" dirty="0" smtClean="0">
                <a:latin typeface="Times New Roman" panose="02020603050405020304"/>
                <a:cs typeface="Times New Roman" panose="02020603050405020304"/>
              </a:rPr>
              <a:t>________</a:t>
            </a:r>
            <a:r>
              <a:rPr lang="zh-CN" altLang="zh-CN" sz="2400" b="1" kern="100" dirty="0" smtClean="0">
                <a:latin typeface="Times New Roman" panose="02020603050405020304"/>
                <a:cs typeface="Times New Roman" panose="02020603050405020304"/>
              </a:rPr>
              <a:t>元年</a:t>
            </a:r>
            <a:r>
              <a:rPr lang="zh-CN" altLang="zh-CN" sz="2400" b="1" kern="100" dirty="0">
                <a:latin typeface="Times New Roman" panose="02020603050405020304"/>
                <a:cs typeface="Times New Roman" panose="02020603050405020304"/>
              </a:rPr>
              <a:t>。　</a:t>
            </a:r>
            <a:endParaRPr lang="en-US" altLang="zh-CN" sz="2400" b="1" kern="100" dirty="0" smtClean="0">
              <a:latin typeface="Times New Roman" panose="02020603050405020304"/>
              <a:cs typeface="Times New Roman" panose="02020603050405020304"/>
            </a:endParaRPr>
          </a:p>
          <a:p>
            <a:pPr algn="just">
              <a:lnSpc>
                <a:spcPct val="150000"/>
              </a:lnSpc>
              <a:spcAft>
                <a:spcPts val="0"/>
              </a:spcAft>
              <a:tabLst>
                <a:tab pos="2700655" algn="l"/>
              </a:tabLst>
            </a:pPr>
            <a:r>
              <a:rPr lang="en-US" altLang="zh-CN" sz="2400" b="1" kern="100" dirty="0" smtClean="0">
                <a:latin typeface="Times New Roman" panose="02020603050405020304"/>
                <a:ea typeface="黑体" panose="02010609060101010101" charset="-122"/>
                <a:cs typeface="Courier New" panose="02070309020205020404"/>
              </a:rPr>
              <a:t>2</a:t>
            </a:r>
            <a:r>
              <a:rPr lang="en-US" altLang="zh-CN" sz="2400" b="1" kern="100" dirty="0" smtClean="0">
                <a:latin typeface="Times New Roman" panose="02020603050405020304"/>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6" name="矩形 1"/>
          <p:cNvSpPr>
            <a:spLocks noChangeArrowheads="1"/>
          </p:cNvSpPr>
          <p:nvPr/>
        </p:nvSpPr>
        <p:spPr bwMode="auto">
          <a:xfrm>
            <a:off x="576575" y="3455507"/>
            <a:ext cx="1105234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tabLst>
                <a:tab pos="2700655" algn="l"/>
              </a:tabLst>
            </a:pPr>
            <a:r>
              <a:rPr lang="en-US" altLang="zh-CN" sz="2400" b="1" kern="100" dirty="0">
                <a:latin typeface="Times New Roman" panose="02020603050405020304"/>
                <a:cs typeface="Courier New" panose="02070309020205020404"/>
              </a:rPr>
              <a:t>(2)</a:t>
            </a:r>
            <a:r>
              <a:rPr lang="zh-CN" altLang="zh-CN" sz="2400" b="1" kern="100" dirty="0">
                <a:latin typeface="Times New Roman" panose="02020603050405020304"/>
                <a:cs typeface="Times New Roman" panose="02020603050405020304"/>
              </a:rPr>
              <a:t>概况：</a:t>
            </a:r>
            <a:r>
              <a:rPr lang="en-US" altLang="zh-CN" sz="2400" b="1" kern="100" dirty="0">
                <a:latin typeface="Times New Roman" panose="02020603050405020304"/>
                <a:cs typeface="Courier New" panose="02070309020205020404"/>
              </a:rPr>
              <a:t>1915</a:t>
            </a:r>
            <a:r>
              <a:rPr lang="zh-CN" altLang="zh-CN" sz="2400" b="1" kern="100" dirty="0">
                <a:latin typeface="Times New Roman" panose="02020603050405020304"/>
                <a:cs typeface="Times New Roman" panose="02020603050405020304"/>
              </a:rPr>
              <a:t>年底，唐继尧</a:t>
            </a:r>
            <a:r>
              <a:rPr lang="zh-CN" altLang="zh-CN" sz="2400" b="1" kern="100" dirty="0" smtClean="0">
                <a:latin typeface="Times New Roman" panose="02020603050405020304"/>
                <a:cs typeface="Times New Roman" panose="02020603050405020304"/>
              </a:rPr>
              <a:t>、蔡锷、</a:t>
            </a:r>
            <a:r>
              <a:rPr lang="zh-CN" altLang="zh-CN" sz="2400" b="1" kern="100" dirty="0">
                <a:latin typeface="Times New Roman" panose="02020603050405020304"/>
                <a:cs typeface="Times New Roman" panose="02020603050405020304"/>
              </a:rPr>
              <a:t>李烈钧在云南宣布独立，并</a:t>
            </a:r>
            <a:r>
              <a:rPr lang="zh-CN" altLang="zh-CN" sz="2400" b="1" kern="100" dirty="0" smtClean="0">
                <a:latin typeface="Times New Roman" panose="02020603050405020304"/>
                <a:cs typeface="Times New Roman" panose="02020603050405020304"/>
              </a:rPr>
              <a:t>组织</a:t>
            </a:r>
            <a:r>
              <a:rPr lang="en-US" altLang="zh-CN" sz="2400" b="1" kern="100" dirty="0" smtClean="0">
                <a:latin typeface="Times New Roman" panose="02020603050405020304"/>
                <a:cs typeface="Times New Roman" panose="02020603050405020304"/>
              </a:rPr>
              <a:t>_________</a:t>
            </a:r>
            <a:r>
              <a:rPr lang="zh-CN" altLang="zh-CN" sz="2400" b="1" kern="100" dirty="0" smtClean="0">
                <a:latin typeface="Times New Roman" panose="02020603050405020304"/>
                <a:cs typeface="Times New Roman" panose="02020603050405020304"/>
              </a:rPr>
              <a:t>，</a:t>
            </a:r>
            <a:r>
              <a:rPr lang="zh-CN" altLang="zh-CN" sz="2400" b="1" kern="100" dirty="0">
                <a:latin typeface="Times New Roman" panose="02020603050405020304"/>
                <a:cs typeface="Times New Roman" panose="02020603050405020304"/>
              </a:rPr>
              <a:t>发动护国战争，讨伐袁世凯。</a:t>
            </a:r>
            <a:endParaRPr lang="zh-CN" altLang="zh-CN" sz="1050" kern="100" dirty="0">
              <a:effectLst/>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408940" y="2633980"/>
          <a:ext cx="9750425" cy="1590675"/>
        </p:xfrm>
        <a:graphic>
          <a:graphicData uri="http://schemas.openxmlformats.org/presentationml/2006/ole">
            <mc:AlternateContent xmlns:mc="http://schemas.openxmlformats.org/markup-compatibility/2006">
              <mc:Choice xmlns:v="urn:schemas-microsoft-com:vml" Requires="v">
                <p:oleObj spid="_x0000_s2053" name="文档" r:id="rId4" imgW="9766935" imgH="1599565" progId="">
                  <p:embed/>
                </p:oleObj>
              </mc:Choice>
              <mc:Fallback>
                <p:oleObj name="文档" r:id="rId4" imgW="9766935" imgH="1599565" progId="">
                  <p:embed/>
                  <p:pic>
                    <p:nvPicPr>
                      <p:cNvPr id="0" name="图片 2048"/>
                      <p:cNvPicPr>
                        <a:picLocks noChangeAspect="1"/>
                      </p:cNvPicPr>
                      <p:nvPr/>
                    </p:nvPicPr>
                    <p:blipFill>
                      <a:blip r:embed="rId5"/>
                      <a:stretch>
                        <a:fillRect/>
                      </a:stretch>
                    </p:blipFill>
                    <p:spPr>
                      <a:xfrm>
                        <a:off x="408940" y="2633980"/>
                        <a:ext cx="9750425" cy="1590675"/>
                      </a:xfrm>
                      <a:prstGeom prst="rect">
                        <a:avLst/>
                      </a:prstGeom>
                      <a:noFill/>
                      <a:ln w="9525">
                        <a:noFill/>
                      </a:ln>
                    </p:spPr>
                  </p:pic>
                </p:oleObj>
              </mc:Fallback>
            </mc:AlternateContent>
          </a:graphicData>
        </a:graphic>
      </p:graphicFrame>
      <p:sp>
        <p:nvSpPr>
          <p:cNvPr id="4" name="1 3"/>
          <p:cNvSpPr/>
          <p:nvPr/>
        </p:nvSpPr>
        <p:spPr>
          <a:xfrm>
            <a:off x="5071926" y="903576"/>
            <a:ext cx="2969083" cy="461665"/>
          </a:xfrm>
          <a:prstGeom prst="rect">
            <a:avLst/>
          </a:prstGeom>
        </p:spPr>
        <p:txBody>
          <a:bodyPr wrap="none">
            <a:spAutoFit/>
          </a:bodyPr>
          <a:lstStyle/>
          <a:p>
            <a:r>
              <a:rPr lang="en-US" altLang="zh-CN" sz="2400" b="1" kern="100" dirty="0">
                <a:solidFill>
                  <a:srgbClr val="3366FF"/>
                </a:solidFill>
                <a:latin typeface="宋体" panose="02010600030101010101" pitchFamily="2" charset="-122"/>
                <a:cs typeface="Times New Roman" panose="02020603050405020304"/>
              </a:rPr>
              <a:t>“</a:t>
            </a:r>
            <a:r>
              <a:rPr lang="zh-CN" altLang="zh-CN" sz="2400" b="1" u="wavy" kern="100" dirty="0">
                <a:solidFill>
                  <a:srgbClr val="3366FF"/>
                </a:solidFill>
                <a:latin typeface="Times New Roman" panose="02020603050405020304"/>
                <a:ea typeface="黑体" panose="02010609060101010101" charset="-122"/>
                <a:cs typeface="Times New Roman" panose="02020603050405020304"/>
              </a:rPr>
              <a:t>国民代表大会</a:t>
            </a:r>
            <a:r>
              <a:rPr lang="en-US" altLang="zh-CN" sz="2400" b="1" kern="100" dirty="0">
                <a:solidFill>
                  <a:srgbClr val="3366FF"/>
                </a:solidFill>
                <a:latin typeface="宋体" panose="02010600030101010101" pitchFamily="2" charset="-122"/>
                <a:cs typeface="Times New Roman" panose="02020603050405020304"/>
              </a:rPr>
              <a:t>”</a:t>
            </a:r>
            <a:r>
              <a:rPr lang="zh-CN" altLang="zh-CN" sz="2400" b="1" kern="100" dirty="0">
                <a:solidFill>
                  <a:srgbClr val="3366FF"/>
                </a:solidFill>
                <a:latin typeface="Times New Roman" panose="02020603050405020304"/>
                <a:cs typeface="Times New Roman" panose="02020603050405020304"/>
              </a:rPr>
              <a:t>。</a:t>
            </a:r>
            <a:endParaRPr lang="zh-CN" altLang="en-US" dirty="0">
              <a:solidFill>
                <a:srgbClr val="3366FF"/>
              </a:solidFill>
            </a:endParaRPr>
          </a:p>
        </p:txBody>
      </p:sp>
      <p:sp>
        <p:nvSpPr>
          <p:cNvPr id="7" name="矩形 6"/>
          <p:cNvSpPr/>
          <p:nvPr/>
        </p:nvSpPr>
        <p:spPr>
          <a:xfrm>
            <a:off x="828209" y="1941315"/>
            <a:ext cx="1731564" cy="559769"/>
          </a:xfrm>
          <a:prstGeom prst="rect">
            <a:avLst/>
          </a:prstGeom>
        </p:spPr>
        <p:txBody>
          <a:bodyPr wrap="none">
            <a:spAutoFit/>
          </a:bodyPr>
          <a:lstStyle/>
          <a:p>
            <a:pPr lvl="0" algn="just">
              <a:lnSpc>
                <a:spcPct val="150000"/>
              </a:lnSpc>
              <a:tabLst>
                <a:tab pos="2700655" algn="l"/>
              </a:tabLst>
            </a:pPr>
            <a:r>
              <a:rPr lang="zh-CN" altLang="zh-CN" sz="2400" b="1" u="wavy" kern="100" dirty="0">
                <a:solidFill>
                  <a:srgbClr val="3366FF"/>
                </a:solidFill>
                <a:latin typeface="Times New Roman" panose="02020603050405020304"/>
                <a:ea typeface="黑体" panose="02010609060101010101" charset="-122"/>
                <a:cs typeface="Times New Roman" panose="02020603050405020304"/>
              </a:rPr>
              <a:t>护国战争</a:t>
            </a:r>
            <a:r>
              <a:rPr lang="zh-CN" altLang="zh-CN" sz="2400" b="1" kern="100" dirty="0">
                <a:solidFill>
                  <a:srgbClr val="3366FF"/>
                </a:solidFill>
                <a:latin typeface="Times New Roman" panose="02020603050405020304"/>
                <a:cs typeface="Times New Roman" panose="02020603050405020304"/>
              </a:rPr>
              <a:t>　</a:t>
            </a:r>
            <a:endParaRPr lang="zh-CN" altLang="zh-CN" sz="1050" kern="100" dirty="0">
              <a:solidFill>
                <a:srgbClr val="3366FF"/>
              </a:solidFill>
              <a:latin typeface="宋体" panose="02010600030101010101" pitchFamily="2" charset="-122"/>
              <a:cs typeface="Courier New" panose="02070309020205020404"/>
            </a:endParaRPr>
          </a:p>
        </p:txBody>
      </p:sp>
      <p:sp>
        <p:nvSpPr>
          <p:cNvPr id="8" name="矩形 7"/>
          <p:cNvSpPr/>
          <p:nvPr/>
        </p:nvSpPr>
        <p:spPr>
          <a:xfrm>
            <a:off x="3217579" y="1988815"/>
            <a:ext cx="2969083" cy="559769"/>
          </a:xfrm>
          <a:prstGeom prst="rect">
            <a:avLst/>
          </a:prstGeom>
        </p:spPr>
        <p:txBody>
          <a:bodyPr wrap="none">
            <a:spAutoFit/>
          </a:bodyPr>
          <a:lstStyle/>
          <a:p>
            <a:pPr lvl="0" algn="just">
              <a:lnSpc>
                <a:spcPct val="150000"/>
              </a:lnSpc>
              <a:tabLst>
                <a:tab pos="2700655" algn="l"/>
              </a:tabLst>
            </a:pPr>
            <a:r>
              <a:rPr lang="zh-CN" altLang="zh-CN" sz="2400" b="1" kern="100" dirty="0" smtClean="0">
                <a:solidFill>
                  <a:srgbClr val="3366FF"/>
                </a:solidFill>
                <a:latin typeface="Times New Roman" panose="02020603050405020304"/>
                <a:ea typeface="楷体_GB2312"/>
                <a:cs typeface="Times New Roman" panose="02020603050405020304"/>
              </a:rPr>
              <a:t>维护</a:t>
            </a:r>
            <a:r>
              <a:rPr lang="zh-CN" altLang="zh-CN" sz="2400" b="1" kern="100" dirty="0">
                <a:solidFill>
                  <a:srgbClr val="3366FF"/>
                </a:solidFill>
                <a:latin typeface="Times New Roman" panose="02020603050405020304"/>
                <a:ea typeface="楷体_GB2312"/>
                <a:cs typeface="Times New Roman" panose="02020603050405020304"/>
              </a:rPr>
              <a:t>国家的共和体制</a:t>
            </a:r>
            <a:endParaRPr lang="zh-CN" altLang="zh-CN" sz="1050" kern="100" dirty="0">
              <a:solidFill>
                <a:srgbClr val="3366FF"/>
              </a:solidFill>
              <a:latin typeface="宋体" panose="02010600030101010101" pitchFamily="2" charset="-122"/>
              <a:cs typeface="Courier New" panose="02070309020205020404"/>
            </a:endParaRPr>
          </a:p>
        </p:txBody>
      </p:sp>
      <p:graphicFrame>
        <p:nvGraphicFramePr>
          <p:cNvPr id="9" name="对象 8"/>
          <p:cNvGraphicFramePr>
            <a:graphicFrameLocks noChangeAspect="1"/>
          </p:cNvGraphicFramePr>
          <p:nvPr/>
        </p:nvGraphicFramePr>
        <p:xfrm>
          <a:off x="628650" y="4630738"/>
          <a:ext cx="9832975" cy="1544637"/>
        </p:xfrm>
        <a:graphic>
          <a:graphicData uri="http://schemas.openxmlformats.org/presentationml/2006/ole">
            <mc:AlternateContent xmlns:mc="http://schemas.openxmlformats.org/markup-compatibility/2006">
              <mc:Choice xmlns:v="urn:schemas-microsoft-com:vml" Requires="v">
                <p:oleObj spid="_x0000_s2054" name="文档" r:id="rId7" imgW="9847580" imgH="1656080" progId="">
                  <p:embed/>
                </p:oleObj>
              </mc:Choice>
              <mc:Fallback>
                <p:oleObj name="文档" r:id="rId7" imgW="9847580" imgH="1656080" progId="">
                  <p:embed/>
                  <p:pic>
                    <p:nvPicPr>
                      <p:cNvPr id="0" name="图片 2049"/>
                      <p:cNvPicPr>
                        <a:picLocks noChangeAspect="1"/>
                      </p:cNvPicPr>
                      <p:nvPr/>
                    </p:nvPicPr>
                    <p:blipFill>
                      <a:blip r:embed="rId8"/>
                      <a:stretch>
                        <a:fillRect/>
                      </a:stretch>
                    </p:blipFill>
                    <p:spPr>
                      <a:xfrm>
                        <a:off x="628650" y="4630738"/>
                        <a:ext cx="9832975" cy="1544637"/>
                      </a:xfrm>
                      <a:prstGeom prst="rect">
                        <a:avLst/>
                      </a:prstGeom>
                      <a:noFill/>
                      <a:ln w="9525">
                        <a:noFill/>
                      </a:ln>
                    </p:spPr>
                  </p:pic>
                </p:oleObj>
              </mc:Fallback>
            </mc:AlternateContent>
          </a:graphicData>
        </a:graphic>
      </p:graphicFrame>
      <p:sp>
        <p:nvSpPr>
          <p:cNvPr id="10" name="22 2"/>
          <p:cNvSpPr/>
          <p:nvPr/>
        </p:nvSpPr>
        <p:spPr>
          <a:xfrm>
            <a:off x="7736366" y="4940427"/>
            <a:ext cx="3785136" cy="461665"/>
          </a:xfrm>
          <a:prstGeom prst="rect">
            <a:avLst/>
          </a:prstGeom>
        </p:spPr>
        <p:txBody>
          <a:bodyPr>
            <a:spAutoFit/>
          </a:bodyPr>
          <a:lstStyle/>
          <a:p>
            <a:r>
              <a:rPr lang="zh-CN" altLang="zh-CN" sz="2400" b="1" u="wavy" dirty="0">
                <a:solidFill>
                  <a:schemeClr val="tx1"/>
                </a:solidFill>
                <a:latin typeface="Times New Roman" panose="02020603050405020304"/>
                <a:ea typeface="黑体" panose="02010609060101010101" charset="-122"/>
                <a:cs typeface="Times New Roman" panose="02020603050405020304"/>
              </a:rPr>
              <a:t>恢复中华民国年号</a:t>
            </a:r>
            <a:r>
              <a:rPr lang="zh-CN" altLang="zh-CN" sz="2400" b="1" dirty="0" smtClean="0">
                <a:solidFill>
                  <a:schemeClr val="tx1"/>
                </a:solidFill>
                <a:latin typeface="Times New Roman" panose="02020603050405020304"/>
                <a:cs typeface="Times New Roman" panose="02020603050405020304"/>
              </a:rPr>
              <a:t>。</a:t>
            </a:r>
          </a:p>
        </p:txBody>
      </p:sp>
      <p:sp>
        <p:nvSpPr>
          <p:cNvPr id="11" name="矩形 10"/>
          <p:cNvSpPr/>
          <p:nvPr/>
        </p:nvSpPr>
        <p:spPr>
          <a:xfrm>
            <a:off x="4620467" y="5474149"/>
            <a:ext cx="6096000" cy="461665"/>
          </a:xfrm>
          <a:prstGeom prst="rect">
            <a:avLst/>
          </a:prstGeom>
        </p:spPr>
        <p:txBody>
          <a:bodyPr>
            <a:spAutoFit/>
          </a:bodyPr>
          <a:lstStyle/>
          <a:p>
            <a:r>
              <a:rPr lang="zh-CN" altLang="zh-CN" sz="2400" b="1" dirty="0" smtClean="0">
                <a:solidFill>
                  <a:srgbClr val="3366FF"/>
                </a:solidFill>
                <a:latin typeface="Times New Roman" panose="02020603050405020304"/>
                <a:ea typeface="楷体_GB2312"/>
                <a:cs typeface="Times New Roman" panose="02020603050405020304"/>
              </a:rPr>
              <a:t>说明</a:t>
            </a:r>
            <a:r>
              <a:rPr lang="zh-CN" altLang="zh-CN" sz="2400" b="1" dirty="0">
                <a:solidFill>
                  <a:srgbClr val="3366FF"/>
                </a:solidFill>
                <a:latin typeface="Times New Roman" panose="02020603050405020304"/>
                <a:ea typeface="楷体_GB2312"/>
                <a:cs typeface="Times New Roman" panose="02020603050405020304"/>
              </a:rPr>
              <a:t>民主共和深入人心，已成为时代潮流。</a:t>
            </a:r>
            <a:endParaRPr lang="zh-CN" altLang="en-US" sz="2400" dirty="0">
              <a:solidFill>
                <a:srgbClr val="3366FF"/>
              </a:solidFill>
            </a:endParaRPr>
          </a:p>
        </p:txBody>
      </p:sp>
      <p:sp>
        <p:nvSpPr>
          <p:cNvPr id="13" name="矩形 12"/>
          <p:cNvSpPr/>
          <p:nvPr/>
        </p:nvSpPr>
        <p:spPr>
          <a:xfrm>
            <a:off x="3132505" y="1472116"/>
            <a:ext cx="829073" cy="477054"/>
          </a:xfrm>
          <a:prstGeom prst="rect">
            <a:avLst/>
          </a:prstGeom>
        </p:spPr>
        <p:txBody>
          <a:bodyPr wrap="none">
            <a:spAutoFit/>
          </a:bodyPr>
          <a:lstStyle/>
          <a:p>
            <a:r>
              <a:rPr lang="zh-CN" altLang="zh-CN" sz="2400" b="1" kern="100" dirty="0">
                <a:solidFill>
                  <a:srgbClr val="FF0000"/>
                </a:solidFill>
                <a:latin typeface="Times New Roman" panose="02020603050405020304"/>
                <a:cs typeface="Times New Roman" panose="02020603050405020304"/>
              </a:rPr>
              <a:t>洪宪</a:t>
            </a:r>
            <a:endParaRPr lang="zh-CN" altLang="en-US" sz="2400" b="1" dirty="0">
              <a:solidFill>
                <a:srgbClr val="FF0000"/>
              </a:solidFill>
            </a:endParaRPr>
          </a:p>
        </p:txBody>
      </p:sp>
      <p:sp>
        <p:nvSpPr>
          <p:cNvPr id="15" name="矩形 14"/>
          <p:cNvSpPr/>
          <p:nvPr/>
        </p:nvSpPr>
        <p:spPr>
          <a:xfrm>
            <a:off x="9960505" y="3455463"/>
            <a:ext cx="1112805" cy="461665"/>
          </a:xfrm>
          <a:prstGeom prst="rect">
            <a:avLst/>
          </a:prstGeom>
        </p:spPr>
        <p:txBody>
          <a:bodyPr wrap="none">
            <a:spAutoFit/>
          </a:bodyPr>
          <a:lstStyle/>
          <a:p>
            <a:r>
              <a:rPr lang="zh-CN" altLang="zh-CN" sz="2400" b="1" kern="100" dirty="0">
                <a:solidFill>
                  <a:srgbClr val="FF0000"/>
                </a:solidFill>
                <a:latin typeface="Times New Roman" panose="02020603050405020304"/>
                <a:cs typeface="Times New Roman" panose="02020603050405020304"/>
              </a:rPr>
              <a:t>护国军</a:t>
            </a:r>
            <a:endParaRPr lang="zh-CN" altLang="en-US" sz="2400" b="1" dirty="0">
              <a:solidFill>
                <a:srgbClr val="FF0000"/>
              </a:solidFill>
            </a:endParaRPr>
          </a:p>
        </p:txBody>
      </p:sp>
      <p:sp>
        <p:nvSpPr>
          <p:cNvPr id="16" name="矩形 15"/>
          <p:cNvSpPr/>
          <p:nvPr/>
        </p:nvSpPr>
        <p:spPr>
          <a:xfrm>
            <a:off x="6550287" y="4940435"/>
            <a:ext cx="803425" cy="461665"/>
          </a:xfrm>
          <a:prstGeom prst="rect">
            <a:avLst/>
          </a:prstGeom>
        </p:spPr>
        <p:txBody>
          <a:bodyPr wrap="none">
            <a:spAutoFit/>
          </a:bodyPr>
          <a:lstStyle/>
          <a:p>
            <a:r>
              <a:rPr lang="zh-CN" altLang="zh-CN" sz="2400" b="1" kern="100">
                <a:solidFill>
                  <a:srgbClr val="FF0000"/>
                </a:solidFill>
                <a:latin typeface="Times New Roman" panose="02020603050405020304"/>
                <a:cs typeface="Times New Roman" panose="02020603050405020304"/>
              </a:rPr>
              <a:t>帝制</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childTnLst>
                          </p:cTn>
                        </p:par>
                      </p:childTnLst>
                    </p:cTn>
                  </p:par>
                </p:childTnLst>
              </p:cTn>
              <p:nextCondLst>
                <p:cond evt="onClick" delay="0">
                  <p:tgtEl>
                    <p:spTgt spid="10"/>
                  </p:tgtEl>
                </p:cond>
              </p:nextCondLst>
            </p:seq>
          </p:childTnLst>
        </p:cTn>
      </p:par>
    </p:tnLst>
    <p:bldLst>
      <p:bldP spid="8" grpId="0"/>
      <p:bldP spid="11" grpId="0"/>
      <p:bldP spid="13"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图片 1"/>
          <p:cNvPicPr>
            <a:picLocks noChangeAspect="1"/>
          </p:cNvPicPr>
          <p:nvPr/>
        </p:nvPicPr>
        <p:blipFill>
          <a:blip r:embed="rId2"/>
          <a:stretch>
            <a:fillRect/>
          </a:stretch>
        </p:blipFill>
        <p:spPr>
          <a:xfrm>
            <a:off x="1889125" y="527050"/>
            <a:ext cx="4478338" cy="6149975"/>
          </a:xfrm>
          <a:prstGeom prst="rect">
            <a:avLst/>
          </a:prstGeom>
          <a:noFill/>
          <a:ln w="9525">
            <a:noFill/>
          </a:ln>
        </p:spPr>
      </p:pic>
      <p:sp>
        <p:nvSpPr>
          <p:cNvPr id="10242" name="文本框 2"/>
          <p:cNvSpPr txBox="1"/>
          <p:nvPr/>
        </p:nvSpPr>
        <p:spPr>
          <a:xfrm>
            <a:off x="6367463" y="585788"/>
            <a:ext cx="4133850" cy="1198880"/>
          </a:xfrm>
          <a:prstGeom prst="rect">
            <a:avLst/>
          </a:prstGeom>
          <a:noFill/>
          <a:ln w="9525">
            <a:noFill/>
          </a:ln>
        </p:spPr>
        <p:txBody>
          <a:bodyPr wrap="square" anchor="t">
            <a:spAutoFit/>
          </a:bodyPr>
          <a:lstStyle/>
          <a:p>
            <a:r>
              <a:rPr lang="en-US" altLang="zh-CN" sz="2400" b="1">
                <a:latin typeface="Arial" panose="020B0604020202020204" pitchFamily="34" charset="0"/>
                <a:ea typeface="宋体" panose="02010600030101010101" pitchFamily="2" charset="-122"/>
              </a:rPr>
              <a:t>    </a:t>
            </a:r>
            <a:r>
              <a:rPr lang="zh-CN" altLang="en-US" sz="2400" b="1">
                <a:latin typeface="Arial" panose="020B0604020202020204" pitchFamily="34" charset="0"/>
                <a:ea typeface="宋体" panose="02010600030101010101" pitchFamily="2" charset="-122"/>
              </a:rPr>
              <a:t>观察北洋军阀统治时期军阀割据示意图，描述袁世凯去世后，国内局势的特点。</a:t>
            </a:r>
          </a:p>
        </p:txBody>
      </p:sp>
      <p:sp>
        <p:nvSpPr>
          <p:cNvPr id="10243" name="文本框 3"/>
          <p:cNvSpPr txBox="1"/>
          <p:nvPr/>
        </p:nvSpPr>
        <p:spPr>
          <a:xfrm>
            <a:off x="6592570" y="1784985"/>
            <a:ext cx="5285105" cy="4523105"/>
          </a:xfrm>
          <a:prstGeom prst="rect">
            <a:avLst/>
          </a:prstGeom>
          <a:noFill/>
          <a:ln w="9525">
            <a:noFill/>
          </a:ln>
        </p:spPr>
        <p:txBody>
          <a:bodyPr wrap="square" anchor="t">
            <a:spAutoFit/>
          </a:bodyPr>
          <a:lstStyle/>
          <a:p>
            <a:pPr fontAlgn="auto">
              <a:lnSpc>
                <a:spcPct val="150000"/>
              </a:lnSpc>
            </a:pPr>
            <a:r>
              <a:rPr lang="zh-CN" altLang="en-US" sz="2400" b="1">
                <a:latin typeface="Arial" panose="020B0604020202020204" pitchFamily="34" charset="0"/>
                <a:ea typeface="宋体" panose="02010600030101010101" pitchFamily="2" charset="-122"/>
              </a:rPr>
              <a:t>国内：</a:t>
            </a:r>
          </a:p>
          <a:p>
            <a:pPr fontAlgn="auto">
              <a:lnSpc>
                <a:spcPct val="150000"/>
              </a:lnSpc>
            </a:pPr>
            <a:r>
              <a:rPr lang="zh-CN" altLang="en-US" sz="2400" b="1">
                <a:solidFill>
                  <a:srgbClr val="FF0000"/>
                </a:solidFill>
                <a:latin typeface="Arial" panose="020B0604020202020204" pitchFamily="34" charset="0"/>
                <a:ea typeface="宋体" panose="02010600030101010101" pitchFamily="2" charset="-122"/>
              </a:rPr>
              <a:t>    军阀混战和割据，政治上分崩离析是这个时期最大的特点。</a:t>
            </a:r>
            <a:endParaRPr lang="zh-CN" altLang="en-US" sz="2400" b="1">
              <a:latin typeface="Arial" panose="020B0604020202020204" pitchFamily="34" charset="0"/>
              <a:ea typeface="宋体" panose="02010600030101010101" pitchFamily="2" charset="-122"/>
            </a:endParaRPr>
          </a:p>
          <a:p>
            <a:pPr fontAlgn="auto">
              <a:lnSpc>
                <a:spcPct val="150000"/>
              </a:lnSpc>
            </a:pPr>
            <a:r>
              <a:rPr lang="zh-CN" altLang="en-US" sz="2400" b="1">
                <a:latin typeface="Arial" panose="020B0604020202020204" pitchFamily="34" charset="0"/>
                <a:ea typeface="宋体" panose="02010600030101010101" pitchFamily="2" charset="-122"/>
              </a:rPr>
              <a:t>①政治分裂，政局主要由直皖奉控制</a:t>
            </a:r>
          </a:p>
          <a:p>
            <a:pPr fontAlgn="auto">
              <a:lnSpc>
                <a:spcPct val="150000"/>
              </a:lnSpc>
            </a:pPr>
            <a:r>
              <a:rPr lang="zh-CN" altLang="en-US" sz="2400" b="1">
                <a:latin typeface="Arial" panose="020B0604020202020204" pitchFamily="34" charset="0"/>
                <a:ea typeface="宋体" panose="02010600030101010101" pitchFamily="2" charset="-122"/>
              </a:rPr>
              <a:t>②北洋军阀混战割据造成社会动荡</a:t>
            </a:r>
          </a:p>
          <a:p>
            <a:pPr fontAlgn="auto">
              <a:lnSpc>
                <a:spcPct val="150000"/>
              </a:lnSpc>
            </a:pPr>
            <a:r>
              <a:rPr lang="zh-CN" altLang="en-US" sz="2400" b="1">
                <a:latin typeface="Arial" panose="020B0604020202020204" pitchFamily="34" charset="0"/>
                <a:ea typeface="宋体" panose="02010600030101010101" pitchFamily="2" charset="-122"/>
              </a:rPr>
              <a:t>③各派军阀成为帝国主义代理人</a:t>
            </a:r>
          </a:p>
          <a:p>
            <a:pPr fontAlgn="auto">
              <a:lnSpc>
                <a:spcPct val="150000"/>
              </a:lnSpc>
            </a:pPr>
            <a:r>
              <a:rPr lang="zh-CN" altLang="en-US" sz="2400" b="1">
                <a:latin typeface="Arial" panose="020B0604020202020204" pitchFamily="34" charset="0"/>
                <a:ea typeface="宋体" panose="02010600030101010101" pitchFamily="2" charset="-122"/>
              </a:rPr>
              <a:t>④北洋军阀维护专制统治</a:t>
            </a:r>
          </a:p>
          <a:p>
            <a:pPr fontAlgn="auto">
              <a:lnSpc>
                <a:spcPct val="150000"/>
              </a:lnSpc>
            </a:pPr>
            <a:endParaRPr lang="zh-CN" altLang="en-US" sz="2400" b="1">
              <a:latin typeface="Arial" panose="020B0604020202020204" pitchFamily="34" charset="0"/>
              <a:ea typeface="宋体" panose="02010600030101010101" pitchFamily="2" charset="-122"/>
            </a:endParaRPr>
          </a:p>
        </p:txBody>
      </p:sp>
      <p:sp>
        <p:nvSpPr>
          <p:cNvPr id="10244" name="文本框 4"/>
          <p:cNvSpPr txBox="1"/>
          <p:nvPr/>
        </p:nvSpPr>
        <p:spPr>
          <a:xfrm>
            <a:off x="2248535" y="64135"/>
            <a:ext cx="3243580" cy="460375"/>
          </a:xfrm>
          <a:prstGeom prst="rect">
            <a:avLst/>
          </a:prstGeom>
          <a:noFill/>
          <a:ln w="9525">
            <a:noFill/>
          </a:ln>
        </p:spPr>
        <p:txBody>
          <a:bodyPr wrap="none" anchor="t">
            <a:spAutoFit/>
            <a:scene3d>
              <a:camera prst="orthographicFront"/>
              <a:lightRig rig="threePt" dir="t"/>
            </a:scene3d>
          </a:bodyPr>
          <a:lstStyle/>
          <a:p>
            <a:r>
              <a:rPr lang="zh-CN" altLang="zh-CN" sz="2400" b="1">
                <a:solidFill>
                  <a:schemeClr val="accent1">
                    <a:lumMod val="75000"/>
                  </a:schemeClr>
                </a:solidFill>
                <a:effectLst>
                  <a:reflection blurRad="6350" stA="53000" endA="300" endPos="35500" dir="5400000" sy="-90000" algn="bl" rotWithShape="0"/>
                </a:effectLst>
                <a:latin typeface="Arial" panose="020B0604020202020204" pitchFamily="34" charset="0"/>
                <a:ea typeface="宋体" panose="02010600030101010101" pitchFamily="2" charset="-122"/>
              </a:rPr>
              <a:t>北洋时期的军阀割据：</a:t>
            </a:r>
          </a:p>
        </p:txBody>
      </p:sp>
      <p:pic>
        <p:nvPicPr>
          <p:cNvPr id="6" name="图片 5"/>
          <p:cNvPicPr>
            <a:picLocks noChangeAspect="1"/>
          </p:cNvPicPr>
          <p:nvPr/>
        </p:nvPicPr>
        <p:blipFill>
          <a:blip r:embed="rId3"/>
          <a:stretch>
            <a:fillRect/>
          </a:stretch>
        </p:blipFill>
        <p:spPr>
          <a:xfrm>
            <a:off x="1889125" y="2057400"/>
            <a:ext cx="4476750" cy="2774950"/>
          </a:xfrm>
          <a:prstGeom prst="rect">
            <a:avLst/>
          </a:prstGeom>
          <a:noFill/>
          <a:ln w="9525">
            <a:noFill/>
          </a:ln>
        </p:spPr>
      </p:pic>
      <p:pic>
        <p:nvPicPr>
          <p:cNvPr id="5" name="Picture 7" descr="E:\陈丽\2019\课件\创新设计 课堂讲义 历史 选修1（人教版）(老教材老标准)\教师word文档\知识点2中.TIF"/>
          <p:cNvPicPr>
            <a:picLocks noChangeAspect="1" noChangeArrowheads="1"/>
          </p:cNvPicPr>
          <p:nvPr/>
        </p:nvPicPr>
        <p:blipFill>
          <a:blip r:embed="rId4" r:link="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272" y="127293"/>
            <a:ext cx="73025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9730" y="229870"/>
            <a:ext cx="11256645" cy="1814830"/>
          </a:xfrm>
          <a:prstGeom prst="rect">
            <a:avLst/>
          </a:prstGeom>
          <a:noFill/>
        </p:spPr>
        <p:txBody>
          <a:bodyPr wrap="square" rtlCol="0">
            <a:spAutoFit/>
          </a:bodyPr>
          <a:lstStyle/>
          <a:p>
            <a:r>
              <a:rPr lang="en-US" altLang="zh-CN" sz="2800">
                <a:latin typeface="黑体" panose="02010609060101010101" charset="-122"/>
                <a:ea typeface="黑体" panose="02010609060101010101" charset="-122"/>
              </a:rPr>
              <a:t>1.</a:t>
            </a:r>
            <a:r>
              <a:rPr lang="zh-CN" altLang="en-US" sz="2800">
                <a:latin typeface="黑体" panose="02010609060101010101" charset="-122"/>
                <a:ea typeface="黑体" panose="02010609060101010101" charset="-122"/>
              </a:rPr>
              <a:t>军阀割据</a:t>
            </a:r>
          </a:p>
          <a:p>
            <a:r>
              <a:rPr lang="zh-CN" altLang="en-US" sz="2800">
                <a:latin typeface="宋体" panose="02010600030101010101" pitchFamily="2" charset="-122"/>
                <a:ea typeface="宋体" panose="02010600030101010101" pitchFamily="2" charset="-122"/>
                <a:cs typeface="宋体" panose="02010600030101010101" pitchFamily="2" charset="-122"/>
              </a:rPr>
              <a:t>(1)背景:袁世凯称帝失败,不久死去,北洋军阀中难以产生一个能统御整个北洋派的人,于是派系纷争很快发展为军阀混战。</a:t>
            </a:r>
          </a:p>
          <a:p>
            <a:r>
              <a:rPr lang="zh-CN" altLang="en-US" sz="2800">
                <a:latin typeface="宋体" panose="02010600030101010101" pitchFamily="2" charset="-122"/>
                <a:ea typeface="宋体" panose="02010600030101010101" pitchFamily="2" charset="-122"/>
                <a:cs typeface="宋体" panose="02010600030101010101" pitchFamily="2" charset="-122"/>
              </a:rPr>
              <a:t>（</a:t>
            </a:r>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）概况</a:t>
            </a:r>
          </a:p>
        </p:txBody>
      </p:sp>
      <p:graphicFrame>
        <p:nvGraphicFramePr>
          <p:cNvPr id="3" name="表格 2"/>
          <p:cNvGraphicFramePr>
            <a:graphicFrameLocks noGrp="1"/>
          </p:cNvGraphicFramePr>
          <p:nvPr>
            <p:custDataLst>
              <p:tags r:id="rId1"/>
            </p:custDataLst>
          </p:nvPr>
        </p:nvGraphicFramePr>
        <p:xfrm>
          <a:off x="585470" y="2044700"/>
          <a:ext cx="10263505" cy="3119120"/>
        </p:xfrm>
        <a:graphic>
          <a:graphicData uri="http://schemas.openxmlformats.org/drawingml/2006/table">
            <a:tbl>
              <a:tblPr/>
              <a:tblGrid>
                <a:gridCol w="1377950"/>
                <a:gridCol w="1541145"/>
                <a:gridCol w="1493520"/>
                <a:gridCol w="5850890"/>
              </a:tblGrid>
              <a:tr h="779780">
                <a:tc>
                  <a:txBody>
                    <a:bodyPr/>
                    <a:lstStyle/>
                    <a:p>
                      <a:pPr algn="ctr">
                        <a:lnSpc>
                          <a:spcPct val="150000"/>
                        </a:lnSpc>
                        <a:spcAft>
                          <a:spcPts val="0"/>
                        </a:spcAft>
                        <a:tabLst>
                          <a:tab pos="2700655" algn="l"/>
                        </a:tabLst>
                      </a:pPr>
                      <a:r>
                        <a:rPr lang="zh-CN" sz="2400" b="1" kern="100">
                          <a:effectLst/>
                          <a:latin typeface="Times New Roman" panose="02020603050405020304"/>
                          <a:cs typeface="Times New Roman" panose="02020603050405020304"/>
                        </a:rPr>
                        <a:t>派系</a:t>
                      </a:r>
                      <a:endParaRPr lang="zh-CN" sz="2400" kern="100">
                        <a:effectLst/>
                        <a:latin typeface="宋体" panose="02010600030101010101" pitchFamily="2" charset="-122"/>
                        <a:cs typeface="Courier New" panose="02070309020205020404"/>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400" b="1" kern="100">
                          <a:effectLst/>
                          <a:latin typeface="Times New Roman" panose="02020603050405020304"/>
                          <a:cs typeface="Times New Roman" panose="02020603050405020304"/>
                        </a:rPr>
                        <a:t>代表</a:t>
                      </a:r>
                      <a:endParaRPr lang="zh-CN" sz="2400" kern="100">
                        <a:effectLst/>
                        <a:latin typeface="宋体" panose="02010600030101010101" pitchFamily="2" charset="-122"/>
                        <a:cs typeface="Courier New" panose="02070309020205020404"/>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400" b="1" kern="100">
                          <a:effectLst/>
                          <a:latin typeface="Times New Roman" panose="02020603050405020304"/>
                          <a:cs typeface="Times New Roman" panose="02020603050405020304"/>
                        </a:rPr>
                        <a:t>支持国</a:t>
                      </a:r>
                      <a:endParaRPr lang="zh-CN" sz="2400" kern="100">
                        <a:effectLst/>
                        <a:latin typeface="宋体" panose="02010600030101010101" pitchFamily="2" charset="-122"/>
                        <a:cs typeface="Courier New" panose="02070309020205020404"/>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400" b="1" kern="100" dirty="0">
                          <a:effectLst/>
                          <a:latin typeface="Times New Roman" panose="02020603050405020304"/>
                          <a:cs typeface="Times New Roman" panose="02020603050405020304"/>
                        </a:rPr>
                        <a:t>占据区域</a:t>
                      </a:r>
                      <a:endParaRPr lang="zh-CN" sz="2400" kern="100" dirty="0">
                        <a:effectLst/>
                        <a:latin typeface="宋体" panose="02010600030101010101" pitchFamily="2" charset="-122"/>
                        <a:cs typeface="Courier New" panose="02070309020205020404"/>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9780">
                <a:tc>
                  <a:txBody>
                    <a:bodyPr/>
                    <a:lstStyle/>
                    <a:p>
                      <a:pPr algn="ctr">
                        <a:lnSpc>
                          <a:spcPct val="150000"/>
                        </a:lnSpc>
                        <a:spcAft>
                          <a:spcPts val="0"/>
                        </a:spcAft>
                        <a:tabLst>
                          <a:tab pos="2700655" algn="l"/>
                        </a:tabLst>
                      </a:pPr>
                      <a:r>
                        <a:rPr lang="zh-CN" sz="2400" b="1" kern="100">
                          <a:effectLst/>
                          <a:latin typeface="Times New Roman" panose="02020603050405020304"/>
                          <a:cs typeface="Times New Roman" panose="02020603050405020304"/>
                        </a:rPr>
                        <a:t>直系</a:t>
                      </a:r>
                      <a:endParaRPr lang="zh-CN" sz="2400" kern="100">
                        <a:effectLst/>
                        <a:latin typeface="宋体" panose="02010600030101010101" pitchFamily="2" charset="-122"/>
                        <a:cs typeface="Courier New" panose="02070309020205020404"/>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400" b="1" kern="100">
                          <a:effectLst/>
                          <a:latin typeface="Times New Roman" panose="02020603050405020304"/>
                          <a:cs typeface="Times New Roman" panose="02020603050405020304"/>
                        </a:rPr>
                        <a:t>冯国璋</a:t>
                      </a:r>
                      <a:endParaRPr lang="zh-CN" sz="2400" kern="100">
                        <a:effectLst/>
                        <a:latin typeface="宋体" panose="02010600030101010101" pitchFamily="2" charset="-122"/>
                        <a:cs typeface="Courier New" panose="02070309020205020404"/>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400" b="1" kern="100" dirty="0" smtClean="0">
                          <a:effectLst/>
                          <a:latin typeface="Times New Roman" panose="02020603050405020304"/>
                          <a:cs typeface="Times New Roman" panose="02020603050405020304"/>
                        </a:rPr>
                        <a:t>英、</a:t>
                      </a:r>
                      <a:r>
                        <a:rPr lang="zh-CN" sz="2400" b="1" kern="100" dirty="0">
                          <a:effectLst/>
                          <a:latin typeface="Times New Roman" panose="02020603050405020304"/>
                          <a:cs typeface="Times New Roman" panose="02020603050405020304"/>
                        </a:rPr>
                        <a:t>美</a:t>
                      </a:r>
                      <a:endParaRPr lang="zh-CN" sz="2400" kern="100" dirty="0">
                        <a:effectLst/>
                        <a:latin typeface="宋体" panose="02010600030101010101" pitchFamily="2" charset="-122"/>
                        <a:cs typeface="Courier New" panose="02070309020205020404"/>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400" b="1" kern="100">
                          <a:effectLst/>
                          <a:latin typeface="Times New Roman" panose="02020603050405020304"/>
                          <a:cs typeface="Times New Roman" panose="02020603050405020304"/>
                        </a:rPr>
                        <a:t>直隶及长江中下游的苏、赣、鄂等省</a:t>
                      </a:r>
                      <a:endParaRPr lang="zh-CN" sz="2400" kern="100">
                        <a:effectLst/>
                        <a:latin typeface="宋体" panose="02010600030101010101" pitchFamily="2" charset="-122"/>
                        <a:cs typeface="Courier New" panose="02070309020205020404"/>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9780">
                <a:tc>
                  <a:txBody>
                    <a:bodyPr/>
                    <a:lstStyle/>
                    <a:p>
                      <a:pPr algn="ctr">
                        <a:lnSpc>
                          <a:spcPct val="150000"/>
                        </a:lnSpc>
                        <a:spcAft>
                          <a:spcPts val="0"/>
                        </a:spcAft>
                        <a:tabLst>
                          <a:tab pos="2700655" algn="l"/>
                        </a:tabLst>
                      </a:pPr>
                      <a:r>
                        <a:rPr lang="zh-CN" sz="2400" b="1" kern="100">
                          <a:effectLst/>
                          <a:latin typeface="Times New Roman" panose="02020603050405020304"/>
                          <a:cs typeface="Times New Roman" panose="02020603050405020304"/>
                        </a:rPr>
                        <a:t>皖系</a:t>
                      </a:r>
                      <a:endParaRPr lang="zh-CN" sz="2400" kern="100">
                        <a:effectLst/>
                        <a:latin typeface="宋体" panose="02010600030101010101" pitchFamily="2" charset="-122"/>
                        <a:cs typeface="Courier New" panose="02070309020205020404"/>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400" b="1" kern="100">
                          <a:effectLst/>
                          <a:latin typeface="Times New Roman" panose="02020603050405020304"/>
                          <a:cs typeface="Times New Roman" panose="02020603050405020304"/>
                        </a:rPr>
                        <a:t>段祺瑞</a:t>
                      </a: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400" b="1" kern="100" dirty="0">
                          <a:effectLst/>
                          <a:latin typeface="Times New Roman" panose="02020603050405020304"/>
                          <a:cs typeface="Times New Roman" panose="02020603050405020304"/>
                        </a:rPr>
                        <a:t>日本</a:t>
                      </a:r>
                      <a:endParaRPr lang="zh-CN" sz="2400" kern="100" dirty="0">
                        <a:effectLst/>
                        <a:latin typeface="宋体" panose="02010600030101010101" pitchFamily="2" charset="-122"/>
                        <a:cs typeface="Courier New" panose="02070309020205020404"/>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400" b="1" kern="100">
                          <a:effectLst/>
                          <a:latin typeface="Times New Roman" panose="02020603050405020304"/>
                          <a:cs typeface="Times New Roman" panose="02020603050405020304"/>
                        </a:rPr>
                        <a:t>皖、浙、闽、鲁、陕</a:t>
                      </a:r>
                      <a:endParaRPr lang="zh-CN" sz="2400" kern="100">
                        <a:effectLst/>
                        <a:latin typeface="宋体" panose="02010600030101010101" pitchFamily="2" charset="-122"/>
                        <a:cs typeface="Courier New" panose="02070309020205020404"/>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9780">
                <a:tc>
                  <a:txBody>
                    <a:bodyPr/>
                    <a:lstStyle/>
                    <a:p>
                      <a:pPr algn="ctr">
                        <a:lnSpc>
                          <a:spcPct val="150000"/>
                        </a:lnSpc>
                        <a:spcAft>
                          <a:spcPts val="0"/>
                        </a:spcAft>
                        <a:tabLst>
                          <a:tab pos="2700655" algn="l"/>
                        </a:tabLst>
                      </a:pPr>
                      <a:r>
                        <a:rPr lang="zh-CN" sz="2400" b="1" kern="100">
                          <a:effectLst/>
                          <a:latin typeface="Times New Roman" panose="02020603050405020304"/>
                          <a:cs typeface="Times New Roman" panose="02020603050405020304"/>
                        </a:rPr>
                        <a:t>奉系</a:t>
                      </a:r>
                      <a:endParaRPr lang="zh-CN" sz="2400" kern="100">
                        <a:effectLst/>
                        <a:latin typeface="宋体" panose="02010600030101010101" pitchFamily="2" charset="-122"/>
                        <a:cs typeface="Courier New" panose="02070309020205020404"/>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400" b="1" kern="100" dirty="0">
                          <a:effectLst/>
                          <a:latin typeface="Times New Roman" panose="02020603050405020304"/>
                          <a:cs typeface="Times New Roman" panose="02020603050405020304"/>
                        </a:rPr>
                        <a:t>张作霖</a:t>
                      </a:r>
                      <a:endParaRPr lang="zh-CN" sz="2400" kern="100" dirty="0">
                        <a:effectLst/>
                        <a:latin typeface="宋体" panose="02010600030101010101" pitchFamily="2" charset="-122"/>
                        <a:cs typeface="Courier New" panose="02070309020205020404"/>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400" b="1" kern="100">
                          <a:effectLst/>
                          <a:latin typeface="Times New Roman" panose="02020603050405020304"/>
                          <a:cs typeface="Times New Roman" panose="02020603050405020304"/>
                        </a:rPr>
                        <a:t>日本</a:t>
                      </a:r>
                      <a:endParaRPr lang="zh-CN" sz="2400" kern="100">
                        <a:effectLst/>
                        <a:latin typeface="宋体" panose="02010600030101010101" pitchFamily="2" charset="-122"/>
                        <a:cs typeface="Courier New" panose="02070309020205020404"/>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400" b="1" kern="100" dirty="0">
                          <a:effectLst/>
                          <a:latin typeface="Times New Roman" panose="02020603050405020304"/>
                          <a:cs typeface="Times New Roman" panose="02020603050405020304"/>
                        </a:rPr>
                        <a:t>东北三省</a:t>
                      </a:r>
                      <a:endParaRPr lang="zh-CN" sz="2400" kern="100" dirty="0">
                        <a:effectLst/>
                        <a:latin typeface="宋体" panose="02010600030101010101" pitchFamily="2" charset="-122"/>
                        <a:cs typeface="Courier New" panose="02070309020205020404"/>
                      </a:endParaRPr>
                    </a:p>
                  </a:txBody>
                  <a:tcPr marL="45326" marR="453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文本框 3"/>
          <p:cNvSpPr txBox="1"/>
          <p:nvPr/>
        </p:nvSpPr>
        <p:spPr>
          <a:xfrm>
            <a:off x="680085" y="5439410"/>
            <a:ext cx="10577195" cy="953135"/>
          </a:xfrm>
          <a:prstGeom prst="rect">
            <a:avLst/>
          </a:prstGeom>
          <a:noFill/>
        </p:spPr>
        <p:txBody>
          <a:bodyPr wrap="square" rtlCol="0">
            <a:spAutoFit/>
          </a:bodyPr>
          <a:lstStyle/>
          <a:p>
            <a:r>
              <a:rPr lang="zh-CN" altLang="en-US" sz="2800">
                <a:latin typeface="宋体" panose="02010600030101010101" pitchFamily="2" charset="-122"/>
                <a:ea typeface="宋体" panose="02010600030101010101" pitchFamily="2" charset="-122"/>
                <a:cs typeface="宋体" panose="02010600030101010101" pitchFamily="2" charset="-122"/>
              </a:rPr>
              <a:t>(3)影响:各军阀凭借手中掌握的军队,争权夺利,先后爆发直皖、直奉混战,导致北京政权实际上由不同时期的军阀所控制。</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57604" y="813685"/>
            <a:ext cx="11647294"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0"/>
              </a:spcAft>
              <a:tabLst>
                <a:tab pos="2700655" algn="l"/>
              </a:tabLst>
            </a:pPr>
            <a:r>
              <a:rPr lang="en-US" altLang="zh-CN" sz="2400" b="1" kern="100">
                <a:latin typeface="Times New Roman" panose="02020603050405020304"/>
                <a:ea typeface="黑体" panose="02010609060101010101" charset="-122"/>
                <a:cs typeface="Courier New" panose="02070309020205020404"/>
              </a:rPr>
              <a:t>2</a:t>
            </a:r>
            <a:r>
              <a:rPr lang="en-US" altLang="zh-CN" sz="2400" b="1" kern="100">
                <a:latin typeface="Times New Roman" panose="02020603050405020304"/>
                <a:cs typeface="Courier New" panose="02070309020205020404"/>
              </a:rPr>
              <a:t>.</a:t>
            </a:r>
            <a:r>
              <a:rPr lang="en-US" altLang="zh-CN" sz="2400" b="1" kern="100">
                <a:latin typeface="宋体" panose="02010600030101010101" pitchFamily="2" charset="-122"/>
                <a:cs typeface="Times New Roman" panose="02020603050405020304"/>
              </a:rPr>
              <a:t>“</a:t>
            </a:r>
            <a:r>
              <a:rPr lang="zh-CN" altLang="zh-CN" sz="2400" b="1" kern="100" dirty="0">
                <a:latin typeface="Times New Roman" panose="02020603050405020304"/>
                <a:ea typeface="黑体" panose="02010609060101010101" charset="-122"/>
                <a:cs typeface="Times New Roman" panose="02020603050405020304"/>
              </a:rPr>
              <a:t>府院之争</a:t>
            </a:r>
            <a:r>
              <a:rPr lang="en-US" altLang="zh-CN" sz="2400" b="1" kern="100" dirty="0">
                <a:latin typeface="宋体" panose="02010600030101010101" pitchFamily="2" charset="-12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sp>
        <p:nvSpPr>
          <p:cNvPr id="6" name="矩形 1"/>
          <p:cNvSpPr>
            <a:spLocks noChangeArrowheads="1"/>
          </p:cNvSpPr>
          <p:nvPr/>
        </p:nvSpPr>
        <p:spPr bwMode="auto">
          <a:xfrm>
            <a:off x="570035" y="1389565"/>
            <a:ext cx="1105234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tabLst>
                <a:tab pos="2700655" algn="l"/>
              </a:tabLst>
            </a:pPr>
            <a:r>
              <a:rPr lang="en-US" altLang="zh-CN" sz="2400" b="1" kern="100" dirty="0">
                <a:latin typeface="Times New Roman" panose="02020603050405020304"/>
                <a:cs typeface="Courier New" panose="02070309020205020404"/>
              </a:rPr>
              <a:t>(1)</a:t>
            </a:r>
            <a:r>
              <a:rPr lang="zh-CN" altLang="zh-CN" sz="2400" b="1" kern="100" dirty="0">
                <a:latin typeface="Times New Roman" panose="02020603050405020304"/>
                <a:cs typeface="Times New Roman" panose="02020603050405020304"/>
              </a:rPr>
              <a:t>袁世凯死后，段祺瑞出任国务总理，重新召开国会。</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400" b="1" kern="100" dirty="0">
                <a:latin typeface="Times New Roman" panose="02020603050405020304"/>
                <a:cs typeface="Courier New" panose="02070309020205020404"/>
              </a:rPr>
              <a:t>(2)1917</a:t>
            </a:r>
            <a:r>
              <a:rPr lang="zh-CN" altLang="zh-CN" sz="2400" b="1" kern="100" dirty="0">
                <a:latin typeface="Times New Roman" panose="02020603050405020304"/>
                <a:cs typeface="Times New Roman" panose="02020603050405020304"/>
              </a:rPr>
              <a:t>年</a:t>
            </a:r>
            <a:r>
              <a:rPr lang="en-US" altLang="zh-CN" sz="2400" b="1" kern="100" dirty="0">
                <a:latin typeface="Times New Roman" panose="02020603050405020304"/>
                <a:cs typeface="Courier New" panose="02070309020205020404"/>
              </a:rPr>
              <a:t>5</a:t>
            </a:r>
            <a:r>
              <a:rPr lang="zh-CN" altLang="zh-CN" sz="2400" b="1" kern="100" dirty="0">
                <a:latin typeface="Times New Roman" panose="02020603050405020304"/>
                <a:cs typeface="Times New Roman" panose="02020603050405020304"/>
              </a:rPr>
              <a:t>月，继任</a:t>
            </a:r>
            <a:r>
              <a:rPr lang="zh-CN" altLang="zh-CN" sz="2400" b="1" kern="100" dirty="0" smtClean="0">
                <a:latin typeface="Times New Roman" panose="02020603050405020304"/>
                <a:cs typeface="Times New Roman" panose="02020603050405020304"/>
              </a:rPr>
              <a:t>总统</a:t>
            </a:r>
            <a:r>
              <a:rPr lang="zh-CN" altLang="zh-CN" sz="2400" b="1" kern="100" dirty="0" smtClean="0">
                <a:solidFill>
                  <a:srgbClr val="FF0000"/>
                </a:solidFill>
                <a:latin typeface="Times New Roman" panose="02020603050405020304"/>
                <a:cs typeface="Times New Roman" panose="02020603050405020304"/>
              </a:rPr>
              <a:t>黎元洪</a:t>
            </a:r>
            <a:r>
              <a:rPr lang="zh-CN" altLang="zh-CN" sz="2400" b="1" kern="100" dirty="0" smtClean="0">
                <a:latin typeface="Times New Roman" panose="02020603050405020304"/>
                <a:cs typeface="Times New Roman" panose="02020603050405020304"/>
              </a:rPr>
              <a:t>免去</a:t>
            </a:r>
            <a:r>
              <a:rPr lang="zh-CN" altLang="zh-CN" sz="2400" b="1" kern="100" dirty="0">
                <a:latin typeface="Times New Roman" panose="02020603050405020304"/>
                <a:cs typeface="Times New Roman" panose="02020603050405020304"/>
              </a:rPr>
              <a:t>段祺瑞的总理职务，造成所谓</a:t>
            </a:r>
            <a:r>
              <a:rPr lang="zh-CN" altLang="zh-CN" sz="2400" b="1" kern="100" dirty="0" smtClean="0">
                <a:latin typeface="Times New Roman" panose="02020603050405020304"/>
                <a:cs typeface="Times New Roman" panose="02020603050405020304"/>
              </a:rPr>
              <a:t>的</a:t>
            </a:r>
            <a:endParaRPr lang="en-US" altLang="zh-CN" sz="2400" b="1" kern="100" dirty="0" smtClean="0">
              <a:latin typeface="Times New Roman" panose="02020603050405020304"/>
              <a:cs typeface="Times New Roman" panose="02020603050405020304"/>
            </a:endParaRPr>
          </a:p>
          <a:p>
            <a:pPr algn="just">
              <a:lnSpc>
                <a:spcPct val="150000"/>
              </a:lnSpc>
              <a:spcAft>
                <a:spcPts val="0"/>
              </a:spcAft>
              <a:tabLst>
                <a:tab pos="2700655" algn="l"/>
              </a:tabLst>
            </a:pPr>
            <a:endParaRPr lang="en-US" altLang="zh-CN" sz="2400" b="1" kern="100" dirty="0" smtClean="0">
              <a:latin typeface="Times New Roman" panose="02020603050405020304"/>
              <a:cs typeface="Times New Roman" panose="02020603050405020304"/>
            </a:endParaRPr>
          </a:p>
          <a:p>
            <a:pPr algn="just">
              <a:lnSpc>
                <a:spcPct val="150000"/>
              </a:lnSpc>
              <a:spcAft>
                <a:spcPts val="0"/>
              </a:spcAft>
              <a:tabLst>
                <a:tab pos="2700655" algn="l"/>
              </a:tabLst>
            </a:pPr>
            <a:endParaRPr lang="en-US" altLang="zh-CN" sz="2400" b="1" kern="100" dirty="0">
              <a:latin typeface="Times New Roman" panose="02020603050405020304"/>
              <a:cs typeface="Times New Roman" panose="02020603050405020304"/>
            </a:endParaRPr>
          </a:p>
          <a:p>
            <a:pPr algn="just">
              <a:lnSpc>
                <a:spcPct val="150000"/>
              </a:lnSpc>
              <a:spcAft>
                <a:spcPts val="0"/>
              </a:spcAft>
              <a:tabLst>
                <a:tab pos="2700655" algn="l"/>
              </a:tabLst>
            </a:pPr>
            <a:r>
              <a:rPr lang="en-US" altLang="zh-CN" sz="2400" b="1" kern="100" dirty="0" smtClean="0">
                <a:latin typeface="Times New Roman" panose="02020603050405020304"/>
                <a:cs typeface="Courier New" panose="02070309020205020404"/>
              </a:rPr>
              <a:t>(</a:t>
            </a:r>
            <a:r>
              <a:rPr lang="en-US" altLang="zh-CN" sz="2400" b="1" kern="100" dirty="0">
                <a:latin typeface="Times New Roman" panose="02020603050405020304"/>
                <a:cs typeface="Courier New" panose="02070309020205020404"/>
              </a:rPr>
              <a:t>3)</a:t>
            </a:r>
            <a:r>
              <a:rPr lang="zh-CN" altLang="zh-CN" sz="2400" b="1" kern="100" dirty="0">
                <a:latin typeface="Times New Roman" panose="02020603050405020304"/>
                <a:cs typeface="Times New Roman" panose="02020603050405020304"/>
              </a:rPr>
              <a:t>张勋以调解府院之争为名，率兵入京，解散国会，拥清废</a:t>
            </a:r>
            <a:r>
              <a:rPr lang="zh-CN" altLang="zh-CN" sz="2400" b="1" kern="100" dirty="0" smtClean="0">
                <a:latin typeface="Times New Roman" panose="02020603050405020304"/>
                <a:cs typeface="Times New Roman" panose="02020603050405020304"/>
              </a:rPr>
              <a:t>帝</a:t>
            </a:r>
            <a:r>
              <a:rPr lang="zh-CN" altLang="zh-CN" sz="2400" b="1" kern="100" dirty="0" smtClean="0">
                <a:solidFill>
                  <a:srgbClr val="FF0000"/>
                </a:solidFill>
                <a:latin typeface="Times New Roman" panose="02020603050405020304"/>
                <a:cs typeface="Times New Roman" panose="02020603050405020304"/>
              </a:rPr>
              <a:t>溥仪</a:t>
            </a:r>
            <a:r>
              <a:rPr lang="zh-CN" altLang="zh-CN" sz="2400" b="1" kern="100" dirty="0" smtClean="0">
                <a:latin typeface="Times New Roman" panose="02020603050405020304"/>
                <a:cs typeface="Times New Roman" panose="02020603050405020304"/>
              </a:rPr>
              <a:t>复辟</a:t>
            </a:r>
            <a:r>
              <a:rPr lang="zh-CN" altLang="zh-CN" sz="2400" b="1" kern="100" dirty="0">
                <a:latin typeface="Times New Roman" panose="02020603050405020304"/>
                <a:cs typeface="Times New Roman" panose="02020603050405020304"/>
              </a:rPr>
              <a:t>。</a:t>
            </a:r>
          </a:p>
          <a:p>
            <a:pPr algn="just">
              <a:lnSpc>
                <a:spcPct val="150000"/>
              </a:lnSpc>
              <a:spcAft>
                <a:spcPts val="0"/>
              </a:spcAft>
              <a:tabLst>
                <a:tab pos="2700655" algn="l"/>
              </a:tabLst>
            </a:pPr>
            <a:r>
              <a:rPr lang="en-US" altLang="zh-CN" sz="2400" b="1" kern="100" dirty="0" smtClean="0">
                <a:latin typeface="Times New Roman" panose="02020603050405020304"/>
                <a:cs typeface="Courier New" panose="02070309020205020404"/>
                <a:sym typeface="+mn-ea"/>
              </a:rPr>
              <a:t>(4</a:t>
            </a:r>
            <a:r>
              <a:rPr lang="en-US" altLang="zh-CN" sz="2400" b="1" kern="100" dirty="0">
                <a:latin typeface="Times New Roman" panose="02020603050405020304"/>
                <a:cs typeface="Courier New" panose="02070309020205020404"/>
                <a:sym typeface="+mn-ea"/>
              </a:rPr>
              <a:t>)</a:t>
            </a:r>
            <a:r>
              <a:rPr lang="zh-CN" altLang="en-US" sz="2400" b="1" kern="100" dirty="0">
                <a:latin typeface="Times New Roman" panose="02020603050405020304"/>
                <a:cs typeface="Courier New" panose="02070309020205020404"/>
                <a:sym typeface="+mn-ea"/>
              </a:rPr>
              <a:t>结果：</a:t>
            </a:r>
            <a:r>
              <a:rPr lang="zh-CN" altLang="zh-CN" sz="2400" b="1" kern="100" dirty="0">
                <a:effectLst/>
                <a:latin typeface="宋体" panose="02010600030101010101" pitchFamily="2" charset="-122"/>
                <a:cs typeface="Courier New" panose="02070309020205020404"/>
              </a:rPr>
              <a:t>张勋复辟失败后,冯国璋代行大总统职权,段祺瑞以“再造共和”的姿态,回到北京就任国务总理。</a:t>
            </a:r>
          </a:p>
        </p:txBody>
      </p:sp>
      <p:sp>
        <p:nvSpPr>
          <p:cNvPr id="2" name="1"/>
          <p:cNvSpPr/>
          <p:nvPr/>
        </p:nvSpPr>
        <p:spPr>
          <a:xfrm>
            <a:off x="576074" y="2659889"/>
            <a:ext cx="6096000" cy="461665"/>
          </a:xfrm>
          <a:prstGeom prst="rect">
            <a:avLst/>
          </a:prstGeom>
        </p:spPr>
        <p:txBody>
          <a:bodyPr>
            <a:spAutoFit/>
          </a:bodyPr>
          <a:lstStyle/>
          <a:p>
            <a:r>
              <a:rPr lang="en-US" altLang="zh-CN" sz="2400" b="1" kern="100" dirty="0">
                <a:solidFill>
                  <a:srgbClr val="3366FF"/>
                </a:solidFill>
                <a:latin typeface="宋体" panose="02010600030101010101" pitchFamily="2" charset="-122"/>
                <a:cs typeface="Times New Roman" panose="02020603050405020304"/>
              </a:rPr>
              <a:t>“</a:t>
            </a:r>
            <a:r>
              <a:rPr lang="zh-CN" altLang="zh-CN" sz="2400" b="1" u="wavy" kern="100" dirty="0">
                <a:solidFill>
                  <a:srgbClr val="3366FF"/>
                </a:solidFill>
                <a:latin typeface="Times New Roman" panose="02020603050405020304"/>
                <a:ea typeface="黑体" panose="02010609060101010101" charset="-122"/>
                <a:cs typeface="Times New Roman" panose="02020603050405020304"/>
              </a:rPr>
              <a:t>府院之争</a:t>
            </a:r>
            <a:r>
              <a:rPr lang="en-US" altLang="zh-CN" sz="2400" b="1" kern="100" dirty="0">
                <a:solidFill>
                  <a:srgbClr val="3366FF"/>
                </a:solidFill>
                <a:latin typeface="宋体" panose="02010600030101010101" pitchFamily="2" charset="-122"/>
                <a:cs typeface="Times New Roman" panose="02020603050405020304"/>
              </a:rPr>
              <a:t>”</a:t>
            </a:r>
            <a:r>
              <a:rPr lang="zh-CN" altLang="zh-CN" sz="2400" b="1" kern="100" dirty="0" smtClean="0">
                <a:solidFill>
                  <a:srgbClr val="3366FF"/>
                </a:solidFill>
                <a:latin typeface="Times New Roman" panose="02020603050405020304"/>
                <a:cs typeface="Times New Roman" panose="02020603050405020304"/>
              </a:rPr>
              <a:t>。</a:t>
            </a:r>
            <a:endParaRPr lang="zh-CN" altLang="en-US" dirty="0">
              <a:solidFill>
                <a:srgbClr val="3366FF"/>
              </a:solidFill>
            </a:endParaRPr>
          </a:p>
        </p:txBody>
      </p:sp>
      <p:sp>
        <p:nvSpPr>
          <p:cNvPr id="7" name="矩形 6"/>
          <p:cNvSpPr/>
          <p:nvPr/>
        </p:nvSpPr>
        <p:spPr>
          <a:xfrm>
            <a:off x="3215630" y="2564889"/>
            <a:ext cx="7376160" cy="1137106"/>
          </a:xfrm>
          <a:prstGeom prst="rect">
            <a:avLst/>
          </a:prstGeom>
        </p:spPr>
        <p:txBody>
          <a:bodyPr>
            <a:spAutoFit/>
          </a:bodyPr>
          <a:lstStyle/>
          <a:p>
            <a:pPr>
              <a:lnSpc>
                <a:spcPct val="150000"/>
              </a:lnSpc>
            </a:pPr>
            <a:r>
              <a:rPr lang="zh-CN" altLang="zh-CN" sz="2400" b="1" kern="100" dirty="0" smtClean="0">
                <a:solidFill>
                  <a:srgbClr val="3366FF"/>
                </a:solidFill>
                <a:latin typeface="Times New Roman" panose="02020603050405020304"/>
                <a:ea typeface="楷体_GB2312"/>
                <a:cs typeface="Times New Roman" panose="02020603050405020304"/>
              </a:rPr>
              <a:t>以</a:t>
            </a:r>
            <a:r>
              <a:rPr lang="zh-CN" altLang="zh-CN" sz="2400" b="1" kern="100" dirty="0">
                <a:solidFill>
                  <a:srgbClr val="3366FF"/>
                </a:solidFill>
                <a:latin typeface="Times New Roman" panose="02020603050405020304"/>
                <a:ea typeface="楷体_GB2312"/>
                <a:cs typeface="Times New Roman" panose="02020603050405020304"/>
              </a:rPr>
              <a:t>黎元洪为首的总统府集团与以段祺瑞为首的国务院集团之间争权夺利的斗争。</a:t>
            </a:r>
            <a:endParaRPr lang="zh-CN" altLang="en-US" dirty="0">
              <a:solidFill>
                <a:srgbClr val="3366FF"/>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nextCondLst>
                <p:cond evt="onClick" delay="0">
                  <p:tgtEl>
                    <p:spTgt spid="2"/>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1835" y="578485"/>
            <a:ext cx="10307955" cy="4399915"/>
          </a:xfrm>
          <a:prstGeom prst="rect">
            <a:avLst/>
          </a:prstGeom>
          <a:noFill/>
        </p:spPr>
        <p:txBody>
          <a:bodyPr wrap="square" rtlCol="0">
            <a:spAutoFit/>
          </a:bodyPr>
          <a:lstStyle/>
          <a:p>
            <a:r>
              <a:rPr lang="zh-CN" altLang="en-US" sz="2800" b="1">
                <a:latin typeface="微软雅黑" panose="020B0503020204020204" charset="-122"/>
                <a:ea typeface="微软雅黑" panose="020B0503020204020204" charset="-122"/>
                <a:cs typeface="微软雅黑" panose="020B0503020204020204" charset="-122"/>
              </a:rPr>
              <a:t>3</a:t>
            </a:r>
            <a:r>
              <a:rPr lang="en-US" altLang="zh-CN" sz="2800" b="1">
                <a:latin typeface="微软雅黑" panose="020B0503020204020204" charset="-122"/>
                <a:ea typeface="微软雅黑" panose="020B0503020204020204" charset="-122"/>
                <a:cs typeface="微软雅黑" panose="020B0503020204020204" charset="-122"/>
              </a:rPr>
              <a:t>.</a:t>
            </a:r>
            <a:r>
              <a:rPr lang="zh-CN" altLang="en-US" sz="2800" b="1">
                <a:latin typeface="微软雅黑" panose="020B0503020204020204" charset="-122"/>
                <a:ea typeface="微软雅黑" panose="020B0503020204020204" charset="-122"/>
                <a:cs typeface="微软雅黑" panose="020B0503020204020204" charset="-122"/>
              </a:rPr>
              <a:t>护法运动</a:t>
            </a:r>
          </a:p>
          <a:p>
            <a:pPr fontAlgn="auto">
              <a:lnSpc>
                <a:spcPct val="150000"/>
              </a:lnSpc>
            </a:pPr>
            <a:r>
              <a:rPr lang="zh-CN" altLang="en-US" sz="2800" b="1">
                <a:latin typeface="宋体" panose="02010600030101010101" pitchFamily="2" charset="-122"/>
                <a:ea typeface="宋体" panose="02010600030101010101" pitchFamily="2" charset="-122"/>
                <a:cs typeface="宋体" panose="02010600030101010101" pitchFamily="2" charset="-122"/>
              </a:rPr>
              <a:t>(1)背景:段褀瑞公然破坏《中华民国临时约法》,拒绝恢复国会。</a:t>
            </a:r>
          </a:p>
          <a:p>
            <a:pPr fontAlgn="auto">
              <a:lnSpc>
                <a:spcPct val="150000"/>
              </a:lnSpc>
            </a:pPr>
            <a:r>
              <a:rPr lang="zh-CN" altLang="en-US" sz="2800" b="1">
                <a:latin typeface="宋体" panose="02010600030101010101" pitchFamily="2" charset="-122"/>
                <a:ea typeface="宋体" panose="02010600030101010101" pitchFamily="2" charset="-122"/>
                <a:cs typeface="宋体" panose="02010600030101010101" pitchFamily="2" charset="-122"/>
              </a:rPr>
              <a:t>(2)过程:1917年8月,南下的150余名国会议员在广州召开非常会议,决定成立</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“中华民国军政府”</a:t>
            </a:r>
            <a:r>
              <a:rPr lang="zh-CN" altLang="en-US" sz="2800" b="1">
                <a:latin typeface="宋体" panose="02010600030101010101" pitchFamily="2" charset="-122"/>
                <a:ea typeface="宋体" panose="02010600030101010101" pitchFamily="2" charset="-122"/>
                <a:cs typeface="宋体" panose="02010600030101010101" pitchFamily="2" charset="-122"/>
              </a:rPr>
              <a:t>,推举孙中山为大元帅。</a:t>
            </a:r>
          </a:p>
          <a:p>
            <a:pPr fontAlgn="auto">
              <a:lnSpc>
                <a:spcPct val="150000"/>
              </a:lnSpc>
            </a:pPr>
            <a:r>
              <a:rPr lang="zh-CN" altLang="en-US" sz="2800" b="1">
                <a:latin typeface="宋体" panose="02010600030101010101" pitchFamily="2" charset="-122"/>
                <a:ea typeface="宋体" panose="02010600030101010101" pitchFamily="2" charset="-122"/>
                <a:cs typeface="宋体" panose="02010600030101010101" pitchFamily="2" charset="-122"/>
              </a:rPr>
              <a:t>(3)结果:借孙中山的名望争权夺势的西南军阀,却千方百计排挤孙中山。1918年,孙中山愤而辞去大元帅之职,发表通电,痛心地表示“顾吾国之大患,莫大于武人之争雄,南与北如一丘之貉。”</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32460" y="514985"/>
            <a:ext cx="11036300" cy="5692775"/>
          </a:xfrm>
          <a:prstGeom prst="rect">
            <a:avLst/>
          </a:prstGeom>
          <a:noFill/>
        </p:spPr>
        <p:txBody>
          <a:bodyPr wrap="square" rtlCol="0">
            <a:spAutoFit/>
          </a:bodyPr>
          <a:lstStyle/>
          <a:p>
            <a:r>
              <a:rPr lang="zh-CN" altLang="en-US" sz="2800" b="1"/>
              <a:t>4</a:t>
            </a:r>
            <a:r>
              <a:rPr lang="en-US" altLang="zh-CN" sz="2800" b="1"/>
              <a:t>.</a:t>
            </a:r>
            <a:r>
              <a:rPr lang="zh-CN" altLang="en-US" sz="2800" b="1"/>
              <a:t>参加一战</a:t>
            </a:r>
          </a:p>
          <a:p>
            <a:pPr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(1)目的:争取国际地位,抑制日本在华势力的发展。</a:t>
            </a:r>
          </a:p>
          <a:p>
            <a:pPr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(2)过程</a:t>
            </a:r>
          </a:p>
          <a:p>
            <a:pPr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   1917年8月14日,中国向德、奥两国宣战,加入第一次世界大战的协约国方面。</a:t>
            </a:r>
          </a:p>
          <a:p>
            <a:pPr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3</a:t>
            </a:r>
            <a:r>
              <a:rPr lang="zh-CN" altLang="en-US" sz="2800">
                <a:latin typeface="宋体" panose="02010600030101010101" pitchFamily="2" charset="-122"/>
                <a:ea typeface="宋体" panose="02010600030101010101" pitchFamily="2" charset="-122"/>
                <a:cs typeface="宋体" panose="02010600030101010101" pitchFamily="2" charset="-122"/>
                <a:sym typeface="+mn-ea"/>
              </a:rPr>
              <a:t>)影响：</a:t>
            </a:r>
          </a:p>
          <a:p>
            <a:pPr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①</a:t>
            </a:r>
            <a:r>
              <a:rPr lang="zh-CN" altLang="en-US" sz="2800">
                <a:latin typeface="宋体" panose="02010600030101010101" pitchFamily="2" charset="-122"/>
                <a:ea typeface="宋体" panose="02010600030101010101" pitchFamily="2" charset="-122"/>
                <a:cs typeface="宋体" panose="02010600030101010101" pitchFamily="2" charset="-122"/>
              </a:rPr>
              <a:t>中国收回德、奥在天津、汉口的租界,撤销两国领事裁判权。</a:t>
            </a:r>
          </a:p>
          <a:p>
            <a:pPr fontAlgn="auto">
              <a:lnSpc>
                <a:spcPct val="150000"/>
              </a:lnSpc>
            </a:pPr>
            <a:r>
              <a:rPr lang="zh-CN" altLang="en-US" sz="2800">
                <a:latin typeface="宋体" panose="02010600030101010101" pitchFamily="2" charset="-122"/>
                <a:ea typeface="宋体" panose="02010600030101010101" pitchFamily="2" charset="-122"/>
                <a:cs typeface="宋体" panose="02010600030101010101" pitchFamily="2" charset="-122"/>
              </a:rPr>
              <a:t>②中国劳工远渡重洋前往欧洲前线，为协约国一方取得胜利作出了贡献。</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5268"/>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268"/>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1ef45bdc-1b07-44a3-8392-96e0037b9759}"/>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268"/>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26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1461</Words>
  <Application>Microsoft Office PowerPoint</Application>
  <PresentationFormat>自定义</PresentationFormat>
  <Paragraphs>135</Paragraphs>
  <Slides>18</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20" baseType="lpstr">
      <vt:lpstr>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7</cp:revision>
  <dcterms:created xsi:type="dcterms:W3CDTF">2020-03-11T17:22:00Z</dcterms:created>
  <dcterms:modified xsi:type="dcterms:W3CDTF">2020-03-16T02:12:53Z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