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4.xml" ContentType="application/vnd.openxmlformats-officedocument.presentationml.tags+xml"/>
  <Override PartName="/ppt/notesSlides/notesSlide1.xml" ContentType="application/vnd.openxmlformats-officedocument.presentationml.notesSlide+xml"/>
  <Override PartName="/ppt/tags/tag165.xml" ContentType="application/vnd.openxmlformats-officedocument.presentationml.tags+xml"/>
  <Override PartName="/ppt/notesSlides/notesSlide2.xml" ContentType="application/vnd.openxmlformats-officedocument.presentationml.notesSlide+xml"/>
  <Override PartName="/ppt/tags/tag166.xml" ContentType="application/vnd.openxmlformats-officedocument.presentationml.tags+xml"/>
  <Override PartName="/ppt/notesSlides/notesSlide3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4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5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3" r:id="rId2"/>
    <p:sldId id="348" r:id="rId3"/>
    <p:sldId id="302" r:id="rId4"/>
    <p:sldId id="315" r:id="rId5"/>
    <p:sldId id="379" r:id="rId6"/>
    <p:sldId id="365" r:id="rId7"/>
    <p:sldId id="366" r:id="rId8"/>
    <p:sldId id="367" r:id="rId9"/>
    <p:sldId id="306" r:id="rId10"/>
    <p:sldId id="356" r:id="rId11"/>
    <p:sldId id="357" r:id="rId12"/>
    <p:sldId id="358" r:id="rId13"/>
    <p:sldId id="375" r:id="rId14"/>
    <p:sldId id="373" r:id="rId15"/>
    <p:sldId id="334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5" d="100"/>
          <a:sy n="95" d="100"/>
        </p:scale>
        <p:origin x="-738" y="-90"/>
      </p:cViewPr>
      <p:guideLst>
        <p:guide orient="horz" pos="1797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2020/3/18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132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10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24"/>
          <p:cNvSpPr/>
          <p:nvPr>
            <p:custDataLst>
              <p:tags r:id="rId1"/>
            </p:custDataLst>
          </p:nvPr>
        </p:nvSpPr>
        <p:spPr>
          <a:xfrm>
            <a:off x="0" y="2941859"/>
            <a:ext cx="2768892" cy="2202541"/>
          </a:xfrm>
          <a:custGeom>
            <a:avLst/>
            <a:gdLst>
              <a:gd name="connsiteX0" fmla="*/ 928699 w 3691856"/>
              <a:gd name="connsiteY0" fmla="*/ 0 h 2936208"/>
              <a:gd name="connsiteX1" fmla="*/ 3691856 w 3691856"/>
              <a:gd name="connsiteY1" fmla="*/ 2763157 h 2936208"/>
              <a:gd name="connsiteX2" fmla="*/ 3683118 w 3691856"/>
              <a:gd name="connsiteY2" fmla="*/ 2936208 h 2936208"/>
              <a:gd name="connsiteX3" fmla="*/ 0 w 3691856"/>
              <a:gd name="connsiteY3" fmla="*/ 2936208 h 2936208"/>
              <a:gd name="connsiteX4" fmla="*/ 0 w 3691856"/>
              <a:gd name="connsiteY4" fmla="*/ 163397 h 2936208"/>
              <a:gd name="connsiteX5" fmla="*/ 107021 w 3691856"/>
              <a:gd name="connsiteY5" fmla="*/ 124226 h 2936208"/>
              <a:gd name="connsiteX6" fmla="*/ 928699 w 3691856"/>
              <a:gd name="connsiteY6" fmla="*/ 0 h 29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856" h="2936208">
                <a:moveTo>
                  <a:pt x="928699" y="0"/>
                </a:moveTo>
                <a:cubicBezTo>
                  <a:pt x="2454748" y="0"/>
                  <a:pt x="3691856" y="1237108"/>
                  <a:pt x="3691856" y="2763157"/>
                </a:cubicBezTo>
                <a:lnTo>
                  <a:pt x="3683118" y="2936208"/>
                </a:lnTo>
                <a:lnTo>
                  <a:pt x="0" y="2936208"/>
                </a:lnTo>
                <a:lnTo>
                  <a:pt x="0" y="163397"/>
                </a:lnTo>
                <a:lnTo>
                  <a:pt x="107021" y="124226"/>
                </a:lnTo>
                <a:cubicBezTo>
                  <a:pt x="366589" y="43492"/>
                  <a:pt x="642565" y="0"/>
                  <a:pt x="928699" y="0"/>
                </a:cubicBezTo>
                <a:close/>
              </a:path>
            </a:pathLst>
          </a:cu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任意多边形: 形状 7"/>
          <p:cNvSpPr/>
          <p:nvPr>
            <p:custDataLst>
              <p:tags r:id="rId2"/>
            </p:custDataLst>
          </p:nvPr>
        </p:nvSpPr>
        <p:spPr>
          <a:xfrm>
            <a:off x="7137515" y="1"/>
            <a:ext cx="2006485" cy="3415654"/>
          </a:xfrm>
          <a:custGeom>
            <a:avLst/>
            <a:gdLst>
              <a:gd name="connsiteX0" fmla="*/ 1525850 w 2675313"/>
              <a:gd name="connsiteY0" fmla="*/ 0 h 4553409"/>
              <a:gd name="connsiteX1" fmla="*/ 2675313 w 2675313"/>
              <a:gd name="connsiteY1" fmla="*/ 0 h 4553409"/>
              <a:gd name="connsiteX2" fmla="*/ 2675313 w 2675313"/>
              <a:gd name="connsiteY2" fmla="*/ 4528772 h 4553409"/>
              <a:gd name="connsiteX3" fmla="*/ 2593476 w 2675313"/>
              <a:gd name="connsiteY3" fmla="*/ 4541261 h 4553409"/>
              <a:gd name="connsiteX4" fmla="*/ 2352905 w 2675313"/>
              <a:gd name="connsiteY4" fmla="*/ 4553409 h 4553409"/>
              <a:gd name="connsiteX5" fmla="*/ 0 w 2675313"/>
              <a:gd name="connsiteY5" fmla="*/ 2200504 h 4553409"/>
              <a:gd name="connsiteX6" fmla="*/ 1437048 w 2675313"/>
              <a:gd name="connsiteY6" fmla="*/ 32502 h 455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313" h="4553409">
                <a:moveTo>
                  <a:pt x="1525850" y="0"/>
                </a:moveTo>
                <a:lnTo>
                  <a:pt x="2675313" y="0"/>
                </a:lnTo>
                <a:lnTo>
                  <a:pt x="2675313" y="4528772"/>
                </a:lnTo>
                <a:lnTo>
                  <a:pt x="2593476" y="4541261"/>
                </a:lnTo>
                <a:cubicBezTo>
                  <a:pt x="2514378" y="4549294"/>
                  <a:pt x="2434122" y="4553409"/>
                  <a:pt x="2352905" y="4553409"/>
                </a:cubicBezTo>
                <a:cubicBezTo>
                  <a:pt x="1053431" y="4553409"/>
                  <a:pt x="0" y="3499978"/>
                  <a:pt x="0" y="2200504"/>
                </a:cubicBezTo>
                <a:cubicBezTo>
                  <a:pt x="0" y="1225899"/>
                  <a:pt x="592555" y="389692"/>
                  <a:pt x="1437048" y="32502"/>
                </a:cubicBezTo>
                <a:close/>
              </a:path>
            </a:pathLst>
          </a:cu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任意形状 17"/>
          <p:cNvSpPr/>
          <p:nvPr>
            <p:custDataLst>
              <p:tags r:id="rId3"/>
            </p:custDataLst>
          </p:nvPr>
        </p:nvSpPr>
        <p:spPr>
          <a:xfrm>
            <a:off x="5633963" y="0"/>
            <a:ext cx="2691968" cy="1634978"/>
          </a:xfrm>
          <a:custGeom>
            <a:avLst/>
            <a:gdLst>
              <a:gd name="connsiteX0" fmla="*/ 42442 w 3589290"/>
              <a:gd name="connsiteY0" fmla="*/ 0 h 2179590"/>
              <a:gd name="connsiteX1" fmla="*/ 3546848 w 3589290"/>
              <a:gd name="connsiteY1" fmla="*/ 0 h 2179590"/>
              <a:gd name="connsiteX2" fmla="*/ 3552829 w 3589290"/>
              <a:gd name="connsiteY2" fmla="*/ 23261 h 2179590"/>
              <a:gd name="connsiteX3" fmla="*/ 3589290 w 3589290"/>
              <a:gd name="connsiteY3" fmla="*/ 384945 h 2179590"/>
              <a:gd name="connsiteX4" fmla="*/ 1794645 w 3589290"/>
              <a:gd name="connsiteY4" fmla="*/ 2179590 h 2179590"/>
              <a:gd name="connsiteX5" fmla="*/ 0 w 3589290"/>
              <a:gd name="connsiteY5" fmla="*/ 384945 h 2179590"/>
              <a:gd name="connsiteX6" fmla="*/ 36461 w 3589290"/>
              <a:gd name="connsiteY6" fmla="*/ 23261 h 217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290" h="2179590">
                <a:moveTo>
                  <a:pt x="42442" y="0"/>
                </a:moveTo>
                <a:lnTo>
                  <a:pt x="3546848" y="0"/>
                </a:lnTo>
                <a:lnTo>
                  <a:pt x="3552829" y="23261"/>
                </a:lnTo>
                <a:cubicBezTo>
                  <a:pt x="3576736" y="140089"/>
                  <a:pt x="3589290" y="261051"/>
                  <a:pt x="3589290" y="384945"/>
                </a:cubicBezTo>
                <a:cubicBezTo>
                  <a:pt x="3589290" y="1376100"/>
                  <a:pt x="2785800" y="2179590"/>
                  <a:pt x="1794645" y="2179590"/>
                </a:cubicBezTo>
                <a:cubicBezTo>
                  <a:pt x="803490" y="2179590"/>
                  <a:pt x="0" y="1376100"/>
                  <a:pt x="0" y="384945"/>
                </a:cubicBezTo>
                <a:cubicBezTo>
                  <a:pt x="0" y="261051"/>
                  <a:pt x="12555" y="140089"/>
                  <a:pt x="36461" y="2326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808544" y="370944"/>
            <a:ext cx="1563509" cy="1563782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238483" y="1873861"/>
            <a:ext cx="4684727" cy="88095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5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238483" y="2820198"/>
            <a:ext cx="4684727" cy="40219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7916979" y="3936592"/>
            <a:ext cx="1093785" cy="322741"/>
          </a:xfrm>
        </p:spPr>
        <p:txBody>
          <a:bodyPr lIns="90000" tIns="46800" rIns="90000" bIns="46800" anchor="b">
            <a:norm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7916979" y="4321408"/>
            <a:ext cx="1093785" cy="32274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3" name="椭圆 12"/>
          <p:cNvSpPr/>
          <p:nvPr>
            <p:custDataLst>
              <p:tags r:id="rId12"/>
            </p:custDataLst>
          </p:nvPr>
        </p:nvSpPr>
        <p:spPr>
          <a:xfrm>
            <a:off x="7152823" y="3651049"/>
            <a:ext cx="831170" cy="831315"/>
          </a:xfrm>
          <a:prstGeom prst="ellipse">
            <a:avLst/>
          </a:prstGeom>
          <a:solidFill>
            <a:schemeClr val="accent6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-6192"/>
            <a:ext cx="9144000" cy="5161548"/>
            <a:chOff x="0" y="-13"/>
            <a:chExt cx="19200" cy="10836"/>
          </a:xfrm>
        </p:grpSpPr>
        <p:sp>
          <p:nvSpPr>
            <p:cNvPr id="24" name="任意多边形: 形状 23"/>
            <p:cNvSpPr/>
            <p:nvPr>
              <p:custDataLst>
                <p:tags r:id="rId6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形状 17"/>
            <p:cNvSpPr/>
            <p:nvPr>
              <p:custDataLst>
                <p:tags r:id="rId7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任意形状 24"/>
            <p:cNvSpPr/>
            <p:nvPr userDrawn="1">
              <p:custDataLst>
                <p:tags r:id="rId8"/>
              </p:custDataLst>
            </p:nvPr>
          </p:nvSpPr>
          <p:spPr>
            <a:xfrm>
              <a:off x="0" y="9383"/>
              <a:ext cx="1811" cy="1440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506"/>
            <a:ext cx="8139178" cy="404238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340293" y="1819593"/>
            <a:ext cx="4777264" cy="1156537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形状 8"/>
          <p:cNvSpPr/>
          <p:nvPr>
            <p:custDataLst>
              <p:tags r:id="rId5"/>
            </p:custDataLst>
          </p:nvPr>
        </p:nvSpPr>
        <p:spPr>
          <a:xfrm>
            <a:off x="2935649" y="4061329"/>
            <a:ext cx="3255733" cy="1083070"/>
          </a:xfrm>
          <a:custGeom>
            <a:avLst/>
            <a:gdLst>
              <a:gd name="connsiteX0" fmla="*/ 2170488 w 4340977"/>
              <a:gd name="connsiteY0" fmla="*/ 0 h 1443841"/>
              <a:gd name="connsiteX1" fmla="*/ 4338490 w 4340977"/>
              <a:gd name="connsiteY1" fmla="*/ 1437048 h 1443841"/>
              <a:gd name="connsiteX2" fmla="*/ 4340977 w 4340977"/>
              <a:gd name="connsiteY2" fmla="*/ 1443841 h 1443841"/>
              <a:gd name="connsiteX3" fmla="*/ 0 w 4340977"/>
              <a:gd name="connsiteY3" fmla="*/ 1443841 h 1443841"/>
              <a:gd name="connsiteX4" fmla="*/ 2486 w 4340977"/>
              <a:gd name="connsiteY4" fmla="*/ 1437048 h 1443841"/>
              <a:gd name="connsiteX5" fmla="*/ 2170488 w 4340977"/>
              <a:gd name="connsiteY5" fmla="*/ 0 h 144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977" h="1443841">
                <a:moveTo>
                  <a:pt x="2170488" y="0"/>
                </a:moveTo>
                <a:cubicBezTo>
                  <a:pt x="3145094" y="0"/>
                  <a:pt x="3981300" y="592555"/>
                  <a:pt x="4338490" y="1437048"/>
                </a:cubicBezTo>
                <a:lnTo>
                  <a:pt x="4340977" y="1443841"/>
                </a:lnTo>
                <a:lnTo>
                  <a:pt x="0" y="1443841"/>
                </a:lnTo>
                <a:lnTo>
                  <a:pt x="2486" y="1437048"/>
                </a:lnTo>
                <a:cubicBezTo>
                  <a:pt x="359677" y="592555"/>
                  <a:pt x="1195883" y="0"/>
                  <a:pt x="2170488" y="0"/>
                </a:cubicBezTo>
                <a:close/>
              </a:path>
            </a:pathLst>
          </a:cu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任意形状 7"/>
          <p:cNvSpPr/>
          <p:nvPr>
            <p:custDataLst>
              <p:tags r:id="rId6"/>
            </p:custDataLst>
          </p:nvPr>
        </p:nvSpPr>
        <p:spPr>
          <a:xfrm>
            <a:off x="3735886" y="1"/>
            <a:ext cx="1672231" cy="678266"/>
          </a:xfrm>
          <a:custGeom>
            <a:avLst/>
            <a:gdLst>
              <a:gd name="connsiteX0" fmla="*/ 0 w 2229641"/>
              <a:gd name="connsiteY0" fmla="*/ 0 h 904197"/>
              <a:gd name="connsiteX1" fmla="*/ 2229641 w 2229641"/>
              <a:gd name="connsiteY1" fmla="*/ 0 h 904197"/>
              <a:gd name="connsiteX2" fmla="*/ 2165057 w 2229641"/>
              <a:gd name="connsiteY2" fmla="*/ 208053 h 904197"/>
              <a:gd name="connsiteX3" fmla="*/ 1114820 w 2229641"/>
              <a:gd name="connsiteY3" fmla="*/ 904197 h 904197"/>
              <a:gd name="connsiteX4" fmla="*/ 64583 w 2229641"/>
              <a:gd name="connsiteY4" fmla="*/ 208053 h 90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641" h="904197">
                <a:moveTo>
                  <a:pt x="0" y="0"/>
                </a:moveTo>
                <a:lnTo>
                  <a:pt x="2229641" y="0"/>
                </a:lnTo>
                <a:lnTo>
                  <a:pt x="2165057" y="208053"/>
                </a:lnTo>
                <a:cubicBezTo>
                  <a:pt x="1992025" y="617148"/>
                  <a:pt x="1586945" y="904197"/>
                  <a:pt x="1114820" y="904197"/>
                </a:cubicBezTo>
                <a:cubicBezTo>
                  <a:pt x="642696" y="904197"/>
                  <a:pt x="237616" y="617148"/>
                  <a:pt x="64583" y="20805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7898130" y="4476580"/>
            <a:ext cx="1245870" cy="679251"/>
            <a:chOff x="16584" y="9398"/>
            <a:chExt cx="2616" cy="1426"/>
          </a:xfrm>
        </p:grpSpPr>
        <p:sp>
          <p:nvSpPr>
            <p:cNvPr id="15" name="任意形状 24"/>
            <p:cNvSpPr/>
            <p:nvPr>
              <p:custDataLst>
                <p:tags r:id="rId6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7"/>
              </p:custDataLst>
            </p:nvPr>
          </p:nvSpPr>
          <p:spPr>
            <a:xfrm>
              <a:off x="16584" y="10122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19600" y="228190"/>
            <a:ext cx="8704800" cy="4688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-6192"/>
            <a:ext cx="9144000" cy="5161548"/>
            <a:chOff x="0" y="-13"/>
            <a:chExt cx="19200" cy="10836"/>
          </a:xfrm>
        </p:grpSpPr>
        <p:sp>
          <p:nvSpPr>
            <p:cNvPr id="24" name="任意多边形: 形状 23"/>
            <p:cNvSpPr/>
            <p:nvPr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形状 17"/>
            <p:cNvSpPr/>
            <p:nvPr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任意形状 24"/>
            <p:cNvSpPr/>
            <p:nvPr userDrawn="1">
              <p:custDataLst>
                <p:tags r:id="rId10"/>
              </p:custDataLst>
            </p:nvPr>
          </p:nvSpPr>
          <p:spPr>
            <a:xfrm>
              <a:off x="0" y="9383"/>
              <a:ext cx="1811" cy="1440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64"/>
            <a:ext cx="7219800" cy="542795"/>
          </a:xfrm>
        </p:spPr>
        <p:txBody>
          <a:bodyPr anchor="ctr">
            <a:normAutofit/>
          </a:bodyPr>
          <a:lstStyle>
            <a:lvl1pPr>
              <a:defRPr sz="27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4"/>
            </p:custDataLst>
          </p:nvPr>
        </p:nvSpPr>
        <p:spPr>
          <a:xfrm>
            <a:off x="960835" y="1622984"/>
            <a:ext cx="7219950" cy="2584352"/>
          </a:xfrm>
        </p:spPr>
        <p:txBody>
          <a:bodyPr>
            <a:normAutofit/>
          </a:bodyPr>
          <a:lstStyle>
            <a:lvl1pPr marL="214630" indent="-214630"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3617595" cy="514487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2857" y="4349876"/>
            <a:ext cx="1493520" cy="805003"/>
            <a:chOff x="-6" y="9132"/>
            <a:chExt cx="3136" cy="1690"/>
          </a:xfrm>
        </p:grpSpPr>
        <p:sp>
          <p:nvSpPr>
            <p:cNvPr id="16" name="任意形状 24"/>
            <p:cNvSpPr/>
            <p:nvPr userDrawn="1">
              <p:custDataLst>
                <p:tags r:id="rId9"/>
              </p:custDataLst>
            </p:nvPr>
          </p:nvSpPr>
          <p:spPr>
            <a:xfrm>
              <a:off x="-6" y="9132"/>
              <a:ext cx="2126" cy="1691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110" y="9611"/>
              <a:ext cx="2020" cy="1189"/>
            </a:xfrm>
            <a:custGeom>
              <a:avLst/>
              <a:gdLst>
                <a:gd name="connsiteX0" fmla="*/ 641220 w 1282440"/>
                <a:gd name="connsiteY0" fmla="*/ 0 h 755143"/>
                <a:gd name="connsiteX1" fmla="*/ 1282440 w 1282440"/>
                <a:gd name="connsiteY1" fmla="*/ 641220 h 755143"/>
                <a:gd name="connsiteX2" fmla="*/ 1270956 w 1282440"/>
                <a:gd name="connsiteY2" fmla="*/ 755143 h 755143"/>
                <a:gd name="connsiteX3" fmla="*/ 11485 w 1282440"/>
                <a:gd name="connsiteY3" fmla="*/ 755143 h 755143"/>
                <a:gd name="connsiteX4" fmla="*/ 0 w 1282440"/>
                <a:gd name="connsiteY4" fmla="*/ 641220 h 755143"/>
                <a:gd name="connsiteX5" fmla="*/ 641220 w 1282440"/>
                <a:gd name="connsiteY5" fmla="*/ 0 h 75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440" h="755143">
                  <a:moveTo>
                    <a:pt x="641220" y="0"/>
                  </a:moveTo>
                  <a:cubicBezTo>
                    <a:pt x="995356" y="0"/>
                    <a:pt x="1282440" y="287084"/>
                    <a:pt x="1282440" y="641220"/>
                  </a:cubicBezTo>
                  <a:lnTo>
                    <a:pt x="1270956" y="755143"/>
                  </a:lnTo>
                  <a:lnTo>
                    <a:pt x="11485" y="755143"/>
                  </a:lnTo>
                  <a:lnTo>
                    <a:pt x="0" y="641220"/>
                  </a:lnTo>
                  <a:cubicBezTo>
                    <a:pt x="0" y="287084"/>
                    <a:pt x="287084" y="0"/>
                    <a:pt x="641220" y="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901"/>
            <a:ext cx="2970000" cy="661616"/>
          </a:xfrm>
        </p:spPr>
        <p:txBody>
          <a:bodyPr anchor="ctr">
            <a:normAutofit/>
          </a:bodyPr>
          <a:lstStyle>
            <a:lvl1pPr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231"/>
            <a:ext cx="2967300" cy="3070437"/>
          </a:xfrm>
        </p:spPr>
        <p:txBody>
          <a:bodyPr>
            <a:normAutofit/>
          </a:bodyPr>
          <a:lstStyle>
            <a:lvl1pPr marL="214630" indent="-21463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557530" indent="-21463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00430" indent="-21463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43330" indent="-21463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586230" indent="-21463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55"/>
            <a:ext cx="4860000" cy="381662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3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9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6002"/>
            <a:ext cx="8232300" cy="469882"/>
          </a:xfrm>
        </p:spPr>
        <p:txBody>
          <a:bodyPr anchor="ctr"/>
          <a:lstStyle>
            <a:lvl1pPr algn="ctr">
              <a:defRPr sz="27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918"/>
            <a:ext cx="8231981" cy="621109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368"/>
            <a:ext cx="8224200" cy="257355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9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3782087"/>
            <a:ext cx="9144000" cy="137183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88"/>
            <a:ext cx="8232300" cy="42397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121"/>
            <a:ext cx="8243100" cy="240882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980"/>
            <a:ext cx="8251200" cy="75883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7898130" y="4476580"/>
            <a:ext cx="1245870" cy="678299"/>
            <a:chOff x="16584" y="9398"/>
            <a:chExt cx="2616" cy="1424"/>
          </a:xfrm>
        </p:grpSpPr>
        <p:sp>
          <p:nvSpPr>
            <p:cNvPr id="12" name="任意形状 24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2"/>
              </p:custDataLst>
            </p:nvPr>
          </p:nvSpPr>
          <p:spPr>
            <a:xfrm>
              <a:off x="16584" y="10098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9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1350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31"/>
            <a:ext cx="8278200" cy="3315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4700" y="1247618"/>
            <a:ext cx="4006800" cy="217118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618"/>
            <a:ext cx="4025700" cy="217118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232"/>
            <a:ext cx="4006800" cy="58600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532"/>
            <a:ext cx="4025700" cy="58600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719544"/>
            <a:ext cx="9144000" cy="370531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2381" y="-12385"/>
            <a:ext cx="9144953" cy="5163453"/>
            <a:chOff x="-5" y="-26"/>
            <a:chExt cx="19202" cy="10840"/>
          </a:xfrm>
        </p:grpSpPr>
        <p:grpSp>
          <p:nvGrpSpPr>
            <p:cNvPr id="8" name="组合 7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-5" y="7500"/>
              <a:ext cx="5143" cy="3314"/>
              <a:chOff x="-3174" y="4762217"/>
              <a:chExt cx="3265874" cy="2104199"/>
            </a:xfrm>
          </p:grpSpPr>
          <p:sp>
            <p:nvSpPr>
              <p:cNvPr id="9" name="任意多边形: 形状 8"/>
              <p:cNvSpPr/>
              <p:nvPr>
                <p:custDataLst>
                  <p:tags r:id="rId12"/>
                </p:custDataLst>
              </p:nvPr>
            </p:nvSpPr>
            <p:spPr>
              <a:xfrm>
                <a:off x="-3174" y="4762217"/>
                <a:ext cx="2009063" cy="2104199"/>
              </a:xfrm>
              <a:custGeom>
                <a:avLst/>
                <a:gdLst>
                  <a:gd name="connsiteX0" fmla="*/ 28878 w 2009063"/>
                  <a:gd name="connsiteY0" fmla="*/ 0 h 2104199"/>
                  <a:gd name="connsiteX1" fmla="*/ 2009063 w 2009063"/>
                  <a:gd name="connsiteY1" fmla="*/ 1980184 h 2104199"/>
                  <a:gd name="connsiteX2" fmla="*/ 2002801 w 2009063"/>
                  <a:gd name="connsiteY2" fmla="*/ 2104199 h 2104199"/>
                  <a:gd name="connsiteX3" fmla="*/ 0 w 2009063"/>
                  <a:gd name="connsiteY3" fmla="*/ 2104199 h 2104199"/>
                  <a:gd name="connsiteX4" fmla="*/ 0 w 2009063"/>
                  <a:gd name="connsiteY4" fmla="*/ 1095 h 210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063" h="2104199">
                    <a:moveTo>
                      <a:pt x="28878" y="0"/>
                    </a:moveTo>
                    <a:cubicBezTo>
                      <a:pt x="1122504" y="0"/>
                      <a:pt x="2009063" y="886559"/>
                      <a:pt x="2009063" y="1980184"/>
                    </a:cubicBezTo>
                    <a:lnTo>
                      <a:pt x="2002801" y="2104199"/>
                    </a:lnTo>
                    <a:lnTo>
                      <a:pt x="0" y="2104199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>
                <p:custDataLst>
                  <p:tags r:id="rId13"/>
                </p:custDataLst>
              </p:nvPr>
            </p:nvSpPr>
            <p:spPr>
              <a:xfrm>
                <a:off x="749076" y="5357865"/>
                <a:ext cx="2513624" cy="1500135"/>
              </a:xfrm>
              <a:custGeom>
                <a:avLst/>
                <a:gdLst>
                  <a:gd name="connsiteX0" fmla="*/ 1256812 w 2513624"/>
                  <a:gd name="connsiteY0" fmla="*/ 0 h 1500135"/>
                  <a:gd name="connsiteX1" fmla="*/ 2513624 w 2513624"/>
                  <a:gd name="connsiteY1" fmla="*/ 1256812 h 1500135"/>
                  <a:gd name="connsiteX2" fmla="*/ 2489095 w 2513624"/>
                  <a:gd name="connsiteY2" fmla="*/ 1500135 h 1500135"/>
                  <a:gd name="connsiteX3" fmla="*/ 24529 w 2513624"/>
                  <a:gd name="connsiteY3" fmla="*/ 1500135 h 1500135"/>
                  <a:gd name="connsiteX4" fmla="*/ 0 w 2513624"/>
                  <a:gd name="connsiteY4" fmla="*/ 1256812 h 1500135"/>
                  <a:gd name="connsiteX5" fmla="*/ 1256812 w 2513624"/>
                  <a:gd name="connsiteY5" fmla="*/ 0 h 150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3624" h="1500135">
                    <a:moveTo>
                      <a:pt x="1256812" y="0"/>
                    </a:moveTo>
                    <a:cubicBezTo>
                      <a:pt x="1950930" y="0"/>
                      <a:pt x="2513624" y="562694"/>
                      <a:pt x="2513624" y="1256812"/>
                    </a:cubicBezTo>
                    <a:lnTo>
                      <a:pt x="2489095" y="1500135"/>
                    </a:lnTo>
                    <a:lnTo>
                      <a:pt x="24529" y="1500135"/>
                    </a:lnTo>
                    <a:lnTo>
                      <a:pt x="0" y="1256812"/>
                    </a:lnTo>
                    <a:cubicBezTo>
                      <a:pt x="0" y="562694"/>
                      <a:pt x="562694" y="0"/>
                      <a:pt x="1256812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>
              <p:custDataLst>
                <p:tags r:id="rId9"/>
              </p:custDataLst>
            </p:nvPr>
          </p:nvGrpSpPr>
          <p:grpSpPr>
            <a:xfrm rot="10800000">
              <a:off x="14055" y="-26"/>
              <a:ext cx="5143" cy="3314"/>
              <a:chOff x="-3174" y="4762217"/>
              <a:chExt cx="3265874" cy="2104199"/>
            </a:xfrm>
          </p:grpSpPr>
          <p:sp>
            <p:nvSpPr>
              <p:cNvPr id="13" name="任意多边形: 形状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-3174" y="4762217"/>
                <a:ext cx="2009063" cy="2104199"/>
              </a:xfrm>
              <a:custGeom>
                <a:avLst/>
                <a:gdLst>
                  <a:gd name="connsiteX0" fmla="*/ 28878 w 2009063"/>
                  <a:gd name="connsiteY0" fmla="*/ 0 h 2104199"/>
                  <a:gd name="connsiteX1" fmla="*/ 2009063 w 2009063"/>
                  <a:gd name="connsiteY1" fmla="*/ 1980184 h 2104199"/>
                  <a:gd name="connsiteX2" fmla="*/ 2002801 w 2009063"/>
                  <a:gd name="connsiteY2" fmla="*/ 2104199 h 2104199"/>
                  <a:gd name="connsiteX3" fmla="*/ 0 w 2009063"/>
                  <a:gd name="connsiteY3" fmla="*/ 2104199 h 2104199"/>
                  <a:gd name="connsiteX4" fmla="*/ 0 w 2009063"/>
                  <a:gd name="connsiteY4" fmla="*/ 1095 h 210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063" h="2104199">
                    <a:moveTo>
                      <a:pt x="28878" y="0"/>
                    </a:moveTo>
                    <a:cubicBezTo>
                      <a:pt x="1122504" y="0"/>
                      <a:pt x="2009063" y="886559"/>
                      <a:pt x="2009063" y="1980184"/>
                    </a:cubicBezTo>
                    <a:lnTo>
                      <a:pt x="2002801" y="2104199"/>
                    </a:lnTo>
                    <a:lnTo>
                      <a:pt x="0" y="2104199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11"/>
                </p:custDataLst>
              </p:nvPr>
            </p:nvSpPr>
            <p:spPr>
              <a:xfrm>
                <a:off x="749076" y="5357865"/>
                <a:ext cx="2513624" cy="1500135"/>
              </a:xfrm>
              <a:custGeom>
                <a:avLst/>
                <a:gdLst>
                  <a:gd name="connsiteX0" fmla="*/ 1256812 w 2513624"/>
                  <a:gd name="connsiteY0" fmla="*/ 0 h 1500135"/>
                  <a:gd name="connsiteX1" fmla="*/ 2513624 w 2513624"/>
                  <a:gd name="connsiteY1" fmla="*/ 1256812 h 1500135"/>
                  <a:gd name="connsiteX2" fmla="*/ 2489095 w 2513624"/>
                  <a:gd name="connsiteY2" fmla="*/ 1500135 h 1500135"/>
                  <a:gd name="connsiteX3" fmla="*/ 24529 w 2513624"/>
                  <a:gd name="connsiteY3" fmla="*/ 1500135 h 1500135"/>
                  <a:gd name="connsiteX4" fmla="*/ 0 w 2513624"/>
                  <a:gd name="connsiteY4" fmla="*/ 1256812 h 1500135"/>
                  <a:gd name="connsiteX5" fmla="*/ 1256812 w 2513624"/>
                  <a:gd name="connsiteY5" fmla="*/ 0 h 150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3624" h="1500135">
                    <a:moveTo>
                      <a:pt x="1256812" y="0"/>
                    </a:moveTo>
                    <a:cubicBezTo>
                      <a:pt x="1950930" y="0"/>
                      <a:pt x="2513624" y="562694"/>
                      <a:pt x="2513624" y="1256812"/>
                    </a:cubicBezTo>
                    <a:lnTo>
                      <a:pt x="2489095" y="1500135"/>
                    </a:lnTo>
                    <a:lnTo>
                      <a:pt x="24529" y="1500135"/>
                    </a:lnTo>
                    <a:lnTo>
                      <a:pt x="0" y="1256812"/>
                    </a:lnTo>
                    <a:cubicBezTo>
                      <a:pt x="0" y="562694"/>
                      <a:pt x="562694" y="0"/>
                      <a:pt x="1256812" y="0"/>
                    </a:cubicBezTo>
                    <a:close/>
                  </a:path>
                </a:pathLst>
              </a:custGeom>
              <a:solidFill>
                <a:schemeClr val="accent3"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76"/>
            <a:ext cx="6858000" cy="1790413"/>
          </a:xfrm>
        </p:spPr>
        <p:txBody>
          <a:bodyPr anchor="b">
            <a:normAutofit/>
          </a:bodyPr>
          <a:lstStyle>
            <a:lvl1pPr algn="ctr">
              <a:defRPr sz="45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607"/>
            <a:ext cx="6858000" cy="124221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8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84"/>
            <a:ext cx="8139178" cy="331531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506"/>
            <a:ext cx="8139178" cy="404238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754380" y="3667538"/>
            <a:ext cx="3635240" cy="32283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4046545" y="1977514"/>
            <a:ext cx="750338" cy="750470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4855749" y="1680302"/>
            <a:ext cx="375169" cy="375234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754380" y="3047815"/>
            <a:ext cx="3635240" cy="58410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84"/>
            <a:ext cx="8139178" cy="331531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506"/>
            <a:ext cx="3962432" cy="4042387"/>
          </a:xfrm>
        </p:spPr>
        <p:txBody>
          <a:bodyPr vert="horz" lIns="90170" tIns="46990" rIns="90170" bIns="46990" rtlCol="0">
            <a:normAutofit/>
          </a:bodyPr>
          <a:lstStyle>
            <a:lvl1pPr marL="214630" marR="0" lvl="0" indent="-2146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57530" marR="0" lvl="1" indent="-2146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00430" marR="0" lvl="2" indent="-2146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43330" marR="0" lvl="3" indent="-2146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86230" marR="0" lvl="4" indent="-2146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506"/>
            <a:ext cx="3962432" cy="4042387"/>
          </a:xfrm>
        </p:spPr>
        <p:txBody>
          <a:bodyPr lIns="90170" tIns="46990" rIns="90170" bIns="46990">
            <a:normAutofit/>
          </a:bodyPr>
          <a:lstStyle>
            <a:lvl1pPr marL="214630" indent="-214630">
              <a:buFont typeface="Arial" panose="020B0604020202020204" pitchFamily="34" charset="0"/>
              <a:buChar char="•"/>
              <a:defRPr sz="12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557530" indent="-214630">
              <a:buFont typeface="Arial" panose="020B0604020202020204" pitchFamily="34" charset="0"/>
              <a:buChar char="•"/>
              <a:defRPr sz="12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00430" indent="-214630">
              <a:buFont typeface="Arial" panose="020B0604020202020204" pitchFamily="34" charset="0"/>
              <a:buChar char="•"/>
              <a:defRPr sz="12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43330" indent="-214630">
              <a:buFont typeface="Arial" panose="020B0604020202020204" pitchFamily="34" charset="0"/>
              <a:buChar char="•"/>
              <a:defRPr sz="12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586230" indent="-214630">
              <a:buFont typeface="Arial" panose="020B0604020202020204" pitchFamily="34" charset="0"/>
              <a:buChar char="•"/>
              <a:defRPr sz="12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1" name="任意多边形: 形状 9"/>
            <p:cNvSpPr/>
            <p:nvPr userDrawn="1">
              <p:custDataLst>
                <p:tags r:id="rId10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任意形状 17"/>
            <p:cNvSpPr/>
            <p:nvPr userDrawn="1">
              <p:custDataLst>
                <p:tags r:id="rId11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84"/>
            <a:ext cx="8139178" cy="331531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506"/>
            <a:ext cx="3962432" cy="28580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78"/>
            <a:ext cx="3962400" cy="3701711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506"/>
            <a:ext cx="3962432" cy="28580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78"/>
            <a:ext cx="3962432" cy="3701711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84"/>
            <a:ext cx="8139178" cy="331531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506"/>
            <a:ext cx="3962432" cy="404238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506"/>
            <a:ext cx="3962432" cy="404238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  <a:t>2020/3/18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8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506"/>
            <a:ext cx="713238" cy="404238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500"/>
            <a:ext cx="7371076" cy="404238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40578"/>
            <a:ext cx="8139178" cy="331531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2604"/>
            <a:ext cx="8139178" cy="404238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320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wmf"/><Relationship Id="rId2" Type="http://schemas.openxmlformats.org/officeDocument/2006/relationships/tags" Target="../tags/tag17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wmf"/><Relationship Id="rId2" Type="http://schemas.openxmlformats.org/officeDocument/2006/relationships/tags" Target="../tags/tag17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168.xml"/><Relationship Id="rId7" Type="http://schemas.openxmlformats.org/officeDocument/2006/relationships/oleObject" Target="../embeddings/oleObject1.bin"/><Relationship Id="rId2" Type="http://schemas.openxmlformats.org/officeDocument/2006/relationships/tags" Target="../tags/tag16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6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45519" y="2907649"/>
            <a:ext cx="5412105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杀菌</a:t>
            </a:r>
            <a:r>
              <a:rPr lang="zh-CN" altLang="en-US" sz="3000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消毒</a:t>
            </a:r>
            <a:r>
              <a:rPr lang="zh-CN" altLang="en-US" sz="3000" spc="300" dirty="0" smtClean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、</a:t>
            </a:r>
            <a:r>
              <a:rPr lang="zh-CN" altLang="en-US" sz="3000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净化空气</a:t>
            </a:r>
            <a:r>
              <a:rPr lang="en-US" altLang="zh-CN" sz="3000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次氯酸盐是如何做到</a:t>
            </a:r>
            <a:r>
              <a:rPr lang="zh-CN" altLang="en-US" sz="3000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en-US" altLang="zh-CN" sz="3000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(1)</a:t>
            </a:r>
            <a: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3000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82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573"/>
            <a:ext cx="4093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高一年级化学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15614" y="370001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朝阳外国语学校   李健宝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88131" y="249052"/>
            <a:ext cx="8383429" cy="85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检测自制消毒剂的消毒能力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131" y="986764"/>
            <a:ext cx="8383429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有效氯：可用来衡量含氯消毒剂的消毒能力，是指每克含氯消毒剂的消毒能力相当于多少克的氯气的氧化能力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0038" y="2254541"/>
            <a:ext cx="8383429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检测原理：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88795" y="2397416"/>
          <a:ext cx="4367213" cy="479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4" imgW="2082800" imgH="228600" progId="Equation.KSEE3">
                  <p:embed/>
                </p:oleObj>
              </mc:Choice>
              <mc:Fallback>
                <p:oleObj r:id="rId4" imgW="20828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8795" y="2397416"/>
                        <a:ext cx="4367213" cy="479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00714" y="2999396"/>
          <a:ext cx="4142899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6" imgW="1612900" imgH="254000" progId="Equation.KSEE3">
                  <p:embed/>
                </p:oleObj>
              </mc:Choice>
              <mc:Fallback>
                <p:oleObj r:id="rId6" imgW="1612900" imgH="2540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0714" y="2999396"/>
                        <a:ext cx="4142899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80524" y="3740917"/>
            <a:ext cx="8383429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根据硫代硫酸钠的用量计算有效氯的含量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12044" y="4363376"/>
            <a:ext cx="718423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家用消毒建议有效氯浓度为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500mg/L,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作用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10-30min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  <p:bldP spid="7" grpId="0"/>
      <p:bldP spid="7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88131" y="237146"/>
            <a:ext cx="8383429" cy="85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检测自制消毒剂的消毒能力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2460" y="1675421"/>
            <a:ext cx="32899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实验步骤：取少量自制消毒液于试纸上，半分钟后，与比色卡颜色对比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736" y="1675421"/>
            <a:ext cx="3543300" cy="24931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8131" y="1062487"/>
            <a:ext cx="8445818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请根据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NaClO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性质分析消毒剂的使用原则和方法，制作家庭使用消毒剂的说明书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8131" y="275246"/>
            <a:ext cx="565594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制作家庭使用消毒液的说明书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ea typeface="楷体" panose="02010609060101010101" charset="-122"/>
              <a:cs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9091" y="2624111"/>
            <a:ext cx="8794909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资料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、生活中的丝、毛织品属于蛋白质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资料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、洁厕灵也是生活中常用的清洁好帮手，主要成分是盐酸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资料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、生活中常用的金属制品有不锈钢、铜、铝等。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资料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、酒精的主要成分是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4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4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OH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，有一定的还原性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13360" y="2461710"/>
            <a:ext cx="8823008" cy="25650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 bldLvl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8131" y="275246"/>
            <a:ext cx="565594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制作家庭使用消毒液的说明书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ea typeface="楷体" panose="02010609060101010101" charset="-122"/>
              <a:cs typeface="+mn-lt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0565" y="1501114"/>
          <a:ext cx="5970746" cy="69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4" imgW="1968500" imgH="228600" progId="Equation.KSEE3">
                  <p:embed/>
                </p:oleObj>
              </mc:Choice>
              <mc:Fallback>
                <p:oleObj r:id="rId4" imgW="19685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0565" y="1501114"/>
                        <a:ext cx="5970746" cy="693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15315" y="3444690"/>
          <a:ext cx="7281863" cy="113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6" imgW="2781300" imgH="431800" progId="Equation.KSEE3">
                  <p:embed/>
                </p:oleObj>
              </mc:Choice>
              <mc:Fallback>
                <p:oleObj r:id="rId6" imgW="2781300" imgH="4318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315" y="3444690"/>
                        <a:ext cx="7281863" cy="1130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0565" y="2434087"/>
          <a:ext cx="4798219" cy="67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8" imgW="1714500" imgH="241300" progId="Equation.KSEE3">
                  <p:embed/>
                </p:oleObj>
              </mc:Choice>
              <mc:Fallback>
                <p:oleObj r:id="rId8" imgW="1714500" imgH="2413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565" y="2434087"/>
                        <a:ext cx="4798219" cy="675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179" y="559567"/>
            <a:ext cx="6735128" cy="4584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8131" y="80460"/>
            <a:ext cx="565594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制作家庭使用消毒液的说明书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ea typeface="楷体" panose="02010609060101010101" charset="-122"/>
              <a:cs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603058" y="3892841"/>
            <a:ext cx="46548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603058" y="4261459"/>
            <a:ext cx="46548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603058" y="4630076"/>
            <a:ext cx="2089785" cy="109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428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74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8190"/>
            <a:ext cx="420541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5190173" y="1612080"/>
            <a:ext cx="3728561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84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消毒液的有效成分是什么？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6360" y="908659"/>
            <a:ext cx="1978819" cy="313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 descr="timg"/>
          <p:cNvPicPr>
            <a:picLocks noChangeAspect="1"/>
          </p:cNvPicPr>
          <p:nvPr/>
        </p:nvPicPr>
        <p:blipFill>
          <a:blip r:embed="rId5"/>
          <a:srcRect l="20849" r="18422"/>
          <a:stretch>
            <a:fillRect/>
          </a:stretch>
        </p:blipFill>
        <p:spPr>
          <a:xfrm>
            <a:off x="128111" y="781976"/>
            <a:ext cx="1715929" cy="3263265"/>
          </a:xfrm>
          <a:prstGeom prst="rect">
            <a:avLst/>
          </a:prstGeom>
        </p:spPr>
      </p:pic>
      <p:pic>
        <p:nvPicPr>
          <p:cNvPr id="3" name="图片 2" descr="timg (1)"/>
          <p:cNvPicPr>
            <a:picLocks noChangeAspect="1"/>
          </p:cNvPicPr>
          <p:nvPr/>
        </p:nvPicPr>
        <p:blipFill>
          <a:blip r:embed="rId6"/>
          <a:srcRect l="16243" r="24174"/>
          <a:stretch>
            <a:fillRect/>
          </a:stretch>
        </p:blipFill>
        <p:spPr>
          <a:xfrm>
            <a:off x="2780348" y="972000"/>
            <a:ext cx="1785461" cy="28827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88131" y="263340"/>
            <a:ext cx="230568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制备</a:t>
            </a:r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NaClO</a:t>
            </a:r>
            <a:endParaRPr lang="en-US" altLang="zh-CN" sz="3300" b="1" baseline="-25000">
              <a:solidFill>
                <a:schemeClr val="accent6">
                  <a:lumMod val="50000"/>
                </a:schemeClr>
              </a:solidFill>
              <a:ea typeface="楷体" panose="02010609060101010101" charset="-122"/>
              <a:cs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0606" y="839602"/>
            <a:ext cx="6748939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如何利用含氯物质的转化关系来制备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NaClO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1407795" y="4270031"/>
            <a:ext cx="3621881" cy="0"/>
          </a:xfrm>
          <a:prstGeom prst="straightConnector1">
            <a:avLst/>
          </a:prstGeom>
          <a:ln>
            <a:solidFill>
              <a:schemeClr val="tx1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383983" y="1728761"/>
            <a:ext cx="23813" cy="25412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481138" y="4463389"/>
            <a:ext cx="501062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350"/>
              <a:t>单质                  酸                  盐                    物质类别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4538" y="1672087"/>
            <a:ext cx="73628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化合价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17759" y="3845216"/>
            <a:ext cx="36814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/>
              <a:t>-1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40619" y="3014160"/>
            <a:ext cx="36814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/>
              <a:t>0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144429" y="2230252"/>
            <a:ext cx="36814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/>
              <a:t>+1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665571" y="3833786"/>
            <a:ext cx="162687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latin typeface="Times New Roman" panose="02020603050405020304" charset="0"/>
                <a:cs typeface="Times New Roman" panose="02020603050405020304" charset="0"/>
              </a:rPr>
              <a:t>HCl                 NaCl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49718" y="3026542"/>
            <a:ext cx="51054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latin typeface="Times New Roman" panose="02020603050405020304" charset="0"/>
                <a:cs typeface="Times New Roman" panose="02020603050405020304" charset="0"/>
              </a:rPr>
              <a:t>Cl</a:t>
            </a:r>
            <a:r>
              <a:rPr lang="en-US" altLang="zh-CN" sz="135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78430" y="2206916"/>
            <a:ext cx="173402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latin typeface="Times New Roman" panose="02020603050405020304" charset="0"/>
                <a:cs typeface="Times New Roman" panose="02020603050405020304" charset="0"/>
              </a:rPr>
              <a:t>HClO           NaClO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3568065" y="2171197"/>
            <a:ext cx="664845" cy="35623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31" name="直接箭头连接符 30"/>
          <p:cNvCxnSpPr/>
          <p:nvPr/>
        </p:nvCxnSpPr>
        <p:spPr>
          <a:xfrm flipH="1" flipV="1">
            <a:off x="3889058" y="2527432"/>
            <a:ext cx="11906" cy="13182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 flipV="1">
            <a:off x="2991803" y="2515526"/>
            <a:ext cx="760095" cy="143684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3187541" y="2336932"/>
            <a:ext cx="391954" cy="1190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 flipV="1">
            <a:off x="1929765" y="3145129"/>
            <a:ext cx="1816894" cy="819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905476" y="2514574"/>
            <a:ext cx="1591628" cy="61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 flipV="1">
            <a:off x="1876425" y="3243712"/>
            <a:ext cx="837248" cy="66913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1804988" y="2408846"/>
            <a:ext cx="1621155" cy="60579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2903696" y="2563151"/>
            <a:ext cx="842963" cy="131826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3143250" y="2265495"/>
            <a:ext cx="436721" cy="11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6020276" y="1826392"/>
            <a:ext cx="2588895" cy="309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1500"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</a:rPr>
              <a:t>NaCl→NaClO</a:t>
            </a:r>
          </a:p>
          <a:p>
            <a:endParaRPr lang="en-US" altLang="zh-CN" sz="15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1500"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</a:rPr>
              <a:t>NaCl→Cl</a:t>
            </a:r>
            <a:r>
              <a:rPr lang="en-US" altLang="zh-CN" sz="15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</a:rPr>
              <a:t>→NaClO</a:t>
            </a:r>
          </a:p>
          <a:p>
            <a:endParaRPr lang="en-US" altLang="zh-CN" sz="15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1500"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HCl→Cl</a:t>
            </a:r>
            <a:r>
              <a:rPr lang="en-US" altLang="zh-CN" sz="1500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→NaClO</a:t>
            </a:r>
          </a:p>
          <a:p>
            <a:endParaRPr lang="en-US" altLang="zh-CN" sz="15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NaCl→HClO→NaClO</a:t>
            </a:r>
          </a:p>
          <a:p>
            <a:endParaRPr lang="en-US" altLang="zh-CN" sz="15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HCl→NaClO</a:t>
            </a:r>
          </a:p>
          <a:p>
            <a:endParaRPr lang="en-US" altLang="zh-CN" sz="15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r>
              <a:rPr lang="zh-CN" alt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HClO→NaClO</a:t>
            </a:r>
            <a:endParaRPr lang="en-US" altLang="zh-CN" sz="15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5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5783580" y="1746382"/>
            <a:ext cx="2493169" cy="2861786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" grpId="0"/>
      <p:bldP spid="3" grpId="1"/>
      <p:bldP spid="7" grpId="0"/>
      <p:bldP spid="7" grpId="1"/>
      <p:bldP spid="8" grpId="0"/>
      <p:bldP spid="8" grpId="1"/>
      <p:bldP spid="12" grpId="0"/>
      <p:bldP spid="12" grpId="1"/>
      <p:bldP spid="13" grpId="0"/>
      <p:bldP spid="13" grpId="1"/>
      <p:bldP spid="16" grpId="0"/>
      <p:bldP spid="16" grpId="1"/>
      <p:bldP spid="27" grpId="0"/>
      <p:bldP spid="27" grpId="1"/>
      <p:bldP spid="28" grpId="0"/>
      <p:bldP spid="28" grpId="1"/>
      <p:bldP spid="29" grpId="0"/>
      <p:bldP spid="29" grpId="1"/>
      <p:bldP spid="30" grpId="0" bldLvl="0" animBg="1"/>
      <p:bldP spid="30" grpId="1" animBg="1"/>
      <p:bldP spid="46" grpId="0"/>
      <p:bldP spid="46" grpId="1"/>
      <p:bldP spid="47" grpId="0" bldLvl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00038" y="263340"/>
            <a:ext cx="228790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制备消毒剂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ea typeface="楷体" panose="02010609060101010101" charset="-122"/>
              <a:cs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5309" y="1260607"/>
            <a:ext cx="4802029" cy="1735455"/>
          </a:xfrm>
          <a:prstGeom prst="rect">
            <a:avLst/>
          </a:prstGeom>
        </p:spPr>
      </p:pic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44855" y="3374920"/>
          <a:ext cx="3992880" cy="46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7" imgW="2602865" imgH="304800" progId="Equation.KSEE3">
                  <p:embed/>
                </p:oleObj>
              </mc:Choice>
              <mc:Fallback>
                <p:oleObj r:id="rId7" imgW="2602865" imgH="304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4855" y="3374920"/>
                        <a:ext cx="3992880" cy="467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44855" y="4212881"/>
          <a:ext cx="3959543" cy="36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9" imgW="2349500" imgH="215900" progId="Equation.KSEE3">
                  <p:embed/>
                </p:oleObj>
              </mc:Choice>
              <mc:Fallback>
                <p:oleObj r:id="rId9" imgW="23495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4855" y="4212881"/>
                        <a:ext cx="3959543" cy="363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5026" y="1260607"/>
            <a:ext cx="2850833" cy="3020378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657225" y="2580640"/>
            <a:ext cx="44196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837974" y="2049754"/>
            <a:ext cx="2244090" cy="11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55320" y="2327275"/>
            <a:ext cx="4415155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对象 19"/>
          <p:cNvGraphicFramePr/>
          <p:nvPr/>
        </p:nvGraphicFramePr>
        <p:xfrm>
          <a:off x="691515" y="1017270"/>
          <a:ext cx="7760970" cy="310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7957185" imgH="3209925" progId="Visio.Drawing.11">
                  <p:embed/>
                </p:oleObj>
              </mc:Choice>
              <mc:Fallback>
                <p:oleObj r:id="rId4" imgW="7957185" imgH="3209925" progId="Visio.Drawing.11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1515" y="1017270"/>
                        <a:ext cx="7760970" cy="3109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88131" y="1009147"/>
            <a:ext cx="8383429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次氯酸根通过与细菌细胞壁和病毒外壳发生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氧化还原作用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，使病菌裂解。次氯酸根还能渗入到细胞内部，氧化作用于细菌体内的酶，使细菌死亡；</a:t>
            </a:r>
          </a:p>
        </p:txBody>
      </p:sp>
      <p:pic>
        <p:nvPicPr>
          <p:cNvPr id="32" name="内容占位符 3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95" y="3067976"/>
            <a:ext cx="4801553" cy="1790700"/>
          </a:xfrm>
        </p:spPr>
      </p:pic>
      <p:sp>
        <p:nvSpPr>
          <p:cNvPr id="33" name="燕尾形箭头 32"/>
          <p:cNvSpPr/>
          <p:nvPr/>
        </p:nvSpPr>
        <p:spPr>
          <a:xfrm rot="5400000">
            <a:off x="2644736" y="3545844"/>
            <a:ext cx="702989" cy="795825"/>
          </a:xfrm>
          <a:prstGeom prst="notchedRightArrow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1435" tIns="25717" rIns="51435" bIns="25717" rtlCol="0" anchor="ctr"/>
          <a:lstStyle/>
          <a:p>
            <a:pPr algn="ctr"/>
            <a:endParaRPr lang="zh-CN" altLang="en-US" sz="1350"/>
          </a:p>
        </p:txBody>
      </p:sp>
      <p:sp>
        <p:nvSpPr>
          <p:cNvPr id="39" name="燕尾形箭头 38"/>
          <p:cNvSpPr/>
          <p:nvPr/>
        </p:nvSpPr>
        <p:spPr>
          <a:xfrm rot="5400000">
            <a:off x="2640718" y="2982509"/>
            <a:ext cx="702990" cy="795825"/>
          </a:xfrm>
          <a:prstGeom prst="notched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1435" tIns="25717" rIns="51435" bIns="25717" rtlCol="0" anchor="ctr"/>
          <a:lstStyle/>
          <a:p>
            <a:pPr algn="ctr"/>
            <a:endParaRPr lang="zh-CN" altLang="en-US" sz="1350"/>
          </a:p>
        </p:txBody>
      </p:sp>
      <p:sp>
        <p:nvSpPr>
          <p:cNvPr id="43" name="燕尾形箭头 42"/>
          <p:cNvSpPr/>
          <p:nvPr/>
        </p:nvSpPr>
        <p:spPr>
          <a:xfrm rot="5400000">
            <a:off x="2644736" y="4109180"/>
            <a:ext cx="702989" cy="795825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1435" tIns="25717" rIns="51435" bIns="25717" rtlCol="0" anchor="ctr"/>
          <a:lstStyle/>
          <a:p>
            <a:pPr algn="ctr"/>
            <a:endParaRPr lang="zh-CN" altLang="en-US" sz="1350"/>
          </a:p>
        </p:txBody>
      </p:sp>
      <p:sp>
        <p:nvSpPr>
          <p:cNvPr id="44" name="文本框 43"/>
          <p:cNvSpPr txBox="1"/>
          <p:nvPr/>
        </p:nvSpPr>
        <p:spPr>
          <a:xfrm>
            <a:off x="3475869" y="2630597"/>
            <a:ext cx="1224643" cy="39687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en-US" altLang="zh-CN" sz="2250" b="1" dirty="0" err="1">
                <a:latin typeface="Times New Roman" panose="02020603050405020304" charset="0"/>
                <a:cs typeface="Times New Roman" panose="02020603050405020304" charset="0"/>
              </a:rPr>
              <a:t>ClO</a:t>
            </a:r>
            <a:r>
              <a:rPr lang="en-US" altLang="zh-CN" sz="2400" b="1" baseline="3000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8131" y="263340"/>
            <a:ext cx="312991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消毒液消毒原理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ea typeface="楷体" panose="02010609060101010101" charset="-122"/>
              <a:cs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8131" y="263340"/>
            <a:ext cx="312991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消毒液消毒原理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ea typeface="楷体" panose="02010609060101010101" charset="-122"/>
              <a:cs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590675" y="1337284"/>
            <a:ext cx="5963126" cy="3528536"/>
          </a:xfrm>
          <a:prstGeom prst="roundRect">
            <a:avLst>
              <a:gd name="adj" fmla="val 7826"/>
            </a:avLst>
          </a:prstGeom>
          <a:solidFill>
            <a:srgbClr val="92D050"/>
          </a:solidFill>
        </p:spPr>
        <p:style>
          <a:lnRef idx="2">
            <a:srgbClr val="6E6D45">
              <a:shade val="50000"/>
            </a:srgbClr>
          </a:lnRef>
          <a:fillRef idx="1">
            <a:srgbClr val="6E6D45"/>
          </a:fillRef>
          <a:effectRef idx="0">
            <a:srgbClr val="6E6D4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9" name="内容占位符 5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93" y="1496827"/>
            <a:ext cx="5453539" cy="2033588"/>
          </a:xfrm>
          <a:prstGeom prst="rect">
            <a:avLst/>
          </a:prstGeom>
        </p:spPr>
      </p:pic>
      <p:sp>
        <p:nvSpPr>
          <p:cNvPr id="20" name="燕尾形箭头 19"/>
          <p:cNvSpPr/>
          <p:nvPr/>
        </p:nvSpPr>
        <p:spPr>
          <a:xfrm rot="5400000">
            <a:off x="1930718" y="1712569"/>
            <a:ext cx="761524" cy="1228725"/>
          </a:xfrm>
          <a:prstGeom prst="notchedRightArrow">
            <a:avLst/>
          </a:prstGeom>
          <a:solidFill>
            <a:srgbClr val="FFC000"/>
          </a:solidFill>
        </p:spPr>
        <p:style>
          <a:lnRef idx="1">
            <a:srgbClr val="6E6D45"/>
          </a:lnRef>
          <a:fillRef idx="2">
            <a:srgbClr val="6E6D45"/>
          </a:fillRef>
          <a:effectRef idx="1">
            <a:srgbClr val="6E6D45"/>
          </a:effectRef>
          <a:fontRef idx="minor">
            <a:srgbClr val="000000"/>
          </a:fontRef>
        </p:style>
        <p:txBody>
          <a:bodyPr lIns="51435" tIns="25717" rIns="51435" bIns="25717"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燕尾形箭头 20"/>
          <p:cNvSpPr/>
          <p:nvPr/>
        </p:nvSpPr>
        <p:spPr>
          <a:xfrm rot="5400000">
            <a:off x="1979771" y="1227270"/>
            <a:ext cx="761524" cy="1228725"/>
          </a:xfrm>
          <a:prstGeom prst="notchedRightArrow">
            <a:avLst/>
          </a:prstGeom>
          <a:solidFill>
            <a:srgbClr val="FFFF00"/>
          </a:solidFill>
        </p:spPr>
        <p:style>
          <a:lnRef idx="1">
            <a:srgbClr val="6E6D45"/>
          </a:lnRef>
          <a:fillRef idx="2">
            <a:srgbClr val="6E6D45"/>
          </a:fillRef>
          <a:effectRef idx="1">
            <a:srgbClr val="6E6D45"/>
          </a:effectRef>
          <a:fontRef idx="minor">
            <a:srgbClr val="000000"/>
          </a:fontRef>
        </p:style>
        <p:txBody>
          <a:bodyPr lIns="51435" tIns="25717" rIns="51435" bIns="25717"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燕尾形箭头 21"/>
          <p:cNvSpPr/>
          <p:nvPr/>
        </p:nvSpPr>
        <p:spPr>
          <a:xfrm rot="5400000">
            <a:off x="1967389" y="2353601"/>
            <a:ext cx="761524" cy="1228725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rgbClr val="6E6D45"/>
          </a:lnRef>
          <a:fillRef idx="2">
            <a:srgbClr val="6E6D45"/>
          </a:fillRef>
          <a:effectRef idx="1">
            <a:srgbClr val="6E6D45"/>
          </a:effectRef>
          <a:fontRef idx="minor">
            <a:srgbClr val="000000"/>
          </a:fontRef>
        </p:style>
        <p:txBody>
          <a:bodyPr lIns="51435" tIns="25717" rIns="51435" bIns="25717"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文本框 23"/>
          <p:cNvSpPr txBox="1"/>
          <p:nvPr/>
        </p:nvSpPr>
        <p:spPr>
          <a:xfrm>
            <a:off x="1746409" y="3568515"/>
            <a:ext cx="5673566" cy="129730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/>
              <a:t>    一般情况下，细菌表面、染料离子表面都带负电荷，</a:t>
            </a:r>
            <a:r>
              <a:rPr lang="en-US" altLang="zh-CN" b="1" dirty="0" err="1"/>
              <a:t>HClO</a:t>
            </a:r>
            <a:r>
              <a:rPr lang="zh-CN" altLang="en-US" b="1" dirty="0"/>
              <a:t>不仅分子体积小，而且是中性分子，容易渗入细菌体内；消杀原理同次氯酸根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811625" y="851327"/>
            <a:ext cx="1224643" cy="39687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en-US" altLang="zh-CN" sz="2250" b="1" dirty="0" err="1">
                <a:latin typeface="Times New Roman" panose="02020603050405020304" charset="0"/>
                <a:cs typeface="Times New Roman" panose="02020603050405020304" charset="0"/>
              </a:rPr>
              <a:t>HClO</a:t>
            </a:r>
            <a:endParaRPr lang="zh-CN" altLang="en-US" sz="2250" b="1" baseline="30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4" grpId="0"/>
      <p:bldP spid="27" grpId="0"/>
      <p:bldP spid="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8636" y="1255369"/>
            <a:ext cx="7834313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次氯酸不稳定分解生成新生态氧，新生态氧的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极强氧化性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使菌体和病毒的蛋白质氧化变性，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RNA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DNA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等物质释出，从而使病源微生物致死；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其中含有的氯离子能显著改变细菌和病毒体的渗透压，导致其丧失活性而死亡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88131" y="1135830"/>
            <a:ext cx="8295323" cy="32818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51534" y="2577915"/>
          <a:ext cx="2164556" cy="36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4" imgW="1206500" imgH="203200" progId="Equation.KSEE3">
                  <p:embed/>
                </p:oleObj>
              </mc:Choice>
              <mc:Fallback>
                <p:oleObj r:id="rId4" imgW="12065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534" y="2577915"/>
                        <a:ext cx="2164556" cy="364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88131" y="263340"/>
            <a:ext cx="312991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消毒液消毒原理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ea typeface="楷体" panose="02010609060101010101" charset="-122"/>
              <a:cs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表格 32"/>
          <p:cNvGraphicFramePr/>
          <p:nvPr>
            <p:custDataLst>
              <p:tags r:id="rId2"/>
            </p:custDataLst>
          </p:nvPr>
        </p:nvGraphicFramePr>
        <p:xfrm>
          <a:off x="61913" y="1736381"/>
          <a:ext cx="9063990" cy="330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885"/>
                <a:gridCol w="4234815"/>
                <a:gridCol w="1452880"/>
                <a:gridCol w="2010410"/>
              </a:tblGrid>
              <a:tr h="5264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实验目的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实验内容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实验现象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实验结论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  <a:tr h="1383665">
                <a:tc rowSpan="2"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验证</a:t>
                      </a:r>
                      <a:r>
                        <a:rPr lang="zh-CN" altLang="en-US" sz="24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自制消毒液</a:t>
                      </a:r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的氧化性</a:t>
                      </a:r>
                      <a:endParaRPr lang="zh-CN" altLang="en-US" sz="135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  <a:tr h="13950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926783" y="1096301"/>
            <a:ext cx="78262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待选试剂：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溶液、淀粉、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FeSO</a:t>
            </a:r>
            <a:r>
              <a:rPr lang="en-US" altLang="zh-CN" sz="24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溶液、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KSCN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溶液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672138" y="2807467"/>
            <a:ext cx="14844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溶液变蓝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672138" y="4111916"/>
            <a:ext cx="14844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溶液变红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345204" y="2622682"/>
            <a:ext cx="14844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136" y="2323121"/>
            <a:ext cx="854393" cy="127777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753" y="3691864"/>
            <a:ext cx="854393" cy="1277779"/>
          </a:xfrm>
          <a:prstGeom prst="rect">
            <a:avLst/>
          </a:prstGeom>
        </p:spPr>
      </p:pic>
      <p:cxnSp>
        <p:nvCxnSpPr>
          <p:cNvPr id="44" name="直接连接符 43"/>
          <p:cNvCxnSpPr/>
          <p:nvPr/>
        </p:nvCxnSpPr>
        <p:spPr>
          <a:xfrm>
            <a:off x="1994535" y="4872487"/>
            <a:ext cx="4157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2481263" y="4777714"/>
            <a:ext cx="124682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自制消毒液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958816" y="3510412"/>
            <a:ext cx="4157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2445544" y="3404209"/>
            <a:ext cx="124682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自制消毒液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421731" y="2323121"/>
            <a:ext cx="1199198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350"/>
              <a:t>1</a:t>
            </a:r>
            <a:r>
              <a:rPr lang="zh-CN" altLang="en-US" sz="1350"/>
              <a:t>、</a:t>
            </a:r>
            <a:r>
              <a:rPr lang="en-US" altLang="zh-CN" sz="1350">
                <a:latin typeface="Times New Roman" panose="02020603050405020304" charset="0"/>
                <a:cs typeface="Times New Roman" panose="02020603050405020304" charset="0"/>
              </a:rPr>
              <a:t>KI</a:t>
            </a:r>
            <a:r>
              <a:rPr lang="zh-CN" altLang="en-US" sz="1350"/>
              <a:t>溶液</a:t>
            </a:r>
          </a:p>
          <a:p>
            <a:pPr fontAlgn="auto">
              <a:lnSpc>
                <a:spcPct val="150000"/>
              </a:lnSpc>
            </a:pPr>
            <a:r>
              <a:rPr lang="en-US" altLang="zh-CN" sz="1350"/>
              <a:t>2</a:t>
            </a:r>
            <a:r>
              <a:rPr lang="zh-CN" altLang="en-US" sz="1350"/>
              <a:t>、淀粉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398395" y="3727582"/>
            <a:ext cx="1709261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350"/>
              <a:t>1</a:t>
            </a:r>
            <a:r>
              <a:rPr lang="zh-CN" altLang="en-US" sz="1350"/>
              <a:t>、</a:t>
            </a:r>
            <a:r>
              <a:rPr lang="en-US" altLang="zh-CN" sz="1350"/>
              <a:t>FeSO</a:t>
            </a:r>
            <a:r>
              <a:rPr lang="en-US" altLang="zh-CN" sz="1350" baseline="-25000"/>
              <a:t>4</a:t>
            </a:r>
            <a:r>
              <a:rPr lang="zh-CN" altLang="en-US" sz="1350"/>
              <a:t>溶液</a:t>
            </a:r>
          </a:p>
          <a:p>
            <a:pPr fontAlgn="auto">
              <a:lnSpc>
                <a:spcPct val="150000"/>
              </a:lnSpc>
            </a:pPr>
            <a:r>
              <a:rPr lang="en-US" altLang="zh-CN" sz="1350"/>
              <a:t>2</a:t>
            </a:r>
            <a:r>
              <a:rPr lang="zh-CN" altLang="en-US" sz="1350"/>
              <a:t>、</a:t>
            </a:r>
            <a:r>
              <a:rPr lang="en-US" altLang="zh-CN" sz="1350"/>
              <a:t>KSCN</a:t>
            </a:r>
            <a:r>
              <a:rPr lang="zh-CN" altLang="en-US" sz="1350"/>
              <a:t>溶液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816" y="2323121"/>
            <a:ext cx="854393" cy="1277779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835" y="3714724"/>
            <a:ext cx="854393" cy="1277779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4246245" y="2323121"/>
            <a:ext cx="1199198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350"/>
              <a:t>1</a:t>
            </a:r>
            <a:r>
              <a:rPr lang="zh-CN" altLang="en-US" sz="1350"/>
              <a:t>、</a:t>
            </a:r>
            <a:r>
              <a:rPr lang="en-US" altLang="zh-CN" sz="1350">
                <a:latin typeface="Times New Roman" panose="02020603050405020304" charset="0"/>
                <a:cs typeface="Times New Roman" panose="02020603050405020304" charset="0"/>
              </a:rPr>
              <a:t>KI</a:t>
            </a:r>
            <a:r>
              <a:rPr lang="zh-CN" altLang="en-US" sz="1350"/>
              <a:t>溶液</a:t>
            </a:r>
          </a:p>
          <a:p>
            <a:pPr fontAlgn="auto">
              <a:lnSpc>
                <a:spcPct val="150000"/>
              </a:lnSpc>
            </a:pPr>
            <a:r>
              <a:rPr lang="en-US" altLang="zh-CN" sz="1350"/>
              <a:t>2</a:t>
            </a:r>
            <a:r>
              <a:rPr lang="zh-CN" altLang="en-US" sz="1350"/>
              <a:t>、淀粉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4044791" y="3507079"/>
            <a:ext cx="525780" cy="3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4337209" y="3324675"/>
            <a:ext cx="124682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/>
              <a:t>     </a:t>
            </a:r>
            <a:r>
              <a:rPr lang="zh-CN" altLang="en-US" sz="1350"/>
              <a:t>水  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337209" y="3727582"/>
            <a:ext cx="1709261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350"/>
              <a:t>1</a:t>
            </a:r>
            <a:r>
              <a:rPr lang="zh-CN" altLang="en-US" sz="1350"/>
              <a:t>、</a:t>
            </a:r>
            <a:r>
              <a:rPr lang="en-US" altLang="zh-CN" sz="1350"/>
              <a:t>FeSO</a:t>
            </a:r>
            <a:r>
              <a:rPr lang="en-US" altLang="zh-CN" sz="1350" baseline="-25000"/>
              <a:t>4</a:t>
            </a:r>
            <a:r>
              <a:rPr lang="zh-CN" altLang="en-US" sz="1350"/>
              <a:t>溶液</a:t>
            </a:r>
          </a:p>
          <a:p>
            <a:pPr fontAlgn="auto">
              <a:lnSpc>
                <a:spcPct val="150000"/>
              </a:lnSpc>
            </a:pPr>
            <a:r>
              <a:rPr lang="en-US" altLang="zh-CN" sz="1350"/>
              <a:t>2</a:t>
            </a:r>
            <a:r>
              <a:rPr lang="zh-CN" altLang="en-US" sz="1350"/>
              <a:t>、</a:t>
            </a:r>
            <a:r>
              <a:rPr lang="en-US" altLang="zh-CN" sz="1350"/>
              <a:t>KSCN</a:t>
            </a:r>
            <a:r>
              <a:rPr lang="zh-CN" altLang="en-US" sz="1350"/>
              <a:t>溶液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4044791" y="4875821"/>
            <a:ext cx="525780" cy="3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4337209" y="4693417"/>
            <a:ext cx="124682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/>
              <a:t>     </a:t>
            </a:r>
            <a:r>
              <a:rPr lang="zh-CN" altLang="en-US" sz="1350"/>
              <a:t>水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133590" y="2622550"/>
            <a:ext cx="1991995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ClO</a:t>
            </a:r>
            <a:r>
              <a:rPr lang="en-US" altLang="zh-CN" sz="2400" baseline="30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+2I</a:t>
            </a:r>
            <a:r>
              <a:rPr lang="en-US" altLang="zh-CN" sz="2400" baseline="30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+2H</a:t>
            </a:r>
            <a:r>
              <a:rPr lang="en-US" altLang="zh-CN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=Cl</a:t>
            </a:r>
            <a:r>
              <a:rPr lang="en-US" altLang="zh-CN" sz="2800" baseline="30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+I</a:t>
            </a:r>
            <a:r>
              <a:rPr lang="en-US" altLang="zh-CN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+H</a:t>
            </a:r>
            <a:r>
              <a:rPr lang="en-US" altLang="zh-CN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O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38499" y="3924274"/>
            <a:ext cx="2965133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ClO</a:t>
            </a:r>
            <a:r>
              <a:rPr lang="en-US" altLang="zh-CN" sz="2800" baseline="30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+2Fe</a:t>
            </a:r>
            <a:r>
              <a:rPr lang="en-US" altLang="zh-CN" baseline="30000">
                <a:latin typeface="Times New Roman" panose="02020603050405020304" charset="0"/>
                <a:cs typeface="Times New Roman" panose="02020603050405020304" charset="0"/>
              </a:rPr>
              <a:t>2+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+2H</a:t>
            </a:r>
            <a:r>
              <a:rPr lang="en-US" altLang="zh-CN" sz="20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=Cl</a:t>
            </a:r>
            <a:r>
              <a:rPr lang="en-US" altLang="zh-CN" sz="2800" baseline="30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+2Fe</a:t>
            </a:r>
            <a:r>
              <a:rPr lang="en-US" altLang="zh-CN" baseline="30000">
                <a:latin typeface="Times New Roman" panose="02020603050405020304" charset="0"/>
                <a:cs typeface="Times New Roman" panose="02020603050405020304" charset="0"/>
              </a:rPr>
              <a:t>3+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+H</a:t>
            </a:r>
            <a:r>
              <a:rPr lang="en-US" altLang="zh-CN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8131" y="263340"/>
            <a:ext cx="312991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消毒液消毒原理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ea typeface="楷体" panose="02010609060101010101" charset="-122"/>
              <a:cs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7" grpId="0"/>
      <p:bldP spid="37" grpId="1"/>
      <p:bldP spid="38" grpId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  <p:bldP spid="55" grpId="0"/>
      <p:bldP spid="55" grpId="1"/>
      <p:bldP spid="57" grpId="0"/>
      <p:bldP spid="57" grpId="1"/>
      <p:bldP spid="58" grpId="0"/>
      <p:bldP spid="58" grpId="1"/>
      <p:bldP spid="60" grpId="0"/>
      <p:bldP spid="60" grpId="1"/>
      <p:bldP spid="2" grpId="0"/>
      <p:bldP spid="2" grpId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33221308"/>
  <p:tag name="KSO_WM_UNIT_PLACING_PICTURE_USER_VIEWPORT" val="{&quot;height&quot;:2385,&quot;width&quot;:6600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4603a21-4c22-41ab-aff7-116757909049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0"/>
  <p:tag name="KSO_WM_TEMPLATE_MASTER_THUMB_INDEX" val="0"/>
  <p:tag name="KSO_WM_UNIT_SHOW_EDIT_AREA_INDICATION" val="0"/>
  <p:tag name="KSO_WM_TAG_VERSION" val="1.0"/>
  <p:tag name="KSO_WM_BEAUTIFY_FLAG" val="#wm#"/>
  <p:tag name="KSO_WM_TEMPLATE_CATEGORY" val="custom"/>
  <p:tag name="KSO_WM_TEMPLATE_INDEX" val="20202544"/>
  <p:tag name="KSO_WM_TEMPLATE_THUMBS_INDEX" val="1、4、5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UNIT_BK_DARK_LIGHT" val="2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24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6EACF7"/>
      </a:accent1>
      <a:accent2>
        <a:srgbClr val="8CA2E6"/>
      </a:accent2>
      <a:accent3>
        <a:srgbClr val="A595D7"/>
      </a:accent3>
      <a:accent4>
        <a:srgbClr val="BC86C8"/>
      </a:accent4>
      <a:accent5>
        <a:srgbClr val="D676B9"/>
      </a:accent5>
      <a:accent6>
        <a:srgbClr val="F166AC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536</Words>
  <Application>Microsoft Office PowerPoint</Application>
  <PresentationFormat>全屏显示(16:9)</PresentationFormat>
  <Paragraphs>77</Paragraphs>
  <Slides>15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1_Office 主题​​</vt:lpstr>
      <vt:lpstr>Equation.KSEE3</vt:lpstr>
      <vt:lpstr>Visio.Drawing.11</vt:lpstr>
      <vt:lpstr>   杀菌消毒、净化空气, 次氯酸盐是如何做到的(1)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打印墨粉中 铁磁性物质的研究</dc:title>
  <dc:creator>user</dc:creator>
  <cp:lastModifiedBy>user</cp:lastModifiedBy>
  <cp:revision>83</cp:revision>
  <dcterms:created xsi:type="dcterms:W3CDTF">2019-06-19T02:08:00Z</dcterms:created>
  <dcterms:modified xsi:type="dcterms:W3CDTF">2020-03-17T23:16:10Z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