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notesSlides/notesSlide2.xml" ContentType="application/vnd.openxmlformats-officedocument.presentationml.notesSlide+xml"/>
  <Override PartName="/ppt/tags/tag166.xml" ContentType="application/vnd.openxmlformats-officedocument.presentationml.tags+xml"/>
  <Override PartName="/ppt/notesSlides/notesSlide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.xml" ContentType="application/vnd.openxmlformats-officedocument.presentationml.notesSlide+xml"/>
  <Override PartName="/ppt/tags/tag169.xml" ContentType="application/vnd.openxmlformats-officedocument.presentationml.tags+xml"/>
  <Override PartName="/ppt/notesSlides/notesSlide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.xml" ContentType="application/vnd.openxmlformats-officedocument.presentationml.notesSlide+xml"/>
  <Override PartName="/ppt/tags/tag172.xml" ContentType="application/vnd.openxmlformats-officedocument.presentationml.tags+xml"/>
  <Override PartName="/ppt/notesSlides/notesSlide7.xml" ContentType="application/vnd.openxmlformats-officedocument.presentationml.notesSlide+xml"/>
  <Override PartName="/ppt/tags/tag173.xml" ContentType="application/vnd.openxmlformats-officedocument.presentationml.tags+xml"/>
  <Override PartName="/ppt/notesSlides/notesSlide8.xml" ContentType="application/vnd.openxmlformats-officedocument.presentationml.notesSlide+xml"/>
  <Override PartName="/ppt/tags/tag174.xml" ContentType="application/vnd.openxmlformats-officedocument.presentationml.tags+xml"/>
  <Override PartName="/ppt/notesSlides/notesSlide9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3" r:id="rId2"/>
    <p:sldId id="348" r:id="rId3"/>
    <p:sldId id="302" r:id="rId4"/>
    <p:sldId id="315" r:id="rId5"/>
    <p:sldId id="361" r:id="rId6"/>
    <p:sldId id="360" r:id="rId7"/>
    <p:sldId id="306" r:id="rId8"/>
    <p:sldId id="349" r:id="rId9"/>
    <p:sldId id="363" r:id="rId10"/>
    <p:sldId id="334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7" d="100"/>
          <a:sy n="107" d="100"/>
        </p:scale>
        <p:origin x="-378" y="-12"/>
      </p:cViewPr>
      <p:guideLst>
        <p:guide orient="horz" pos="1736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00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7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>
            <p:custDataLst>
              <p:tags r:id="rId1"/>
            </p:custDataLst>
          </p:nvPr>
        </p:nvSpPr>
        <p:spPr>
          <a:xfrm>
            <a:off x="0" y="2941859"/>
            <a:ext cx="2768892" cy="2202541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7137515" y="1"/>
            <a:ext cx="2006485" cy="3415654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>
            <p:custDataLst>
              <p:tags r:id="rId3"/>
            </p:custDataLst>
          </p:nvPr>
        </p:nvSpPr>
        <p:spPr>
          <a:xfrm>
            <a:off x="5633963" y="0"/>
            <a:ext cx="2691968" cy="1634978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08544" y="370944"/>
            <a:ext cx="1563509" cy="1563782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238483" y="1873861"/>
            <a:ext cx="4684727" cy="88095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238483" y="2820198"/>
            <a:ext cx="4684727" cy="40219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7916979" y="3936592"/>
            <a:ext cx="1093785" cy="322741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7916979" y="4321408"/>
            <a:ext cx="1093785" cy="32274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7152823" y="3651049"/>
            <a:ext cx="831170" cy="831315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-6192"/>
            <a:ext cx="9144000" cy="5161548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7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8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404238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340293" y="1819593"/>
            <a:ext cx="4777264" cy="1156537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形状 8"/>
          <p:cNvSpPr/>
          <p:nvPr>
            <p:custDataLst>
              <p:tags r:id="rId5"/>
            </p:custDataLst>
          </p:nvPr>
        </p:nvSpPr>
        <p:spPr>
          <a:xfrm>
            <a:off x="2935649" y="4061329"/>
            <a:ext cx="3255733" cy="1083070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>
            <p:custDataLst>
              <p:tags r:id="rId6"/>
            </p:custDataLst>
          </p:nvPr>
        </p:nvSpPr>
        <p:spPr>
          <a:xfrm>
            <a:off x="3735886" y="1"/>
            <a:ext cx="1672231" cy="678266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898130" y="4476580"/>
            <a:ext cx="1245870" cy="679251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6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7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600" y="228190"/>
            <a:ext cx="8704800" cy="4688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-6192"/>
            <a:ext cx="9144000" cy="5161548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64"/>
            <a:ext cx="7219800" cy="542795"/>
          </a:xfrm>
        </p:spPr>
        <p:txBody>
          <a:bodyPr anchor="ctr">
            <a:normAutofit/>
          </a:bodyPr>
          <a:lstStyle>
            <a:lvl1pPr>
              <a:defRPr sz="27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960835" y="1622984"/>
            <a:ext cx="7219950" cy="2584352"/>
          </a:xfrm>
        </p:spPr>
        <p:txBody>
          <a:bodyPr>
            <a:normAutofit/>
          </a:bodyPr>
          <a:lstStyle>
            <a:lvl1pPr marL="214630" indent="-214630"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3617595" cy="514487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857" y="4349876"/>
            <a:ext cx="1493520" cy="805003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9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901"/>
            <a:ext cx="2970000" cy="661616"/>
          </a:xfrm>
        </p:spPr>
        <p:txBody>
          <a:bodyPr anchor="ctr">
            <a:normAutofit/>
          </a:bodyPr>
          <a:lstStyle>
            <a:lvl1pPr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231"/>
            <a:ext cx="2967300" cy="3070437"/>
          </a:xfrm>
        </p:spPr>
        <p:txBody>
          <a:bodyPr>
            <a:normAutofit/>
          </a:bodyPr>
          <a:lstStyle>
            <a:lvl1pPr marL="2146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5575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004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433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86230" indent="-21463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55"/>
            <a:ext cx="4860000" cy="381662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3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002"/>
            <a:ext cx="8232300" cy="469882"/>
          </a:xfrm>
        </p:spPr>
        <p:txBody>
          <a:bodyPr anchor="ctr"/>
          <a:lstStyle>
            <a:lvl1pPr algn="ctr">
              <a:defRPr sz="27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918"/>
            <a:ext cx="8231981" cy="621109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368"/>
            <a:ext cx="8224200" cy="257355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9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10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3782087"/>
            <a:ext cx="9144000" cy="137183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88"/>
            <a:ext cx="8232300" cy="4239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121"/>
            <a:ext cx="8243100" cy="240882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980"/>
            <a:ext cx="8251200" cy="75883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898130" y="4476580"/>
            <a:ext cx="1245870" cy="678299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31"/>
            <a:ext cx="8278200" cy="3315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4700" y="1247618"/>
            <a:ext cx="4006800" cy="217118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618"/>
            <a:ext cx="4025700" cy="217118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232"/>
            <a:ext cx="4006800" cy="58600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532"/>
            <a:ext cx="4025700" cy="58600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719544"/>
            <a:ext cx="9144000" cy="37053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381" y="-12385"/>
            <a:ext cx="9144953" cy="5163453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9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76"/>
            <a:ext cx="6858000" cy="1790413"/>
          </a:xfrm>
        </p:spPr>
        <p:txBody>
          <a:bodyPr anchor="b">
            <a:normAutofit/>
          </a:bodyPr>
          <a:lstStyle>
            <a:lvl1pPr algn="ctr">
              <a:defRPr sz="45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607"/>
            <a:ext cx="6858000" cy="124221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506"/>
            <a:ext cx="8139178" cy="404238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754380" y="3667538"/>
            <a:ext cx="3635240" cy="32283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4046545" y="1977514"/>
            <a:ext cx="750338" cy="75047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855749" y="1680302"/>
            <a:ext cx="375169" cy="375234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54380" y="3047815"/>
            <a:ext cx="3635240" cy="58410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90170" tIns="46990" rIns="90170" bIns="46990" rtlCol="0">
            <a:normAutofit/>
          </a:bodyPr>
          <a:lstStyle>
            <a:lvl1pPr marL="214630" marR="0" lvl="0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57530" marR="0" lvl="1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00430" marR="0" lvl="2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43330" marR="0" lvl="3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6230" marR="0" lvl="4" indent="-2146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506"/>
            <a:ext cx="3962432" cy="4042387"/>
          </a:xfrm>
        </p:spPr>
        <p:txBody>
          <a:bodyPr lIns="90170" tIns="46990" rIns="90170" bIns="46990">
            <a:normAutofit/>
          </a:bodyPr>
          <a:lstStyle>
            <a:lvl1pPr marL="2146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5575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004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433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86230" indent="-214630">
              <a:buFont typeface="Arial" panose="020B0604020202020204" pitchFamily="34" charset="0"/>
              <a:buChar char="•"/>
              <a:defRPr sz="12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10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11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506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78"/>
            <a:ext cx="3962400" cy="370171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506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78"/>
            <a:ext cx="3962432" cy="370171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84"/>
            <a:ext cx="8139178" cy="33153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506"/>
            <a:ext cx="3962432" cy="404238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506"/>
            <a:ext cx="3962432" cy="404238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  <a:t>2020/3/18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7997190" y="-6192"/>
            <a:ext cx="1146810" cy="1104617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8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40578"/>
            <a:ext cx="8139178" cy="331531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2604"/>
            <a:ext cx="8139178" cy="404238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45519" y="2907649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杀菌消毒，净化空气</a:t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次氯酸盐是如何做到</a:t>
            </a:r>
            <a:r>
              <a:rPr lang="zh-CN" altLang="en-US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en-US" altLang="zh-CN" sz="30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sz="3000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000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573"/>
            <a:ext cx="4093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15614" y="37000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李健宝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2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74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50" y="886275"/>
            <a:ext cx="8953976" cy="32832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83906"/>
            <a:ext cx="6873240" cy="308848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2564606" y="1636369"/>
            <a:ext cx="4132421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105876" y="1244891"/>
            <a:ext cx="331946" cy="4152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1103471" y="350494"/>
            <a:ext cx="6566535" cy="18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资料卡片：</a:t>
            </a:r>
          </a:p>
          <a:p>
            <a:pPr fontAlgn="auto">
              <a:lnSpc>
                <a:spcPct val="150000"/>
              </a:lnSpc>
            </a:pPr>
            <a:r>
              <a:rPr lang="zh-CN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二氧化硫是一种无色、有刺激性气味的有毒气体。遇到空气与水后可形成硫酸型酸雨</a:t>
            </a:r>
            <a:endParaRPr lang="en-US" altLang="zh-CN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41521" y="350494"/>
            <a:ext cx="7290435" cy="159829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 descr="image399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" y="2196439"/>
            <a:ext cx="3784283" cy="22707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7185" y="4553400"/>
            <a:ext cx="34080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</a:rPr>
              <a:t>面目皆非的摩崖石刻</a:t>
            </a:r>
          </a:p>
        </p:txBody>
      </p:sp>
      <p:pic>
        <p:nvPicPr>
          <p:cNvPr id="9" name="图片 8" descr="image39941"/>
          <p:cNvPicPr>
            <a:picLocks noChangeAspect="1"/>
          </p:cNvPicPr>
          <p:nvPr/>
        </p:nvPicPr>
        <p:blipFill>
          <a:blip r:embed="rId5"/>
          <a:srcRect b="8905"/>
          <a:stretch>
            <a:fillRect/>
          </a:stretch>
        </p:blipFill>
        <p:spPr>
          <a:xfrm>
            <a:off x="4722019" y="2199772"/>
            <a:ext cx="3706178" cy="218741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5390" y="4553400"/>
            <a:ext cx="340804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>
                <a:latin typeface="宋体" panose="02010600030101010101" pitchFamily="2" charset="-122"/>
                <a:ea typeface="宋体" panose="02010600030101010101" pitchFamily="2" charset="-122"/>
              </a:rPr>
              <a:t>酸雨危害树木（挪威）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 bldLvl="0" animBg="1"/>
      <p:bldP spid="47" grpId="1" animBg="1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190500" y="750067"/>
            <a:ext cx="8672036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预测二氧化硫的性质，并用化学方程式或离子方程式解释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8131" y="263340"/>
            <a:ext cx="256222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性质预测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33" name="表格 32"/>
          <p:cNvGraphicFramePr/>
          <p:nvPr>
            <p:custDataLst>
              <p:tags r:id="rId2"/>
            </p:custDataLst>
          </p:nvPr>
        </p:nvGraphicFramePr>
        <p:xfrm>
          <a:off x="288131" y="1794007"/>
          <a:ext cx="8767445" cy="296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885"/>
                <a:gridCol w="3558540"/>
                <a:gridCol w="2212975"/>
                <a:gridCol w="1630045"/>
              </a:tblGrid>
              <a:tr h="534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实验目的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实验内容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实验现象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实验结论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2430780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验证二氧化硫与水反应</a:t>
                      </a:r>
                      <a:endParaRPr lang="zh-CN" altLang="en-US" sz="135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884045" y="2373127"/>
            <a:ext cx="2944654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用针头向一个干燥的充满二氧化硫的注射液袋中注入一针管的水，充分震荡，再用注射器注入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0.5ml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的石蕊试液。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75434" y="2373127"/>
            <a:ext cx="1923574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注射液袋在加入水震荡后变瘪，加入石蕊后，注射液袋中溶液变红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2713990" y="1395095"/>
            <a:ext cx="3194050" cy="360045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>
                <a:latin typeface="MS Mincho" panose="02020609040205080304" charset="-128"/>
                <a:ea typeface="MS Mincho" panose="02020609040205080304" charset="-128"/>
              </a:rPr>
              <a:t>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61640" y="1673357"/>
            <a:ext cx="2734628" cy="348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资料卡片：</a:t>
            </a:r>
          </a:p>
          <a:p>
            <a:pPr fontAlgn="auto">
              <a:lnSpc>
                <a:spcPct val="150000"/>
              </a:lnSpc>
            </a:pPr>
            <a:r>
              <a:rPr lang="zh-CN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二氧化硫易溶于水，通常情况下</a:t>
            </a:r>
            <a:r>
              <a:rPr lang="en-US" altLang="zh-CN" sz="2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体积的水能够溶解</a:t>
            </a:r>
            <a:r>
              <a:rPr lang="en-US" altLang="zh-CN" sz="21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40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体积的二氧化硫。</a:t>
            </a:r>
          </a:p>
          <a:p>
            <a:pPr fontAlgn="auto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4" grpId="0"/>
      <p:bldP spid="2" grpId="0"/>
      <p:bldP spid="3" grpId="0"/>
      <p:bldP spid="47" grpId="0" animBg="1"/>
      <p:bldP spid="47" grpId="1" animBg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60663" y="2365190"/>
          <a:ext cx="2158365" cy="34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1422400" imgH="228600" progId="Equation.KSEE3">
                  <p:embed/>
                </p:oleObj>
              </mc:Choice>
              <mc:Fallback>
                <p:oleObj r:id="rId5" imgW="14224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0663" y="2365190"/>
                        <a:ext cx="2158365" cy="34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756819" y="2273750"/>
            <a:ext cx="328613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>
                <a:latin typeface="MS Mincho" panose="02020609040205080304" charset="-128"/>
                <a:ea typeface="MS Mincho" panose="02020609040205080304" charset="-128"/>
              </a:rPr>
              <a:t>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49045" y="1292225"/>
            <a:ext cx="566229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资料卡片：</a:t>
            </a:r>
          </a:p>
          <a:p>
            <a:pPr algn="l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二氧化硫与水反应方程式</a:t>
            </a: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像这种在同一条件下，既能向正反应方向进行，同时又能向逆反应方向进行的反应叫做可逆反应。</a:t>
            </a:r>
            <a:endParaRPr lang="zh-CN" altLang="en-US" sz="1350"/>
          </a:p>
        </p:txBody>
      </p:sp>
      <p:sp>
        <p:nvSpPr>
          <p:cNvPr id="3" name="圆角矩形 2"/>
          <p:cNvSpPr/>
          <p:nvPr/>
        </p:nvSpPr>
        <p:spPr>
          <a:xfrm>
            <a:off x="448945" y="1122045"/>
            <a:ext cx="7262495" cy="333629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>
                <a:latin typeface="MS Mincho" panose="02020609040205080304" charset="-128"/>
                <a:ea typeface="MS Mincho" panose="02020609040205080304" charset="-128"/>
              </a:rPr>
              <a:t>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131" y="263340"/>
            <a:ext cx="256222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性质预测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表格 32"/>
          <p:cNvGraphicFramePr/>
          <p:nvPr>
            <p:custDataLst>
              <p:tags r:id="rId2"/>
            </p:custDataLst>
          </p:nvPr>
        </p:nvGraphicFramePr>
        <p:xfrm>
          <a:off x="50006" y="2116429"/>
          <a:ext cx="9076055" cy="277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885"/>
                <a:gridCol w="2680335"/>
                <a:gridCol w="2402205"/>
                <a:gridCol w="2627630"/>
              </a:tblGrid>
              <a:tr h="471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实验目的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实验内容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实验现象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实验结论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  <a:tr h="2299970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验证二氧化硫氧化性和还原性</a:t>
                      </a: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-190500" y="750067"/>
            <a:ext cx="8672036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预测二氧化硫的性质，并用化学方程式或离子方程式解释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39729" y="1475872"/>
            <a:ext cx="6614636" cy="427196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1969294" y="1475872"/>
            <a:ext cx="643651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>
                <a:solidFill>
                  <a:schemeClr val="tx1"/>
                </a:solidFill>
              </a:rPr>
              <a:t>待选试剂：</a:t>
            </a:r>
            <a:r>
              <a:rPr lang="en-US" altLang="zh-CN" sz="21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1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100">
                <a:solidFill>
                  <a:schemeClr val="tx1"/>
                </a:solidFill>
              </a:rPr>
              <a:t>溶液、</a:t>
            </a:r>
            <a:r>
              <a:rPr lang="en-US" altLang="zh-CN" sz="21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altLang="zh-CN" sz="21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1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100">
                <a:solidFill>
                  <a:schemeClr val="tx1"/>
                </a:solidFill>
              </a:rPr>
              <a:t>溶液、酸性</a:t>
            </a:r>
            <a:r>
              <a:rPr lang="en-US" altLang="zh-CN" sz="21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KMnO</a:t>
            </a:r>
            <a:r>
              <a:rPr lang="en-US" altLang="zh-CN" sz="2100" baseline="-25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100">
                <a:solidFill>
                  <a:schemeClr val="tx1"/>
                </a:solidFill>
              </a:rPr>
              <a:t>溶液</a:t>
            </a:r>
          </a:p>
        </p:txBody>
      </p:sp>
      <p:pic>
        <p:nvPicPr>
          <p:cNvPr id="8" name="图片 7" descr="微信图片_20200309101847"/>
          <p:cNvPicPr>
            <a:picLocks noChangeAspect="1"/>
          </p:cNvPicPr>
          <p:nvPr/>
        </p:nvPicPr>
        <p:blipFill>
          <a:blip r:embed="rId5"/>
          <a:srcRect l="8076" t="23117" r="18657"/>
          <a:stretch>
            <a:fillRect/>
          </a:stretch>
        </p:blipFill>
        <p:spPr>
          <a:xfrm>
            <a:off x="1639729" y="2786989"/>
            <a:ext cx="2137886" cy="17559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34239" y="3833310"/>
            <a:ext cx="81915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酸性</a:t>
            </a:r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KMnO</a:t>
            </a:r>
            <a:r>
              <a:rPr lang="en-US" altLang="zh-CN" sz="1350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1350"/>
              <a:t>溶液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55408" y="3415162"/>
            <a:ext cx="9144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altLang="zh-CN" sz="135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1350"/>
              <a:t>溶液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32723" y="2717932"/>
            <a:ext cx="112823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135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1350">
                <a:latin typeface="Times New Roman" panose="02020603050405020304" charset="0"/>
                <a:cs typeface="Times New Roman" panose="02020603050405020304" charset="0"/>
              </a:rPr>
              <a:t>溶液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91376" y="3174656"/>
            <a:ext cx="112823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135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1350">
                <a:latin typeface="Times New Roman" panose="02020603050405020304" charset="0"/>
                <a:cs typeface="Times New Roman" panose="02020603050405020304" charset="0"/>
              </a:rPr>
              <a:t>溶液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09561" y="2616015"/>
            <a:ext cx="2433638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盛有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</a:t>
            </a:r>
            <a:r>
              <a:rPr lang="en-US" altLang="zh-CN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的点滴板再加入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溶液时出现黄色浑浊，盛有酸性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KMnO</a:t>
            </a:r>
            <a:r>
              <a:rPr lang="en-US" altLang="zh-CN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的点滴板上加入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，紫色溶液褪色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58426" y="2955105"/>
            <a:ext cx="384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3SO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少量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)+2S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2-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=3S +2SO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2-</a:t>
            </a:r>
            <a:endParaRPr lang="zh-CN" altLang="en-US" baseline="300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386286" y="2989395"/>
            <a:ext cx="11906" cy="285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458426" y="3715200"/>
            <a:ext cx="3848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5SO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+2MnO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+2H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O=</a:t>
            </a: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5SO</a:t>
            </a:r>
            <a:r>
              <a:rPr lang="en-US" altLang="zh-CN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2-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+2Mn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+4H</a:t>
            </a:r>
            <a:r>
              <a:rPr lang="en-US" altLang="zh-CN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8131" y="263340"/>
            <a:ext cx="256222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性质预测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88131" y="263340"/>
            <a:ext cx="465645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Ca(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ClO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脱除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的原理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4359" y="1215999"/>
            <a:ext cx="782621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根据二氧化硫的性质，请说出次氯酸钙脱硫的原理，用离子方程式表示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4359" y="2671736"/>
          <a:ext cx="7975283" cy="81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5" imgW="2374265" imgH="241300" progId="Equation.KSEE3">
                  <p:embed/>
                </p:oleObj>
              </mc:Choice>
              <mc:Fallback>
                <p:oleObj r:id="rId5" imgW="2374265" imgH="2413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359" y="2671736"/>
                        <a:ext cx="7975283" cy="81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896303" y="1392529"/>
            <a:ext cx="7826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如何定性检测，经过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Ca(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ClO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en-US" altLang="zh-CN" sz="24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脱除后的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SO</a:t>
            </a:r>
            <a:r>
              <a:rPr lang="en-US" altLang="zh-CN" sz="24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是否存在呢？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1143476" y="2131669"/>
            <a:ext cx="6316980" cy="267128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>
                <a:latin typeface="MS Mincho" panose="02020609040205080304" charset="-128"/>
                <a:ea typeface="MS Mincho" panose="02020609040205080304" charset="-128"/>
              </a:rPr>
              <a:t>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336834" y="2310739"/>
            <a:ext cx="6238875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资料卡片：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二氧化硫具有漂白性，它的原理是能够与品红中的有色物质生成不稳定的无色物质，这些无色物质容易分解而使得有色物质恢复原来的颜色</a:t>
            </a:r>
          </a:p>
          <a:p>
            <a:pPr fontAlgn="auto">
              <a:lnSpc>
                <a:spcPct val="150000"/>
              </a:lnSpc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225" y="251434"/>
            <a:ext cx="465645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Ca(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ClO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脱除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的原理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 bldLvl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490061" y="1368716"/>
            <a:ext cx="84343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</a:rPr>
              <a:t>根据资料卡片，设计实验检验尾气处理后是否含有二氧化硫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-2147482622"/>
          <p:cNvGraphicFramePr>
            <a:graphicFrameLocks noChangeAspect="1"/>
          </p:cNvGraphicFramePr>
          <p:nvPr/>
        </p:nvGraphicFramePr>
        <p:xfrm>
          <a:off x="1047274" y="2382176"/>
          <a:ext cx="2691289" cy="229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2061845" imgH="1757045" progId="Unknown">
                  <p:embed/>
                </p:oleObj>
              </mc:Choice>
              <mc:Fallback>
                <p:oleObj r:id="rId5" imgW="2061845" imgH="1757045" progId="Unknown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7274" y="2382176"/>
                        <a:ext cx="2691289" cy="22921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54066" y="4141920"/>
            <a:ext cx="182737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1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100"/>
              <a:t>水溶液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450205" y="2336932"/>
            <a:ext cx="2743200" cy="23750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5640229" y="2503144"/>
            <a:ext cx="14963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关注的现象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6225" y="251434"/>
            <a:ext cx="4656455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Ca(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ClO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脱除</a:t>
            </a:r>
            <a:r>
              <a:rPr lang="en-US" altLang="zh-CN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sz="3300" b="1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3300" b="1">
                <a:solidFill>
                  <a:schemeClr val="accent6">
                    <a:lumMod val="50000"/>
                  </a:schemeClr>
                </a:solidFill>
                <a:ea typeface="楷体" panose="02010609060101010101" charset="-122"/>
                <a:cs typeface="+mn-lt"/>
              </a:rPr>
              <a:t>的原理</a:t>
            </a:r>
            <a:endParaRPr lang="zh-CN" altLang="en-US" sz="3300" b="1" baseline="-25000">
              <a:solidFill>
                <a:schemeClr val="accent6">
                  <a:lumMod val="50000"/>
                </a:schemeClr>
              </a:solidFill>
              <a:ea typeface="楷体" panose="02010609060101010101" charset="-122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 bldLvl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4603a21-4c22-41ab-aff7-116757909049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4603a21-4c22-41ab-aff7-116757909049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全屏显示(16:9)</PresentationFormat>
  <Paragraphs>57</Paragraphs>
  <Slides>10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1_Office 主题​​</vt:lpstr>
      <vt:lpstr>Equation.KSEE3</vt:lpstr>
      <vt:lpstr>Unknown</vt:lpstr>
      <vt:lpstr>   杀菌消毒，净化空气 次氯酸盐是如何做到的(2)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打印墨粉中 铁磁性物质的研究</dc:title>
  <dc:creator>user</dc:creator>
  <cp:lastModifiedBy>user</cp:lastModifiedBy>
  <cp:revision>82</cp:revision>
  <dcterms:created xsi:type="dcterms:W3CDTF">2019-06-19T02:08:00Z</dcterms:created>
  <dcterms:modified xsi:type="dcterms:W3CDTF">2020-03-17T23:15:38Z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