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7" r:id="rId2"/>
    <p:sldId id="292" r:id="rId3"/>
    <p:sldId id="293" r:id="rId4"/>
    <p:sldId id="260" r:id="rId5"/>
    <p:sldId id="257" r:id="rId6"/>
    <p:sldId id="285" r:id="rId7"/>
    <p:sldId id="349" r:id="rId8"/>
    <p:sldId id="365" r:id="rId9"/>
    <p:sldId id="366" r:id="rId10"/>
    <p:sldId id="258" r:id="rId11"/>
    <p:sldId id="259" r:id="rId12"/>
    <p:sldId id="286" r:id="rId13"/>
    <p:sldId id="262" r:id="rId14"/>
    <p:sldId id="367" r:id="rId15"/>
    <p:sldId id="364" r:id="rId16"/>
    <p:sldId id="287" r:id="rId17"/>
    <p:sldId id="348" r:id="rId18"/>
  </p:sldIdLst>
  <p:sldSz cx="12192000" cy="68580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02" y="-54"/>
      </p:cViewPr>
      <p:guideLst>
        <p:guide orient="horz" pos="215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2020/3/16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0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they are used for give instructions. guide people how to do sth.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this brochure is to instruct how to survive an earthquake.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when we write a brochure, we need to make sure the specific situations. and then, what are they? What kind of sentences are used here?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then how about these information. what are they? they are details. What are these details mainly about?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be sober in advance and guard against the disasters.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420"/>
            <a:ext cx="9144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223"/>
            <a:ext cx="9144000" cy="16558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44"/>
            <a:ext cx="2628900" cy="58121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44"/>
            <a:ext cx="7734300" cy="58121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946"/>
            <a:ext cx="2700000" cy="31685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946"/>
            <a:ext cx="3960000" cy="31685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946"/>
            <a:ext cx="2700000" cy="316855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4155"/>
            <a:ext cx="1910715" cy="409012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9218"/>
            <a:ext cx="1910715" cy="409012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789"/>
            <a:ext cx="4826000" cy="1111444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9" y="2013201"/>
            <a:ext cx="4825365" cy="97108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29" y="1296067"/>
            <a:ext cx="5283243" cy="5040259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67"/>
            <a:ext cx="5283243" cy="5040259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57"/>
            <a:ext cx="10852237" cy="50402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3" y="2588415"/>
            <a:ext cx="10852237" cy="89921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7"/>
            <a:ext cx="105156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700"/>
            <a:ext cx="105156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719"/>
            <a:ext cx="5181600" cy="4351563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719"/>
            <a:ext cx="5181600" cy="4351563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44"/>
            <a:ext cx="10515600" cy="13256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249"/>
            <a:ext cx="5157787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204"/>
            <a:ext cx="5157787" cy="368477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249"/>
            <a:ext cx="5183188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204"/>
            <a:ext cx="5183188" cy="368477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76"/>
            <a:ext cx="6172200" cy="487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6"/>
            <a:ext cx="6172200" cy="487387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44"/>
            <a:ext cx="105156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719"/>
            <a:ext cx="10515600" cy="43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78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78"/>
            <a:ext cx="41148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78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0495" cy="6857153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53798" y="2786357"/>
            <a:ext cx="8875906" cy="971007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“人与自然”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Writing Workshop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31" y="4847168"/>
            <a:ext cx="4801701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242" y="1592569"/>
            <a:ext cx="54577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63022" y="5074295"/>
            <a:ext cx="7033409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人大附中学朝阳学校   曹雨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95" y="432346"/>
            <a:ext cx="4271198" cy="6476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for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</a:t>
            </a:r>
          </a:p>
        </p:txBody>
      </p:sp>
      <p:sp>
        <p:nvSpPr>
          <p:cNvPr id="4" name="矩形 3"/>
          <p:cNvSpPr/>
          <p:nvPr/>
        </p:nvSpPr>
        <p:spPr>
          <a:xfrm>
            <a:off x="670595" y="1300919"/>
            <a:ext cx="11144144" cy="5062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135360" y="1453935"/>
            <a:ext cx="7601916" cy="6476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altLang="zh-CN"/>
              <a:t>How to survive an earthquake</a:t>
            </a:r>
            <a:r>
              <a:t>？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954405" y="2361239"/>
            <a:ext cx="4639373" cy="6476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/>
            <a:r>
              <a:rPr lang="en-US" altLang="zh-CN" b="0"/>
              <a:t>Situation1:___________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953770" y="3686319"/>
            <a:ext cx="4640007" cy="6476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/>
            <a:r>
              <a:rPr lang="en-US" altLang="zh-CN" b="0"/>
              <a:t>Situation2:___________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953771" y="5051402"/>
            <a:ext cx="4639373" cy="6476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l"/>
            <a:r>
              <a:rPr lang="en-US" altLang="zh-CN" b="0"/>
              <a:t>Situation3:___________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5695364" y="2156794"/>
            <a:ext cx="265398" cy="1057780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11" name="左大括号 10"/>
          <p:cNvSpPr/>
          <p:nvPr/>
        </p:nvSpPr>
        <p:spPr>
          <a:xfrm>
            <a:off x="5710602" y="3419018"/>
            <a:ext cx="250160" cy="1210796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12" name="左大括号 11"/>
          <p:cNvSpPr/>
          <p:nvPr/>
        </p:nvSpPr>
        <p:spPr>
          <a:xfrm>
            <a:off x="5685841" y="4719973"/>
            <a:ext cx="283810" cy="1311113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3" name="文本框 2"/>
          <p:cNvSpPr txBox="1"/>
          <p:nvPr/>
        </p:nvSpPr>
        <p:spPr>
          <a:xfrm>
            <a:off x="3158217" y="2361239"/>
            <a:ext cx="24254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 indoors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58853" y="3750448"/>
            <a:ext cx="24254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 outdoors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50282" y="5083148"/>
            <a:ext cx="24254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 in a car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892190" y="2293935"/>
            <a:ext cx="6579058" cy="920636"/>
            <a:chOff x="9777" y="3815"/>
            <a:chExt cx="10362" cy="1450"/>
          </a:xfrm>
        </p:grpSpPr>
        <p:sp>
          <p:nvSpPr>
            <p:cNvPr id="13" name="椭圆 12"/>
            <p:cNvSpPr/>
            <p:nvPr/>
          </p:nvSpPr>
          <p:spPr>
            <a:xfrm>
              <a:off x="9777" y="4111"/>
              <a:ext cx="206" cy="23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4" name="椭圆 13"/>
            <p:cNvSpPr/>
            <p:nvPr/>
          </p:nvSpPr>
          <p:spPr>
            <a:xfrm>
              <a:off x="9777" y="4738"/>
              <a:ext cx="206" cy="23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40" y="3815"/>
              <a:ext cx="98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Don't run, but protect yourself.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240" y="4540"/>
              <a:ext cx="98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Drop, cover and hold on.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2190" y="3351715"/>
            <a:ext cx="6415883" cy="1346033"/>
            <a:chOff x="9777" y="5384"/>
            <a:chExt cx="10105" cy="2120"/>
          </a:xfrm>
        </p:grpSpPr>
        <p:sp>
          <p:nvSpPr>
            <p:cNvPr id="15" name="椭圆 14"/>
            <p:cNvSpPr/>
            <p:nvPr/>
          </p:nvSpPr>
          <p:spPr>
            <a:xfrm>
              <a:off x="9777" y="6380"/>
              <a:ext cx="206" cy="23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/>
            </a:p>
          </p:txBody>
        </p:sp>
        <p:sp>
          <p:nvSpPr>
            <p:cNvPr id="16" name="椭圆 15"/>
            <p:cNvSpPr/>
            <p:nvPr/>
          </p:nvSpPr>
          <p:spPr>
            <a:xfrm>
              <a:off x="9777" y="5759"/>
              <a:ext cx="206" cy="23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/>
            </a:p>
          </p:txBody>
        </p:sp>
        <p:sp>
          <p:nvSpPr>
            <p:cNvPr id="17" name="椭圆 16"/>
            <p:cNvSpPr/>
            <p:nvPr/>
          </p:nvSpPr>
          <p:spPr>
            <a:xfrm>
              <a:off x="9777" y="7062"/>
              <a:ext cx="206" cy="23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983" y="6109"/>
              <a:ext cx="98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Find a shelter where you can stay.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983" y="5384"/>
              <a:ext cx="98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Move away from anything that can fall.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983" y="6779"/>
              <a:ext cx="98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Wait before moving to another place.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92190" y="4822193"/>
            <a:ext cx="6438105" cy="1209526"/>
            <a:chOff x="9742" y="7744"/>
            <a:chExt cx="10140" cy="1905"/>
          </a:xfrm>
        </p:grpSpPr>
        <p:sp>
          <p:nvSpPr>
            <p:cNvPr id="18" name="椭圆 17"/>
            <p:cNvSpPr/>
            <p:nvPr/>
          </p:nvSpPr>
          <p:spPr>
            <a:xfrm>
              <a:off x="9742" y="7989"/>
              <a:ext cx="206" cy="23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/>
            </a:p>
          </p:txBody>
        </p:sp>
        <p:sp>
          <p:nvSpPr>
            <p:cNvPr id="19" name="椭圆 18"/>
            <p:cNvSpPr/>
            <p:nvPr/>
          </p:nvSpPr>
          <p:spPr>
            <a:xfrm>
              <a:off x="9742" y="8529"/>
              <a:ext cx="206" cy="23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983" y="8284"/>
              <a:ext cx="98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Stay seated.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983" y="7744"/>
              <a:ext cx="98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Stop.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9742" y="9169"/>
              <a:ext cx="206" cy="23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983" y="8924"/>
              <a:ext cx="98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Drive carefully when the quake stops.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953771" y="5126958"/>
            <a:ext cx="1935876" cy="542858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3771" y="3770765"/>
            <a:ext cx="1935876" cy="542858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rgbClr val="C0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54405" y="2414572"/>
            <a:ext cx="1935876" cy="542858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rgbClr val="C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45196" y="2178384"/>
            <a:ext cx="5690168" cy="3875562"/>
          </a:xfrm>
          <a:prstGeom prst="rect">
            <a:avLst/>
          </a:prstGeom>
          <a:solidFill>
            <a:srgbClr val="7030A0">
              <a:alpha val="40000"/>
            </a:srgbClr>
          </a:solidFill>
          <a:ln w="4445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rgbClr val="C00000"/>
              </a:solidFill>
            </a:endParaRPr>
          </a:p>
        </p:txBody>
      </p:sp>
      <p:cxnSp>
        <p:nvCxnSpPr>
          <p:cNvPr id="38" name="直接箭头连接符 14"/>
          <p:cNvCxnSpPr/>
          <p:nvPr/>
        </p:nvCxnSpPr>
        <p:spPr>
          <a:xfrm flipV="1">
            <a:off x="9104017" y="1193429"/>
            <a:ext cx="920878" cy="9855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9603307" y="575441"/>
            <a:ext cx="2366353" cy="581700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imperatives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20" grpId="0"/>
      <p:bldP spid="20" grpId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335992" y="1413300"/>
            <a:ext cx="11751764" cy="3666038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/>
              <a:t>Drop, cover and hold on. </a:t>
            </a:r>
            <a:r>
              <a:rPr lang="en-US" altLang="zh-CN" sz="3200" dirty="0"/>
              <a:t>DROP down onto your hands and knees. COVER your head and neck with your </a:t>
            </a:r>
            <a:r>
              <a:rPr lang="en-US" altLang="zh-CN" sz="3200" dirty="0" err="1"/>
              <a:t>hands,arms</a:t>
            </a:r>
            <a:r>
              <a:rPr lang="en-US" altLang="zh-CN" sz="3200" dirty="0"/>
              <a:t> or hard objects.</a:t>
            </a:r>
            <a:endParaRPr lang="en-US" altLang="zh-CN" sz="3200" b="1" dirty="0"/>
          </a:p>
          <a:p>
            <a:pPr marL="0" indent="0">
              <a:buNone/>
            </a:pPr>
            <a:r>
              <a:rPr lang="en-US" altLang="zh-CN" sz="3200" b="1" dirty="0"/>
              <a:t>Stay seated. </a:t>
            </a:r>
            <a:r>
              <a:rPr lang="en-US" altLang="zh-CN" sz="3200" dirty="0"/>
              <a:t>Stay calm in your car. The car's metal body can protect you from falling objects.</a:t>
            </a:r>
          </a:p>
        </p:txBody>
      </p:sp>
      <p:sp>
        <p:nvSpPr>
          <p:cNvPr id="37" name="矩形 36"/>
          <p:cNvSpPr/>
          <p:nvPr/>
        </p:nvSpPr>
        <p:spPr>
          <a:xfrm>
            <a:off x="5147945" y="1490980"/>
            <a:ext cx="6309995" cy="547370"/>
          </a:xfrm>
          <a:prstGeom prst="rect">
            <a:avLst/>
          </a:prstGeom>
          <a:solidFill>
            <a:srgbClr val="FF0000">
              <a:alpha val="28000"/>
            </a:srgbClr>
          </a:solidFill>
          <a:ln w="4445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151" y="2155523"/>
            <a:ext cx="11032398" cy="547303"/>
          </a:xfrm>
          <a:prstGeom prst="rect">
            <a:avLst/>
          </a:prstGeom>
          <a:solidFill>
            <a:srgbClr val="FF0000">
              <a:alpha val="28000"/>
            </a:srgbClr>
          </a:solidFill>
          <a:ln w="4445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6085" y="2861945"/>
            <a:ext cx="2832735" cy="547370"/>
          </a:xfrm>
          <a:prstGeom prst="rect">
            <a:avLst/>
          </a:prstGeom>
          <a:solidFill>
            <a:srgbClr val="FF0000">
              <a:alpha val="28000"/>
            </a:srgbClr>
          </a:solidFill>
          <a:ln w="4445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48915" y="3568065"/>
            <a:ext cx="8709660" cy="547370"/>
          </a:xfrm>
          <a:prstGeom prst="rect">
            <a:avLst/>
          </a:prstGeom>
          <a:solidFill>
            <a:schemeClr val="accent5">
              <a:alpha val="28000"/>
            </a:schemeClr>
          </a:solidFill>
          <a:ln w="4445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915" y="4233545"/>
            <a:ext cx="6097905" cy="547370"/>
          </a:xfrm>
          <a:prstGeom prst="rect">
            <a:avLst/>
          </a:prstGeom>
          <a:solidFill>
            <a:schemeClr val="accent5">
              <a:alpha val="28000"/>
            </a:schemeClr>
          </a:solidFill>
          <a:ln w="4445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srgbClr val="C00000"/>
              </a:solidFill>
            </a:endParaRPr>
          </a:p>
        </p:txBody>
      </p:sp>
      <p:cxnSp>
        <p:nvCxnSpPr>
          <p:cNvPr id="11" name="直接箭头连接符 14"/>
          <p:cNvCxnSpPr/>
          <p:nvPr/>
        </p:nvCxnSpPr>
        <p:spPr>
          <a:xfrm flipV="1">
            <a:off x="7914841" y="844165"/>
            <a:ext cx="609078" cy="6493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544048" y="362236"/>
            <a:ext cx="1312849" cy="581700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how</a:t>
            </a:r>
            <a:endParaRPr lang="zh-CN" altLang="en-US" sz="2800" b="1" dirty="0"/>
          </a:p>
        </p:txBody>
      </p:sp>
      <p:cxnSp>
        <p:nvCxnSpPr>
          <p:cNvPr id="13" name="直接箭头连接符 14"/>
          <p:cNvCxnSpPr/>
          <p:nvPr/>
        </p:nvCxnSpPr>
        <p:spPr>
          <a:xfrm>
            <a:off x="7626296" y="4233624"/>
            <a:ext cx="622494" cy="6241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937542" y="4933225"/>
            <a:ext cx="1128270" cy="581700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why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/>
        </p:nvSpPr>
        <p:spPr>
          <a:xfrm>
            <a:off x="365833" y="1721237"/>
            <a:ext cx="11751764" cy="4659919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/>
              <a:t>First, make sure of the __________.</a:t>
            </a:r>
          </a:p>
          <a:p>
            <a:pPr marL="0" indent="0">
              <a:buNone/>
            </a:pPr>
            <a:r>
              <a:rPr lang="en-US" altLang="zh-CN" sz="3200" b="1" dirty="0"/>
              <a:t>Second, when giving instructions, use ____ and ____ language.</a:t>
            </a:r>
          </a:p>
          <a:p>
            <a:pPr marL="0" indent="0">
              <a:buNone/>
            </a:pPr>
            <a:r>
              <a:rPr lang="en-US" altLang="zh-CN" sz="3200" b="1" dirty="0"/>
              <a:t>Third, most importantly, explain '___' or '___'the readers should follow your instructions.</a:t>
            </a:r>
          </a:p>
          <a:p>
            <a:pPr marL="0" indent="0">
              <a:buNone/>
            </a:pPr>
            <a:r>
              <a:rPr lang="en-US" altLang="zh-CN" sz="3200" b="1" dirty="0"/>
              <a:t>Lastly, use the ________ tense.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2581" y="-1305"/>
            <a:ext cx="12217797" cy="977779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Pair work: How to write an instructional paragraph?</a:t>
            </a:r>
          </a:p>
        </p:txBody>
      </p:sp>
      <p:sp>
        <p:nvSpPr>
          <p:cNvPr id="15" name="内容占位符 2"/>
          <p:cNvSpPr>
            <a:spLocks noGrp="1"/>
          </p:cNvSpPr>
          <p:nvPr/>
        </p:nvSpPr>
        <p:spPr>
          <a:xfrm>
            <a:off x="4756748" y="1738469"/>
            <a:ext cx="3820323" cy="977145"/>
          </a:xfrm>
          <a:prstGeom prst="rect">
            <a:avLst/>
          </a:prstGeom>
        </p:spPr>
        <p:txBody>
          <a:bodyPr vert="horz" lIns="101587" tIns="0" rIns="82540" bIns="0" rtlCol="0">
            <a:noAutofit/>
            <a:scene3d>
              <a:camera prst="orthographicFront"/>
              <a:lightRig rig="threePt" dir="t"/>
            </a:scene3d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specific situation</a:t>
            </a:r>
          </a:p>
        </p:txBody>
      </p:sp>
      <p:sp>
        <p:nvSpPr>
          <p:cNvPr id="16" name="内容占位符 2"/>
          <p:cNvSpPr>
            <a:spLocks noGrp="1"/>
          </p:cNvSpPr>
          <p:nvPr/>
        </p:nvSpPr>
        <p:spPr>
          <a:xfrm>
            <a:off x="7548357" y="2570132"/>
            <a:ext cx="1166351" cy="652065"/>
          </a:xfrm>
          <a:prstGeom prst="rect">
            <a:avLst/>
          </a:prstGeom>
        </p:spPr>
        <p:txBody>
          <a:bodyPr vert="horz" lIns="101587" tIns="0" rIns="82540" bIns="0" rtlCol="0">
            <a:noAutofit/>
            <a:scene3d>
              <a:camera prst="orthographicFront"/>
              <a:lightRig rig="threePt" dir="t"/>
            </a:scene3d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clear </a:t>
            </a:r>
          </a:p>
        </p:txBody>
      </p:sp>
      <p:sp>
        <p:nvSpPr>
          <p:cNvPr id="17" name="内容占位符 2"/>
          <p:cNvSpPr>
            <a:spLocks noGrp="1"/>
          </p:cNvSpPr>
          <p:nvPr/>
        </p:nvSpPr>
        <p:spPr>
          <a:xfrm>
            <a:off x="6585181" y="3973851"/>
            <a:ext cx="963176" cy="836827"/>
          </a:xfrm>
          <a:prstGeom prst="rect">
            <a:avLst/>
          </a:prstGeom>
        </p:spPr>
        <p:txBody>
          <a:bodyPr vert="horz" lIns="101587" tIns="0" rIns="82540" bIns="0" rtlCol="0">
            <a:noAutofit/>
            <a:scene3d>
              <a:camera prst="orthographicFront"/>
              <a:lightRig rig="threePt" dir="t"/>
            </a:scene3d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how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9408897" y="2569681"/>
            <a:ext cx="1507305" cy="652065"/>
          </a:xfrm>
          <a:prstGeom prst="rect">
            <a:avLst/>
          </a:prstGeom>
        </p:spPr>
        <p:txBody>
          <a:bodyPr vert="horz" lIns="101587" tIns="0" rIns="82540" bIns="0" rtlCol="0">
            <a:noAutofit/>
            <a:scene3d>
              <a:camera prst="orthographicFront"/>
              <a:lightRig rig="threePt" dir="t"/>
            </a:scene3d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direct </a:t>
            </a:r>
          </a:p>
        </p:txBody>
      </p:sp>
      <p:sp>
        <p:nvSpPr>
          <p:cNvPr id="11" name="内容占位符 2"/>
          <p:cNvSpPr>
            <a:spLocks noGrp="1"/>
          </p:cNvSpPr>
          <p:nvPr/>
        </p:nvSpPr>
        <p:spPr>
          <a:xfrm>
            <a:off x="8184224" y="3973851"/>
            <a:ext cx="963176" cy="836827"/>
          </a:xfrm>
          <a:prstGeom prst="rect">
            <a:avLst/>
          </a:prstGeom>
        </p:spPr>
        <p:txBody>
          <a:bodyPr vert="horz" lIns="101587" tIns="0" rIns="82540" bIns="0" rtlCol="0">
            <a:noAutofit/>
            <a:scene3d>
              <a:camera prst="orthographicFront"/>
              <a:lightRig rig="threePt" dir="t"/>
            </a:scene3d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why</a:t>
            </a:r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3483649" y="5359205"/>
            <a:ext cx="2320558" cy="836827"/>
          </a:xfrm>
          <a:prstGeom prst="rect">
            <a:avLst/>
          </a:prstGeom>
        </p:spPr>
        <p:txBody>
          <a:bodyPr vert="horz" lIns="101587" tIns="0" rIns="82540" bIns="0" rtlCol="0">
            <a:noAutofit/>
            <a:scene3d>
              <a:camera prst="orthographicFront"/>
              <a:lightRig rig="threePt" dir="t"/>
            </a:scene3d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7" grpId="0"/>
      <p:bldP spid="7" grpId="1"/>
      <p:bldP spid="11" grpId="0"/>
      <p:bldP spid="11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151" y="257108"/>
            <a:ext cx="2613972" cy="647620"/>
          </a:xfrm>
        </p:spPr>
        <p:txBody>
          <a:bodyPr/>
          <a:lstStyle/>
          <a:p>
            <a:r>
              <a:rPr lang="en-US" altLang="zh-CN" sz="3200" dirty="0"/>
              <a:t>Practice </a:t>
            </a: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22340" y="1329490"/>
            <a:ext cx="3263497" cy="167492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101587" tIns="38095" rIns="76190" bIns="38095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</a:t>
            </a:r>
          </a:p>
          <a:p>
            <a:r>
              <a:rPr lang="en-US" altLang="zh-CN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 sentence) 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3819172" y="1329490"/>
            <a:ext cx="4553658" cy="17498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101587" tIns="38095" rIns="76190" bIns="38095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Imperaive Statements</a:t>
            </a:r>
          </a:p>
          <a:p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'Do' or 'Don't'</a:t>
            </a:r>
          </a:p>
          <a:p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(1-3sentences)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8781083" y="1329490"/>
            <a:ext cx="3206355" cy="16749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1587" tIns="38095" rIns="76190" bIns="38095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lt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'How' or 'Why' 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222341" y="3361875"/>
            <a:ext cx="3638736" cy="2631115"/>
          </a:xfrm>
          <a:prstGeom prst="rect">
            <a:avLst/>
          </a:prstGeom>
        </p:spPr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b="0"/>
              <a:t>The narrator made three important observations, but his brother was too frightened and stayed in the boat. </a:t>
            </a: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4276950" y="3361875"/>
            <a:ext cx="3638736" cy="2104765"/>
          </a:xfrm>
          <a:prstGeom prst="rect">
            <a:avLst/>
          </a:prstGeom>
        </p:spPr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b="0" dirty="0"/>
              <a:t>Do stay calm!</a:t>
            </a: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8564575" y="3361875"/>
            <a:ext cx="3422863" cy="2366353"/>
          </a:xfrm>
          <a:prstGeom prst="rect">
            <a:avLst/>
          </a:prstGeom>
        </p:spPr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r>
              <a:rPr lang="en-US" altLang="zh-CN" b="0" dirty="0"/>
              <a:t>Focus on positive thoughts in order to keep your mind off things you cannot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-12581" y="-1305"/>
            <a:ext cx="12217797" cy="9777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Read and Analyze: How to Survive a Fire? </a:t>
            </a:r>
          </a:p>
        </p:txBody>
      </p:sp>
      <p:pic>
        <p:nvPicPr>
          <p:cNvPr id="3" name="图片 2" descr="u=4088322735,290398606&amp;fm=26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51" y="1996747"/>
            <a:ext cx="3144132" cy="2754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2" y="305608"/>
            <a:ext cx="12190495" cy="6984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8" tIns="45714" rIns="91428" bIns="45714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small fire: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·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Try putting out a small fire with water.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Water or fire extinguisher can control a small fire easily.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big fire: </a:t>
            </a:r>
          </a:p>
          <a:p>
            <a:pPr indent="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·Warn everyone else in the building.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Hit the fire alarm or loudly yell “Fire!” and earn enough time for your family to get out.</a:t>
            </a:r>
          </a:p>
          <a:p>
            <a:pPr indent="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·Call 119 as soon as possible.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119 can offer you emergency services. If you are missing someone, tell the firefighters where they might be located in the building.</a:t>
            </a:r>
          </a:p>
          <a:p>
            <a:pPr indent="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 doorknobs to test them before opening.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doorknob or door itself is hot, leave it closed and pick another exit.</a:t>
            </a:r>
          </a:p>
          <a:p>
            <a:pPr indent="1714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3191031" y="-18852"/>
            <a:ext cx="5463232" cy="64762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</a:rPr>
              <a:t>How to survive a fire? 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11999" y="547451"/>
            <a:ext cx="2275991" cy="588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5"/>
          </a:p>
        </p:txBody>
      </p:sp>
      <p:sp>
        <p:nvSpPr>
          <p:cNvPr id="7" name="圆角矩形 6"/>
          <p:cNvSpPr/>
          <p:nvPr/>
        </p:nvSpPr>
        <p:spPr>
          <a:xfrm>
            <a:off x="311999" y="2438060"/>
            <a:ext cx="2275991" cy="588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5"/>
          </a:p>
        </p:txBody>
      </p:sp>
      <p:sp>
        <p:nvSpPr>
          <p:cNvPr id="6" name="矩形 5"/>
          <p:cNvSpPr/>
          <p:nvPr/>
        </p:nvSpPr>
        <p:spPr>
          <a:xfrm>
            <a:off x="311999" y="1135729"/>
            <a:ext cx="6147122" cy="498917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5"/>
          </a:p>
        </p:txBody>
      </p:sp>
      <p:sp>
        <p:nvSpPr>
          <p:cNvPr id="9" name="矩形 8"/>
          <p:cNvSpPr/>
          <p:nvPr/>
        </p:nvSpPr>
        <p:spPr>
          <a:xfrm>
            <a:off x="311999" y="3113781"/>
            <a:ext cx="5598170" cy="499369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5"/>
          </a:p>
        </p:txBody>
      </p:sp>
      <p:sp>
        <p:nvSpPr>
          <p:cNvPr id="10" name="矩形 9"/>
          <p:cNvSpPr/>
          <p:nvPr/>
        </p:nvSpPr>
        <p:spPr>
          <a:xfrm>
            <a:off x="311999" y="4304439"/>
            <a:ext cx="4460888" cy="560635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5"/>
          </a:p>
        </p:txBody>
      </p:sp>
      <p:sp>
        <p:nvSpPr>
          <p:cNvPr id="11" name="矩形 10"/>
          <p:cNvSpPr/>
          <p:nvPr/>
        </p:nvSpPr>
        <p:spPr>
          <a:xfrm>
            <a:off x="311998" y="5578480"/>
            <a:ext cx="7159149" cy="532233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5"/>
          </a:p>
        </p:txBody>
      </p:sp>
      <p:cxnSp>
        <p:nvCxnSpPr>
          <p:cNvPr id="12" name="直线连接符 11"/>
          <p:cNvCxnSpPr/>
          <p:nvPr/>
        </p:nvCxnSpPr>
        <p:spPr>
          <a:xfrm>
            <a:off x="6459122" y="1534645"/>
            <a:ext cx="532857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124563" y="2201313"/>
            <a:ext cx="226190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5910170" y="3471001"/>
            <a:ext cx="603345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124563" y="4187030"/>
            <a:ext cx="613334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4772887" y="4736502"/>
            <a:ext cx="689931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752" y="5415603"/>
            <a:ext cx="1167144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>
            <a:off x="124563" y="6720368"/>
            <a:ext cx="564762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7471148" y="6110712"/>
            <a:ext cx="447248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直线箭头连接符 27"/>
          <p:cNvCxnSpPr/>
          <p:nvPr/>
        </p:nvCxnSpPr>
        <p:spPr>
          <a:xfrm>
            <a:off x="2635406" y="814482"/>
            <a:ext cx="12699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>
            <a:stCxn id="7" idx="3"/>
          </p:cNvCxnSpPr>
          <p:nvPr/>
        </p:nvCxnSpPr>
        <p:spPr>
          <a:xfrm flipV="1">
            <a:off x="2587990" y="929173"/>
            <a:ext cx="1317328" cy="180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971461" y="628768"/>
            <a:ext cx="30247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070C0"/>
                </a:solidFill>
              </a:rPr>
              <a:t>Specific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situations</a:t>
            </a:r>
            <a:endParaRPr kumimoji="1" lang="zh-CN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直线箭头连接符 33"/>
          <p:cNvCxnSpPr/>
          <p:nvPr/>
        </p:nvCxnSpPr>
        <p:spPr>
          <a:xfrm>
            <a:off x="4402217" y="1644599"/>
            <a:ext cx="741339" cy="54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 flipV="1">
            <a:off x="3458458" y="2335388"/>
            <a:ext cx="893720" cy="773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 flipV="1">
            <a:off x="3718639" y="2805208"/>
            <a:ext cx="944786" cy="149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/>
          <p:nvPr/>
        </p:nvCxnSpPr>
        <p:spPr>
          <a:xfrm flipV="1">
            <a:off x="3924348" y="2797517"/>
            <a:ext cx="1118655" cy="278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4496553" y="2166568"/>
            <a:ext cx="2649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Clear</a:t>
            </a:r>
            <a:r>
              <a:rPr kumimoji="1"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and direct language</a:t>
            </a:r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959008" y="839536"/>
            <a:ext cx="2649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why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824360" y="2861484"/>
            <a:ext cx="2649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how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406699" y="4187030"/>
            <a:ext cx="2649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why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406699" y="6094705"/>
            <a:ext cx="2649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how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022640" y="182653"/>
            <a:ext cx="2649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4"/>
                </a:solidFill>
              </a:rPr>
              <a:t>present tense</a:t>
            </a:r>
            <a:endParaRPr kumimoji="1" lang="zh-CN" altLang="en-US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32" grpId="0"/>
      <p:bldP spid="42" grpId="0"/>
      <p:bldP spid="48" grpId="0"/>
      <p:bldP spid="49" grpId="0"/>
      <p:bldP spid="50" grpId="0"/>
      <p:bldP spid="51" grpId="0"/>
      <p:bldP spid="52" grpId="0"/>
      <p:bldP spid="5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04678" y="1271346"/>
            <a:ext cx="606282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zh-CN" sz="3600" dirty="0">
                <a:latin typeface="Comic Sans MS" panose="030F0702030302020204" charset="0"/>
                <a:cs typeface="Comic Sans MS" panose="030F0702030302020204" charset="0"/>
              </a:rPr>
              <a:t>Could you please write a brochure on how to prevent a flu for foreign students?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-12581" y="-13369"/>
            <a:ext cx="12217797" cy="977779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Homework: How to Prevent</a:t>
            </a:r>
            <a:r>
              <a:rPr lang="zh-CN" altLang="en-US" sz="3600" b="1" dirty="0">
                <a:solidFill>
                  <a:schemeClr val="bg1"/>
                </a:solidFill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</a:rPr>
              <a:t>a Flu?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004677" y="3387982"/>
            <a:ext cx="6062826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Tips: make sure to follow  the structure and requirements of a brochure.</a:t>
            </a:r>
          </a:p>
          <a:p>
            <a:pPr marL="557530" indent="-557530">
              <a:buAutoNum type="arabicPeriod"/>
            </a:pPr>
            <a:endParaRPr lang="en-US" altLang="zh-CN" sz="3600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026" name="Picture 2" descr="https://timgsa.baidu.com/timg?image&amp;quality=80&amp;size=b9999_10000&amp;sec=1583990784979&amp;di=086dc543e775ca3abeb2c06633ce7e39&amp;imgtype=0&amp;src=http%3A%2F%2Ftc.sinaimg.cn%2Fmaxwidth.800%2Ftc.service.weibo.com%2Finews_gtimg_com%2Fc5862c2f934b048170dbf99ed77bf3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8" y="1657745"/>
            <a:ext cx="5606984" cy="39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142" y="1058913"/>
            <a:ext cx="1645717" cy="163047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436" y="3147271"/>
            <a:ext cx="621122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599" y="4677009"/>
            <a:ext cx="560652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0" y="560547"/>
            <a:ext cx="10850898" cy="647920"/>
          </a:xfrm>
        </p:spPr>
        <p:txBody>
          <a:bodyPr>
            <a:normAutofit fontScale="90000"/>
          </a:bodyPr>
          <a:lstStyle/>
          <a:p>
            <a:r>
              <a:rPr kumimoji="1" lang="zh-CN" altLang="en-US" b="1" dirty="0">
                <a:solidFill>
                  <a:schemeClr val="accent2">
                    <a:lumMod val="75000"/>
                  </a:schemeClr>
                </a:solidFill>
              </a:rPr>
              <a:t>学习目标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0551" y="1845013"/>
            <a:ext cx="10850898" cy="2233308"/>
          </a:xfr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7175" indent="-257175">
              <a:buAutoNum type="arabicPeriod"/>
            </a:pPr>
            <a:r>
              <a:rPr kumimoji="1" lang="zh-CN" altLang="en-US" sz="2800" b="1" dirty="0">
                <a:solidFill>
                  <a:schemeClr val="tx1"/>
                </a:solidFill>
              </a:rPr>
              <a:t>能够理解“手册”的使用语境</a:t>
            </a:r>
            <a:endParaRPr kumimoji="1" lang="en-US" altLang="zh-CN" sz="2800" b="1" dirty="0">
              <a:solidFill>
                <a:schemeClr val="tx1"/>
              </a:solidFill>
            </a:endParaRPr>
          </a:p>
          <a:p>
            <a:pPr marL="257175" indent="-257175">
              <a:buAutoNum type="arabicPeriod"/>
            </a:pPr>
            <a:r>
              <a:rPr kumimoji="1" lang="zh-CN" altLang="en-US" sz="2800" b="1" dirty="0">
                <a:solidFill>
                  <a:schemeClr val="tx1"/>
                </a:solidFill>
              </a:rPr>
              <a:t>能够总结“手册”的结构及语言特点</a:t>
            </a:r>
            <a:endParaRPr kumimoji="1" lang="en-US" altLang="zh-CN" sz="2800" b="1" dirty="0">
              <a:solidFill>
                <a:schemeClr val="tx1"/>
              </a:solidFill>
            </a:endParaRPr>
          </a:p>
          <a:p>
            <a:pPr marL="257175" indent="-257175">
              <a:buAutoNum type="arabicPeriod"/>
            </a:pPr>
            <a:r>
              <a:rPr kumimoji="1" lang="zh-CN" altLang="en-US" sz="2800" b="1" dirty="0">
                <a:solidFill>
                  <a:schemeClr val="tx1"/>
                </a:solidFill>
              </a:rPr>
              <a:t>能够迁移新情境，撰写指示性段落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0" y="560547"/>
            <a:ext cx="10850898" cy="647920"/>
          </a:xfrm>
        </p:spPr>
        <p:txBody>
          <a:bodyPr>
            <a:normAutofit fontScale="90000"/>
          </a:bodyPr>
          <a:lstStyle/>
          <a:p>
            <a:r>
              <a:rPr kumimoji="1" lang="zh-CN" altLang="en-US" b="1" dirty="0">
                <a:solidFill>
                  <a:schemeClr val="accent2">
                    <a:lumMod val="75000"/>
                  </a:schemeClr>
                </a:solidFill>
              </a:rPr>
              <a:t>学法指导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0551" y="1845013"/>
            <a:ext cx="10850898" cy="2233308"/>
          </a:xfr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zh-CN" altLang="en-US" sz="2800" b="1" dirty="0">
                <a:solidFill>
                  <a:schemeClr val="tx1"/>
                </a:solidFill>
              </a:rPr>
              <a:t>学习时，同学们务必关注：</a:t>
            </a:r>
            <a:endParaRPr kumimoji="1" lang="en-US" altLang="zh-CN" sz="2800" b="1" dirty="0">
              <a:solidFill>
                <a:schemeClr val="tx1"/>
              </a:solidFill>
            </a:endParaRPr>
          </a:p>
          <a:p>
            <a:pPr marL="257175" indent="-257175">
              <a:buAutoNum type="arabicPeriod"/>
            </a:pPr>
            <a:r>
              <a:rPr kumimoji="1" lang="zh-CN" altLang="en-US" sz="2800" b="1" dirty="0">
                <a:solidFill>
                  <a:schemeClr val="tx1"/>
                </a:solidFill>
              </a:rPr>
              <a:t>“手册”的结构和语言特点</a:t>
            </a:r>
            <a:endParaRPr kumimoji="1" lang="en-US" altLang="zh-CN" sz="2800" b="1" dirty="0">
              <a:solidFill>
                <a:schemeClr val="tx1"/>
              </a:solidFill>
            </a:endParaRPr>
          </a:p>
          <a:p>
            <a:pPr marL="257175" indent="-257175">
              <a:buAutoNum type="arabicPeriod"/>
            </a:pPr>
            <a:r>
              <a:rPr kumimoji="1" lang="zh-CN" altLang="en-US" sz="2800" b="1" dirty="0">
                <a:solidFill>
                  <a:schemeClr val="tx1"/>
                </a:solidFill>
              </a:rPr>
              <a:t> 祈使句和指示性语言的使用</a:t>
            </a:r>
            <a:endParaRPr kumimoji="1" lang="en-US" altLang="zh-C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Recruitment-Agency-Brochure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943" y="2537747"/>
            <a:ext cx="5169532" cy="3425402"/>
          </a:xfrm>
          <a:prstGeom prst="rect">
            <a:avLst/>
          </a:prstGeom>
        </p:spPr>
      </p:pic>
      <p:pic>
        <p:nvPicPr>
          <p:cNvPr id="5" name="图片 4" descr="ceb7e46651443c035014dad3bac69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26" y="2537747"/>
            <a:ext cx="5042548" cy="3425402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25832" y="977109"/>
            <a:ext cx="11540335" cy="110603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sz="3600" dirty="0"/>
              <a:t>a small book or pamphlet containing pictures and information about a product or service</a:t>
            </a:r>
            <a:endParaRPr lang="zh-CN" altLang="en-US" sz="3600" dirty="0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627422" y="111077"/>
            <a:ext cx="8619696" cy="1134605"/>
          </a:xfrm>
          <a:prstGeom prst="rect">
            <a:avLst/>
          </a:prstGeom>
        </p:spPr>
        <p:txBody>
          <a:bodyPr vert="horz" lIns="101587" tIns="38095" rIns="25396" bIns="38095" rtlCol="0" anchor="t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brochure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5675" y="1583460"/>
            <a:ext cx="10741605" cy="2668576"/>
          </a:xfrm>
        </p:spPr>
        <p:txBody>
          <a:bodyPr>
            <a:noAutofit/>
          </a:bodyPr>
          <a:lstStyle/>
          <a:p>
            <a:r>
              <a:rPr lang="en-US" altLang="zh-CN" b="1" dirty="0"/>
              <a:t>Unit 5 Writing Workshop</a:t>
            </a:r>
            <a:br>
              <a:rPr lang="en-US" altLang="zh-CN" b="1" dirty="0"/>
            </a:b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/>
            </a:r>
            <a:b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</a:br>
            <a:r>
              <a:rPr lang="en-US" alt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A Brochure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2581" y="-13369"/>
            <a:ext cx="12217797" cy="977779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sz="3600" b="1" dirty="0">
                <a:solidFill>
                  <a:schemeClr val="bg1"/>
                </a:solidFill>
              </a:rPr>
              <a:t>Prediction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193" r="27993"/>
          <a:stretch>
            <a:fillRect/>
          </a:stretch>
        </p:blipFill>
        <p:spPr>
          <a:xfrm rot="16200000">
            <a:off x="4252188" y="-1224798"/>
            <a:ext cx="3686356" cy="93073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52502" y="5852672"/>
            <a:ext cx="827874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600" b="1" dirty="0">
                <a:sym typeface="+mn-ea"/>
              </a:rPr>
              <a:t>What's the purpose of the brochure?</a:t>
            </a:r>
            <a:endParaRPr lang="en-US" altLang="zh-CN" sz="3600" b="1" dirty="0"/>
          </a:p>
          <a:p>
            <a:pPr algn="ctr">
              <a:buNone/>
            </a:pPr>
            <a:endParaRPr lang="en-US" altLang="zh-CN" sz="3600" b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2" y="432546"/>
            <a:ext cx="10850898" cy="768056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If you’re indoors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9141" y="489999"/>
            <a:ext cx="4050667" cy="71060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5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17419" y="1729173"/>
            <a:ext cx="11757162" cy="3928578"/>
          </a:xfrm>
          <a:prstGeom prst="rect">
            <a:avLst/>
          </a:prstGeom>
        </p:spPr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>
              <a:spcBef>
                <a:spcPts val="1350"/>
              </a:spcBef>
            </a:pPr>
            <a:r>
              <a:rPr kumimoji="1" lang="en-US" altLang="zh-CN" dirty="0"/>
              <a:t>·</a:t>
            </a:r>
            <a:r>
              <a:rPr kumimoji="1" lang="en-US" dirty="0"/>
              <a:t>Don’t run, but protect yourself. </a:t>
            </a:r>
            <a:r>
              <a:rPr kumimoji="1" lang="en-US" b="0" dirty="0"/>
              <a:t>Don’t try to run out of the building during an earthquake. The most important thing is to protect yourself as much as you can.</a:t>
            </a:r>
          </a:p>
          <a:p>
            <a:pPr>
              <a:spcBef>
                <a:spcPts val="1350"/>
              </a:spcBef>
            </a:pPr>
            <a:r>
              <a:rPr kumimoji="1" lang="en-US" altLang="zh-CN" dirty="0"/>
              <a:t>·</a:t>
            </a:r>
            <a:r>
              <a:rPr kumimoji="1" lang="en-US" dirty="0"/>
              <a:t>Drop, cover and hold on. DROP</a:t>
            </a:r>
            <a:r>
              <a:rPr kumimoji="1" lang="en-US" b="0" dirty="0"/>
              <a:t> down onto your hands and knees. </a:t>
            </a:r>
            <a:r>
              <a:rPr kumimoji="1" lang="en-US" dirty="0"/>
              <a:t>COVER</a:t>
            </a:r>
            <a:r>
              <a:rPr kumimoji="1" lang="en-US" b="0" dirty="0"/>
              <a:t> your head and neck with your hands, arms or hard objects. If possible, find a strong shelter nearby which will cover your whole body. </a:t>
            </a:r>
            <a:r>
              <a:rPr kumimoji="1" lang="en-US" dirty="0"/>
              <a:t>HOLD ON</a:t>
            </a:r>
            <a:r>
              <a:rPr kumimoji="1" lang="en-US" b="0" dirty="0"/>
              <a:t> to your shelter until the shaking stops.</a:t>
            </a:r>
          </a:p>
        </p:txBody>
      </p:sp>
      <p:cxnSp>
        <p:nvCxnSpPr>
          <p:cNvPr id="14" name="直线连接符 13"/>
          <p:cNvCxnSpPr/>
          <p:nvPr/>
        </p:nvCxnSpPr>
        <p:spPr>
          <a:xfrm flipV="1">
            <a:off x="4287520" y="2922270"/>
            <a:ext cx="5078095" cy="1651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4728210" y="3967480"/>
            <a:ext cx="209042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1283335" y="5257165"/>
            <a:ext cx="1583690" cy="1651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内容占位符 2"/>
          <p:cNvSpPr txBox="1"/>
          <p:nvPr/>
        </p:nvSpPr>
        <p:spPr>
          <a:xfrm>
            <a:off x="4940121" y="3249523"/>
            <a:ext cx="1486779" cy="375280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1800" dirty="0">
                <a:solidFill>
                  <a:srgbClr val="FF0000"/>
                </a:solidFill>
              </a:rPr>
              <a:t>趴下，落下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sp>
        <p:nvSpPr>
          <p:cNvPr id="22" name="内容占位符 2"/>
          <p:cNvSpPr txBox="1"/>
          <p:nvPr/>
        </p:nvSpPr>
        <p:spPr>
          <a:xfrm>
            <a:off x="217170" y="5473065"/>
            <a:ext cx="3930650" cy="739140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to maintain a grasp on something </a:t>
            </a:r>
            <a:r>
              <a:rPr kumimoji="1" lang="zh-CN" altLang="en-US" sz="1800" dirty="0">
                <a:solidFill>
                  <a:srgbClr val="FF0000"/>
                </a:solidFill>
              </a:rPr>
              <a:t>紧抓，握住不放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sp>
        <p:nvSpPr>
          <p:cNvPr id="23" name="内容占位符 2"/>
          <p:cNvSpPr txBox="1"/>
          <p:nvPr/>
        </p:nvSpPr>
        <p:spPr>
          <a:xfrm>
            <a:off x="9724105" y="2874318"/>
            <a:ext cx="2029107" cy="375280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1800" dirty="0">
                <a:solidFill>
                  <a:srgbClr val="FF0000"/>
                </a:solidFill>
              </a:rPr>
              <a:t>做</a:t>
            </a:r>
            <a:r>
              <a:rPr kumimoji="1" lang="en-US" altLang="zh-CN" sz="1800" dirty="0">
                <a:solidFill>
                  <a:srgbClr val="FF0000"/>
                </a:solidFill>
              </a:rPr>
              <a:t>…</a:t>
            </a:r>
            <a:r>
              <a:rPr kumimoji="1" lang="zh-CN" altLang="en-US" sz="1800" dirty="0">
                <a:solidFill>
                  <a:srgbClr val="FF0000"/>
                </a:solidFill>
              </a:rPr>
              <a:t>是最重要的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sp>
        <p:nvSpPr>
          <p:cNvPr id="24" name="内容占位符 2"/>
          <p:cNvSpPr txBox="1"/>
          <p:nvPr/>
        </p:nvSpPr>
        <p:spPr>
          <a:xfrm>
            <a:off x="6764587" y="3200651"/>
            <a:ext cx="5257151" cy="375280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The most important thing is to study hard.</a:t>
            </a: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cxnSp>
        <p:nvCxnSpPr>
          <p:cNvPr id="3" name="直线连接符 18"/>
          <p:cNvCxnSpPr/>
          <p:nvPr/>
        </p:nvCxnSpPr>
        <p:spPr>
          <a:xfrm flipV="1">
            <a:off x="4287520" y="5290185"/>
            <a:ext cx="1208405" cy="25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内容占位符 2"/>
          <p:cNvSpPr txBox="1"/>
          <p:nvPr/>
        </p:nvSpPr>
        <p:spPr>
          <a:xfrm>
            <a:off x="4287520" y="5473065"/>
            <a:ext cx="3930650" cy="739140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n. </a:t>
            </a:r>
            <a:r>
              <a:rPr kumimoji="1" altLang="zh-CN" sz="1800" dirty="0">
                <a:solidFill>
                  <a:srgbClr val="FF0000"/>
                </a:solidFill>
              </a:rPr>
              <a:t>遮盖物，避难所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2" y="432546"/>
            <a:ext cx="10850898" cy="768056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If you’re outdoors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9141" y="489999"/>
            <a:ext cx="4359684" cy="6606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5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17419" y="1729173"/>
            <a:ext cx="11757162" cy="3928578"/>
          </a:xfrm>
          <a:prstGeom prst="rect">
            <a:avLst/>
          </a:prstGeom>
        </p:spPr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>
              <a:spcBef>
                <a:spcPts val="1350"/>
              </a:spcBef>
            </a:pPr>
            <a:r>
              <a:rPr kumimoji="1" lang="en-US" dirty="0"/>
              <a:t>Move away from anything that can fall. </a:t>
            </a:r>
            <a:r>
              <a:rPr kumimoji="1" lang="en-US" b="0" dirty="0"/>
              <a:t>Move to open areas. Buildings, trees, streetlights and power lines can fall down during an earthquake.</a:t>
            </a:r>
          </a:p>
          <a:p>
            <a:pPr>
              <a:spcBef>
                <a:spcPts val="1350"/>
              </a:spcBef>
            </a:pPr>
            <a:r>
              <a:rPr kumimoji="1" lang="en-US" dirty="0"/>
              <a:t>Find a shelter where you can stay. </a:t>
            </a:r>
            <a:r>
              <a:rPr kumimoji="1" lang="en-US" b="0" dirty="0"/>
              <a:t>If you are near objects that can fall, find a shelter to protect yourself from them.</a:t>
            </a:r>
          </a:p>
          <a:p>
            <a:pPr>
              <a:spcBef>
                <a:spcPts val="1350"/>
              </a:spcBef>
            </a:pPr>
            <a:r>
              <a:rPr kumimoji="1" lang="en-US" dirty="0"/>
              <a:t>Wait before moving to another place. </a:t>
            </a:r>
            <a:r>
              <a:rPr kumimoji="1" lang="en-US" b="0" dirty="0"/>
              <a:t>Objects may also fall after an earthquake and there are always strong aftershocks. Observe carefully before you move away.</a:t>
            </a:r>
          </a:p>
        </p:txBody>
      </p:sp>
      <p:cxnSp>
        <p:nvCxnSpPr>
          <p:cNvPr id="5" name="直线连接符 4"/>
          <p:cNvCxnSpPr/>
          <p:nvPr/>
        </p:nvCxnSpPr>
        <p:spPr>
          <a:xfrm>
            <a:off x="3108194" y="2652748"/>
            <a:ext cx="206190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5827795" y="2652748"/>
            <a:ext cx="206190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7072297" y="5121724"/>
            <a:ext cx="206190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9245787" y="5121770"/>
            <a:ext cx="143809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内容占位符 2"/>
          <p:cNvSpPr txBox="1"/>
          <p:nvPr/>
        </p:nvSpPr>
        <p:spPr>
          <a:xfrm>
            <a:off x="3168082" y="2601495"/>
            <a:ext cx="1943261" cy="375278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n. </a:t>
            </a:r>
            <a:r>
              <a:rPr kumimoji="1" lang="zh-CN" altLang="en-US" sz="1800" dirty="0">
                <a:solidFill>
                  <a:srgbClr val="FF0000"/>
                </a:solidFill>
              </a:rPr>
              <a:t>街灯，路灯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sp>
        <p:nvSpPr>
          <p:cNvPr id="15" name="内容占位符 2"/>
          <p:cNvSpPr txBox="1"/>
          <p:nvPr/>
        </p:nvSpPr>
        <p:spPr>
          <a:xfrm>
            <a:off x="6115904" y="2652748"/>
            <a:ext cx="1486779" cy="375280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n. </a:t>
            </a:r>
            <a:r>
              <a:rPr kumimoji="1" lang="zh-CN" altLang="en-US" sz="1800" dirty="0">
                <a:solidFill>
                  <a:srgbClr val="FF0000"/>
                </a:solidFill>
              </a:rPr>
              <a:t>输电线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sp>
        <p:nvSpPr>
          <p:cNvPr id="18" name="内容占位符 2"/>
          <p:cNvSpPr txBox="1"/>
          <p:nvPr/>
        </p:nvSpPr>
        <p:spPr>
          <a:xfrm>
            <a:off x="7262071" y="5282425"/>
            <a:ext cx="1486779" cy="375280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n. </a:t>
            </a:r>
            <a:r>
              <a:rPr kumimoji="1" lang="zh-CN" altLang="en-US" sz="1800" dirty="0">
                <a:solidFill>
                  <a:srgbClr val="FF0000"/>
                </a:solidFill>
              </a:rPr>
              <a:t>余震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sp>
        <p:nvSpPr>
          <p:cNvPr id="19" name="内容占位符 2"/>
          <p:cNvSpPr txBox="1"/>
          <p:nvPr/>
        </p:nvSpPr>
        <p:spPr>
          <a:xfrm>
            <a:off x="9133883" y="5282283"/>
            <a:ext cx="1890080" cy="368797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Vt.</a:t>
            </a:r>
            <a:r>
              <a:rPr kumimoji="1" lang="zh-CN" altLang="en-US" sz="1800" dirty="0">
                <a:solidFill>
                  <a:srgbClr val="FF0000"/>
                </a:solidFill>
              </a:rPr>
              <a:t>观察，注意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cxnSp>
        <p:nvCxnSpPr>
          <p:cNvPr id="20" name="直线连接符 19"/>
          <p:cNvCxnSpPr/>
          <p:nvPr/>
        </p:nvCxnSpPr>
        <p:spPr>
          <a:xfrm>
            <a:off x="217246" y="2250850"/>
            <a:ext cx="306191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内容占位符 2"/>
          <p:cNvSpPr txBox="1"/>
          <p:nvPr/>
        </p:nvSpPr>
        <p:spPr>
          <a:xfrm>
            <a:off x="893410" y="1525931"/>
            <a:ext cx="1943261" cy="375278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1800" dirty="0">
                <a:solidFill>
                  <a:srgbClr val="FF0000"/>
                </a:solidFill>
              </a:rPr>
              <a:t>从</a:t>
            </a:r>
            <a:r>
              <a:rPr kumimoji="1" lang="en-US" altLang="zh-CN" sz="1800" dirty="0">
                <a:solidFill>
                  <a:srgbClr val="FF0000"/>
                </a:solidFill>
              </a:rPr>
              <a:t>…</a:t>
            </a:r>
            <a:r>
              <a:rPr kumimoji="1" lang="zh-CN" altLang="en-US" sz="1800" dirty="0">
                <a:solidFill>
                  <a:srgbClr val="FF0000"/>
                </a:solidFill>
              </a:rPr>
              <a:t>离开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sp>
        <p:nvSpPr>
          <p:cNvPr id="22" name="内容占位符 2"/>
          <p:cNvSpPr txBox="1"/>
          <p:nvPr/>
        </p:nvSpPr>
        <p:spPr>
          <a:xfrm>
            <a:off x="4032885" y="5793105"/>
            <a:ext cx="8140700" cy="671195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2400" dirty="0" err="1">
                <a:solidFill>
                  <a:srgbClr val="FF0000"/>
                </a:solidFill>
              </a:rPr>
              <a:t>eg.</a:t>
            </a:r>
            <a:r>
              <a:rPr kumimoji="1" lang="en-US" altLang="zh-CN" sz="2400" dirty="0">
                <a:solidFill>
                  <a:srgbClr val="FF0000"/>
                </a:solidFill>
              </a:rPr>
              <a:t> As a child, he liked to observe the behavior of birds.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1"/>
      <p:bldP spid="18" grpId="1"/>
      <p:bldP spid="19" grpId="1"/>
      <p:bldP spid="21" grpId="1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552" y="432546"/>
            <a:ext cx="10850898" cy="768056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If you’re in a car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8960" y="490220"/>
            <a:ext cx="4107180" cy="5905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5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435224" y="1586951"/>
            <a:ext cx="11757162" cy="3928578"/>
          </a:xfrm>
          <a:prstGeom prst="rect">
            <a:avLst/>
          </a:prstGeom>
        </p:spPr>
        <p:txBody>
          <a:bodyPr vert="horz" lIns="101587" tIns="38095" rIns="76190" bIns="38095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>
              <a:spcBef>
                <a:spcPts val="1350"/>
              </a:spcBef>
            </a:pPr>
            <a:r>
              <a:rPr kumimoji="1" lang="en-US" dirty="0"/>
              <a:t>Stop. </a:t>
            </a:r>
            <a:r>
              <a:rPr kumimoji="1" lang="en-US" b="0" dirty="0"/>
              <a:t>Stop your car as soon as you can, but avoid stopping near a building or under a tree.</a:t>
            </a:r>
          </a:p>
          <a:p>
            <a:pPr>
              <a:spcBef>
                <a:spcPts val="1350"/>
              </a:spcBef>
            </a:pPr>
            <a:r>
              <a:rPr kumimoji="1" lang="en-US" dirty="0"/>
              <a:t>Stay seated. </a:t>
            </a:r>
            <a:r>
              <a:rPr kumimoji="1" lang="en-US" b="0" dirty="0"/>
              <a:t>Stay calm in your car. The car’s metal body can protect you from falling objects.</a:t>
            </a:r>
          </a:p>
          <a:p>
            <a:pPr>
              <a:spcBef>
                <a:spcPts val="1350"/>
              </a:spcBef>
            </a:pPr>
            <a:r>
              <a:rPr kumimoji="1" lang="en-US" dirty="0"/>
              <a:t>Drive carefully when the quake stops. </a:t>
            </a:r>
            <a:r>
              <a:rPr kumimoji="1" lang="en-US" b="0" dirty="0"/>
              <a:t>Avoid bridges that have been damaged or may be damaged by the aftershocks.</a:t>
            </a:r>
          </a:p>
        </p:txBody>
      </p:sp>
      <p:cxnSp>
        <p:nvCxnSpPr>
          <p:cNvPr id="5" name="直线连接符 4"/>
          <p:cNvCxnSpPr/>
          <p:nvPr/>
        </p:nvCxnSpPr>
        <p:spPr>
          <a:xfrm>
            <a:off x="7896002" y="2471427"/>
            <a:ext cx="264762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>
            <a:off x="8037239" y="3551239"/>
            <a:ext cx="99047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内容占位符 2"/>
          <p:cNvSpPr txBox="1"/>
          <p:nvPr/>
        </p:nvSpPr>
        <p:spPr>
          <a:xfrm>
            <a:off x="7896126" y="1793794"/>
            <a:ext cx="3478577" cy="375278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avoid</a:t>
            </a:r>
            <a:r>
              <a:rPr kumimoji="1" lang="zh-CN" altLang="en-US" sz="1800" dirty="0">
                <a:solidFill>
                  <a:srgbClr val="FF0000"/>
                </a:solidFill>
              </a:rPr>
              <a:t> </a:t>
            </a:r>
            <a:r>
              <a:rPr kumimoji="1" lang="en-US" altLang="zh-CN" sz="1800" dirty="0">
                <a:solidFill>
                  <a:srgbClr val="FF0000"/>
                </a:solidFill>
              </a:rPr>
              <a:t>doing </a:t>
            </a:r>
            <a:r>
              <a:rPr kumimoji="1" lang="en-US" altLang="zh-CN" sz="1800" dirty="0" err="1">
                <a:solidFill>
                  <a:srgbClr val="FF0000"/>
                </a:solidFill>
              </a:rPr>
              <a:t>sth</a:t>
            </a:r>
            <a:r>
              <a:rPr kumimoji="1" lang="en-US" altLang="zh-CN" sz="1800" dirty="0">
                <a:solidFill>
                  <a:srgbClr val="FF0000"/>
                </a:solidFill>
              </a:rPr>
              <a:t>.</a:t>
            </a:r>
            <a:r>
              <a:rPr kumimoji="1" lang="zh-CN" altLang="en-US" sz="1800" dirty="0">
                <a:solidFill>
                  <a:srgbClr val="FF0000"/>
                </a:solidFill>
              </a:rPr>
              <a:t> 避免做某事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8037239" y="2913923"/>
            <a:ext cx="1943261" cy="375278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>
                <a:solidFill>
                  <a:srgbClr val="FF0000"/>
                </a:solidFill>
              </a:rPr>
              <a:t>n.</a:t>
            </a:r>
            <a:r>
              <a:rPr kumimoji="1" lang="zh-CN" altLang="en-US" sz="1800" dirty="0">
                <a:solidFill>
                  <a:srgbClr val="FF0000"/>
                </a:solidFill>
              </a:rPr>
              <a:t>金属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  <p:cxnSp>
        <p:nvCxnSpPr>
          <p:cNvPr id="3" name="直线连接符 6"/>
          <p:cNvCxnSpPr/>
          <p:nvPr/>
        </p:nvCxnSpPr>
        <p:spPr>
          <a:xfrm flipV="1">
            <a:off x="10695305" y="3542665"/>
            <a:ext cx="1221740" cy="8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直线连接符 6"/>
          <p:cNvCxnSpPr/>
          <p:nvPr/>
        </p:nvCxnSpPr>
        <p:spPr>
          <a:xfrm flipV="1">
            <a:off x="1188085" y="3950970"/>
            <a:ext cx="948055" cy="508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内容占位符 2"/>
          <p:cNvSpPr txBox="1"/>
          <p:nvPr/>
        </p:nvSpPr>
        <p:spPr>
          <a:xfrm>
            <a:off x="4676184" y="3580673"/>
            <a:ext cx="1943261" cy="375278"/>
          </a:xfrm>
          <a:prstGeom prst="rect">
            <a:avLst/>
          </a:prstGeom>
        </p:spPr>
        <p:txBody>
          <a:bodyPr vert="horz" lIns="101587" tIns="0" rIns="8254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sz="1800" dirty="0">
                <a:solidFill>
                  <a:srgbClr val="FF0000"/>
                </a:solidFill>
              </a:rPr>
              <a:t>保护</a:t>
            </a:r>
            <a:r>
              <a:rPr kumimoji="1" lang="en-US" altLang="zh-CN" sz="1800" dirty="0">
                <a:solidFill>
                  <a:srgbClr val="FF0000"/>
                </a:solidFill>
              </a:rPr>
              <a:t>...</a:t>
            </a:r>
            <a:r>
              <a:rPr kumimoji="1" sz="1800" dirty="0">
                <a:solidFill>
                  <a:srgbClr val="FF0000"/>
                </a:solidFill>
              </a:rPr>
              <a:t>；使免受</a:t>
            </a: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5781113768_1_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5781113768_1_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943</Words>
  <Application>Microsoft Office PowerPoint</Application>
  <PresentationFormat>自定义</PresentationFormat>
  <Paragraphs>111</Paragraphs>
  <Slides>17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“人与自然” Writing Workshop（1）</vt:lpstr>
      <vt:lpstr>学习目标</vt:lpstr>
      <vt:lpstr>学法指导</vt:lpstr>
      <vt:lpstr>  a small book or pamphlet containing pictures and information about a product or service</vt:lpstr>
      <vt:lpstr>Unit 5 Writing Workshop   A Brochure</vt:lpstr>
      <vt:lpstr>PowerPoint 演示文稿</vt:lpstr>
      <vt:lpstr>If you’re indoors</vt:lpstr>
      <vt:lpstr>If you’re outdoors</vt:lpstr>
      <vt:lpstr>If you’re in a car</vt:lpstr>
      <vt:lpstr>Read for structure</vt:lpstr>
      <vt:lpstr>PowerPoint 演示文稿</vt:lpstr>
      <vt:lpstr>PowerPoint 演示文稿</vt:lpstr>
      <vt:lpstr>Practice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small book or pamphlet containing pictures and information about a product or service</dc:title>
  <dc:creator>acq</dc:creator>
  <cp:lastModifiedBy>acq</cp:lastModifiedBy>
  <cp:revision>99</cp:revision>
  <dcterms:created xsi:type="dcterms:W3CDTF">2019-06-19T02:08:00Z</dcterms:created>
  <dcterms:modified xsi:type="dcterms:W3CDTF">2020-03-16T13:25:38Z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