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7" r:id="rId2"/>
    <p:sldId id="292" r:id="rId3"/>
    <p:sldId id="293" r:id="rId4"/>
    <p:sldId id="257" r:id="rId5"/>
    <p:sldId id="288" r:id="rId6"/>
    <p:sldId id="373" r:id="rId7"/>
    <p:sldId id="285" r:id="rId8"/>
    <p:sldId id="258" r:id="rId9"/>
    <p:sldId id="363" r:id="rId10"/>
    <p:sldId id="359" r:id="rId11"/>
    <p:sldId id="289" r:id="rId12"/>
    <p:sldId id="360" r:id="rId13"/>
    <p:sldId id="372" r:id="rId14"/>
    <p:sldId id="369" r:id="rId15"/>
    <p:sldId id="259" r:id="rId16"/>
    <p:sldId id="367" r:id="rId17"/>
    <p:sldId id="368" r:id="rId18"/>
    <p:sldId id="365" r:id="rId19"/>
    <p:sldId id="366" r:id="rId20"/>
    <p:sldId id="370" r:id="rId21"/>
    <p:sldId id="287" r:id="rId22"/>
    <p:sldId id="348" r:id="rId23"/>
  </p:sldIdLst>
  <p:sldSz cx="12192000" cy="68580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82" y="-54"/>
      </p:cViewPr>
      <p:guideLst>
        <p:guide orient="horz" pos="2165"/>
        <p:guide pos="37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2020/3/16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35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0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then how about these information. what are they? they are details. What are these details mainly about?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then how about these information. what are they? they are details. What are these details mainly about?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then how about these information. what are they? they are details. What are these details mainly about?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this brochure is to instruct how to survive an earthquake.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be sober in advance and guard against the disasters.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be sober in advance and guard against the disasters.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this brochure is to instruct how to survive an earthquake.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when we write a brochure, we need to make sure the specific situations. and then, what are they? What kind of sentences are used here?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this brochure is to instruct how to survive an earthquake.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this brochure is to instruct how to survive an earthquake.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then how about these information. what are they? they are details. What are these details mainly about?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then how about these information. what are they? they are details. What are these details mainly about?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9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29" y="1296000"/>
            <a:ext cx="5283243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3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3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89064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16809" y="2797979"/>
            <a:ext cx="897727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“人与自然”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Writing Workshop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62796" y="5074321"/>
            <a:ext cx="7034277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人大附中学朝阳学校   曹雨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00499" y="3214113"/>
            <a:ext cx="3188971" cy="2179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Prevent flus</a:t>
            </a:r>
          </a:p>
          <a:p>
            <a:pPr algn="ctr"/>
            <a:r>
              <a:rPr lang="en-US" altLang="zh-CN" sz="3200" dirty="0"/>
              <a:t>Dos</a:t>
            </a:r>
            <a:endParaRPr lang="zh-CN" altLang="en-US" sz="3200" dirty="0"/>
          </a:p>
        </p:txBody>
      </p:sp>
      <p:sp>
        <p:nvSpPr>
          <p:cNvPr id="18" name="椭圆 17"/>
          <p:cNvSpPr/>
          <p:nvPr/>
        </p:nvSpPr>
        <p:spPr>
          <a:xfrm>
            <a:off x="6611619" y="3198172"/>
            <a:ext cx="3185159" cy="2179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Prevent flus</a:t>
            </a:r>
          </a:p>
          <a:p>
            <a:pPr algn="ctr"/>
            <a:r>
              <a:rPr lang="en-US" altLang="zh-CN" sz="3200" dirty="0"/>
              <a:t>Don’ts</a:t>
            </a:r>
            <a:endParaRPr lang="zh-CN" altLang="en-US" sz="3200" dirty="0"/>
          </a:p>
        </p:txBody>
      </p:sp>
      <p:sp>
        <p:nvSpPr>
          <p:cNvPr id="26" name="标题 1"/>
          <p:cNvSpPr>
            <a:spLocks noGrp="1"/>
          </p:cNvSpPr>
          <p:nvPr/>
        </p:nvSpPr>
        <p:spPr>
          <a:xfrm>
            <a:off x="176213" y="144780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If you are at home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1396" y="3365905"/>
            <a:ext cx="35215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Clean and disinfect. </a:t>
            </a:r>
            <a:endParaRPr kumimoji="1" lang="zh-CN" altLang="en-US" sz="28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-68580" y="5879866"/>
            <a:ext cx="422184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Open the window.</a:t>
            </a:r>
            <a:endParaRPr kumimoji="1" lang="zh-CN" altLang="en-US" sz="32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8805091" y="2644175"/>
            <a:ext cx="335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Don’t get together.</a:t>
            </a:r>
            <a:endParaRPr kumimoji="1" lang="zh-CN" altLang="en-US" sz="2800" b="1" dirty="0"/>
          </a:p>
        </p:txBody>
      </p:sp>
      <p:pic>
        <p:nvPicPr>
          <p:cNvPr id="1026" name="Picture 2" descr="https://ss0.bdstatic.com/94oJfD_bAAcT8t7mm9GUKT-xh_/timg?image&amp;quality=100&amp;size=b4000_4000&amp;sec=1583742004&amp;di=a74f01e9c54600b25d7056dd46f21c73&amp;src=http://5b0988e595225.cdn.sohucs.com/q_70,c_zoom,w_640/images/20180125/865365f6932c42129f5062d6dc53fd06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7"/>
          <a:stretch>
            <a:fillRect/>
          </a:stretch>
        </p:blipFill>
        <p:spPr bwMode="auto">
          <a:xfrm>
            <a:off x="212012" y="3912485"/>
            <a:ext cx="2378789" cy="20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83752200533&amp;di=62ff7e207c6a3548263acfb21be77fe7&amp;imgtype=0&amp;src=http%3A%2F%2Fimage.qtv.com.cn%2F003%2F024%2F608%2F00302460844_0c5a62c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6" b="3294"/>
          <a:stretch>
            <a:fillRect/>
          </a:stretch>
        </p:blipFill>
        <p:spPr bwMode="auto">
          <a:xfrm>
            <a:off x="337459" y="1119451"/>
            <a:ext cx="2521131" cy="22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83752574153&amp;di=9ac1c3d58548f6aa822543d7f76b31b3&amp;imgtype=0&amp;src=http%3A%2F%2F5b0988e595225.cdn.sohucs.com%2Fimages%2F20171230%2F44d78bc9bb0e495f9a0c8d96edd2954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11453" r="14162" b="4679"/>
          <a:stretch>
            <a:fillRect/>
          </a:stretch>
        </p:blipFill>
        <p:spPr bwMode="auto">
          <a:xfrm>
            <a:off x="4016828" y="957596"/>
            <a:ext cx="2072641" cy="20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30"/>
          <p:cNvSpPr txBox="1"/>
          <p:nvPr/>
        </p:nvSpPr>
        <p:spPr>
          <a:xfrm>
            <a:off x="3168832" y="2644175"/>
            <a:ext cx="35215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Wash your hands. </a:t>
            </a:r>
            <a:endParaRPr kumimoji="1" lang="zh-CN" altLang="en-US" sz="2800" b="1" dirty="0"/>
          </a:p>
        </p:txBody>
      </p:sp>
      <p:pic>
        <p:nvPicPr>
          <p:cNvPr id="1032" name="Picture 8" descr="https://timgsa.baidu.com/timg?image&amp;quality=80&amp;size=b9999_10000&amp;sec=1583753912466&amp;di=b925a2d05eeaaefe825d78f02ab0b961&amp;imgtype=0&amp;src=http%3A%2F%2Fdingyue.nosdn.127.net%2FRVxe5E56BRM1b3LhQinP1gleZNGAvBsITH6RwzksZQw2I1540914701182compressfla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375" r="9573" b="19092"/>
          <a:stretch>
            <a:fillRect/>
          </a:stretch>
        </p:blipFill>
        <p:spPr bwMode="auto">
          <a:xfrm>
            <a:off x="8475515" y="795036"/>
            <a:ext cx="2800012" cy="19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imgsa.baidu.com/timg?image&amp;quality=80&amp;size=b9999_10000&amp;sec=1583754063501&amp;di=f6fc0f4fd258099ac367fe54fe525b36&amp;imgtype=0&amp;src=http%3A%2F%2Fbpic.588ku.com%2Felement_origin_min_pic%2F17%2F04%2F09%2Fe0fc9cf86f2c5bac3e455e35a81579b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6311" r="19681" b="14092"/>
          <a:stretch>
            <a:fillRect/>
          </a:stretch>
        </p:blipFill>
        <p:spPr bwMode="auto">
          <a:xfrm>
            <a:off x="9496213" y="3627516"/>
            <a:ext cx="2695787" cy="19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8805091" y="5695216"/>
            <a:ext cx="3352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Don’t eat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uncooked food.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-68580" y="6274201"/>
            <a:ext cx="422184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Keep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ventilation(</a:t>
            </a:r>
            <a:r>
              <a:rPr kumimoji="1" lang="zh-CN" altLang="zh-CN" sz="3200" b="1" dirty="0">
                <a:solidFill>
                  <a:srgbClr val="FF0000"/>
                </a:solidFill>
              </a:rPr>
              <a:t>通风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)</a:t>
            </a:r>
            <a:r>
              <a:rPr kumimoji="1" lang="en-US" altLang="zh-CN" sz="3200" b="1" dirty="0"/>
              <a:t>.</a:t>
            </a:r>
            <a:endParaRPr kumimoji="1"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8" grpId="0" bldLvl="0" animBg="1"/>
      <p:bldP spid="27" grpId="0"/>
      <p:bldP spid="28" grpId="0"/>
      <p:bldP spid="30" grpId="0"/>
      <p:bldP spid="31" grpId="0"/>
      <p:bldP spid="3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176213" y="144780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If you are outdoors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6212" y="3391313"/>
          <a:ext cx="11670030" cy="2137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35015"/>
                <a:gridCol w="5835015"/>
              </a:tblGrid>
              <a:tr h="81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3200" dirty="0"/>
                        <a:t>Dos…</a:t>
                      </a:r>
                      <a:endParaRPr lang="zh-CN" altLang="en-US" sz="3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3200" dirty="0"/>
                        <a:t>Don’ts</a:t>
                      </a:r>
                      <a:endParaRPr lang="zh-CN" alt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1035">
                <a:tc>
                  <a:txBody>
                    <a:bodyPr/>
                    <a:lstStyle/>
                    <a:p>
                      <a:endParaRPr lang="zh-CN" altLang="en-US" sz="1335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35" dirty="0"/>
                    </a:p>
                  </a:txBody>
                  <a:tcPr/>
                </a:tc>
              </a:tr>
              <a:tr h="661035">
                <a:tc>
                  <a:txBody>
                    <a:bodyPr/>
                    <a:lstStyle/>
                    <a:p>
                      <a:endParaRPr lang="zh-CN" altLang="en-US" sz="1335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35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76213" y="4132599"/>
            <a:ext cx="40816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Wear a face mask.</a:t>
            </a:r>
            <a:endParaRPr kumimoji="1"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176212" y="4832369"/>
            <a:ext cx="50101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Maintain social distancing.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011385" y="4209543"/>
            <a:ext cx="5835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Don’t touch eyes, mouth or nose.</a:t>
            </a:r>
            <a:endParaRPr kumimoji="1" lang="zh-CN" altLang="en-US" sz="3200" dirty="0"/>
          </a:p>
        </p:txBody>
      </p:sp>
      <p:pic>
        <p:nvPicPr>
          <p:cNvPr id="2050" name="Picture 2" descr="https://timgsa.baidu.com/timg?image&amp;quality=80&amp;size=b9999_10000&amp;sec=1583754354336&amp;di=debb43027912f2da5b07bb6fb3f01081&amp;imgtype=0&amp;src=http%3A%2F%2Fspider.nosdn.127.net%2Fa396cfe30c581b21e2f1988f87af458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" y="892323"/>
            <a:ext cx="2353488" cy="2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 descr="微信图片_20200221001505.jpg"/>
          <p:cNvPicPr>
            <a:picLocks noChangeAspect="1"/>
          </p:cNvPicPr>
          <p:nvPr/>
        </p:nvPicPr>
        <p:blipFill rotWithShape="1">
          <a:blip r:embed="rId4"/>
          <a:srcRect l="1" t="40364" r="51070" b="31333"/>
          <a:stretch>
            <a:fillRect/>
          </a:stretch>
        </p:blipFill>
        <p:spPr>
          <a:xfrm>
            <a:off x="8585201" y="892196"/>
            <a:ext cx="2839719" cy="2124779"/>
          </a:xfrm>
          <a:prstGeom prst="rect">
            <a:avLst/>
          </a:prstGeom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805" y="1094740"/>
            <a:ext cx="4046855" cy="1720215"/>
          </a:xfrm>
          <a:prstGeom prst="rect">
            <a:avLst/>
          </a:prstGeom>
        </p:spPr>
      </p:pic>
      <p:pic>
        <p:nvPicPr>
          <p:cNvPr id="3" name="图片 2" descr="u=1711527394,3304880108&amp;fm=26&amp;gp=0"/>
          <p:cNvPicPr>
            <a:picLocks noChangeAspect="1"/>
          </p:cNvPicPr>
          <p:nvPr/>
        </p:nvPicPr>
        <p:blipFill>
          <a:blip r:embed="rId6"/>
          <a:srcRect t="13025" b="13025"/>
          <a:stretch>
            <a:fillRect/>
          </a:stretch>
        </p:blipFill>
        <p:spPr>
          <a:xfrm>
            <a:off x="9655810" y="5192395"/>
            <a:ext cx="2536190" cy="16656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1385" y="4945508"/>
            <a:ext cx="5835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Don’t spit everywhere.</a:t>
            </a:r>
            <a:endParaRPr kumimoji="1"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176213" y="144780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If you feel unwell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2987041"/>
          <a:ext cx="11988800" cy="2371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94400"/>
                <a:gridCol w="5994400"/>
              </a:tblGrid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3200" dirty="0"/>
                        <a:t>Dos…</a:t>
                      </a:r>
                      <a:endParaRPr lang="zh-CN" altLang="en-US" sz="3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3200" dirty="0"/>
                        <a:t>Don’ts</a:t>
                      </a:r>
                      <a:endParaRPr lang="zh-CN" alt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5055">
                <a:tc>
                  <a:txBody>
                    <a:bodyPr/>
                    <a:lstStyle/>
                    <a:p>
                      <a:endParaRPr lang="en-US" altLang="zh-CN" sz="1335" dirty="0"/>
                    </a:p>
                    <a:p>
                      <a:endParaRPr lang="en-US" altLang="zh-CN" sz="1335" dirty="0"/>
                    </a:p>
                    <a:p>
                      <a:endParaRPr lang="en-US" altLang="zh-CN" sz="1335" dirty="0"/>
                    </a:p>
                    <a:p>
                      <a:endParaRPr lang="zh-CN" altLang="en-US" sz="1335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35" dirty="0"/>
                    </a:p>
                  </a:txBody>
                  <a:tcPr/>
                </a:tc>
              </a:tr>
              <a:tr h="580390">
                <a:tc>
                  <a:txBody>
                    <a:bodyPr/>
                    <a:lstStyle/>
                    <a:p>
                      <a:endParaRPr lang="zh-CN" altLang="en-US" sz="1335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35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-8348" y="3744295"/>
            <a:ext cx="592331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Stay at home with mild signs of infection.</a:t>
            </a:r>
            <a:endParaRPr kumimoji="1"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411" y="4786521"/>
            <a:ext cx="56291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Seek medical attention.</a:t>
            </a:r>
            <a:endParaRPr kumimoji="1" lang="zh-CN" altLang="en-US" sz="3200" dirty="0"/>
          </a:p>
        </p:txBody>
      </p:sp>
      <p:pic>
        <p:nvPicPr>
          <p:cNvPr id="3074" name="Picture 2" descr="https://timgsa.baidu.com/timg?image&amp;quality=80&amp;size=b9999_10000&amp;sec=1583754691580&amp;di=cb3f4c08b7950616062a30ff8e79418c&amp;imgtype=0&amp;src=http%3A%2F%2Fjkcdn.pajk.com.cn%2Fimage%2FT1q3Y7B4xT1RCvBVdK.jpg%3Fimg%3D%2Ftf%2Cd_jpg%2Cq_70%2Frs%2Cw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60" y="827884"/>
            <a:ext cx="3296920" cy="19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073837" y="3853833"/>
            <a:ext cx="59233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Don’t panic.</a:t>
            </a:r>
            <a:endParaRPr kumimoji="1" lang="zh-CN" altLang="en-US" sz="3200" dirty="0"/>
          </a:p>
        </p:txBody>
      </p:sp>
      <p:pic>
        <p:nvPicPr>
          <p:cNvPr id="3078" name="Picture 6" descr="https://timgsa.baidu.com/timg?image&amp;quality=80&amp;size=b9999_10000&amp;sec=1583755188663&amp;di=6f45e1873f98a9fe56d9a1da7c315fea&amp;imgtype=0&amp;src=http%3A%2F%2Fimg.jk51.com%2Fimg_jk51%2F8580964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t="9038" r="-1268" b="13101"/>
          <a:stretch>
            <a:fillRect/>
          </a:stretch>
        </p:blipFill>
        <p:spPr bwMode="auto">
          <a:xfrm>
            <a:off x="7110093" y="103326"/>
            <a:ext cx="2346327" cy="280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u=1238074768,2605783778&amp;fm=1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828040"/>
            <a:ext cx="2779395" cy="2084705"/>
          </a:xfrm>
          <a:prstGeom prst="rect">
            <a:avLst/>
          </a:prstGeom>
        </p:spPr>
      </p:pic>
      <p:pic>
        <p:nvPicPr>
          <p:cNvPr id="3" name="图片 2" descr="u=660771502,867496581&amp;fm=15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420" y="998855"/>
            <a:ext cx="2623820" cy="1564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65582" y="4786648"/>
            <a:ext cx="592331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Don’t share the towel among family.</a:t>
            </a:r>
            <a:endParaRPr kumimoji="1"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+mn-lt"/>
              </a:rPr>
              <a:t>More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>
                <a:latin typeface="+mn-lt"/>
              </a:rPr>
              <a:t>dos and don’ts of preventing flus.</a:t>
            </a:r>
            <a:endParaRPr kumimoji="1" lang="zh-CN" altLang="en-US" dirty="0">
              <a:latin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6225" y="1468120"/>
          <a:ext cx="11915140" cy="4221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57570"/>
                <a:gridCol w="5957570"/>
              </a:tblGrid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665" dirty="0"/>
                        <a:t>Dos…</a:t>
                      </a:r>
                      <a:endParaRPr lang="zh-CN" altLang="en-US" sz="2665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665" dirty="0"/>
                        <a:t>Don’ts</a:t>
                      </a:r>
                      <a:endParaRPr lang="zh-CN" altLang="en-US" sz="2665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dirty="0"/>
                        <a:t>Cover your nose and mouth when you cough or sneeze. </a:t>
                      </a:r>
                      <a:endParaRPr lang="zh-CN" altLang="en-US" sz="2665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665" dirty="0"/>
                        <a:t>Don’t go outside unless you have to.</a:t>
                      </a:r>
                      <a:endParaRPr lang="zh-CN" altLang="en-US" sz="2665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dirty="0"/>
                        <a:t>Clean and disinfect frequently touched objects and surfaces.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dirty="0"/>
                        <a:t>Don’t touch anything that may carry virus.</a:t>
                      </a:r>
                      <a:endParaRPr lang="zh-CN" altLang="en-US" sz="2665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665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your clothes clean and dry the clothes in the sun.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dirty="0"/>
                        <a:t>Don’t throw your waste masks anywhere.</a:t>
                      </a:r>
                      <a:endParaRPr lang="zh-CN" altLang="en-US" sz="2665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665" dirty="0"/>
                        <a:t>…</a:t>
                      </a:r>
                      <a:endParaRPr lang="zh-CN" altLang="en-US" sz="2665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dirty="0"/>
                        <a:t>…</a:t>
                      </a:r>
                      <a:endParaRPr lang="zh-CN" altLang="en-US" sz="2665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3335" y="-13971"/>
            <a:ext cx="12219305" cy="9779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Drafting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731520" y="2194561"/>
            <a:ext cx="10736040" cy="8714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sz="3200" dirty="0">
                <a:solidFill>
                  <a:schemeClr val="tx1"/>
                </a:solidFill>
                <a:latin typeface="+mn-lt"/>
              </a:rPr>
              <a:t>Third, explain ‘how' or ‘why’ the readers should follow your instructions.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731520" y="3792367"/>
            <a:ext cx="10736039" cy="8665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sz="3200" dirty="0">
                <a:solidFill>
                  <a:schemeClr val="tx1"/>
                </a:solidFill>
                <a:latin typeface="+mn-lt"/>
              </a:rPr>
              <a:t>Lastly, use the present tense.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335281" y="1504951"/>
            <a:ext cx="11753215" cy="5353049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/>
              <a:t>Clean and </a:t>
            </a:r>
            <a:r>
              <a:rPr lang="en-US" altLang="zh-CN" sz="3200" b="1" dirty="0">
                <a:solidFill>
                  <a:srgbClr val="FF0000"/>
                </a:solidFill>
              </a:rPr>
              <a:t>disinfect</a:t>
            </a:r>
            <a:r>
              <a:rPr lang="en-US" altLang="zh-CN" sz="3200" b="1" dirty="0"/>
              <a:t> your house. </a:t>
            </a:r>
            <a:r>
              <a:rPr lang="en-US" altLang="zh-CN" sz="3200" dirty="0"/>
              <a:t>Clean and disinfect frequently can protect your family from the virus.</a:t>
            </a:r>
          </a:p>
          <a:p>
            <a:pPr marL="0" indent="0">
              <a:buNone/>
            </a:pPr>
            <a:r>
              <a:rPr lang="en-US" altLang="zh-CN" sz="3200" b="1" dirty="0"/>
              <a:t>Open the windows and </a:t>
            </a:r>
            <a:r>
              <a:rPr lang="en-US" altLang="zh-CN" sz="3200" b="1" dirty="0">
                <a:solidFill>
                  <a:srgbClr val="FF0000"/>
                </a:solidFill>
              </a:rPr>
              <a:t>keep ventilation</a:t>
            </a:r>
            <a:r>
              <a:rPr lang="en-US" altLang="zh-CN" sz="3200" b="1" dirty="0"/>
              <a:t>. </a:t>
            </a:r>
            <a:r>
              <a:rPr lang="en-US" altLang="zh-CN" sz="3200" dirty="0"/>
              <a:t>Open the windows for at least 1 hour a day to </a:t>
            </a:r>
            <a:r>
              <a:rPr lang="en-US" altLang="zh-CN" sz="3200" dirty="0">
                <a:solidFill>
                  <a:srgbClr val="FF0000"/>
                </a:solidFill>
              </a:rPr>
              <a:t>refresh the air</a:t>
            </a:r>
            <a:r>
              <a:rPr lang="en-US" altLang="zh-CN" sz="3200" dirty="0"/>
              <a:t>.</a:t>
            </a:r>
          </a:p>
          <a:p>
            <a:pPr marL="0" indent="0">
              <a:buNone/>
            </a:pPr>
            <a:r>
              <a:rPr lang="en-US" altLang="zh-CN" sz="3200" b="1" dirty="0"/>
              <a:t>Wash your hands with </a:t>
            </a:r>
            <a:r>
              <a:rPr lang="en-US" altLang="zh-CN" sz="3200" b="1" dirty="0">
                <a:solidFill>
                  <a:srgbClr val="FF0000"/>
                </a:solidFill>
              </a:rPr>
              <a:t>an alcohol-based hand cleaner</a:t>
            </a:r>
            <a:r>
              <a:rPr lang="en-US" altLang="zh-CN" sz="3200" b="1" dirty="0"/>
              <a:t>. </a:t>
            </a:r>
            <a:r>
              <a:rPr lang="en-US" altLang="zh-CN" sz="3200" dirty="0"/>
              <a:t>Washing your hands kills viruses that may be on your hands.</a:t>
            </a: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335281" y="311707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If you are at home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335281" y="1504951"/>
            <a:ext cx="11753215" cy="5353049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/>
              <a:t>Don’t get together. </a:t>
            </a:r>
            <a:r>
              <a:rPr lang="en-US" altLang="zh-CN" sz="3200" dirty="0"/>
              <a:t>Getting together will </a:t>
            </a:r>
            <a:r>
              <a:rPr lang="en-US" altLang="zh-CN" sz="3200" dirty="0">
                <a:solidFill>
                  <a:srgbClr val="FF0000"/>
                </a:solidFill>
              </a:rPr>
              <a:t>increase the risk of </a:t>
            </a:r>
            <a:r>
              <a:rPr lang="en-US" altLang="zh-CN" sz="3200" dirty="0"/>
              <a:t>infection because you cannot make sure whether your guest is healthy.</a:t>
            </a: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335281" y="311707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If you are at home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335281" y="959407"/>
            <a:ext cx="11753215" cy="5445127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/>
              <a:t>Wear a face mask. </a:t>
            </a:r>
            <a:r>
              <a:rPr lang="en-US" altLang="zh-CN" sz="3200" dirty="0"/>
              <a:t>Wear a face mask to cover your mouth and nose. Avoid touching the mask once it’s on and immediately </a:t>
            </a:r>
            <a:r>
              <a:rPr lang="en-US" altLang="zh-CN" sz="3200" dirty="0">
                <a:solidFill>
                  <a:srgbClr val="FF0000"/>
                </a:solidFill>
              </a:rPr>
              <a:t>discard</a:t>
            </a:r>
            <a:r>
              <a:rPr lang="zh-CN" altLang="en-US" sz="3200" dirty="0"/>
              <a:t>（</a:t>
            </a:r>
            <a:r>
              <a:rPr lang="en-US" altLang="zh-CN" sz="3200" dirty="0" err="1"/>
              <a:t>vt.</a:t>
            </a:r>
            <a:r>
              <a:rPr lang="zh-CN" altLang="en-US" sz="3200" dirty="0"/>
              <a:t>丢弃）</a:t>
            </a:r>
            <a:r>
              <a:rPr lang="en-US" altLang="zh-CN" sz="3200" dirty="0"/>
              <a:t> it after use and wash hands.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Maintain social distancing</a:t>
            </a:r>
            <a:r>
              <a:rPr lang="en-US" altLang="zh-CN" sz="3200" b="1" dirty="0"/>
              <a:t>. </a:t>
            </a:r>
            <a:r>
              <a:rPr lang="en-US" altLang="zh-CN" sz="3200" dirty="0">
                <a:solidFill>
                  <a:srgbClr val="FF0000"/>
                </a:solidFill>
              </a:rPr>
              <a:t>Stay</a:t>
            </a:r>
            <a:r>
              <a:rPr lang="en-US" altLang="zh-CN" sz="3200" dirty="0"/>
              <a:t> at least one meter </a:t>
            </a:r>
            <a:r>
              <a:rPr lang="en-US" altLang="zh-CN" sz="3200" dirty="0">
                <a:solidFill>
                  <a:srgbClr val="FF0000"/>
                </a:solidFill>
              </a:rPr>
              <a:t>away from</a:t>
            </a:r>
            <a:r>
              <a:rPr lang="en-US" altLang="zh-CN" sz="3200" dirty="0"/>
              <a:t> anyone who is coughing or sneezing. They</a:t>
            </a:r>
            <a:r>
              <a:rPr lang="zh-CN" altLang="en-US" sz="3200" dirty="0"/>
              <a:t> </a:t>
            </a:r>
            <a:r>
              <a:rPr lang="en-US" altLang="zh-CN" sz="3200" dirty="0"/>
              <a:t>may release small drops of liquid from their nose or mouth which may contain the virus.</a:t>
            </a:r>
            <a:r>
              <a:rPr lang="zh-CN" altLang="zh-CN" sz="3200" dirty="0"/>
              <a:t> </a:t>
            </a:r>
            <a:endParaRPr lang="en-US" altLang="zh-CN" sz="3200" dirty="0"/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335281" y="311707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If you are outdoors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335281" y="1412873"/>
            <a:ext cx="11753215" cy="5445127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/>
              <a:t>Don’t touch eyes, nose or mouth. </a:t>
            </a:r>
            <a:r>
              <a:rPr lang="en-US" altLang="zh-CN" sz="3200" dirty="0"/>
              <a:t>Your hands touch many surfaces where viruses can survive. Once </a:t>
            </a:r>
            <a:r>
              <a:rPr lang="en-US" altLang="zh-CN" sz="3200" dirty="0">
                <a:solidFill>
                  <a:srgbClr val="FF0000"/>
                </a:solidFill>
              </a:rPr>
              <a:t>contaminated</a:t>
            </a:r>
            <a:r>
              <a:rPr lang="en-US" altLang="zh-CN" sz="3200" dirty="0"/>
              <a:t>(</a:t>
            </a:r>
            <a:r>
              <a:rPr lang="en-US" altLang="zh-CN" sz="3200" dirty="0" err="1"/>
              <a:t>vt.</a:t>
            </a:r>
            <a:r>
              <a:rPr lang="en-US" altLang="zh-CN" sz="3200" dirty="0"/>
              <a:t> </a:t>
            </a:r>
            <a:r>
              <a:rPr lang="zh-CN" altLang="en-US" sz="3200" dirty="0"/>
              <a:t>污染，弄脏</a:t>
            </a:r>
            <a:r>
              <a:rPr lang="en-US" altLang="zh-CN" sz="3200" dirty="0"/>
              <a:t>), hands can carry the virus to your eyes, nose or mouth. </a:t>
            </a:r>
          </a:p>
          <a:p>
            <a:pPr marL="0" indent="0">
              <a:buNone/>
            </a:pPr>
            <a:r>
              <a:rPr lang="en-US" altLang="zh-CN" sz="3200" b="1" dirty="0"/>
              <a:t>Don't spit everywhere.</a:t>
            </a:r>
            <a:r>
              <a:rPr lang="en-US" altLang="zh-CN" sz="3200" dirty="0"/>
              <a:t> Pack your </a:t>
            </a:r>
            <a:r>
              <a:rPr lang="en-US" altLang="zh-CN" sz="3200" dirty="0">
                <a:solidFill>
                  <a:srgbClr val="FF0000"/>
                </a:solidFill>
              </a:rPr>
              <a:t>phlegm</a:t>
            </a:r>
            <a:r>
              <a:rPr lang="en-US" altLang="zh-CN" sz="3200" dirty="0">
                <a:solidFill>
                  <a:schemeClr val="tx1"/>
                </a:solidFill>
              </a:rPr>
              <a:t>(</a:t>
            </a:r>
            <a:r>
              <a:rPr sz="3200" dirty="0">
                <a:solidFill>
                  <a:schemeClr val="tx1"/>
                </a:solidFill>
              </a:rPr>
              <a:t>痰</a:t>
            </a:r>
            <a:r>
              <a:rPr lang="en-US" altLang="zh-CN" sz="3200" dirty="0">
                <a:solidFill>
                  <a:schemeClr val="tx1"/>
                </a:solidFill>
              </a:rPr>
              <a:t>) </a:t>
            </a:r>
            <a:r>
              <a:rPr lang="en-US" altLang="zh-CN" sz="3200" dirty="0"/>
              <a:t>and throw it into dustbin.</a:t>
            </a: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335281" y="311707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If you are outdoors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219710" y="1278890"/>
            <a:ext cx="11753215" cy="537781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/>
              <a:t>Stay at home. </a:t>
            </a:r>
            <a:r>
              <a:rPr lang="en-US" altLang="zh-CN" sz="3200" dirty="0"/>
              <a:t>Stay at home even with </a:t>
            </a:r>
            <a:r>
              <a:rPr lang="en-US" altLang="zh-CN" sz="3200" dirty="0">
                <a:solidFill>
                  <a:srgbClr val="FF0000"/>
                </a:solidFill>
              </a:rPr>
              <a:t>mild signs</a:t>
            </a:r>
            <a:r>
              <a:rPr lang="en-US" altLang="zh-CN" sz="3200" dirty="0"/>
              <a:t>(</a:t>
            </a:r>
            <a:r>
              <a:rPr lang="zh-CN" altLang="en-US" sz="3200" dirty="0"/>
              <a:t>轻微的症状</a:t>
            </a:r>
            <a:r>
              <a:rPr lang="en-US" altLang="zh-CN" sz="3200" dirty="0"/>
              <a:t>)  of infection</a:t>
            </a:r>
            <a:r>
              <a:rPr lang="zh-CN" altLang="en-US" sz="3200" dirty="0"/>
              <a:t> </a:t>
            </a:r>
            <a:r>
              <a:rPr lang="en-US" altLang="zh-CN" sz="3200" dirty="0"/>
              <a:t>such as the headache and </a:t>
            </a:r>
            <a:r>
              <a:rPr lang="en-US" altLang="zh-CN" sz="3200" dirty="0">
                <a:solidFill>
                  <a:srgbClr val="FF0000"/>
                </a:solidFill>
              </a:rPr>
              <a:t>slight runny nose</a:t>
            </a:r>
            <a:r>
              <a:rPr lang="zh-CN" altLang="en-US" sz="3200" dirty="0"/>
              <a:t>（流鼻涕）</a:t>
            </a:r>
            <a:r>
              <a:rPr lang="en-US" altLang="zh-CN" sz="3200" dirty="0"/>
              <a:t>. 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Seek medical attention</a:t>
            </a:r>
            <a:r>
              <a:rPr lang="en-US" altLang="zh-CN" sz="3200" b="1" dirty="0"/>
              <a:t>. </a:t>
            </a:r>
            <a:r>
              <a:rPr lang="en-US" altLang="zh-CN" sz="3200" dirty="0"/>
              <a:t>If you </a:t>
            </a:r>
            <a:r>
              <a:rPr lang="en-US" altLang="zh-CN" sz="3200" dirty="0">
                <a:solidFill>
                  <a:srgbClr val="FF0000"/>
                </a:solidFill>
              </a:rPr>
              <a:t>have a fever</a:t>
            </a:r>
            <a:r>
              <a:rPr lang="en-US" altLang="zh-CN" sz="3200" dirty="0"/>
              <a:t>, cough and difficulty breathing, seek medical attention and follow the direction of your doctors.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222F3A"/>
                </a:solidFill>
                <a:latin typeface="Calibri" panose="020F0502020204030204" charset="0"/>
                <a:ea typeface="DengXian" panose="02010600030101010101" pitchFamily="2" charset="-122"/>
              </a:rPr>
              <a:t>Don't share towels with your family.</a:t>
            </a:r>
            <a:r>
              <a:rPr lang="en-US" altLang="zh-CN" sz="3200" dirty="0">
                <a:solidFill>
                  <a:srgbClr val="222F3A"/>
                </a:solidFill>
                <a:latin typeface="Calibri" panose="020F0502020204030204" charset="0"/>
                <a:ea typeface="DengXian" panose="02010600030101010101" pitchFamily="2" charset="-122"/>
              </a:rPr>
              <a:t> Your towel may contain the viruses, which are dangerous for your family. </a:t>
            </a:r>
            <a:endParaRPr lang="en-US" altLang="zh-CN" sz="3200" dirty="0"/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335281" y="311707"/>
            <a:ext cx="432114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If you feel unwell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0" y="560016"/>
            <a:ext cx="10852237" cy="648000"/>
          </a:xfrm>
        </p:spPr>
        <p:txBody>
          <a:bodyPr>
            <a:normAutofit fontScale="90000"/>
          </a:bodyPr>
          <a:lstStyle/>
          <a:p>
            <a:r>
              <a:rPr kumimoji="1" lang="zh-CN" altLang="en-US" b="1" dirty="0">
                <a:solidFill>
                  <a:schemeClr val="accent2">
                    <a:lumMod val="75000"/>
                  </a:schemeClr>
                </a:solidFill>
              </a:rPr>
              <a:t>学习目标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1844641"/>
            <a:ext cx="10852237" cy="1203359"/>
          </a:xfr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>
              <a:buAutoNum type="arabicPeriod"/>
            </a:pPr>
            <a:r>
              <a:rPr kumimoji="1" lang="zh-CN" altLang="en-US" sz="2800" b="1" dirty="0">
                <a:solidFill>
                  <a:schemeClr val="tx1"/>
                </a:solidFill>
              </a:rPr>
              <a:t>能够根据“手册”的语言特点撰写完整的“手册”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zh-C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3335" y="-13971"/>
            <a:ext cx="12219305" cy="9779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Peer Editing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082925" y="963930"/>
          <a:ext cx="6389370" cy="6081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8937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A brochure</a:t>
                      </a:r>
                      <a:endParaRPr lang="zh-CN" altLang="en-US" sz="3200" dirty="0"/>
                    </a:p>
                  </a:txBody>
                  <a:tcPr/>
                </a:tc>
              </a:tr>
              <a:tr h="860425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Does the writer focus on a clear topic?</a:t>
                      </a:r>
                      <a:endParaRPr lang="zh-CN" altLang="en-US" sz="32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Does the writer make clear and direct points?</a:t>
                      </a:r>
                      <a:endParaRPr lang="zh-CN" altLang="en-US" sz="32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Does the writer use simple and clear language?</a:t>
                      </a:r>
                      <a:endParaRPr lang="zh-CN" altLang="en-US" sz="3200" dirty="0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Does the writer give advice with reasons for different situations?</a:t>
                      </a:r>
                      <a:endParaRPr lang="zh-CN" altLang="en-US" sz="3200" dirty="0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Does the writer use the present tense and imperatives?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-13335" y="-13971"/>
            <a:ext cx="12219305" cy="9779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2209801" y="1690207"/>
            <a:ext cx="82867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Read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the three brochures again.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09801" y="2777063"/>
            <a:ext cx="828675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3600" dirty="0">
                <a:latin typeface="Comic Sans MS" panose="030F0702030302020204" charset="0"/>
                <a:cs typeface="Comic Sans MS" panose="030F0702030302020204" charset="0"/>
              </a:rPr>
              <a:t>1.How to Survive an Earthquake?</a:t>
            </a:r>
          </a:p>
          <a:p>
            <a:pPr algn="l">
              <a:buClrTx/>
              <a:buSzTx/>
              <a:buNone/>
            </a:pPr>
            <a:r>
              <a:rPr lang="en-US" altLang="zh-CN" sz="3600" dirty="0">
                <a:latin typeface="Comic Sans MS" panose="030F0702030302020204" charset="0"/>
                <a:cs typeface="Comic Sans MS" panose="030F0702030302020204" charset="0"/>
              </a:rPr>
              <a:t>2.How to Survive a Fire?</a:t>
            </a:r>
          </a:p>
          <a:p>
            <a:pPr algn="l">
              <a:buClrTx/>
              <a:buSzTx/>
              <a:buNone/>
            </a:pPr>
            <a:r>
              <a:rPr lang="en-US" altLang="zh-CN" sz="3600" dirty="0">
                <a:latin typeface="Comic Sans MS" panose="030F0702030302020204" charset="0"/>
                <a:cs typeface="Comic Sans MS" panose="030F0702030302020204" charset="0"/>
              </a:rPr>
              <a:t>3.How to Prevent a Flu? </a:t>
            </a:r>
          </a:p>
        </p:txBody>
      </p:sp>
      <p:pic>
        <p:nvPicPr>
          <p:cNvPr id="3074" name="Picture 2" descr="https://timgsa.baidu.com/timg?image&amp;quality=80&amp;size=b9999_10000&amp;sec=1583992029331&amp;di=6e0b550806a997ede91ffc1186eac387&amp;imgtype=0&amp;src=http%3A%2F%2Ffiles.ygjj.com%2Fnewsimages%2Fimage%2F20161219%2F20161219110223_01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830781"/>
            <a:ext cx="3911600" cy="28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5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0" y="560016"/>
            <a:ext cx="10852237" cy="648000"/>
          </a:xfrm>
        </p:spPr>
        <p:txBody>
          <a:bodyPr>
            <a:normAutofit fontScale="90000"/>
          </a:bodyPr>
          <a:lstStyle/>
          <a:p>
            <a:r>
              <a:rPr kumimoji="1" lang="zh-CN" altLang="en-US" b="1" dirty="0">
                <a:solidFill>
                  <a:schemeClr val="accent2">
                    <a:lumMod val="75000"/>
                  </a:schemeClr>
                </a:solidFill>
              </a:rPr>
              <a:t>学法指导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1844640"/>
            <a:ext cx="10852237" cy="2898809"/>
          </a:xfr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zh-CN" altLang="en-US" sz="2800" b="1" dirty="0">
                <a:solidFill>
                  <a:schemeClr val="tx1"/>
                </a:solidFill>
              </a:rPr>
              <a:t>学习时，同学们务必关注：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zh-CN" sz="2800" b="1" dirty="0">
                <a:solidFill>
                  <a:schemeClr val="tx1"/>
                </a:solidFill>
              </a:rPr>
              <a:t>1.</a:t>
            </a:r>
            <a:r>
              <a:rPr kumimoji="1" lang="zh-CN" altLang="en-US" sz="2800" b="1" dirty="0">
                <a:solidFill>
                  <a:schemeClr val="tx1"/>
                </a:solidFill>
              </a:rPr>
              <a:t>“手册”的结构特点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zh-CN" sz="2800" b="1" dirty="0">
                <a:solidFill>
                  <a:schemeClr val="tx1"/>
                </a:solidFill>
              </a:rPr>
              <a:t>2.</a:t>
            </a:r>
            <a:r>
              <a:rPr kumimoji="1" lang="zh-CN" altLang="en-US" sz="2800" b="1" dirty="0">
                <a:solidFill>
                  <a:schemeClr val="tx1"/>
                </a:solidFill>
              </a:rPr>
              <a:t> 使用祈使句式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zh-CN" sz="2800" b="1" dirty="0">
                <a:solidFill>
                  <a:schemeClr val="tx1"/>
                </a:solidFill>
              </a:rPr>
              <a:t>3.</a:t>
            </a:r>
            <a:r>
              <a:rPr kumimoji="1" lang="zh-CN" altLang="en-US" sz="2800" b="1" dirty="0">
                <a:solidFill>
                  <a:schemeClr val="tx1"/>
                </a:solidFill>
              </a:rPr>
              <a:t> 使用简明、清晰的指示性语言</a:t>
            </a:r>
            <a:endParaRPr kumimoji="1" lang="en-US" altLang="zh-C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5025" y="1583056"/>
            <a:ext cx="10742931" cy="2668905"/>
          </a:xfrm>
        </p:spPr>
        <p:txBody>
          <a:bodyPr>
            <a:noAutofit/>
          </a:bodyPr>
          <a:lstStyle/>
          <a:p>
            <a:r>
              <a:rPr lang="en-US" altLang="zh-CN" b="1" dirty="0"/>
              <a:t>Unit 5 Writing Workshop</a:t>
            </a:r>
            <a:br>
              <a:rPr lang="en-US" altLang="zh-CN" b="1" dirty="0"/>
            </a:b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/>
            </a:r>
            <a:b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</a:b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A Brochure(2)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/>
        </p:nvSpPr>
        <p:spPr>
          <a:xfrm>
            <a:off x="581463" y="2175803"/>
            <a:ext cx="11291668" cy="8595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First, make sure of the specific situation.</a:t>
            </a:r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581461" y="3278889"/>
            <a:ext cx="11291669" cy="9959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Second, when giving instructions, use clear and direct language.</a:t>
            </a: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581461" y="4564960"/>
            <a:ext cx="11291669" cy="889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Third, explain ‘how' or ‘why’ the readers should follow your instructions.</a:t>
            </a:r>
          </a:p>
        </p:txBody>
      </p:sp>
      <p:sp>
        <p:nvSpPr>
          <p:cNvPr id="18" name="标题 1"/>
          <p:cNvSpPr>
            <a:spLocks noGrp="1"/>
          </p:cNvSpPr>
          <p:nvPr/>
        </p:nvSpPr>
        <p:spPr>
          <a:xfrm>
            <a:off x="581463" y="5624460"/>
            <a:ext cx="11291668" cy="884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Lastly, use the present tense.</a:t>
            </a:r>
          </a:p>
        </p:txBody>
      </p:sp>
      <p:sp>
        <p:nvSpPr>
          <p:cNvPr id="19" name="标题 1"/>
          <p:cNvSpPr>
            <a:spLocks noGrp="1"/>
          </p:cNvSpPr>
          <p:nvPr/>
        </p:nvSpPr>
        <p:spPr>
          <a:xfrm>
            <a:off x="3124168" y="647795"/>
            <a:ext cx="8504981" cy="19050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sz="4000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How to write a brochure?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-13335" y="-13969"/>
            <a:ext cx="12219305" cy="81640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Revision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04667" y="1270903"/>
            <a:ext cx="6063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3600" dirty="0">
                <a:latin typeface="Comic Sans MS" panose="030F0702030302020204" charset="0"/>
                <a:cs typeface="Comic Sans MS" panose="030F0702030302020204" charset="0"/>
              </a:rPr>
              <a:t>Could you please write a brochure on how to prevent a flu for foreign students?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-13335" y="-13971"/>
            <a:ext cx="12219305" cy="9779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Homework: How to Prevent a </a:t>
            </a:r>
            <a:r>
              <a:rPr lang="en-US" altLang="zh-CN" sz="3600" b="1" dirty="0" err="1">
                <a:solidFill>
                  <a:schemeClr val="bg1"/>
                </a:solidFill>
              </a:rPr>
              <a:t>Flu</a:t>
            </a:r>
            <a:r>
              <a:rPr lang="en-US" altLang="zh-CN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004665" y="3387800"/>
            <a:ext cx="6063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Tips: make sure to follow  the structure and requirements of a brochure.</a:t>
            </a:r>
          </a:p>
          <a:p>
            <a:pPr marL="557530" indent="-557530">
              <a:buAutoNum type="arabicPeriod"/>
            </a:pPr>
            <a:endParaRPr lang="en-US" altLang="zh-CN" sz="3600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26" name="Picture 2" descr="https://timgsa.baidu.com/timg?image&amp;quality=80&amp;size=b9999_10000&amp;sec=1583990784979&amp;di=086dc543e775ca3abeb2c06633ce7e39&amp;imgtype=0&amp;src=http%3A%2F%2Ftc.sinaimg.cn%2Fmaxwidth.800%2Ftc.service.weibo.com%2Finews_gtimg_com%2Fc5862c2f934b048170dbf99ed77bf3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57349"/>
            <a:ext cx="5607676" cy="3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3335" y="-13971"/>
            <a:ext cx="12219305" cy="9779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Outlining </a:t>
            </a: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1742365" y="1648240"/>
            <a:ext cx="8707904" cy="7558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First, make sure of the specific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3" y="1300480"/>
            <a:ext cx="11162303" cy="5063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 dirty="0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134871" y="1453515"/>
            <a:ext cx="7602855" cy="647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dirty="0">
                <a:latin typeface="+mn-lt"/>
              </a:rPr>
              <a:t>How to prevent a flu</a:t>
            </a:r>
            <a:r>
              <a:rPr dirty="0">
                <a:latin typeface="+mn-lt"/>
              </a:rPr>
              <a:t>？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53771" y="2360931"/>
            <a:ext cx="4639945" cy="647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 lang="en-US" altLang="zh-CN" b="0" dirty="0">
                <a:latin typeface="+mn-lt"/>
              </a:rPr>
              <a:t>Situation1:___________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953135" y="3686175"/>
            <a:ext cx="4640580" cy="647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 lang="en-US" altLang="zh-CN" b="0">
                <a:latin typeface="+mn-lt"/>
              </a:rPr>
              <a:t>Situation2:___________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953136" y="5051425"/>
            <a:ext cx="4639945" cy="647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 lang="en-US" altLang="zh-CN" b="0">
                <a:latin typeface="+mn-lt"/>
              </a:rPr>
              <a:t>Situation3:___________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5695315" y="2156460"/>
            <a:ext cx="265431" cy="1057911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11" name="左大括号 10"/>
          <p:cNvSpPr/>
          <p:nvPr/>
        </p:nvSpPr>
        <p:spPr>
          <a:xfrm>
            <a:off x="5710555" y="3418840"/>
            <a:ext cx="250191" cy="121094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12" name="左大括号 11"/>
          <p:cNvSpPr/>
          <p:nvPr/>
        </p:nvSpPr>
        <p:spPr>
          <a:xfrm>
            <a:off x="5685791" y="4719956"/>
            <a:ext cx="283845" cy="131127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3" name="文本框 2"/>
          <p:cNvSpPr txBox="1"/>
          <p:nvPr/>
        </p:nvSpPr>
        <p:spPr>
          <a:xfrm>
            <a:off x="3157855" y="2360931"/>
            <a:ext cx="24257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If you are at home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58491" y="3750311"/>
            <a:ext cx="24257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If you are outdoors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49931" y="5083176"/>
            <a:ext cx="24257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 If you feel unwell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3335" y="-13971"/>
            <a:ext cx="12219305" cy="9779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Drafting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24439" y="3026873"/>
            <a:ext cx="10942368" cy="1062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sz="3200" dirty="0">
                <a:solidFill>
                  <a:schemeClr val="tx1"/>
                </a:solidFill>
                <a:latin typeface="+mn-lt"/>
              </a:rPr>
              <a:t>Second, when giving instructions, use clear and direct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5781113768_1_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5781113768_1_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ee8f489-fcf3-414d-ac44-9854d264c8f2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2f1ba83-dd0e-429a-80c2-82f30a9e503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5781113768_1_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5781113768_1_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940</Words>
  <Application>Microsoft Office PowerPoint</Application>
  <PresentationFormat>自定义</PresentationFormat>
  <Paragraphs>117</Paragraphs>
  <Slides>22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“人与自然” Writing Workshop（2）</vt:lpstr>
      <vt:lpstr>学习目标</vt:lpstr>
      <vt:lpstr>学法指导</vt:lpstr>
      <vt:lpstr>Unit 5 Writing Workshop   A Brochure(2)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More dos and don’ts of preventing flus.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small book or pamphlet containing pictures and information about a product or service</dc:title>
  <dc:creator>acq</dc:creator>
  <cp:lastModifiedBy>acq</cp:lastModifiedBy>
  <cp:revision>96</cp:revision>
  <dcterms:created xsi:type="dcterms:W3CDTF">2019-06-19T02:08:00Z</dcterms:created>
  <dcterms:modified xsi:type="dcterms:W3CDTF">2020-03-16T13:42:46Z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