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2.xml" ContentType="application/vnd.openxmlformats-officedocument.presentationml.tags+xml"/>
  <Override PartName="/ppt/notesSlides/notesSlide3.xml" ContentType="application/vnd.openxmlformats-officedocument.presentationml.notesSlide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154.xml" ContentType="application/vnd.openxmlformats-officedocument.presentationml.tags+xml"/>
  <Override PartName="/ppt/notesSlides/notesSlide5.xml" ContentType="application/vnd.openxmlformats-officedocument.presentationml.notesSlide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156.xml" ContentType="application/vnd.openxmlformats-officedocument.presentationml.tags+xml"/>
  <Override PartName="/ppt/notesSlides/notesSlide8.xml" ContentType="application/vnd.openxmlformats-officedocument.presentationml.notesSlide+xml"/>
  <Override PartName="/ppt/tags/tag157.xml" ContentType="application/vnd.openxmlformats-officedocument.presentationml.tags+xml"/>
  <Override PartName="/ppt/notesSlides/notesSlide9.xml" ContentType="application/vnd.openxmlformats-officedocument.presentationml.notesSlide+xml"/>
  <Override PartName="/ppt/tags/tag158.xml" ContentType="application/vnd.openxmlformats-officedocument.presentationml.tags+xml"/>
  <Override PartName="/ppt/notesSlides/notesSlide10.xml" ContentType="application/vnd.openxmlformats-officedocument.presentationml.notesSlide+xml"/>
  <Override PartName="/ppt/tags/tag159.xml" ContentType="application/vnd.openxmlformats-officedocument.presentationml.tags+xml"/>
  <Override PartName="/ppt/notesSlides/notesSlide11.xml" ContentType="application/vnd.openxmlformats-officedocument.presentationml.notesSlide+xml"/>
  <Override PartName="/ppt/tags/tag160.xml" ContentType="application/vnd.openxmlformats-officedocument.presentationml.tags+xml"/>
  <Override PartName="/ppt/notesSlides/notesSlide12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19"/>
  </p:notesMasterIdLst>
  <p:sldIdLst>
    <p:sldId id="347" r:id="rId2"/>
    <p:sldId id="355" r:id="rId3"/>
    <p:sldId id="376" r:id="rId4"/>
    <p:sldId id="356" r:id="rId5"/>
    <p:sldId id="392" r:id="rId6"/>
    <p:sldId id="352" r:id="rId7"/>
    <p:sldId id="393" r:id="rId8"/>
    <p:sldId id="394" r:id="rId9"/>
    <p:sldId id="396" r:id="rId10"/>
    <p:sldId id="403" r:id="rId11"/>
    <p:sldId id="397" r:id="rId12"/>
    <p:sldId id="398" r:id="rId13"/>
    <p:sldId id="399" r:id="rId14"/>
    <p:sldId id="400" r:id="rId15"/>
    <p:sldId id="402" r:id="rId16"/>
    <p:sldId id="401" r:id="rId17"/>
    <p:sldId id="348" r:id="rId18"/>
  </p:sldIdLst>
  <p:sldSz cx="9144000" cy="5143500" type="screen16x9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6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505A"/>
    <a:srgbClr val="7FD0F0"/>
    <a:srgbClr val="2B2251"/>
    <a:srgbClr val="9D5458"/>
    <a:srgbClr val="78509A"/>
    <a:srgbClr val="4B8C97"/>
    <a:srgbClr val="5A9347"/>
    <a:srgbClr val="FCFCA2"/>
    <a:srgbClr val="EEBDB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 autoAdjust="0"/>
    <p:restoredTop sz="94374" autoAdjust="0"/>
  </p:normalViewPr>
  <p:slideViewPr>
    <p:cSldViewPr showGuides="1">
      <p:cViewPr varScale="1">
        <p:scale>
          <a:sx n="99" d="100"/>
          <a:sy n="99" d="100"/>
        </p:scale>
        <p:origin x="-66" y="-84"/>
      </p:cViewPr>
      <p:guideLst>
        <p:guide orient="horz" pos="1616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0B68D-CC89-499F-83A5-07095C03CF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C85804F2-4E6C-43A9-A74E-7AB83165F366}">
      <dgm:prSet phldrT="[文本]"/>
      <dgm:spPr/>
      <dgm:t>
        <a:bodyPr/>
        <a:lstStyle/>
        <a:p>
          <a:r>
            <a:rPr lang="en-US" altLang="en-US" dirty="0" smtClean="0"/>
            <a:t>A young student became interested in wolves on the grassland of Inner Mongolia. </a:t>
          </a:r>
          <a:endParaRPr lang="zh-CN" altLang="en-US" dirty="0"/>
        </a:p>
      </dgm:t>
    </dgm:pt>
    <dgm:pt modelId="{184E3A90-A24F-461C-9387-FC56F2B4216A}" type="parTrans" cxnId="{3F23EF47-7850-4BBE-918B-7E31E8E91D4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4E958E6A-306A-4949-BBF9-84BFDBCEF23E}" type="sibTrans" cxnId="{3F23EF47-7850-4BBE-918B-7E31E8E91D47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C8F8EC2B-FFB1-4C48-BD8F-12A27A196FAC}">
      <dgm:prSet phldrT="[文本]"/>
      <dgm:spPr/>
      <dgm:t>
        <a:bodyPr/>
        <a:lstStyle/>
        <a:p>
          <a:r>
            <a: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comments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4D6E3-082D-4A92-BC66-50B8B84B2717}" type="parTrans" cxnId="{18CF89BC-DC1A-4528-9246-E9C05EA1A35D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1774118F-A522-4B99-9AE3-DE6505647E7B}" type="sibTrans" cxnId="{18CF89BC-DC1A-4528-9246-E9C05EA1A35D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22E14F60-0503-4751-8A59-77932480D416}">
      <dgm:prSet phldrT="[文本]"/>
      <dgm:spPr/>
      <dgm:t>
        <a:bodyPr/>
        <a:lstStyle/>
        <a:p>
          <a:r>
            <a:rPr lang="en-US" altLang="zh-CN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</a:t>
          </a:r>
          <a:r>
            <a:rPr lang="en-US" altLang="zh-CN" smtClean="0"/>
            <a:t> </a:t>
          </a:r>
          <a:r>
            <a:rPr lang="en-US" altLang="zh-CN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effects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33B669-F564-4A81-B0ED-A684BE4A062C}" type="parTrans" cxnId="{19C33A98-0F3E-47B8-B319-1AB543596804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E1C82C2E-3852-414F-8E3A-2BC343B42606}" type="sibTrans" cxnId="{19C33A98-0F3E-47B8-B319-1AB543596804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30001A32-7809-44AB-881C-3ECCDB12D2C0}">
      <dgm:prSet phldrT="[文本]"/>
      <dgm:spPr/>
      <dgm:t>
        <a:bodyPr/>
        <a:lstStyle/>
        <a:p>
          <a:r>
            <a:rPr lang="en-US" altLang="zh-CN" smtClean="0"/>
            <a:t>There’s not a lot of CGI in Wolf Totem. Almost all of the shots are of real wolves!</a:t>
          </a:r>
          <a:endParaRPr lang="zh-CN" altLang="en-US" dirty="0"/>
        </a:p>
      </dgm:t>
    </dgm:pt>
    <dgm:pt modelId="{D30C74E7-BB74-425D-A6F4-182F5CC45A7E}" type="parTrans" cxnId="{A7B68C86-B381-402E-A5A8-7E6BDF7A0461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01979E4F-A870-455D-ACC6-389FC0C99C16}" type="sibTrans" cxnId="{A7B68C86-B381-402E-A5A8-7E6BDF7A0461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AB65CBC5-FBCB-4447-B102-3EDD6A9FC116}">
      <dgm:prSet phldrT="[文本]" custT="1"/>
      <dgm:spPr/>
      <dgm:t>
        <a:bodyPr/>
        <a:lstStyle/>
        <a:p>
          <a:r>
            <a:rPr lang="en-US" altLang="zh-CN" sz="1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environmental</a:t>
          </a:r>
          <a:r>
            <a:rPr lang="en-US" altLang="zh-CN" sz="1400" smtClean="0"/>
            <a:t> </a:t>
          </a:r>
          <a:r>
            <a:rPr lang="en-US" altLang="zh-CN" sz="1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massage</a:t>
          </a:r>
          <a:endParaRPr lang="zh-CN" alt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83BA9D-F0DF-439F-B229-7978850F9381}" type="parTrans" cxnId="{DF860503-1D10-4F0D-8704-FE072F2CBFCD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340BAC43-B091-4A62-A457-FD97B957CE30}" type="sibTrans" cxnId="{DF860503-1D10-4F0D-8704-FE072F2CBFCD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17BE84D8-6A19-4BA6-8AB3-872430F4B54D}">
      <dgm:prSet phldrT="[文本]" custT="1"/>
      <dgm:spPr/>
      <dgm:t>
        <a:bodyPr/>
        <a:lstStyle/>
        <a:p>
          <a:r>
            <a:rPr lang="en-US" altLang="en-US" sz="1100" dirty="0" smtClean="0">
              <a:latin typeface="+mn-lt"/>
            </a:rPr>
            <a:t>It is very easy for humans to upset the natural balance of the environment.</a:t>
          </a:r>
          <a:endParaRPr lang="zh-CN" altLang="en-US" sz="1100" dirty="0">
            <a:latin typeface="+mn-lt"/>
          </a:endParaRPr>
        </a:p>
      </dgm:t>
    </dgm:pt>
    <dgm:pt modelId="{4B7EEC90-4BCF-4567-9C81-551ED8BC4D38}" type="parTrans" cxnId="{F0E7AC38-C93D-48DB-ACC9-B92DAA5F3D93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46A33F5B-F027-4F31-A898-AFF7C0CD1275}" type="sibTrans" cxnId="{F0E7AC38-C93D-48DB-ACC9-B92DAA5F3D93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56686D85-0CE5-4E0E-A1BC-D560853644A7}">
      <dgm:prSet phldrT="[文本]"/>
      <dgm:spPr/>
      <dgm:t>
        <a:bodyPr/>
        <a:lstStyle/>
        <a:p>
          <a:r>
            <a:rPr lang="en-US" altLang="zh-CN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originality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21A5C-AF61-47E8-ABA0-5C841D20AEAB}" type="parTrans" cxnId="{D54E165C-01D7-4C72-A28E-536606214E72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8501CA54-A0DE-4CD4-B48A-CFD3DD538815}" type="sibTrans" cxnId="{D54E165C-01D7-4C72-A28E-536606214E72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EEAAEF74-9ACF-4187-ACD9-B1DEF354727A}">
      <dgm:prSet phldrT="[文本]"/>
      <dgm:spPr/>
      <dgm:t>
        <a:bodyPr/>
        <a:lstStyle/>
        <a:p>
          <a:r>
            <a:rPr lang="en-US" altLang="zh-CN" smtClean="0"/>
            <a:t>It was based on a story of  Chinese writer Jiang Rong’s experience in the 1960s. </a:t>
          </a:r>
          <a:endParaRPr lang="zh-CN" altLang="en-US" dirty="0"/>
        </a:p>
      </dgm:t>
    </dgm:pt>
    <dgm:pt modelId="{55CDBA20-035E-4959-9E03-2972936FBEB7}" type="parTrans" cxnId="{9ADC2D71-070B-4F15-B937-E4F8C68087BA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5CF1E62C-9FC2-4F30-9F23-15857DA7F06F}" type="sibTrans" cxnId="{9ADC2D71-070B-4F15-B937-E4F8C68087BA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5AA55FDD-2439-466E-8EBE-DDC6F62321E1}">
      <dgm:prSet phldrT="[文本]"/>
      <dgm:spPr/>
      <dgm:t>
        <a:bodyPr/>
        <a:lstStyle/>
        <a:p>
          <a:r>
            <a: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story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CAFB4B-F7D4-4036-84F5-9E81706F6643}" type="parTrans" cxnId="{EDF14BC4-7C24-4B6F-954A-BA71954FA808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3516FB32-BFBE-4D8E-BF57-039B45793D64}" type="sibTrans" cxnId="{EDF14BC4-7C24-4B6F-954A-BA71954FA808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939EA4C2-FEB7-4AB2-A13A-3DB0F73E5C92}">
      <dgm:prSet phldrT="[文本]"/>
      <dgm:spPr/>
      <dgm:t>
        <a:bodyPr/>
        <a:lstStyle/>
        <a:p>
          <a:r>
            <a:rPr lang="en-US" altLang="en-US" dirty="0" smtClean="0"/>
            <a:t>TomTom enjoyed the film.</a:t>
          </a:r>
          <a:endParaRPr lang="zh-CN" altLang="en-US" dirty="0"/>
        </a:p>
      </dgm:t>
    </dgm:pt>
    <dgm:pt modelId="{5200BC00-E103-48CF-96FA-3CA3B39BE576}" type="sibTrans" cxnId="{2253C987-1B98-45D0-B509-FF4207B99E73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1C74361F-68E2-4203-9216-1AF0B3CC0086}" type="parTrans" cxnId="{2253C987-1B98-45D0-B509-FF4207B99E73}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0049602E-6734-403B-B8E4-FE48CE08C69A}" type="pres">
      <dgm:prSet presAssocID="{05E0B68D-CC89-499F-83A5-07095C03CF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70FD0743-625D-4CE1-8A0E-43B9C1620F93}" type="pres">
      <dgm:prSet presAssocID="{05E0B68D-CC89-499F-83A5-07095C03CFC9}" presName="Name1" presStyleCnt="0"/>
      <dgm:spPr/>
    </dgm:pt>
    <dgm:pt modelId="{EBEED410-2FF8-4437-B511-F86D7A3D94F0}" type="pres">
      <dgm:prSet presAssocID="{05E0B68D-CC89-499F-83A5-07095C03CFC9}" presName="cycle" presStyleCnt="0"/>
      <dgm:spPr/>
    </dgm:pt>
    <dgm:pt modelId="{1F1F655F-A052-41CA-BBF4-06D523135874}" type="pres">
      <dgm:prSet presAssocID="{05E0B68D-CC89-499F-83A5-07095C03CFC9}" presName="srcNode" presStyleLbl="node1" presStyleIdx="0" presStyleCnt="5"/>
      <dgm:spPr/>
    </dgm:pt>
    <dgm:pt modelId="{CD22CC68-D7DB-484B-ADBA-D56BC93802EE}" type="pres">
      <dgm:prSet presAssocID="{05E0B68D-CC89-499F-83A5-07095C03CFC9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0BBE88D0-F6D3-4390-9E30-79856EE84B1C}" type="pres">
      <dgm:prSet presAssocID="{05E0B68D-CC89-499F-83A5-07095C03CFC9}" presName="extraNode" presStyleLbl="node1" presStyleIdx="0" presStyleCnt="5"/>
      <dgm:spPr/>
    </dgm:pt>
    <dgm:pt modelId="{5DD8ECCD-0106-4EC2-B229-9242B6A861A1}" type="pres">
      <dgm:prSet presAssocID="{05E0B68D-CC89-499F-83A5-07095C03CFC9}" presName="dstNode" presStyleLbl="node1" presStyleIdx="0" presStyleCnt="5"/>
      <dgm:spPr/>
    </dgm:pt>
    <dgm:pt modelId="{9E93DF72-14F0-4BDE-B033-6E3DDDD9A2EF}" type="pres">
      <dgm:prSet presAssocID="{C8F8EC2B-FFB1-4C48-BD8F-12A27A196FA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693A93-0F50-4102-AC34-8C009D79347F}" type="pres">
      <dgm:prSet presAssocID="{C8F8EC2B-FFB1-4C48-BD8F-12A27A196FAC}" presName="accent_1" presStyleCnt="0"/>
      <dgm:spPr/>
    </dgm:pt>
    <dgm:pt modelId="{1C2F5064-4518-41C7-ACD2-BF069585BDB1}" type="pres">
      <dgm:prSet presAssocID="{C8F8EC2B-FFB1-4C48-BD8F-12A27A196FAC}" presName="accentRepeatNode" presStyleLbl="solidFgAcc1" presStyleIdx="0" presStyleCnt="5"/>
      <dgm:spPr/>
    </dgm:pt>
    <dgm:pt modelId="{1E5F9AA7-E8EA-4E6B-B0B7-406482F0761F}" type="pres">
      <dgm:prSet presAssocID="{5AA55FDD-2439-466E-8EBE-DDC6F62321E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292B61-CAB9-42FB-9D6B-4F2818FA9457}" type="pres">
      <dgm:prSet presAssocID="{5AA55FDD-2439-466E-8EBE-DDC6F62321E1}" presName="accent_2" presStyleCnt="0"/>
      <dgm:spPr/>
    </dgm:pt>
    <dgm:pt modelId="{F1319768-8969-4C10-BCCB-C342DFE270EF}" type="pres">
      <dgm:prSet presAssocID="{5AA55FDD-2439-466E-8EBE-DDC6F62321E1}" presName="accentRepeatNode" presStyleLbl="solidFgAcc1" presStyleIdx="1" presStyleCnt="5"/>
      <dgm:spPr/>
    </dgm:pt>
    <dgm:pt modelId="{B450BCFA-D9DE-4865-BBEF-1B63B440686A}" type="pres">
      <dgm:prSet presAssocID="{56686D85-0CE5-4E0E-A1BC-D560853644A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11137D7-91E4-4C80-9B9F-6576A722E891}" type="pres">
      <dgm:prSet presAssocID="{56686D85-0CE5-4E0E-A1BC-D560853644A7}" presName="accent_3" presStyleCnt="0"/>
      <dgm:spPr/>
    </dgm:pt>
    <dgm:pt modelId="{DB550F39-9EF7-459D-85AE-09307F0B0B9C}" type="pres">
      <dgm:prSet presAssocID="{56686D85-0CE5-4E0E-A1BC-D560853644A7}" presName="accentRepeatNode" presStyleLbl="solidFgAcc1" presStyleIdx="2" presStyleCnt="5"/>
      <dgm:spPr/>
    </dgm:pt>
    <dgm:pt modelId="{328F01BD-385A-444D-8542-84D7783DEB9C}" type="pres">
      <dgm:prSet presAssocID="{22E14F60-0503-4751-8A59-77932480D41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32EB1D-9E4D-4B23-AD31-172B2D4AC931}" type="pres">
      <dgm:prSet presAssocID="{22E14F60-0503-4751-8A59-77932480D416}" presName="accent_4" presStyleCnt="0"/>
      <dgm:spPr/>
    </dgm:pt>
    <dgm:pt modelId="{C4218ED4-8D33-4C22-A9A6-EF97FCD604CC}" type="pres">
      <dgm:prSet presAssocID="{22E14F60-0503-4751-8A59-77932480D416}" presName="accentRepeatNode" presStyleLbl="solidFgAcc1" presStyleIdx="3" presStyleCnt="5"/>
      <dgm:spPr/>
    </dgm:pt>
    <dgm:pt modelId="{BE7E83AF-DB82-45EA-9A8C-9A80DB7385FE}" type="pres">
      <dgm:prSet presAssocID="{AB65CBC5-FBCB-4447-B102-3EDD6A9FC11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26D73C-447A-477B-8D4C-0C923478F8D7}" type="pres">
      <dgm:prSet presAssocID="{AB65CBC5-FBCB-4447-B102-3EDD6A9FC116}" presName="accent_5" presStyleCnt="0"/>
      <dgm:spPr/>
    </dgm:pt>
    <dgm:pt modelId="{0D5F8ED0-D415-44C1-BE7A-4737537E571E}" type="pres">
      <dgm:prSet presAssocID="{AB65CBC5-FBCB-4447-B102-3EDD6A9FC116}" presName="accentRepeatNode" presStyleLbl="solidFgAcc1" presStyleIdx="4" presStyleCnt="5"/>
      <dgm:spPr/>
    </dgm:pt>
  </dgm:ptLst>
  <dgm:cxnLst>
    <dgm:cxn modelId="{56D02EA5-48FB-4032-9386-CB2E74979988}" type="presOf" srcId="{AB65CBC5-FBCB-4447-B102-3EDD6A9FC116}" destId="{BE7E83AF-DB82-45EA-9A8C-9A80DB7385FE}" srcOrd="0" destOrd="0" presId="urn:microsoft.com/office/officeart/2008/layout/VerticalCurvedList"/>
    <dgm:cxn modelId="{3F23EF47-7850-4BBE-918B-7E31E8E91D47}" srcId="{5AA55FDD-2439-466E-8EBE-DDC6F62321E1}" destId="{C85804F2-4E6C-43A9-A74E-7AB83165F366}" srcOrd="0" destOrd="0" parTransId="{184E3A90-A24F-461C-9387-FC56F2B4216A}" sibTransId="{4E958E6A-306A-4949-BBF9-84BFDBCEF23E}"/>
    <dgm:cxn modelId="{F0E7AC38-C93D-48DB-ACC9-B92DAA5F3D93}" srcId="{AB65CBC5-FBCB-4447-B102-3EDD6A9FC116}" destId="{17BE84D8-6A19-4BA6-8AB3-872430F4B54D}" srcOrd="0" destOrd="0" parTransId="{4B7EEC90-4BCF-4567-9C81-551ED8BC4D38}" sibTransId="{46A33F5B-F027-4F31-A898-AFF7C0CD1275}"/>
    <dgm:cxn modelId="{A6B5BAA6-3E29-41A5-97B9-B1603CB5D76B}" type="presOf" srcId="{17BE84D8-6A19-4BA6-8AB3-872430F4B54D}" destId="{BE7E83AF-DB82-45EA-9A8C-9A80DB7385FE}" srcOrd="0" destOrd="1" presId="urn:microsoft.com/office/officeart/2008/layout/VerticalCurvedList"/>
    <dgm:cxn modelId="{2253C987-1B98-45D0-B509-FF4207B99E73}" srcId="{C8F8EC2B-FFB1-4C48-BD8F-12A27A196FAC}" destId="{939EA4C2-FEB7-4AB2-A13A-3DB0F73E5C92}" srcOrd="0" destOrd="0" parTransId="{1C74361F-68E2-4203-9216-1AF0B3CC0086}" sibTransId="{5200BC00-E103-48CF-96FA-3CA3B39BE576}"/>
    <dgm:cxn modelId="{E9367F17-ACA0-4325-81B4-001BD4034AFD}" type="presOf" srcId="{939EA4C2-FEB7-4AB2-A13A-3DB0F73E5C92}" destId="{9E93DF72-14F0-4BDE-B033-6E3DDDD9A2EF}" srcOrd="0" destOrd="1" presId="urn:microsoft.com/office/officeart/2008/layout/VerticalCurvedList"/>
    <dgm:cxn modelId="{19C33A98-0F3E-47B8-B319-1AB543596804}" srcId="{05E0B68D-CC89-499F-83A5-07095C03CFC9}" destId="{22E14F60-0503-4751-8A59-77932480D416}" srcOrd="3" destOrd="0" parTransId="{2C33B669-F564-4A81-B0ED-A684BE4A062C}" sibTransId="{E1C82C2E-3852-414F-8E3A-2BC343B42606}"/>
    <dgm:cxn modelId="{9ADC2D71-070B-4F15-B937-E4F8C68087BA}" srcId="{56686D85-0CE5-4E0E-A1BC-D560853644A7}" destId="{EEAAEF74-9ACF-4187-ACD9-B1DEF354727A}" srcOrd="0" destOrd="0" parTransId="{55CDBA20-035E-4959-9E03-2972936FBEB7}" sibTransId="{5CF1E62C-9FC2-4F30-9F23-15857DA7F06F}"/>
    <dgm:cxn modelId="{EDF14BC4-7C24-4B6F-954A-BA71954FA808}" srcId="{05E0B68D-CC89-499F-83A5-07095C03CFC9}" destId="{5AA55FDD-2439-466E-8EBE-DDC6F62321E1}" srcOrd="1" destOrd="0" parTransId="{D5CAFB4B-F7D4-4036-84F5-9E81706F6643}" sibTransId="{3516FB32-BFBE-4D8E-BF57-039B45793D64}"/>
    <dgm:cxn modelId="{03953874-E9D3-49F0-BE63-69510EAC5A8E}" type="presOf" srcId="{56686D85-0CE5-4E0E-A1BC-D560853644A7}" destId="{B450BCFA-D9DE-4865-BBEF-1B63B440686A}" srcOrd="0" destOrd="0" presId="urn:microsoft.com/office/officeart/2008/layout/VerticalCurvedList"/>
    <dgm:cxn modelId="{9ADDD262-BAD4-4769-859B-FFB1B6A4BA11}" type="presOf" srcId="{05E0B68D-CC89-499F-83A5-07095C03CFC9}" destId="{0049602E-6734-403B-B8E4-FE48CE08C69A}" srcOrd="0" destOrd="0" presId="urn:microsoft.com/office/officeart/2008/layout/VerticalCurvedList"/>
    <dgm:cxn modelId="{A7B68C86-B381-402E-A5A8-7E6BDF7A0461}" srcId="{22E14F60-0503-4751-8A59-77932480D416}" destId="{30001A32-7809-44AB-881C-3ECCDB12D2C0}" srcOrd="0" destOrd="0" parTransId="{D30C74E7-BB74-425D-A6F4-182F5CC45A7E}" sibTransId="{01979E4F-A870-455D-ACC6-389FC0C99C16}"/>
    <dgm:cxn modelId="{DB22333D-4945-491F-A005-345457550ACE}" type="presOf" srcId="{30001A32-7809-44AB-881C-3ECCDB12D2C0}" destId="{328F01BD-385A-444D-8542-84D7783DEB9C}" srcOrd="0" destOrd="1" presId="urn:microsoft.com/office/officeart/2008/layout/VerticalCurvedList"/>
    <dgm:cxn modelId="{5046DE39-3884-4651-B40A-E72431D5B35E}" type="presOf" srcId="{C8F8EC2B-FFB1-4C48-BD8F-12A27A196FAC}" destId="{9E93DF72-14F0-4BDE-B033-6E3DDDD9A2EF}" srcOrd="0" destOrd="0" presId="urn:microsoft.com/office/officeart/2008/layout/VerticalCurvedList"/>
    <dgm:cxn modelId="{7452AB98-F0A3-4F95-B316-F5D1BC9C0B8F}" type="presOf" srcId="{C85804F2-4E6C-43A9-A74E-7AB83165F366}" destId="{1E5F9AA7-E8EA-4E6B-B0B7-406482F0761F}" srcOrd="0" destOrd="1" presId="urn:microsoft.com/office/officeart/2008/layout/VerticalCurvedList"/>
    <dgm:cxn modelId="{5438B770-48AF-4A12-A836-C2E902F55FC2}" type="presOf" srcId="{EEAAEF74-9ACF-4187-ACD9-B1DEF354727A}" destId="{B450BCFA-D9DE-4865-BBEF-1B63B440686A}" srcOrd="0" destOrd="1" presId="urn:microsoft.com/office/officeart/2008/layout/VerticalCurvedList"/>
    <dgm:cxn modelId="{0EDAED2E-D93E-482D-A0CD-12E5C3EC46E3}" type="presOf" srcId="{5AA55FDD-2439-466E-8EBE-DDC6F62321E1}" destId="{1E5F9AA7-E8EA-4E6B-B0B7-406482F0761F}" srcOrd="0" destOrd="0" presId="urn:microsoft.com/office/officeart/2008/layout/VerticalCurvedList"/>
    <dgm:cxn modelId="{D54E165C-01D7-4C72-A28E-536606214E72}" srcId="{05E0B68D-CC89-499F-83A5-07095C03CFC9}" destId="{56686D85-0CE5-4E0E-A1BC-D560853644A7}" srcOrd="2" destOrd="0" parTransId="{2FC21A5C-AF61-47E8-ABA0-5C841D20AEAB}" sibTransId="{8501CA54-A0DE-4CD4-B48A-CFD3DD538815}"/>
    <dgm:cxn modelId="{18CF89BC-DC1A-4528-9246-E9C05EA1A35D}" srcId="{05E0B68D-CC89-499F-83A5-07095C03CFC9}" destId="{C8F8EC2B-FFB1-4C48-BD8F-12A27A196FAC}" srcOrd="0" destOrd="0" parTransId="{B2D4D6E3-082D-4A92-BC66-50B8B84B2717}" sibTransId="{1774118F-A522-4B99-9AE3-DE6505647E7B}"/>
    <dgm:cxn modelId="{3C70C16C-FD67-4323-A9EA-1FF20CBE70AF}" type="presOf" srcId="{5200BC00-E103-48CF-96FA-3CA3B39BE576}" destId="{CD22CC68-D7DB-484B-ADBA-D56BC93802EE}" srcOrd="0" destOrd="0" presId="urn:microsoft.com/office/officeart/2008/layout/VerticalCurvedList"/>
    <dgm:cxn modelId="{DF860503-1D10-4F0D-8704-FE072F2CBFCD}" srcId="{05E0B68D-CC89-499F-83A5-07095C03CFC9}" destId="{AB65CBC5-FBCB-4447-B102-3EDD6A9FC116}" srcOrd="4" destOrd="0" parTransId="{0B83BA9D-F0DF-439F-B229-7978850F9381}" sibTransId="{340BAC43-B091-4A62-A457-FD97B957CE30}"/>
    <dgm:cxn modelId="{247A77D0-7017-42EA-9270-A5AD45ED06DC}" type="presOf" srcId="{22E14F60-0503-4751-8A59-77932480D416}" destId="{328F01BD-385A-444D-8542-84D7783DEB9C}" srcOrd="0" destOrd="0" presId="urn:microsoft.com/office/officeart/2008/layout/VerticalCurvedList"/>
    <dgm:cxn modelId="{AD138373-7370-4ED3-B2AA-E1840F16B93C}" type="presParOf" srcId="{0049602E-6734-403B-B8E4-FE48CE08C69A}" destId="{70FD0743-625D-4CE1-8A0E-43B9C1620F93}" srcOrd="0" destOrd="0" presId="urn:microsoft.com/office/officeart/2008/layout/VerticalCurvedList"/>
    <dgm:cxn modelId="{0DED91BC-4765-43FB-A39F-65E6525F196C}" type="presParOf" srcId="{70FD0743-625D-4CE1-8A0E-43B9C1620F93}" destId="{EBEED410-2FF8-4437-B511-F86D7A3D94F0}" srcOrd="0" destOrd="0" presId="urn:microsoft.com/office/officeart/2008/layout/VerticalCurvedList"/>
    <dgm:cxn modelId="{DC67DB2F-4BA9-4831-8FD3-600DCBFD0B76}" type="presParOf" srcId="{EBEED410-2FF8-4437-B511-F86D7A3D94F0}" destId="{1F1F655F-A052-41CA-BBF4-06D523135874}" srcOrd="0" destOrd="0" presId="urn:microsoft.com/office/officeart/2008/layout/VerticalCurvedList"/>
    <dgm:cxn modelId="{56480032-D7FD-41AD-B16D-02A55C8D2B4C}" type="presParOf" srcId="{EBEED410-2FF8-4437-B511-F86D7A3D94F0}" destId="{CD22CC68-D7DB-484B-ADBA-D56BC93802EE}" srcOrd="1" destOrd="0" presId="urn:microsoft.com/office/officeart/2008/layout/VerticalCurvedList"/>
    <dgm:cxn modelId="{205CFC43-1A78-4906-BF5C-75E086C4491E}" type="presParOf" srcId="{EBEED410-2FF8-4437-B511-F86D7A3D94F0}" destId="{0BBE88D0-F6D3-4390-9E30-79856EE84B1C}" srcOrd="2" destOrd="0" presId="urn:microsoft.com/office/officeart/2008/layout/VerticalCurvedList"/>
    <dgm:cxn modelId="{2281DFDE-4522-4F0F-85E7-6C37EE2F0767}" type="presParOf" srcId="{EBEED410-2FF8-4437-B511-F86D7A3D94F0}" destId="{5DD8ECCD-0106-4EC2-B229-9242B6A861A1}" srcOrd="3" destOrd="0" presId="urn:microsoft.com/office/officeart/2008/layout/VerticalCurvedList"/>
    <dgm:cxn modelId="{B0939C85-8AB9-4116-A928-09076822E730}" type="presParOf" srcId="{70FD0743-625D-4CE1-8A0E-43B9C1620F93}" destId="{9E93DF72-14F0-4BDE-B033-6E3DDDD9A2EF}" srcOrd="1" destOrd="0" presId="urn:microsoft.com/office/officeart/2008/layout/VerticalCurvedList"/>
    <dgm:cxn modelId="{C5E368BF-9DCB-456E-8157-5B052652BEC1}" type="presParOf" srcId="{70FD0743-625D-4CE1-8A0E-43B9C1620F93}" destId="{36693A93-0F50-4102-AC34-8C009D79347F}" srcOrd="2" destOrd="0" presId="urn:microsoft.com/office/officeart/2008/layout/VerticalCurvedList"/>
    <dgm:cxn modelId="{ADA18613-7BD9-4B77-94BD-67F3ACBFE221}" type="presParOf" srcId="{36693A93-0F50-4102-AC34-8C009D79347F}" destId="{1C2F5064-4518-41C7-ACD2-BF069585BDB1}" srcOrd="0" destOrd="0" presId="urn:microsoft.com/office/officeart/2008/layout/VerticalCurvedList"/>
    <dgm:cxn modelId="{BA3DCB1D-2322-40B2-8395-A6ACE6CD2789}" type="presParOf" srcId="{70FD0743-625D-4CE1-8A0E-43B9C1620F93}" destId="{1E5F9AA7-E8EA-4E6B-B0B7-406482F0761F}" srcOrd="3" destOrd="0" presId="urn:microsoft.com/office/officeart/2008/layout/VerticalCurvedList"/>
    <dgm:cxn modelId="{6F7B514C-6403-4C9F-9F56-D59B10F78AFA}" type="presParOf" srcId="{70FD0743-625D-4CE1-8A0E-43B9C1620F93}" destId="{2C292B61-CAB9-42FB-9D6B-4F2818FA9457}" srcOrd="4" destOrd="0" presId="urn:microsoft.com/office/officeart/2008/layout/VerticalCurvedList"/>
    <dgm:cxn modelId="{B4849847-6424-45D1-B493-DEA2CC71095C}" type="presParOf" srcId="{2C292B61-CAB9-42FB-9D6B-4F2818FA9457}" destId="{F1319768-8969-4C10-BCCB-C342DFE270EF}" srcOrd="0" destOrd="0" presId="urn:microsoft.com/office/officeart/2008/layout/VerticalCurvedList"/>
    <dgm:cxn modelId="{0B275C0D-E3FA-49A0-B08E-4910174479D9}" type="presParOf" srcId="{70FD0743-625D-4CE1-8A0E-43B9C1620F93}" destId="{B450BCFA-D9DE-4865-BBEF-1B63B440686A}" srcOrd="5" destOrd="0" presId="urn:microsoft.com/office/officeart/2008/layout/VerticalCurvedList"/>
    <dgm:cxn modelId="{BE7CD51D-477C-4625-A3EE-6C180042A325}" type="presParOf" srcId="{70FD0743-625D-4CE1-8A0E-43B9C1620F93}" destId="{A11137D7-91E4-4C80-9B9F-6576A722E891}" srcOrd="6" destOrd="0" presId="urn:microsoft.com/office/officeart/2008/layout/VerticalCurvedList"/>
    <dgm:cxn modelId="{1EE04939-B290-430D-B764-AC9C54D9D59E}" type="presParOf" srcId="{A11137D7-91E4-4C80-9B9F-6576A722E891}" destId="{DB550F39-9EF7-459D-85AE-09307F0B0B9C}" srcOrd="0" destOrd="0" presId="urn:microsoft.com/office/officeart/2008/layout/VerticalCurvedList"/>
    <dgm:cxn modelId="{FB6CC7FA-B6E6-4B5F-9B56-7BCCD1BCAAB7}" type="presParOf" srcId="{70FD0743-625D-4CE1-8A0E-43B9C1620F93}" destId="{328F01BD-385A-444D-8542-84D7783DEB9C}" srcOrd="7" destOrd="0" presId="urn:microsoft.com/office/officeart/2008/layout/VerticalCurvedList"/>
    <dgm:cxn modelId="{FBD3F2BF-F359-4563-9EBB-9A7E8AA80C33}" type="presParOf" srcId="{70FD0743-625D-4CE1-8A0E-43B9C1620F93}" destId="{1B32EB1D-9E4D-4B23-AD31-172B2D4AC931}" srcOrd="8" destOrd="0" presId="urn:microsoft.com/office/officeart/2008/layout/VerticalCurvedList"/>
    <dgm:cxn modelId="{F07AEA9C-6068-4F64-8E61-024DEE9A08ED}" type="presParOf" srcId="{1B32EB1D-9E4D-4B23-AD31-172B2D4AC931}" destId="{C4218ED4-8D33-4C22-A9A6-EF97FCD604CC}" srcOrd="0" destOrd="0" presId="urn:microsoft.com/office/officeart/2008/layout/VerticalCurvedList"/>
    <dgm:cxn modelId="{BD0BA061-38BF-4234-8F2F-FF36E8A05A28}" type="presParOf" srcId="{70FD0743-625D-4CE1-8A0E-43B9C1620F93}" destId="{BE7E83AF-DB82-45EA-9A8C-9A80DB7385FE}" srcOrd="9" destOrd="0" presId="urn:microsoft.com/office/officeart/2008/layout/VerticalCurvedList"/>
    <dgm:cxn modelId="{84C55B91-682B-43B7-AA3F-9694F120929A}" type="presParOf" srcId="{70FD0743-625D-4CE1-8A0E-43B9C1620F93}" destId="{BB26D73C-447A-477B-8D4C-0C923478F8D7}" srcOrd="10" destOrd="0" presId="urn:microsoft.com/office/officeart/2008/layout/VerticalCurvedList"/>
    <dgm:cxn modelId="{BCA236FB-5113-41DB-A256-FAE6AC754DD4}" type="presParOf" srcId="{BB26D73C-447A-477B-8D4C-0C923478F8D7}" destId="{0D5F8ED0-D415-44C1-BE7A-4737537E5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79BB47-C4A1-454D-94E3-DF081DCC734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2020/3/16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fontAlgn="base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algn="r" fontAlgn="base">
                <a:buNone/>
              </a:p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8109662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443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What evidence</a:t>
            </a:r>
            <a:r>
              <a:rPr lang="en-US" altLang="zh-CN" baseline="0" dirty="0" smtClean="0"/>
              <a:t> did you find to support your choice?</a:t>
            </a:r>
          </a:p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the film, a</a:t>
            </a:r>
            <a:r>
              <a:rPr lang="en-US" altLang="zh-CN" dirty="0" smtClean="0"/>
              <a:t>t one point,…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69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Let’s voice our</a:t>
            </a:r>
            <a:r>
              <a:rPr lang="en-US" altLang="zh-CN" baseline="0" dirty="0" smtClean="0"/>
              <a:t> opinions. How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30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211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Please turn</a:t>
            </a:r>
            <a:r>
              <a:rPr lang="en-US" altLang="zh-CN" baseline="0" dirty="0" smtClean="0"/>
              <a:t> to Page 44, and where can we see…</a:t>
            </a:r>
          </a:p>
          <a:p>
            <a:r>
              <a:rPr lang="en-US" altLang="zh-CN" baseline="0" dirty="0" smtClean="0"/>
              <a:t>Yes, it’s an online discussion about nature films.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55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Tomtom</a:t>
            </a:r>
            <a:r>
              <a:rPr lang="en-US" altLang="zh-CN" baseline="0" dirty="0" smtClean="0"/>
              <a:t> just watched the film wolf totem. Have you…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553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Please skim</a:t>
            </a:r>
            <a:r>
              <a:rPr lang="en-US" altLang="zh-CN" baseline="0" dirty="0" smtClean="0"/>
              <a:t> the text and ….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Ok, altogether five aspects are talked about here. They are…Have you found them all?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854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Please</a:t>
            </a:r>
            <a:r>
              <a:rPr lang="en-US" altLang="zh-CN" baseline="0" dirty="0" smtClean="0"/>
              <a:t> read the text carefully and find out the details.</a:t>
            </a:r>
          </a:p>
          <a:p>
            <a:r>
              <a:rPr lang="en-US" altLang="zh-CN" baseline="0" dirty="0" smtClean="0"/>
              <a:t>You can underline the details on your textbooks, or write down on your students sheets.</a:t>
            </a:r>
          </a:p>
          <a:p>
            <a:r>
              <a:rPr lang="en-US" altLang="zh-CN" dirty="0" smtClean="0"/>
              <a:t>Don’t hesitate to pause…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Ok. Let’s see</a:t>
            </a:r>
            <a:r>
              <a:rPr lang="en-US" altLang="zh-CN" baseline="0" dirty="0" smtClean="0"/>
              <a:t> what you’ve got.</a:t>
            </a:r>
          </a:p>
          <a:p>
            <a:r>
              <a:rPr lang="en-US" altLang="zh-CN" dirty="0" smtClean="0"/>
              <a:t>What did TomTom think about it?...</a:t>
            </a:r>
          </a:p>
          <a:p>
            <a:r>
              <a:rPr lang="en-US" altLang="zh-CN" dirty="0" smtClean="0"/>
              <a:t>What is the film about?</a:t>
            </a:r>
          </a:p>
          <a:p>
            <a:r>
              <a:rPr lang="en-US" altLang="zh-CN" dirty="0" smtClean="0"/>
              <a:t>Is the film an original story?</a:t>
            </a:r>
          </a:p>
          <a:p>
            <a:r>
              <a:rPr lang="en-US" altLang="zh-CN" dirty="0" smtClean="0"/>
              <a:t>How were the special effects?</a:t>
            </a:r>
          </a:p>
          <a:p>
            <a:r>
              <a:rPr lang="en-US" altLang="zh-CN" dirty="0" smtClean="0"/>
              <a:t>What environmental message was portrayed?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6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Good. This</a:t>
            </a:r>
            <a:r>
              <a:rPr lang="en-US" altLang="zh-CN" baseline="0" dirty="0" smtClean="0"/>
              <a:t> time I’d like you to think about two questions.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Find the answers and don’t forget to underline the evidence.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073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Please</a:t>
            </a:r>
            <a:r>
              <a:rPr lang="en-US" altLang="zh-CN" baseline="0" dirty="0" smtClean="0"/>
              <a:t> tell me the reasons…</a:t>
            </a:r>
          </a:p>
          <a:p>
            <a:r>
              <a:rPr lang="en-US" altLang="zh-CN" baseline="0" dirty="0" smtClean="0"/>
              <a:t>It has …and great shots of real wolves and the grasslands…so it is a good chance…</a:t>
            </a:r>
          </a:p>
          <a:p>
            <a:r>
              <a:rPr lang="en-US" altLang="zh-CN" baseline="0" dirty="0" smtClean="0"/>
              <a:t>What’s more, it delivers strong…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90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Then why…</a:t>
            </a:r>
          </a:p>
          <a:p>
            <a:r>
              <a:rPr lang="en-US" altLang="zh-CN" dirty="0" smtClean="0"/>
              <a:t>Because…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35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8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7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2020/3/16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15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openxmlformats.org/officeDocument/2006/relationships/image" Target="../media/image22.jpeg"/><Relationship Id="rId2" Type="http://schemas.microsoft.com/office/2007/relationships/media" Target="../media/media11.m4a"/><Relationship Id="rId1" Type="http://schemas.openxmlformats.org/officeDocument/2006/relationships/tags" Target="../tags/tag156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15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0.png"/><Relationship Id="rId2" Type="http://schemas.microsoft.com/office/2007/relationships/media" Target="../media/media14.m4a"/><Relationship Id="rId1" Type="http://schemas.openxmlformats.org/officeDocument/2006/relationships/tags" Target="../tags/tag159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0.png"/><Relationship Id="rId2" Type="http://schemas.microsoft.com/office/2007/relationships/media" Target="../media/media15.m4a"/><Relationship Id="rId1" Type="http://schemas.openxmlformats.org/officeDocument/2006/relationships/tags" Target="../tags/tag160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0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15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153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15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9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155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jpe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131840" y="2067694"/>
            <a:ext cx="5796260" cy="728345"/>
          </a:xfrm>
        </p:spPr>
        <p:txBody>
          <a:bodyPr>
            <a:normAutofit fontScale="90000"/>
          </a:bodyPr>
          <a:lstStyle/>
          <a:p>
            <a:r>
              <a:rPr lang="zh-CN" altLang="en-US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“人与自然”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Reading 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Club</a:t>
            </a:r>
            <a:r>
              <a:rPr lang="zh-CN" altLang="en-US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8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年级英语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87824" y="3699565"/>
            <a:ext cx="5172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</a:t>
            </a: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何维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2" y="175814"/>
            <a:ext cx="8437595" cy="479187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3"/>
    </mc:Choice>
    <mc:Fallback xmlns="">
      <p:transition spd="slow" advTm="3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B2E33-4A7C-4B07-BCB7-9DCD638C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List the reasons </a:t>
            </a: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why people enjoy </a:t>
            </a: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zh-CN" sz="2400" b="1" dirty="0" smtClean="0">
                <a:latin typeface="+mj-lt"/>
                <a:cs typeface="Times New Roman" panose="02020603050405020304" pitchFamily="18" charset="0"/>
              </a:rPr>
              <a:t>film:</a:t>
            </a:r>
            <a:endParaRPr lang="zh-CN" altLang="en-US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AE765BCE-E640-458D-9445-C3758EF2907D}"/>
              </a:ext>
            </a:extLst>
          </p:cNvPr>
          <p:cNvSpPr txBox="1"/>
          <p:nvPr/>
        </p:nvSpPr>
        <p:spPr>
          <a:xfrm>
            <a:off x="755576" y="843558"/>
            <a:ext cx="729497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 scenes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shots of real wolves and the grasslands of Inner Mongolia</a:t>
            </a:r>
            <a:endParaRPr lang="zh-CN" alt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chance to learn about a different part of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environmental </a:t>
            </a:r>
            <a:r>
              <a:rPr lang="en-US" altLang="zh-CN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message</a:t>
            </a:r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26557"/>
            <a:ext cx="3284610" cy="205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26557"/>
            <a:ext cx="3077782" cy="205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5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3"/>
    </mc:Choice>
    <mc:Fallback xmlns="">
      <p:transition spd="slow" advTm="3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02412" y="332463"/>
            <a:ext cx="8390068" cy="1293665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+mj-lt"/>
              </a:rPr>
              <a:t>Why does TomTom admire the crew’s treatment of the wolves in the film? Underline the evidence</a:t>
            </a:r>
            <a:r>
              <a:rPr lang="en-US" altLang="zh-CN" sz="2400" dirty="0" smtClean="0">
                <a:latin typeface="+mj-lt"/>
              </a:rPr>
              <a:t>.</a:t>
            </a:r>
            <a:endParaRPr lang="zh-CN" altLang="en-US" sz="2400" dirty="0">
              <a:latin typeface="+mj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2872" y="1923678"/>
            <a:ext cx="7777560" cy="2153599"/>
            <a:chOff x="682872" y="1923678"/>
            <a:chExt cx="7777560" cy="215359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0D4C2074-86E9-4E4B-8B7B-FF9085A854F0}"/>
                </a:ext>
              </a:extLst>
            </p:cNvPr>
            <p:cNvSpPr txBox="1"/>
            <p:nvPr/>
          </p:nvSpPr>
          <p:spPr>
            <a:xfrm>
              <a:off x="4067944" y="2052012"/>
              <a:ext cx="4392488" cy="18158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Because </a:t>
              </a:r>
              <a:r>
                <a:rPr lang="en-US" altLang="zh-CN" sz="28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they had wolf cubs specially trained for the film, so they would trust humans and not be afraid of cameras.</a:t>
              </a:r>
              <a:endParaRPr lang="zh-CN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D8373817-D947-45BB-863C-ECC2B8EE5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872" y="1923678"/>
              <a:ext cx="3177815" cy="2153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9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9"/>
    </mc:Choice>
    <mc:Fallback xmlns="">
      <p:transition spd="slow" advTm="2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85646" y="789552"/>
            <a:ext cx="6615354" cy="69523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76574" y="297434"/>
            <a:ext cx="256384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Critical </a:t>
            </a:r>
            <a:r>
              <a:rPr lang="en-US" altLang="zh-CN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thinking:</a:t>
            </a:r>
            <a:endParaRPr lang="zh-CN" alt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663B83D-0EFE-48FB-ACBE-B4AD3FB5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89" y="987574"/>
            <a:ext cx="7444619" cy="17281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CN" sz="2250" b="1" dirty="0">
                <a:latin typeface="+mn-lt"/>
                <a:cs typeface="Times New Roman" panose="02020603050405020304" pitchFamily="18" charset="0"/>
              </a:rPr>
              <a:t>What do you think the writer Jiang Rong wants to </a:t>
            </a:r>
            <a:r>
              <a:rPr lang="en-US" altLang="zh-CN" sz="2250" b="1" dirty="0" smtClean="0">
                <a:latin typeface="+mn-lt"/>
                <a:cs typeface="Times New Roman" panose="02020603050405020304" pitchFamily="18" charset="0"/>
              </a:rPr>
              <a:t>say about </a:t>
            </a:r>
            <a:r>
              <a:rPr lang="en-US" altLang="zh-CN" sz="2250" b="1" dirty="0">
                <a:latin typeface="+mn-lt"/>
                <a:cs typeface="Times New Roman" panose="02020603050405020304" pitchFamily="18" charset="0"/>
              </a:rPr>
              <a:t>people and wolves? </a:t>
            </a:r>
            <a:endParaRPr lang="en-US" altLang="zh-CN" sz="2250" b="1" dirty="0" smtClean="0"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3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Choose</a:t>
            </a:r>
            <a:r>
              <a:rPr lang="en-US" altLang="zh-CN" sz="2250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2250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the following statements and </a:t>
            </a:r>
            <a:r>
              <a:rPr lang="en-US" altLang="zh-CN" sz="23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use</a:t>
            </a:r>
            <a:r>
              <a:rPr lang="en-US" altLang="zh-CN" sz="2250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225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evidence</a:t>
            </a:r>
            <a:r>
              <a:rPr lang="en-US" altLang="zh-CN" sz="2250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from the text to support your choices</a:t>
            </a:r>
            <a:r>
              <a:rPr lang="en-US" altLang="zh-CN" sz="2250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5042" y="2726833"/>
            <a:ext cx="718330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A. People are more dangerous than wolves.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B. People should kill dangerous animals.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C. People should leave animals alone.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D. Wolves are not very dangerous.</a:t>
            </a:r>
          </a:p>
        </p:txBody>
      </p:sp>
      <p:sp>
        <p:nvSpPr>
          <p:cNvPr id="5" name="椭圆 4"/>
          <p:cNvSpPr/>
          <p:nvPr/>
        </p:nvSpPr>
        <p:spPr>
          <a:xfrm>
            <a:off x="799789" y="3507854"/>
            <a:ext cx="459843" cy="360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9"/>
    </mc:Choice>
    <mc:Fallback xmlns="">
      <p:transition spd="slow" advTm="4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258811" y="1486211"/>
            <a:ext cx="8280920" cy="30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6254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kumimoji="0" lang="en-US" altLang="zh-CN" dirty="0" smtClean="0">
                <a:cs typeface="Arial" panose="020B0604020202020204" pitchFamily="34" charset="0"/>
              </a:rPr>
              <a:t>Some </a:t>
            </a:r>
            <a:r>
              <a:rPr kumimoji="0" lang="en-US" altLang="zh-CN" dirty="0">
                <a:cs typeface="Arial" panose="020B0604020202020204" pitchFamily="34" charset="0"/>
              </a:rPr>
              <a:t>greedy people steal a </a:t>
            </a:r>
            <a:r>
              <a:rPr kumimoji="0" lang="en-US" altLang="zh-CN" dirty="0" smtClean="0">
                <a:cs typeface="Arial" panose="020B0604020202020204" pitchFamily="34" charset="0"/>
              </a:rPr>
              <a:t>lot of </a:t>
            </a:r>
            <a:r>
              <a:rPr kumimoji="0" lang="en-US" altLang="zh-CN" dirty="0">
                <a:cs typeface="Arial" panose="020B0604020202020204" pitchFamily="34" charset="0"/>
              </a:rPr>
              <a:t>meat from the wolf pack, which causes wolves to attack people.</a:t>
            </a:r>
          </a:p>
          <a:p>
            <a:pPr marL="342900" indent="-342900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kumimoji="0" lang="en-US" altLang="zh-CN" dirty="0">
                <a:cs typeface="Arial" panose="020B0604020202020204" pitchFamily="34" charset="0"/>
              </a:rPr>
              <a:t>The farmers kill the wolves. When there are no wolves, the grassland are destroyed by other animals and finally brings disaster to the grassland and farmers. </a:t>
            </a:r>
          </a:p>
          <a:p>
            <a:pPr marL="342900" indent="-342900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kumimoji="0" lang="en-US" altLang="zh-CN" dirty="0">
                <a:cs typeface="Arial" panose="020B0604020202020204" pitchFamily="34" charset="0"/>
              </a:rPr>
              <a:t>The book said, “If we don’t kill wolves, there’ll be fewer of us. But if we kill too many of them, there’ll be even fewer.”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Evidence:</a:t>
            </a:r>
            <a:endParaRPr lang="zh-CN" alt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6314"/>
            <a:ext cx="2130758" cy="1234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697546"/>
      </p:ext>
    </p:extLst>
  </p:cSld>
  <p:clrMapOvr>
    <a:masterClrMapping/>
  </p:clrMapOvr>
  <p:transition advTm="49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456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76056" y="1337345"/>
            <a:ext cx="3681297" cy="2448272"/>
          </a:xfrm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altLang="zh-C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understand the relationship </a:t>
            </a:r>
            <a:r>
              <a:rPr lang="en-US" altLang="zh-CN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altLang="zh-C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 and wildlife?</a:t>
            </a:r>
            <a:endParaRPr lang="zh-CN" alt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Discussion</a:t>
            </a:r>
            <a:endParaRPr lang="zh-CN" alt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-324544" y="332467"/>
            <a:ext cx="5832648" cy="4602838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1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5"/>
    </mc:Choice>
    <mc:Fallback xmlns="">
      <p:transition spd="slow" advTm="1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539552" y="1275606"/>
            <a:ext cx="534590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6254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dirty="0"/>
              <a:t>1. Watch the film </a:t>
            </a:r>
            <a:r>
              <a:rPr kumimoji="0" lang="en-US" altLang="zh-CN" i="1" dirty="0"/>
              <a:t>Wolf Totem</a:t>
            </a:r>
            <a:r>
              <a:rPr kumimoji="0" lang="en-US" altLang="zh-CN" dirty="0"/>
              <a:t> after class 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zh-CN" dirty="0"/>
              <a:t>    and write a movie review about it.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zh-CN" dirty="0"/>
              <a:t>2. Find more films about humans and 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zh-CN" dirty="0"/>
              <a:t>    nature and recommend them to your 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zh-CN" dirty="0"/>
              <a:t>    classmates next class.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75606"/>
            <a:ext cx="2664296" cy="198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395536" y="339502"/>
            <a:ext cx="8139178" cy="331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zh-CN" sz="2400" dirty="0" smtClean="0">
                <a:latin typeface="+mj-lt"/>
                <a:cs typeface="Times New Roman" panose="02020603050405020304" pitchFamily="18" charset="0"/>
              </a:rPr>
              <a:t>Optional Task:</a:t>
            </a:r>
            <a:endParaRPr lang="zh-CN" alt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32411"/>
      </p:ext>
    </p:extLst>
  </p:cSld>
  <p:clrMapOvr>
    <a:masterClrMapping/>
  </p:clrMapOvr>
  <p:transition advTm="15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7"/>
    </mc:Choice>
    <mc:Fallback xmlns="">
      <p:transition spd="slow" advTm="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 idx="13"/>
          </p:nvPr>
        </p:nvSpPr>
        <p:spPr>
          <a:xfrm>
            <a:off x="683568" y="339502"/>
            <a:ext cx="8208912" cy="792088"/>
          </a:xfrm>
        </p:spPr>
        <p:txBody>
          <a:bodyPr>
            <a:normAutofit/>
          </a:bodyPr>
          <a:lstStyle/>
          <a:p>
            <a:r>
              <a:rPr lang="en-US" altLang="zh-CN" sz="4800" b="1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5 Humans and Nature</a:t>
            </a:r>
            <a:endParaRPr lang="zh-CN" altLang="en-US" sz="4800" b="1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9622"/>
            <a:ext cx="5873081" cy="29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"/>
    </mc:Choice>
    <mc:Fallback xmlns="">
      <p:transition spd="slow" advTm="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67744" y="411510"/>
            <a:ext cx="65882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Aharoni" panose="02010803020104030203" pitchFamily="2" charset="-79"/>
              </a:rPr>
              <a:t>Reading Club 2:</a:t>
            </a:r>
          </a:p>
          <a:p>
            <a:pPr algn="ctr"/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Aharoni" panose="02010803020104030203" pitchFamily="2" charset="-79"/>
              </a:rPr>
              <a:t>Nature Films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>
          <a:xfrm>
            <a:off x="4139952" y="2603788"/>
            <a:ext cx="4514850" cy="25397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51670"/>
            <a:ext cx="2249277" cy="305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7" y="411510"/>
            <a:ext cx="77460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latin typeface="+mn-ea"/>
                <a:ea typeface="+mn-ea"/>
                <a:cs typeface="Times New Roman" panose="02020603050405020304" pitchFamily="18" charset="0"/>
              </a:rPr>
              <a:t>【学习目标】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1.	</a:t>
            </a:r>
            <a:r>
              <a:rPr lang="zh-CN" altLang="en-US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能够提炼文本中的信息和观点</a:t>
            </a:r>
            <a:r>
              <a:rPr lang="en-US" altLang="zh-CN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2.	</a:t>
            </a:r>
            <a:r>
              <a:rPr lang="zh-CN" altLang="en-US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能够掌握介绍电影的基本方法和相关词汇</a:t>
            </a:r>
            <a:r>
              <a:rPr lang="en-US" altLang="zh-CN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3.	</a:t>
            </a:r>
            <a:r>
              <a:rPr lang="zh-CN" altLang="en-US" sz="24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能够批判性地思考自然和人和谐相处的关系和方法。 </a:t>
            </a: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latin typeface="+mn-ea"/>
                <a:ea typeface="+mn-ea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075806"/>
            <a:ext cx="2633489" cy="1755659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5"/>
    </mc:Choice>
    <mc:Fallback xmlns="">
      <p:transition spd="slow" advTm="2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/>
        </p:blipFill>
        <p:spPr>
          <a:xfrm>
            <a:off x="539552" y="2033933"/>
            <a:ext cx="1806954" cy="15807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43808" y="339502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>
                <a:latin typeface="+mn-ea"/>
                <a:ea typeface="+mn-ea"/>
                <a:cs typeface="Times New Roman" panose="02020603050405020304" pitchFamily="18" charset="0"/>
              </a:rPr>
              <a:t>【学法指导】</a:t>
            </a:r>
            <a:endParaRPr lang="zh-CN" altLang="zh-CN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+mn-ea"/>
                <a:ea typeface="+mn-ea"/>
                <a:cs typeface="Times New Roman" panose="02020603050405020304" pitchFamily="18" charset="0"/>
              </a:rPr>
              <a:t>阅读时，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重点</a:t>
            </a:r>
            <a:r>
              <a:rPr lang="zh-CN" altLang="en-US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关注并学习：</a:t>
            </a:r>
            <a:endParaRPr lang="en-US" altLang="zh-CN" sz="2400" kern="100" dirty="0" smtClean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1. 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介绍</a:t>
            </a:r>
            <a:r>
              <a:rPr lang="zh-CN" altLang="en-US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一部电影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方法</a:t>
            </a:r>
            <a:r>
              <a:rPr lang="zh-CN" altLang="en-US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，包括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介绍</a:t>
            </a:r>
            <a:r>
              <a:rPr lang="zh-CN" altLang="zh-CN" sz="2400" kern="100" dirty="0">
                <a:latin typeface="+mn-ea"/>
                <a:ea typeface="+mn-ea"/>
                <a:cs typeface="Times New Roman" panose="02020603050405020304" pitchFamily="18" charset="0"/>
              </a:rPr>
              <a:t>的角度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以及</a:t>
            </a:r>
            <a:r>
              <a:rPr lang="zh-CN" altLang="en-US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所用词汇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。 </a:t>
            </a:r>
            <a:endParaRPr lang="zh-CN" altLang="zh-CN" sz="2400" kern="1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400" kern="100" dirty="0">
                <a:latin typeface="+mn-ea"/>
                <a:ea typeface="+mn-ea"/>
                <a:cs typeface="Times New Roman" panose="02020603050405020304" pitchFamily="18" charset="0"/>
              </a:rPr>
              <a:t>2. </a:t>
            </a:r>
            <a:r>
              <a:rPr lang="zh-CN" altLang="en-US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如何提取</a:t>
            </a:r>
            <a:r>
              <a:rPr lang="zh-CN" altLang="en-US" sz="2400" kern="100" dirty="0">
                <a:latin typeface="+mn-ea"/>
                <a:ea typeface="+mn-ea"/>
                <a:cs typeface="Times New Roman" panose="02020603050405020304" pitchFamily="18" charset="0"/>
              </a:rPr>
              <a:t>语篇中直接陈述的情感态度、价值观和社会文化现象</a:t>
            </a:r>
            <a:r>
              <a:rPr lang="zh-CN" altLang="zh-CN" sz="2400" kern="100" dirty="0" smtClean="0">
                <a:latin typeface="+mn-ea"/>
                <a:ea typeface="+mn-ea"/>
                <a:cs typeface="Times New Roman" panose="02020603050405020304" pitchFamily="18" charset="0"/>
              </a:rPr>
              <a:t>。 </a:t>
            </a:r>
            <a:endParaRPr lang="zh-CN" altLang="zh-CN" sz="2400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6"/>
    </mc:Choice>
    <mc:Fallback xmlns="">
      <p:transition spd="slow" advTm="2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267494"/>
            <a:ext cx="8139178" cy="15841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spc="0" dirty="0" smtClean="0">
                <a:latin typeface="+mj-lt"/>
                <a:cs typeface="Vijaya" panose="020B0604020202020204" pitchFamily="34" charset="0"/>
              </a:rPr>
              <a:t>A Place to discuss nature films</a:t>
            </a:r>
          </a:p>
          <a:p>
            <a:pPr marL="0" indent="0">
              <a:buNone/>
            </a:pPr>
            <a:r>
              <a:rPr lang="en-US" altLang="zh-CN" sz="3600" spc="0" dirty="0" smtClean="0">
                <a:latin typeface="+mj-lt"/>
                <a:cs typeface="Vijaya" panose="020B0604020202020204" pitchFamily="34" charset="0"/>
              </a:rPr>
              <a:t>		Wildlife on the Silver Screen</a:t>
            </a:r>
            <a:endParaRPr lang="zh-CN" altLang="en-US" sz="3600" spc="0" dirty="0">
              <a:latin typeface="+mj-lt"/>
              <a:cs typeface="Vijaya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9702"/>
            <a:ext cx="3714750" cy="22383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D8DEE13-6963-453F-9E37-69FEB650E695}"/>
              </a:ext>
            </a:extLst>
          </p:cNvPr>
          <p:cNvSpPr txBox="1"/>
          <p:nvPr/>
        </p:nvSpPr>
        <p:spPr>
          <a:xfrm>
            <a:off x="4537133" y="2139702"/>
            <a:ext cx="4335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can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 discussion like in this text?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BCBA4B5-F771-457C-AB37-8865CBC7FD3F}"/>
              </a:ext>
            </a:extLst>
          </p:cNvPr>
          <p:cNvSpPr txBox="1"/>
          <p:nvPr/>
        </p:nvSpPr>
        <p:spPr>
          <a:xfrm>
            <a:off x="4572119" y="3295607"/>
            <a:ext cx="458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online chatroom. </a:t>
            </a:r>
            <a:endParaRPr lang="en-US" altLang="zh-CN" sz="28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an </a:t>
            </a:r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discussion. </a:t>
            </a:r>
            <a:endParaRPr lang="zh-CN" alt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4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0"/>
    </mc:Choice>
    <mc:Fallback xmlns="">
      <p:transition spd="slow" advTm="2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02412" y="1231383"/>
            <a:ext cx="4357620" cy="104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dirty="0" smtClean="0"/>
              <a:t>Have you ever seen the film </a:t>
            </a:r>
            <a:r>
              <a:rPr lang="en-US" altLang="zh-CN" sz="2800" i="1" dirty="0" smtClean="0">
                <a:solidFill>
                  <a:srgbClr val="3E50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 Totem</a:t>
            </a:r>
            <a:r>
              <a:rPr lang="en-US" altLang="zh-CN" sz="2800" dirty="0" smtClean="0"/>
              <a:t>?</a:t>
            </a:r>
            <a:endParaRPr lang="en-US" altLang="zh-CN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-20538"/>
            <a:ext cx="3429000" cy="51435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3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"/>
    </mc:Choice>
    <mc:Fallback xmlns="">
      <p:transition spd="slow" advTm="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3172" y="123478"/>
            <a:ext cx="8139178" cy="727115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Skim the text and find </a:t>
            </a:r>
            <a:r>
              <a:rPr lang="en-US" altLang="zh-CN" sz="2400" dirty="0" smtClean="0"/>
              <a:t>out what aspects of the film are talked about.</a:t>
            </a:r>
            <a:endParaRPr lang="zh-CN" altLang="en-US" sz="2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20" y="850593"/>
            <a:ext cx="9108213" cy="4041998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355.6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4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74"/>
    </mc:Choice>
    <mc:Fallback xmlns="">
      <p:transition spd="slow" advTm="6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3172" y="123478"/>
            <a:ext cx="8139178" cy="727115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Skim the text and find </a:t>
            </a:r>
            <a:r>
              <a:rPr lang="en-US" altLang="zh-CN" sz="2400" dirty="0" smtClean="0"/>
              <a:t>out what aspects of the film are talked about.</a:t>
            </a:r>
            <a:endParaRPr lang="zh-CN" altLang="en-US" sz="2400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547903"/>
              </p:ext>
            </p:extLst>
          </p:nvPr>
        </p:nvGraphicFramePr>
        <p:xfrm>
          <a:off x="827584" y="843558"/>
          <a:ext cx="814070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" y="2016224"/>
            <a:ext cx="1018341" cy="1563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7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9"/>
    </mc:Choice>
    <mc:Fallback xmlns="">
      <p:transition spd="slow" advTm="5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22CC68-D7DB-484B-ADBA-D56BC9380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CD22CC68-D7DB-484B-ADBA-D56BC9380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F5064-4518-41C7-ACD2-BF069585BD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1C2F5064-4518-41C7-ACD2-BF069585BD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93DF72-14F0-4BDE-B033-6E3DDDD9A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9E93DF72-14F0-4BDE-B033-6E3DDDD9A2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319768-8969-4C10-BCCB-C342DFE27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F1319768-8969-4C10-BCCB-C342DFE270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5F9AA7-E8EA-4E6B-B0B7-406482F0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1E5F9AA7-E8EA-4E6B-B0B7-406482F076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550F39-9EF7-459D-85AE-09307F0B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DB550F39-9EF7-459D-85AE-09307F0B0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0BCFA-D9DE-4865-BBEF-1B63B4406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B450BCFA-D9DE-4865-BBEF-1B63B4406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218ED4-8D33-4C22-A9A6-EF97FCD60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C4218ED4-8D33-4C22-A9A6-EF97FCD60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8F01BD-385A-444D-8542-84D7783DE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328F01BD-385A-444D-8542-84D7783DE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F8ED0-D415-44C1-BE7A-4737537E5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0D5F8ED0-D415-44C1-BE7A-4737537E5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7E83AF-DB82-45EA-9A8C-9A80DB738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BE7E83AF-DB82-45EA-9A8C-9A80DB738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8|10.3|11.2|12.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9|3.5|5.9|5.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3.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8.6|1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729</Words>
  <Application>Microsoft Office PowerPoint</Application>
  <PresentationFormat>全屏显示(16:9)</PresentationFormat>
  <Paragraphs>93</Paragraphs>
  <Slides>17</Slides>
  <Notes>12</Notes>
  <HiddenSlides>0</HiddenSlides>
  <MMClips>17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1_Office 主题​​</vt:lpstr>
      <vt:lpstr>“人与自然” Reading Club（2）</vt:lpstr>
      <vt:lpstr>Unit 5 Humans and Nature</vt:lpstr>
      <vt:lpstr>PowerPoint 演示文稿</vt:lpstr>
      <vt:lpstr>PowerPoint 演示文稿</vt:lpstr>
      <vt:lpstr>PowerPoint 演示文稿</vt:lpstr>
      <vt:lpstr>PowerPoint 演示文稿</vt:lpstr>
      <vt:lpstr>Have you ever seen the film Wolf Totem?</vt:lpstr>
      <vt:lpstr>Skim the text and find out what aspects of the film are talked about.</vt:lpstr>
      <vt:lpstr>Skim the text and find out what aspects of the film are talked about.</vt:lpstr>
      <vt:lpstr>PowerPoint 演示文稿</vt:lpstr>
      <vt:lpstr>List the reasons why people enjoy the film:</vt:lpstr>
      <vt:lpstr>Why does TomTom admire the crew’s treatment of the wolves in the film? Underline the evidence.</vt:lpstr>
      <vt:lpstr>  </vt:lpstr>
      <vt:lpstr>Evidence:</vt:lpstr>
      <vt:lpstr>Discussion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acq</cp:lastModifiedBy>
  <cp:revision>435</cp:revision>
  <dcterms:created xsi:type="dcterms:W3CDTF">2019-11-02T02:04:14Z</dcterms:created>
  <dcterms:modified xsi:type="dcterms:W3CDTF">2020-03-16T13:02:26Z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2052-11.1.0.9339</vt:lpwstr>
  </property>
</Properties>
</file>