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325" r:id="rId3"/>
    <p:sldId id="303" r:id="rId4"/>
    <p:sldId id="305" r:id="rId5"/>
    <p:sldId id="306" r:id="rId6"/>
    <p:sldId id="309" r:id="rId7"/>
    <p:sldId id="310" r:id="rId8"/>
    <p:sldId id="308" r:id="rId9"/>
    <p:sldId id="307" r:id="rId10"/>
    <p:sldId id="311" r:id="rId11"/>
    <p:sldId id="312" r:id="rId12"/>
    <p:sldId id="317" r:id="rId13"/>
    <p:sldId id="320" r:id="rId14"/>
    <p:sldId id="321" r:id="rId15"/>
    <p:sldId id="322" r:id="rId16"/>
    <p:sldId id="324" r:id="rId17"/>
    <p:sldId id="272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22.emf"/><Relationship Id="rId5" Type="http://schemas.openxmlformats.org/officeDocument/2006/relationships/image" Target="../media/image23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6.emf"/><Relationship Id="rId6" Type="http://schemas.openxmlformats.org/officeDocument/2006/relationships/image" Target="../media/image49.wmf"/><Relationship Id="rId5" Type="http://schemas.openxmlformats.org/officeDocument/2006/relationships/image" Target="../media/image27.e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55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2.bin"/><Relationship Id="rId3" Type="http://schemas.openxmlformats.org/officeDocument/2006/relationships/package" Target="../embeddings/Microsoft_Word_Document25.docx"/><Relationship Id="rId7" Type="http://schemas.openxmlformats.org/officeDocument/2006/relationships/package" Target="../embeddings/Microsoft_Word_Document27.docx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11" Type="http://schemas.openxmlformats.org/officeDocument/2006/relationships/package" Target="../embeddings/Microsoft_Word_Document28.docx"/><Relationship Id="rId5" Type="http://schemas.openxmlformats.org/officeDocument/2006/relationships/package" Target="../embeddings/Microsoft_Word_Document26.docx"/><Relationship Id="rId10" Type="http://schemas.openxmlformats.org/officeDocument/2006/relationships/image" Target="../media/image45.png"/><Relationship Id="rId4" Type="http://schemas.openxmlformats.org/officeDocument/2006/relationships/image" Target="../media/image39.emf"/><Relationship Id="rId9" Type="http://schemas.openxmlformats.org/officeDocument/2006/relationships/image" Target="../media/image44.png"/><Relationship Id="rId14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48.wmf"/><Relationship Id="rId3" Type="http://schemas.openxmlformats.org/officeDocument/2006/relationships/package" Target="../embeddings/Microsoft_Word_Document29.docx"/><Relationship Id="rId7" Type="http://schemas.openxmlformats.org/officeDocument/2006/relationships/package" Target="../embeddings/Microsoft_Word_Document31.docx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emf"/><Relationship Id="rId11" Type="http://schemas.openxmlformats.org/officeDocument/2006/relationships/image" Target="../media/image52.png"/><Relationship Id="rId5" Type="http://schemas.openxmlformats.org/officeDocument/2006/relationships/package" Target="../embeddings/Microsoft_Word_Document30.docx"/><Relationship Id="rId15" Type="http://schemas.openxmlformats.org/officeDocument/2006/relationships/image" Target="../media/image27.emf"/><Relationship Id="rId10" Type="http://schemas.openxmlformats.org/officeDocument/2006/relationships/image" Target="../media/image51.png"/><Relationship Id="rId4" Type="http://schemas.openxmlformats.org/officeDocument/2006/relationships/image" Target="../media/image46.emf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57.emf"/><Relationship Id="rId3" Type="http://schemas.openxmlformats.org/officeDocument/2006/relationships/package" Target="../embeddings/Microsoft_Word_Document32.docx"/><Relationship Id="rId7" Type="http://schemas.openxmlformats.org/officeDocument/2006/relationships/package" Target="../embeddings/Microsoft_Word_Document34.docx"/><Relationship Id="rId12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emf"/><Relationship Id="rId11" Type="http://schemas.openxmlformats.org/officeDocument/2006/relationships/image" Target="../media/image56.emf"/><Relationship Id="rId5" Type="http://schemas.openxmlformats.org/officeDocument/2006/relationships/package" Target="../embeddings/Microsoft_Word_Document33.docx"/><Relationship Id="rId15" Type="http://schemas.openxmlformats.org/officeDocument/2006/relationships/image" Target="../media/image59.png"/><Relationship Id="rId10" Type="http://schemas.openxmlformats.org/officeDocument/2006/relationships/package" Target="../embeddings/Microsoft_Word_Document35.docx"/><Relationship Id="rId4" Type="http://schemas.openxmlformats.org/officeDocument/2006/relationships/image" Target="../media/image53.emf"/><Relationship Id="rId9" Type="http://schemas.openxmlformats.org/officeDocument/2006/relationships/image" Target="../media/image65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png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emf"/><Relationship Id="rId5" Type="http://schemas.openxmlformats.org/officeDocument/2006/relationships/package" Target="../embeddings/Microsoft_Word_Document39.docx"/><Relationship Id="rId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package" Target="../embeddings/Microsoft_Word_Document.docx"/><Relationship Id="rId7" Type="http://schemas.openxmlformats.org/officeDocument/2006/relationships/package" Target="../embeddings/Microsoft_Word_Document2.docx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package" Target="../embeddings/Microsoft_Word_Document4.docx"/><Relationship Id="rId5" Type="http://schemas.openxmlformats.org/officeDocument/2006/relationships/package" Target="../embeddings/Microsoft_Word_Document1.docx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package" Target="../embeddings/Microsoft_Word_Document3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9.docx"/><Relationship Id="rId13" Type="http://schemas.openxmlformats.org/officeDocument/2006/relationships/image" Target="../media/image20.emf"/><Relationship Id="rId3" Type="http://schemas.openxmlformats.org/officeDocument/2006/relationships/image" Target="../media/image21.png"/><Relationship Id="rId7" Type="http://schemas.openxmlformats.org/officeDocument/2006/relationships/image" Target="../media/image17.emf"/><Relationship Id="rId12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8.docx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package" Target="../embeddings/Microsoft_Word_Document10.docx"/><Relationship Id="rId4" Type="http://schemas.openxmlformats.org/officeDocument/2006/relationships/package" Target="../embeddings/Microsoft_Word_Document7.docx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3.emf"/><Relationship Id="rId3" Type="http://schemas.openxmlformats.org/officeDocument/2006/relationships/package" Target="../embeddings/Microsoft_Word_Document12.docx"/><Relationship Id="rId7" Type="http://schemas.openxmlformats.org/officeDocument/2006/relationships/package" Target="../embeddings/Microsoft_Word_Document14.docx"/><Relationship Id="rId12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11" Type="http://schemas.openxmlformats.org/officeDocument/2006/relationships/image" Target="../media/image24.png"/><Relationship Id="rId5" Type="http://schemas.openxmlformats.org/officeDocument/2006/relationships/package" Target="../embeddings/Microsoft_Word_Document13.docx"/><Relationship Id="rId10" Type="http://schemas.openxmlformats.org/officeDocument/2006/relationships/image" Target="../media/image20.emf"/><Relationship Id="rId4" Type="http://schemas.openxmlformats.org/officeDocument/2006/relationships/image" Target="../media/image22.emf"/><Relationship Id="rId9" Type="http://schemas.openxmlformats.org/officeDocument/2006/relationships/package" Target="../embeddings/Microsoft_Word_Document15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9.emf"/><Relationship Id="rId3" Type="http://schemas.openxmlformats.org/officeDocument/2006/relationships/package" Target="../embeddings/Microsoft_Word_Document17.docx"/><Relationship Id="rId7" Type="http://schemas.openxmlformats.org/officeDocument/2006/relationships/image" Target="../media/image26.emf"/><Relationship Id="rId12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18.docx"/><Relationship Id="rId11" Type="http://schemas.openxmlformats.org/officeDocument/2006/relationships/image" Target="../media/image28.emf"/><Relationship Id="rId5" Type="http://schemas.openxmlformats.org/officeDocument/2006/relationships/image" Target="../media/image30.png"/><Relationship Id="rId10" Type="http://schemas.openxmlformats.org/officeDocument/2006/relationships/package" Target="../embeddings/Microsoft_Word_Document19.docx"/><Relationship Id="rId4" Type="http://schemas.openxmlformats.org/officeDocument/2006/relationships/image" Target="../media/image25.emf"/><Relationship Id="rId9" Type="http://schemas.openxmlformats.org/officeDocument/2006/relationships/image" Target="../media/image27.emf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22.docx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package" Target="../embeddings/Microsoft_Word_Document23.docx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65228" y="2057134"/>
            <a:ext cx="6996223" cy="126785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三角形中</a:t>
            </a:r>
            <a:br>
              <a:rPr lang="en-US" altLang="zh-CN" b="1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优美的边角关系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王丽君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任务二：推理运算，证明猜想</a:t>
            </a: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56A0076A-AAE2-48BB-9156-F673FBD16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07845"/>
              </p:ext>
            </p:extLst>
          </p:nvPr>
        </p:nvGraphicFramePr>
        <p:xfrm>
          <a:off x="247236" y="850284"/>
          <a:ext cx="8820766" cy="114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Document" r:id="rId3" imgW="6120457" imgH="792388" progId="Word.Document.12">
                  <p:embed/>
                </p:oleObj>
              </mc:Choice>
              <mc:Fallback>
                <p:oleObj name="Document" r:id="rId3" imgW="6120457" imgH="7923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236" y="850284"/>
                        <a:ext cx="8820766" cy="1141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1B484121-11B7-460D-8EF6-4EC4F952E9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92877"/>
              </p:ext>
            </p:extLst>
          </p:nvPr>
        </p:nvGraphicFramePr>
        <p:xfrm>
          <a:off x="323226" y="1992065"/>
          <a:ext cx="8820774" cy="1141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Document" r:id="rId5" imgW="6120457" imgH="792388" progId="Word.Document.12">
                  <p:embed/>
                </p:oleObj>
              </mc:Choice>
              <mc:Fallback>
                <p:oleObj name="Document" r:id="rId5" imgW="6120457" imgH="7923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226" y="1992065"/>
                        <a:ext cx="8820774" cy="1141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8ED7A40-C9C9-4AAC-B502-4C1D5EDD3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774770"/>
              </p:ext>
            </p:extLst>
          </p:nvPr>
        </p:nvGraphicFramePr>
        <p:xfrm>
          <a:off x="356122" y="3133846"/>
          <a:ext cx="8285468" cy="93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Document" r:id="rId7" imgW="6120457" imgH="693385" progId="Word.Document.12">
                  <p:embed/>
                </p:oleObj>
              </mc:Choice>
              <mc:Fallback>
                <p:oleObj name="Document" r:id="rId7" imgW="6120457" imgH="693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122" y="3133846"/>
                        <a:ext cx="8285468" cy="93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E948320D-37FC-4789-98E4-9CD7278CB8D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153948" y="671557"/>
            <a:ext cx="2004768" cy="19646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88FC2E-650F-4D08-8DBB-4BA6F7DA30FB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068355" y="2626624"/>
            <a:ext cx="2217900" cy="1960950"/>
          </a:xfrm>
          <a:prstGeom prst="rect">
            <a:avLst/>
          </a:prstGeom>
        </p:spPr>
      </p:pic>
      <p:graphicFrame>
        <p:nvGraphicFramePr>
          <p:cNvPr id="10" name="内容占位符 9">
            <a:extLst>
              <a:ext uri="{FF2B5EF4-FFF2-40B4-BE49-F238E27FC236}">
                <a16:creationId xmlns:a16="http://schemas.microsoft.com/office/drawing/2014/main" id="{4E7D4D37-EE92-4306-B65B-81B9AE7619A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270454"/>
              </p:ext>
            </p:extLst>
          </p:nvPr>
        </p:nvGraphicFramePr>
        <p:xfrm>
          <a:off x="803970" y="497706"/>
          <a:ext cx="12704723" cy="41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Document" r:id="rId11" imgW="6120457" imgH="198367" progId="Word.Document.12">
                  <p:embed/>
                </p:oleObj>
              </mc:Choice>
              <mc:Fallback>
                <p:oleObj name="Document" r:id="rId11" imgW="6120457" imgH="198367" progId="Word.Document.12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3EC4FA93-EA41-4E37-B384-1510B561A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3970" y="497706"/>
                        <a:ext cx="12704723" cy="411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4DD84909-568E-430D-9679-96C46D0C2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12468"/>
              </p:ext>
            </p:extLst>
          </p:nvPr>
        </p:nvGraphicFramePr>
        <p:xfrm>
          <a:off x="975609" y="4187193"/>
          <a:ext cx="2819875" cy="68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Equation" r:id="rId13" imgW="1657564" imgH="399974" progId="Equation.DSMT4">
                  <p:embed/>
                </p:oleObj>
              </mc:Choice>
              <mc:Fallback>
                <p:oleObj name="Equation" r:id="rId13" imgW="1657564" imgH="3999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5609" y="4187193"/>
                        <a:ext cx="2819875" cy="680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09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ED614CA4-1CC9-4AEA-B68B-86C53B5B59B5}"/>
              </a:ext>
            </a:extLst>
          </p:cNvPr>
          <p:cNvSpPr/>
          <p:nvPr/>
        </p:nvSpPr>
        <p:spPr>
          <a:xfrm>
            <a:off x="6809786" y="3827867"/>
            <a:ext cx="1481137" cy="819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B0F53D3-4719-4C02-952A-928951F195EF}"/>
              </a:ext>
            </a:extLst>
          </p:cNvPr>
          <p:cNvSpPr/>
          <p:nvPr/>
        </p:nvSpPr>
        <p:spPr>
          <a:xfrm>
            <a:off x="6749139" y="2759934"/>
            <a:ext cx="1386115" cy="819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任务二：推理运算，证明猜想</a:t>
            </a: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8ED7A40-C9C9-4AAC-B502-4C1D5EDD3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52164"/>
              </p:ext>
            </p:extLst>
          </p:nvPr>
        </p:nvGraphicFramePr>
        <p:xfrm>
          <a:off x="351937" y="1062875"/>
          <a:ext cx="1044416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Document" r:id="rId3" imgW="6120457" imgH="1189123" progId="Word.Document.12">
                  <p:embed/>
                </p:oleObj>
              </mc:Choice>
              <mc:Fallback>
                <p:oleObj name="Document" r:id="rId3" imgW="6120457" imgH="1189123" progId="Word.Document.12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78ED7A40-C9C9-4AAC-B502-4C1D5EDD3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937" y="1062875"/>
                        <a:ext cx="10444162" cy="202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内容占位符 9">
            <a:extLst>
              <a:ext uri="{FF2B5EF4-FFF2-40B4-BE49-F238E27FC236}">
                <a16:creationId xmlns:a16="http://schemas.microsoft.com/office/drawing/2014/main" id="{4E7D4D37-EE92-4306-B65B-81B9AE7619A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03970" y="497706"/>
          <a:ext cx="12704723" cy="41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Document" r:id="rId5" imgW="6120457" imgH="198367" progId="Word.Document.12">
                  <p:embed/>
                </p:oleObj>
              </mc:Choice>
              <mc:Fallback>
                <p:oleObj name="Document" r:id="rId5" imgW="6120457" imgH="198367" progId="Word.Document.12">
                  <p:embed/>
                  <p:pic>
                    <p:nvPicPr>
                      <p:cNvPr id="10" name="内容占位符 9">
                        <a:extLst>
                          <a:ext uri="{FF2B5EF4-FFF2-40B4-BE49-F238E27FC236}">
                            <a16:creationId xmlns:a16="http://schemas.microsoft.com/office/drawing/2014/main" id="{4E7D4D37-EE92-4306-B65B-81B9AE761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3970" y="497706"/>
                        <a:ext cx="12704723" cy="411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BC2C86CC-503C-4AB1-BA9F-9D19DE9F1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279064"/>
              </p:ext>
            </p:extLst>
          </p:nvPr>
        </p:nvGraphicFramePr>
        <p:xfrm>
          <a:off x="695112" y="2859282"/>
          <a:ext cx="9540097" cy="61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Document" r:id="rId7" imgW="6120457" imgH="396734" progId="Word.Document.12">
                  <p:embed/>
                </p:oleObj>
              </mc:Choice>
              <mc:Fallback>
                <p:oleObj name="Document" r:id="rId7" imgW="6120457" imgH="3967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112" y="2859282"/>
                        <a:ext cx="9540097" cy="614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62C6403B-F96E-4340-BFFF-BA8CC5EEF8B4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574018" y="1074902"/>
            <a:ext cx="1449704" cy="13563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9E7AAA-E637-49BE-A4C6-A36B66F4E172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7156331" y="1016162"/>
            <a:ext cx="1449704" cy="141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31D43C-F1C5-4AB7-AB4D-A10FD75ABB6A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041934" y="1016162"/>
            <a:ext cx="1449704" cy="1415100"/>
          </a:xfrm>
          <a:prstGeom prst="rect">
            <a:avLst/>
          </a:prstGeom>
        </p:spPr>
      </p:pic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387BE8BD-D8B2-469B-8223-7BE7861FD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465576"/>
              </p:ext>
            </p:extLst>
          </p:nvPr>
        </p:nvGraphicFramePr>
        <p:xfrm>
          <a:off x="6749139" y="3827867"/>
          <a:ext cx="16129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Equation" r:id="rId12" imgW="774360" imgH="393480" progId="Equation.DSMT4">
                  <p:embed/>
                </p:oleObj>
              </mc:Choice>
              <mc:Fallback>
                <p:oleObj name="Equation" r:id="rId12" imgW="774360" imgH="39348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433AAC07-C727-4FBF-B438-E0AEFFB8C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49139" y="3827867"/>
                        <a:ext cx="16129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5AB39F0E-2D20-4AB6-9ECA-7ECA52542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779095"/>
              </p:ext>
            </p:extLst>
          </p:nvPr>
        </p:nvGraphicFramePr>
        <p:xfrm>
          <a:off x="695112" y="3815115"/>
          <a:ext cx="5392421" cy="79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14" imgW="2591113" imgH="380894" progId="Equation.DSMT4">
                  <p:embed/>
                </p:oleObj>
              </mc:Choice>
              <mc:Fallback>
                <p:oleObj name="Equation" r:id="rId14" imgW="2591113" imgH="380894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433AAC07-C727-4FBF-B438-E0AEFFB8C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5112" y="3815115"/>
                        <a:ext cx="5392421" cy="793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C7B3CA6F-D773-4109-ACB6-A3B527E59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72735"/>
              </p:ext>
            </p:extLst>
          </p:nvPr>
        </p:nvGraphicFramePr>
        <p:xfrm>
          <a:off x="6701627" y="2713991"/>
          <a:ext cx="14811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Equation" r:id="rId16" imgW="711000" imgH="393480" progId="Equation.DSMT4">
                  <p:embed/>
                </p:oleObj>
              </mc:Choice>
              <mc:Fallback>
                <p:oleObj name="Equation" r:id="rId16" imgW="711000" imgH="39348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387BE8BD-D8B2-469B-8223-7BE7861FD1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01627" y="2713991"/>
                        <a:ext cx="1481137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9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431705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任务三：运用猜想，解决问题</a:t>
            </a:r>
            <a:br>
              <a:rPr lang="zh-CN" altLang="zh-CN" dirty="0"/>
            </a:b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37D25BCA-DC97-4EFC-BBB6-B50BB33DC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55793"/>
              </p:ext>
            </p:extLst>
          </p:nvPr>
        </p:nvGraphicFramePr>
        <p:xfrm>
          <a:off x="502411" y="918938"/>
          <a:ext cx="9966469" cy="6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Document" r:id="rId3" imgW="6120457" imgH="396374" progId="Word.Document.12">
                  <p:embed/>
                </p:oleObj>
              </mc:Choice>
              <mc:Fallback>
                <p:oleObj name="Document" r:id="rId3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11" y="918938"/>
                        <a:ext cx="9966469" cy="646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E671E76-D22A-44C9-885C-8449E996F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991541"/>
              </p:ext>
            </p:extLst>
          </p:nvPr>
        </p:nvGraphicFramePr>
        <p:xfrm>
          <a:off x="1012652" y="1425115"/>
          <a:ext cx="8407218" cy="81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Document" r:id="rId5" imgW="6120457" imgH="594381" progId="Word.Document.12">
                  <p:embed/>
                </p:oleObj>
              </mc:Choice>
              <mc:Fallback>
                <p:oleObj name="Document" r:id="rId5" imgW="6120457" imgH="594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2652" y="1425115"/>
                        <a:ext cx="8407218" cy="815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1B6A68D1-6927-48E5-8DAF-CB7747C24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814448"/>
              </p:ext>
            </p:extLst>
          </p:nvPr>
        </p:nvGraphicFramePr>
        <p:xfrm>
          <a:off x="502411" y="2348484"/>
          <a:ext cx="9966469" cy="64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Document" r:id="rId7" imgW="6120457" imgH="396374" progId="Word.Document.12">
                  <p:embed/>
                </p:oleObj>
              </mc:Choice>
              <mc:Fallback>
                <p:oleObj name="Document" r:id="rId7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411" y="2348484"/>
                        <a:ext cx="9966469" cy="646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43BC783-BC33-41E5-9ECD-CE661568A247}"/>
                  </a:ext>
                </a:extLst>
              </p:cNvPr>
              <p:cNvSpPr/>
              <p:nvPr/>
            </p:nvSpPr>
            <p:spPr>
              <a:xfrm>
                <a:off x="818432" y="2994818"/>
                <a:ext cx="4572000" cy="12043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1400" b="1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分析</a:t>
                </a:r>
                <a:r>
                  <a:rPr lang="zh-CN" altLang="zh-CN" sz="1400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endParaRPr lang="zh-CN" altLang="zh-CN" sz="14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zh-CN" altLang="zh-CN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altLang="zh-CN" i="1" kern="1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zh-CN" altLang="zh-CN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altLang="zh-CN" i="1" kern="1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CN" altLang="zh-CN" sz="14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D43BC783-BC33-41E5-9ECD-CE661568A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32" y="2994818"/>
                <a:ext cx="4572000" cy="1204369"/>
              </a:xfrm>
              <a:prstGeom prst="rect">
                <a:avLst/>
              </a:prstGeom>
              <a:blipFill>
                <a:blip r:embed="rId9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6D1910AC-345F-4294-A894-38D2A2F1C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23021"/>
              </p:ext>
            </p:extLst>
          </p:nvPr>
        </p:nvGraphicFramePr>
        <p:xfrm>
          <a:off x="4154523" y="3166369"/>
          <a:ext cx="8717514" cy="111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Document" r:id="rId10" imgW="6120457" imgH="792388" progId="Word.Document.12">
                  <p:embed/>
                </p:oleObj>
              </mc:Choice>
              <mc:Fallback>
                <p:oleObj name="Document" r:id="rId10" imgW="6120457" imgH="7923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54523" y="3166369"/>
                        <a:ext cx="8717514" cy="1117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9018D146-2550-4DF1-AB6B-D76CEAD35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00707"/>
              </p:ext>
            </p:extLst>
          </p:nvPr>
        </p:nvGraphicFramePr>
        <p:xfrm>
          <a:off x="381280" y="4383077"/>
          <a:ext cx="12218128" cy="39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Document" r:id="rId12" imgW="6120457" imgH="198007" progId="Word.Document.12">
                  <p:embed/>
                </p:oleObj>
              </mc:Choice>
              <mc:Fallback>
                <p:oleObj name="Document" r:id="rId12" imgW="6120457" imgH="19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1280" y="4383077"/>
                        <a:ext cx="12218128" cy="396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8B5D1348-8750-4288-A015-7C572E7B0E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0210" y="503947"/>
            <a:ext cx="1466033" cy="20620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68A59B-B317-46FF-BDE5-04AC69490A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84718" y="1929512"/>
            <a:ext cx="1228562" cy="19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431705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任务三：运用猜想，解决问题</a:t>
            </a:r>
            <a:br>
              <a:rPr lang="zh-CN" altLang="zh-CN" dirty="0"/>
            </a:b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CB57C2E-4B26-41BA-BFF2-51D436BA3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059280"/>
              </p:ext>
            </p:extLst>
          </p:nvPr>
        </p:nvGraphicFramePr>
        <p:xfrm>
          <a:off x="381280" y="763219"/>
          <a:ext cx="11075121" cy="71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Document" r:id="rId3" imgW="6120457" imgH="396374" progId="Word.Document.12">
                  <p:embed/>
                </p:oleObj>
              </mc:Choice>
              <mc:Fallback>
                <p:oleObj name="Document" r:id="rId3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280" y="763219"/>
                        <a:ext cx="11075121" cy="718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F78FAAC-CC50-4AC2-9A2F-27562DFE1AA0}"/>
                  </a:ext>
                </a:extLst>
              </p:cNvPr>
              <p:cNvSpPr/>
              <p:nvPr/>
            </p:nvSpPr>
            <p:spPr>
              <a:xfrm>
                <a:off x="72571" y="1481449"/>
                <a:ext cx="8512629" cy="722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04800" algn="just">
                  <a:lnSpc>
                    <a:spcPct val="150000"/>
                  </a:lnSpc>
                </a:pPr>
                <a:r>
                  <a:rPr lang="zh-CN" altLang="zh-CN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解：由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func>
                          <m:func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</m:oMath>
                </a14:m>
                <a:r>
                  <a:rPr lang="zh-CN" altLang="zh-CN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fun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30°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zh-CN" sz="14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F78FAAC-CC50-4AC2-9A2F-27562DFE1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" y="1481449"/>
                <a:ext cx="8512629" cy="722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5EFD85-F513-4521-A09B-9B8FC931CA48}"/>
                  </a:ext>
                </a:extLst>
              </p:cNvPr>
              <p:cNvSpPr txBox="1"/>
              <p:nvPr/>
            </p:nvSpPr>
            <p:spPr>
              <a:xfrm>
                <a:off x="381279" y="2571750"/>
                <a:ext cx="7753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dirty="0"/>
                  <a:t>因为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=30°,</m:t>
                    </m:r>
                  </m:oMath>
                </a14:m>
                <a:r>
                  <a:rPr lang="zh-CN" altLang="zh-CN" dirty="0"/>
                  <a:t>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30°&lt;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&lt;180°,</m:t>
                    </m:r>
                  </m:oMath>
                </a14:m>
                <a:r>
                  <a:rPr lang="zh-CN" altLang="zh-CN" dirty="0"/>
                  <a:t>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zh-CN" altLang="zh-CN" dirty="0"/>
                  <a:t>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=135°</m:t>
                    </m:r>
                  </m:oMath>
                </a14:m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35EFD85-F513-4521-A09B-9B8FC931C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9" y="2571750"/>
                <a:ext cx="7753977" cy="646331"/>
              </a:xfrm>
              <a:prstGeom prst="rect">
                <a:avLst/>
              </a:prstGeom>
              <a:blipFill>
                <a:blip r:embed="rId6"/>
                <a:stretch>
                  <a:fillRect l="-708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431705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任务三：运用猜想，解决问题</a:t>
            </a:r>
            <a:br>
              <a:rPr lang="zh-CN" altLang="zh-CN" dirty="0"/>
            </a:b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24DC901-6C51-48E2-8E6D-ACFCC4430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74161"/>
              </p:ext>
            </p:extLst>
          </p:nvPr>
        </p:nvGraphicFramePr>
        <p:xfrm>
          <a:off x="6591917" y="597462"/>
          <a:ext cx="2230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Document" r:id="rId3" imgW="2229646" imgH="1296047" progId="Word.Document.12">
                  <p:embed/>
                </p:oleObj>
              </mc:Choice>
              <mc:Fallback>
                <p:oleObj name="Document" r:id="rId3" imgW="2229646" imgH="1296047" progId="Word.Document.12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924DC901-6C51-48E2-8E6D-ACFCC4430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1917" y="597462"/>
                        <a:ext cx="2230437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8D8393E-5DD2-478B-99EC-CAFA62B12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926251"/>
              </p:ext>
            </p:extLst>
          </p:nvPr>
        </p:nvGraphicFramePr>
        <p:xfrm>
          <a:off x="433059" y="919705"/>
          <a:ext cx="8389295" cy="190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Document" r:id="rId5" imgW="6120457" imgH="1386770" progId="Word.Document.12">
                  <p:embed/>
                </p:oleObj>
              </mc:Choice>
              <mc:Fallback>
                <p:oleObj name="Document" r:id="rId5" imgW="6120457" imgH="1386770" progId="Word.Document.12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88D8393E-5DD2-478B-99EC-CAFA62B126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059" y="919705"/>
                        <a:ext cx="8389295" cy="1902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0A754BD-C4D8-4F53-8981-E01D343496B7}"/>
                  </a:ext>
                </a:extLst>
              </p:cNvPr>
              <p:cNvSpPr/>
              <p:nvPr/>
            </p:nvSpPr>
            <p:spPr>
              <a:xfrm>
                <a:off x="1363609" y="2978201"/>
                <a:ext cx="3425490" cy="699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304800" algn="just">
                  <a:lnSpc>
                    <a:spcPct val="150000"/>
                  </a:lnSpc>
                </a:pPr>
                <a:r>
                  <a:rPr lang="zh-CN" altLang="zh-CN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zh-CN" kern="100" dirty="0"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4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0A754BD-C4D8-4F53-8981-E01D34349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09" y="2978201"/>
                <a:ext cx="3425490" cy="699102"/>
              </a:xfrm>
              <a:prstGeom prst="rect">
                <a:avLst/>
              </a:prstGeom>
              <a:blipFill>
                <a:blip r:embed="rId7"/>
                <a:stretch>
                  <a:fillRect r="-534"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5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431705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任务三：运用猜想，解决问题</a:t>
            </a:r>
            <a:br>
              <a:rPr lang="zh-CN" altLang="zh-CN" dirty="0"/>
            </a:b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96A1712C-26EF-427C-841D-F0E50C3E2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157554"/>
              </p:ext>
            </p:extLst>
          </p:nvPr>
        </p:nvGraphicFramePr>
        <p:xfrm>
          <a:off x="6880324" y="763219"/>
          <a:ext cx="184943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Document" r:id="rId3" imgW="1848738" imgH="1467413" progId="Word.Document.12">
                  <p:embed/>
                </p:oleObj>
              </mc:Choice>
              <mc:Fallback>
                <p:oleObj name="Document" r:id="rId3" imgW="1848738" imgH="1467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0324" y="763219"/>
                        <a:ext cx="1849437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6F38F5-8AC1-4440-BD2D-020C399D6E14}"/>
                  </a:ext>
                </a:extLst>
              </p:cNvPr>
              <p:cNvSpPr/>
              <p:nvPr/>
            </p:nvSpPr>
            <p:spPr>
              <a:xfrm>
                <a:off x="502411" y="763219"/>
                <a:ext cx="8315523" cy="2405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altLang="zh-CN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=135°</m:t>
                    </m:r>
                  </m:oMath>
                </a14:m>
                <a:r>
                  <a:rPr lang="zh-CN" altLang="zh-CN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=15°</m:t>
                    </m:r>
                  </m:oMath>
                </a14:m>
                <a:endParaRPr lang="zh-CN" altLang="zh-CN" sz="14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30480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zh-CN" i="1" kern="1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altLang="zh-CN" i="1" kern="1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ad>
                                <m:radPr>
                                  <m:degHide m:val="on"/>
                                  <m:ctrlPr>
                                    <a:rPr lang="zh-CN" altLang="zh-CN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15°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  <m:r>
                        <a:rPr lang="en-US" altLang="zh-CN" i="1" kern="1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zh-CN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kern="10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45°−30°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30°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CN" altLang="zh-CN" sz="14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304800" algn="just">
                  <a:lnSpc>
                    <a:spcPct val="150000"/>
                  </a:lnSpc>
                </a:pPr>
                <a:r>
                  <a:rPr lang="zh-CN" altLang="zh-CN" kern="100" dirty="0">
                    <a:latin typeface="等线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而</a:t>
                </a:r>
                <a:endParaRPr lang="zh-CN" altLang="zh-CN" sz="14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30480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15°</m:t>
                            </m:r>
                          </m:e>
                        </m:func>
                        <m: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45°−30°</m:t>
                            </m:r>
                          </m:e>
                        </m:d>
                      </m:e>
                    </m:fun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45°</m:t>
                        </m:r>
                      </m:e>
                    </m:func>
                    <m:func>
                      <m:func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30°</m:t>
                        </m:r>
                      </m:e>
                    </m:fun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45°</m:t>
                        </m:r>
                      </m:e>
                    </m:func>
                    <m:func>
                      <m:func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30°</m:t>
                        </m:r>
                      </m:e>
                    </m:fun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kern="100" dirty="0">
                    <a:latin typeface="宋体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400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D6F38F5-8AC1-4440-BD2D-020C399D6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1" y="763219"/>
                <a:ext cx="8315523" cy="2405530"/>
              </a:xfrm>
              <a:prstGeom prst="rect">
                <a:avLst/>
              </a:prstGeom>
              <a:blipFill>
                <a:blip r:embed="rId5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1DF358-A575-4FF9-A7E1-17750D505C93}"/>
                  </a:ext>
                </a:extLst>
              </p:cNvPr>
              <p:cNvSpPr txBox="1"/>
              <p:nvPr/>
            </p:nvSpPr>
            <p:spPr>
              <a:xfrm>
                <a:off x="935665" y="3218614"/>
                <a:ext cx="5472223" cy="81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dirty="0"/>
                  <a:t>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 =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21DF358-A575-4FF9-A7E1-17750D505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65" y="3218614"/>
                <a:ext cx="5472223" cy="814134"/>
              </a:xfrm>
              <a:prstGeom prst="rect">
                <a:avLst/>
              </a:prstGeom>
              <a:blipFill>
                <a:blip r:embed="rId6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6B027047-8C25-48FC-A7DC-DE6C358CE3F1}"/>
              </a:ext>
            </a:extLst>
          </p:cNvPr>
          <p:cNvSpPr/>
          <p:nvPr/>
        </p:nvSpPr>
        <p:spPr>
          <a:xfrm>
            <a:off x="450112" y="4032748"/>
            <a:ext cx="8048846" cy="46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070" algn="just">
              <a:lnSpc>
                <a:spcPct val="150000"/>
              </a:lnSpc>
            </a:pPr>
            <a:r>
              <a:rPr lang="zh-CN" altLang="zh-CN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小结：此题为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SSA</a:t>
            </a:r>
            <a:r>
              <a:rPr lang="zh-CN" altLang="zh-CN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的模型，不属于三角形全等的条件，故此三角形不确定</a:t>
            </a:r>
            <a:r>
              <a:rPr lang="en-US" altLang="zh-CN" b="1" kern="100" dirty="0"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4A590-0813-45AD-84D5-25F32383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总结提升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8EF7F-771A-473D-A6A8-C88D8C6E1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5FFE63D-11F3-48D6-B650-241A85AEC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27210"/>
              </p:ext>
            </p:extLst>
          </p:nvPr>
        </p:nvGraphicFramePr>
        <p:xfrm>
          <a:off x="212725" y="593725"/>
          <a:ext cx="8809038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3" imgW="6120457" imgH="2872543" progId="Word.Document.12">
                  <p:embed/>
                </p:oleObj>
              </mc:Choice>
              <mc:Fallback>
                <p:oleObj name="Document" r:id="rId3" imgW="6120457" imgH="28725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25" y="593725"/>
                        <a:ext cx="8809038" cy="413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44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7070" y="714469"/>
            <a:ext cx="6982046" cy="293604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当给定三角形的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SSS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SAS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ASA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AAS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条件时，三角形是全等的，即此时三角形是唯一确定的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当三角形确定后，其边角也是确定的，那么，这些边角有何数量关系呢？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35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FF88E-3B14-4AE7-B11A-B6CB6BE6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任务一</a:t>
            </a:r>
            <a:r>
              <a:rPr lang="en-US" altLang="zh-CN" dirty="0">
                <a:solidFill>
                  <a:srgbClr val="002060"/>
                </a:solidFill>
              </a:rPr>
              <a:t>:</a:t>
            </a:r>
            <a:r>
              <a:rPr lang="zh-CN" altLang="zh-CN" dirty="0">
                <a:solidFill>
                  <a:srgbClr val="002060"/>
                </a:solidFill>
              </a:rPr>
              <a:t>阅读材料，理解猜想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85E23A-F516-4613-8F92-2D8E01324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2221013A-0EB2-4DBD-863E-28849DDAF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499786"/>
              </p:ext>
            </p:extLst>
          </p:nvPr>
        </p:nvGraphicFramePr>
        <p:xfrm>
          <a:off x="581163" y="868510"/>
          <a:ext cx="7981673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Document" r:id="rId3" imgW="6222344" imgH="2556452" progId="Word.Document.12">
                  <p:embed/>
                </p:oleObj>
              </mc:Choice>
              <mc:Fallback>
                <p:oleObj name="Document" r:id="rId3" imgW="6222344" imgH="2556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163" y="868510"/>
                        <a:ext cx="7981673" cy="327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4489931-74A0-4F49-930F-E6535A2C0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49935"/>
              </p:ext>
            </p:extLst>
          </p:nvPr>
        </p:nvGraphicFramePr>
        <p:xfrm>
          <a:off x="581163" y="1960191"/>
          <a:ext cx="8441092" cy="54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Document" r:id="rId5" imgW="6120457" imgH="396374" progId="Word.Document.12">
                  <p:embed/>
                </p:oleObj>
              </mc:Choice>
              <mc:Fallback>
                <p:oleObj name="Document" r:id="rId5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163" y="1960191"/>
                        <a:ext cx="8441092" cy="54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3506026B-8DA4-4E18-A80B-968FCF1D2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669719"/>
              </p:ext>
            </p:extLst>
          </p:nvPr>
        </p:nvGraphicFramePr>
        <p:xfrm>
          <a:off x="581163" y="2635898"/>
          <a:ext cx="8441092" cy="54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Document" r:id="rId7" imgW="6120457" imgH="396374" progId="Word.Document.12">
                  <p:embed/>
                </p:oleObj>
              </mc:Choice>
              <mc:Fallback>
                <p:oleObj name="Document" r:id="rId7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163" y="2635898"/>
                        <a:ext cx="8441092" cy="54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D42AC57-D198-40D7-AE33-160A5E064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505498"/>
              </p:ext>
            </p:extLst>
          </p:nvPr>
        </p:nvGraphicFramePr>
        <p:xfrm>
          <a:off x="492451" y="3337351"/>
          <a:ext cx="9125709" cy="59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Document" r:id="rId9" imgW="6120457" imgH="396374" progId="Word.Document.12">
                  <p:embed/>
                </p:oleObj>
              </mc:Choice>
              <mc:Fallback>
                <p:oleObj name="Document" r:id="rId9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451" y="3337351"/>
                        <a:ext cx="9125709" cy="59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2070210-7D9B-4F24-983E-88C2FF774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07113"/>
              </p:ext>
            </p:extLst>
          </p:nvPr>
        </p:nvGraphicFramePr>
        <p:xfrm>
          <a:off x="422876" y="3959560"/>
          <a:ext cx="9125709" cy="59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Document" r:id="rId11" imgW="6120457" imgH="396374" progId="Word.Document.12">
                  <p:embed/>
                </p:oleObj>
              </mc:Choice>
              <mc:Fallback>
                <p:oleObj name="Document" r:id="rId11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876" y="3959560"/>
                        <a:ext cx="9125709" cy="59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680E8AF4-BC9D-4B74-828C-549788E29448}"/>
              </a:ext>
            </a:extLst>
          </p:cNvPr>
          <p:cNvSpPr/>
          <p:nvPr/>
        </p:nvSpPr>
        <p:spPr>
          <a:xfrm>
            <a:off x="3940673" y="3981758"/>
            <a:ext cx="1630787" cy="547413"/>
          </a:xfrm>
          <a:prstGeom prst="wedgeRoundRectCallout">
            <a:avLst>
              <a:gd name="adj1" fmla="val -69803"/>
              <a:gd name="adj2" fmla="val 3271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任意三角形？</a:t>
            </a:r>
          </a:p>
        </p:txBody>
      </p:sp>
    </p:spTree>
    <p:extLst>
      <p:ext uri="{BB962C8B-B14F-4D97-AF65-F5344CB8AC3E}">
        <p14:creationId xmlns:p14="http://schemas.microsoft.com/office/powerpoint/2010/main" val="23667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339559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任务二：推理运算，证明猜想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90D73B-964F-474E-809E-B043030D0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1FC7DCBE-B9F5-41B4-AF7D-133E1977C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406128"/>
              </p:ext>
            </p:extLst>
          </p:nvPr>
        </p:nvGraphicFramePr>
        <p:xfrm>
          <a:off x="59771" y="714469"/>
          <a:ext cx="9331936" cy="241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Document" r:id="rId3" imgW="6120457" imgH="1585137" progId="Word.Document.12">
                  <p:embed/>
                </p:oleObj>
              </mc:Choice>
              <mc:Fallback>
                <p:oleObj name="Document" r:id="rId3" imgW="6120457" imgH="15851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71" y="714469"/>
                        <a:ext cx="9331936" cy="2418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2CA7A456-A41F-45FA-9FD1-5B4CB819B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24779"/>
              </p:ext>
            </p:extLst>
          </p:nvPr>
        </p:nvGraphicFramePr>
        <p:xfrm>
          <a:off x="0" y="3298825"/>
          <a:ext cx="9540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Document" r:id="rId5" imgW="6120457" imgH="297011" progId="Word.Document.12">
                  <p:embed/>
                </p:oleObj>
              </mc:Choice>
              <mc:Fallback>
                <p:oleObj name="Document" r:id="rId5" imgW="6120457" imgH="297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298825"/>
                        <a:ext cx="954087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5E01E7E9-8BE4-4A8D-8156-DB4A16E19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929AE62-339F-40C9-B3AB-E6BADF905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10" y="3860195"/>
            <a:ext cx="3722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0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作高 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直角三角形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D349FDCF-5129-43E1-9837-94B408CCED12}"/>
              </a:ext>
            </a:extLst>
          </p:cNvPr>
          <p:cNvSpPr/>
          <p:nvPr/>
        </p:nvSpPr>
        <p:spPr>
          <a:xfrm>
            <a:off x="1821712" y="3936882"/>
            <a:ext cx="687572" cy="2098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D9E1D14-FD48-4F46-A387-26E51B2AB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150" y="617510"/>
            <a:ext cx="2693392" cy="263983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任务二：推理运算，证明猜想</a:t>
            </a: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EC4FA93-EA41-4E37-B384-1510B561A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299589"/>
              </p:ext>
            </p:extLst>
          </p:nvPr>
        </p:nvGraphicFramePr>
        <p:xfrm>
          <a:off x="646587" y="718535"/>
          <a:ext cx="12869070" cy="41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Document" r:id="rId4" imgW="6120457" imgH="198367" progId="Word.Document.12">
                  <p:embed/>
                </p:oleObj>
              </mc:Choice>
              <mc:Fallback>
                <p:oleObj name="Document" r:id="rId4" imgW="6120457" imgH="1983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587" y="718535"/>
                        <a:ext cx="12869070" cy="41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207AE32-E800-402E-8AB8-599FACD95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24248"/>
              </p:ext>
            </p:extLst>
          </p:nvPr>
        </p:nvGraphicFramePr>
        <p:xfrm>
          <a:off x="646587" y="1186307"/>
          <a:ext cx="9179988" cy="178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Document" r:id="rId6" imgW="6120457" imgH="1188763" progId="Word.Document.12">
                  <p:embed/>
                </p:oleObj>
              </mc:Choice>
              <mc:Fallback>
                <p:oleObj name="Document" r:id="rId6" imgW="6120457" imgH="1188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587" y="1186307"/>
                        <a:ext cx="9179988" cy="1783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55D80499-611B-48FD-9945-21953D212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26793"/>
              </p:ext>
            </p:extLst>
          </p:nvPr>
        </p:nvGraphicFramePr>
        <p:xfrm>
          <a:off x="476963" y="3257340"/>
          <a:ext cx="8712222" cy="56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Document" r:id="rId8" imgW="6120457" imgH="396374" progId="Word.Document.12">
                  <p:embed/>
                </p:oleObj>
              </mc:Choice>
              <mc:Fallback>
                <p:oleObj name="Document" r:id="rId8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963" y="3257340"/>
                        <a:ext cx="8712222" cy="56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56EA904C-FE66-4BEF-9201-7FBCB392D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347560"/>
              </p:ext>
            </p:extLst>
          </p:nvPr>
        </p:nvGraphicFramePr>
        <p:xfrm>
          <a:off x="4508569" y="3220138"/>
          <a:ext cx="9859516" cy="63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Document" r:id="rId10" imgW="6120457" imgH="396374" progId="Word.Document.12">
                  <p:embed/>
                </p:oleObj>
              </mc:Choice>
              <mc:Fallback>
                <p:oleObj name="Document" r:id="rId10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08569" y="3220138"/>
                        <a:ext cx="9859516" cy="639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4F888778-BA6F-42DF-BAF4-6F2BC4FC3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21437"/>
              </p:ext>
            </p:extLst>
          </p:nvPr>
        </p:nvGraphicFramePr>
        <p:xfrm>
          <a:off x="711902" y="4072558"/>
          <a:ext cx="9859516" cy="63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Document" r:id="rId12" imgW="6120457" imgH="396374" progId="Word.Document.12">
                  <p:embed/>
                </p:oleObj>
              </mc:Choice>
              <mc:Fallback>
                <p:oleObj name="Document" r:id="rId12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1902" y="4072558"/>
                        <a:ext cx="9859516" cy="639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629635-4694-438A-9DC1-36D6EB41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DA5C0D3-A87B-4AFE-AEAA-9518389E5017}"/>
              </a:ext>
            </a:extLst>
          </p:cNvPr>
          <p:cNvCxnSpPr>
            <a:cxnSpLocks/>
          </p:cNvCxnSpPr>
          <p:nvPr/>
        </p:nvCxnSpPr>
        <p:spPr>
          <a:xfrm flipH="1" flipV="1">
            <a:off x="6444343" y="1937425"/>
            <a:ext cx="1378858" cy="97994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20D921F-5C6B-42A0-A06E-B6035CEE934C}"/>
              </a:ext>
            </a:extLst>
          </p:cNvPr>
          <p:cNvCxnSpPr>
            <a:cxnSpLocks/>
          </p:cNvCxnSpPr>
          <p:nvPr/>
        </p:nvCxnSpPr>
        <p:spPr>
          <a:xfrm flipH="1">
            <a:off x="5791684" y="2230197"/>
            <a:ext cx="1806544" cy="66793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任务二：推理运算，证明猜想</a:t>
            </a: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EC4FA93-EA41-4E37-B384-1510B561A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41860"/>
              </p:ext>
            </p:extLst>
          </p:nvPr>
        </p:nvGraphicFramePr>
        <p:xfrm>
          <a:off x="646587" y="718535"/>
          <a:ext cx="12869070" cy="41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Document" r:id="rId3" imgW="6120457" imgH="198367" progId="Word.Document.12">
                  <p:embed/>
                </p:oleObj>
              </mc:Choice>
              <mc:Fallback>
                <p:oleObj name="Document" r:id="rId3" imgW="6120457" imgH="198367" progId="Word.Document.12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3EC4FA93-EA41-4E37-B384-1510B561A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587" y="718535"/>
                        <a:ext cx="12869070" cy="41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55D80499-611B-48FD-9945-21953D212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92876"/>
              </p:ext>
            </p:extLst>
          </p:nvPr>
        </p:nvGraphicFramePr>
        <p:xfrm>
          <a:off x="242661" y="3342219"/>
          <a:ext cx="11011498" cy="71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Document" r:id="rId5" imgW="6120457" imgH="396374" progId="Word.Document.12">
                  <p:embed/>
                </p:oleObj>
              </mc:Choice>
              <mc:Fallback>
                <p:oleObj name="Document" r:id="rId5" imgW="6120457" imgH="396374" progId="Word.Document.12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55D80499-611B-48FD-9945-21953D2128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661" y="3342219"/>
                        <a:ext cx="11011498" cy="714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56EA904C-FE66-4BEF-9201-7FBCB392D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22059"/>
              </p:ext>
            </p:extLst>
          </p:nvPr>
        </p:nvGraphicFramePr>
        <p:xfrm>
          <a:off x="5173827" y="3275072"/>
          <a:ext cx="9859516" cy="63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Document" r:id="rId7" imgW="6120457" imgH="396374" progId="Word.Document.12">
                  <p:embed/>
                </p:oleObj>
              </mc:Choice>
              <mc:Fallback>
                <p:oleObj name="Document" r:id="rId7" imgW="6120457" imgH="396374" progId="Word.Document.12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56EA904C-FE66-4BEF-9201-7FBCB392D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73827" y="3275072"/>
                        <a:ext cx="9859516" cy="639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4F888778-BA6F-42DF-BAF4-6F2BC4FC3F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902" y="4072558"/>
          <a:ext cx="9859516" cy="63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Document" r:id="rId9" imgW="6120457" imgH="396374" progId="Word.Document.12">
                  <p:embed/>
                </p:oleObj>
              </mc:Choice>
              <mc:Fallback>
                <p:oleObj name="Document" r:id="rId9" imgW="6120457" imgH="396374" progId="Word.Document.12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4F888778-BA6F-42DF-BAF4-6F2BC4FC3F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1902" y="4072558"/>
                        <a:ext cx="9859516" cy="639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F275401A-8768-4E6C-A51D-D808E8D76AC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27" y="720956"/>
            <a:ext cx="2877355" cy="1997399"/>
          </a:xfrm>
          <a:prstGeom prst="rect">
            <a:avLst/>
          </a:prstGeom>
        </p:spPr>
      </p:pic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9E185624-3B24-49FA-8E2D-3D6A3A4AB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24264"/>
              </p:ext>
            </p:extLst>
          </p:nvPr>
        </p:nvGraphicFramePr>
        <p:xfrm>
          <a:off x="244475" y="1135063"/>
          <a:ext cx="11137900" cy="234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Document" r:id="rId12" imgW="6120457" imgH="1287766" progId="Word.Document.12">
                  <p:embed/>
                </p:oleObj>
              </mc:Choice>
              <mc:Fallback>
                <p:oleObj name="Document" r:id="rId12" imgW="6120457" imgH="12877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4475" y="1135063"/>
                        <a:ext cx="11137900" cy="234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1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任务二：推理运算，证明猜想</a:t>
            </a: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3EC4FA93-EA41-4E37-B384-1510B561A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75747"/>
              </p:ext>
            </p:extLst>
          </p:nvPr>
        </p:nvGraphicFramePr>
        <p:xfrm>
          <a:off x="646113" y="717550"/>
          <a:ext cx="127857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Document" r:id="rId3" imgW="6120457" imgH="198367" progId="Word.Document.12">
                  <p:embed/>
                </p:oleObj>
              </mc:Choice>
              <mc:Fallback>
                <p:oleObj name="Document" r:id="rId3" imgW="6120457" imgH="198367" progId="Word.Document.12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3EC4FA93-EA41-4E37-B384-1510B561A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113" y="717550"/>
                        <a:ext cx="127857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21C019CD-E093-4DCA-A9E3-79A42C052B6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1" y="577214"/>
            <a:ext cx="2487024" cy="2179779"/>
          </a:xfrm>
          <a:prstGeom prst="rect">
            <a:avLst/>
          </a:prstGeom>
        </p:spPr>
      </p:pic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130D200D-0725-46F7-8EBF-E4097988F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02434"/>
              </p:ext>
            </p:extLst>
          </p:nvPr>
        </p:nvGraphicFramePr>
        <p:xfrm>
          <a:off x="179206" y="1194001"/>
          <a:ext cx="9412383" cy="1523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Document" r:id="rId6" imgW="6120457" imgH="990756" progId="Word.Document.12">
                  <p:embed/>
                </p:oleObj>
              </mc:Choice>
              <mc:Fallback>
                <p:oleObj name="Document" r:id="rId6" imgW="6120457" imgH="990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206" y="1194001"/>
                        <a:ext cx="9412383" cy="1523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33AAC07-C727-4FBF-B438-E0AEFFB8C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35651"/>
              </p:ext>
            </p:extLst>
          </p:nvPr>
        </p:nvGraphicFramePr>
        <p:xfrm>
          <a:off x="522150" y="3256752"/>
          <a:ext cx="5392421" cy="79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8" imgW="2591113" imgH="380894" progId="Equation.DSMT4">
                  <p:embed/>
                </p:oleObj>
              </mc:Choice>
              <mc:Fallback>
                <p:oleObj name="Equation" r:id="rId8" imgW="2591113" imgH="3808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150" y="3256752"/>
                        <a:ext cx="5392421" cy="793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4C158B6-7FB5-410C-94AF-51E280EEBA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4825"/>
              </p:ext>
            </p:extLst>
          </p:nvPr>
        </p:nvGraphicFramePr>
        <p:xfrm>
          <a:off x="573314" y="4243797"/>
          <a:ext cx="12105653" cy="78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Document" r:id="rId10" imgW="6120457" imgH="396374" progId="Word.Document.12">
                  <p:embed/>
                </p:oleObj>
              </mc:Choice>
              <mc:Fallback>
                <p:oleObj name="Document" r:id="rId10" imgW="6120457" imgH="396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3314" y="4243797"/>
                        <a:ext cx="12105653" cy="78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169B31A3-CBF2-4477-AA9B-2F4B309521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96142"/>
              </p:ext>
            </p:extLst>
          </p:nvPr>
        </p:nvGraphicFramePr>
        <p:xfrm>
          <a:off x="646113" y="2868099"/>
          <a:ext cx="10060681" cy="326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Document" r:id="rId12" imgW="6120457" imgH="198007" progId="Word.Document.12">
                  <p:embed/>
                </p:oleObj>
              </mc:Choice>
              <mc:Fallback>
                <p:oleObj name="Document" r:id="rId12" imgW="6120457" imgH="19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6113" y="2868099"/>
                        <a:ext cx="10060681" cy="326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D06D2635-7977-48B3-9FEF-EF78479E9E73}"/>
              </a:ext>
            </a:extLst>
          </p:cNvPr>
          <p:cNvSpPr/>
          <p:nvPr/>
        </p:nvSpPr>
        <p:spPr>
          <a:xfrm>
            <a:off x="4885397" y="3949498"/>
            <a:ext cx="3133746" cy="766997"/>
          </a:xfrm>
          <a:prstGeom prst="wedgeEllipseCallout">
            <a:avLst>
              <a:gd name="adj1" fmla="val -74429"/>
              <a:gd name="adj2" fmla="val 73885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b="1" dirty="0"/>
              <a:t>这个比值是确定的吗？是多少？</a:t>
            </a:r>
            <a:endParaRPr lang="zh-CN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B82E266-1EC3-46F6-8ECF-7F22570AEF9C}"/>
                  </a:ext>
                </a:extLst>
              </p:cNvPr>
              <p:cNvSpPr/>
              <p:nvPr/>
            </p:nvSpPr>
            <p:spPr>
              <a:xfrm>
                <a:off x="6461397" y="3247582"/>
                <a:ext cx="1088572" cy="61215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altLang="zh-CN" i="1" kern="1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1B82E266-1EC3-46F6-8ECF-7F22570AE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397" y="3247582"/>
                <a:ext cx="1088572" cy="6121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7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任务二：推理运算，证明猜想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90D73B-964F-474E-809E-B043030D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61" y="734395"/>
            <a:ext cx="8139178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当三角形的一边及其对角确定之后，此边所对应的顶点如何运动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D93D3D59-3831-4B40-A3BD-77BC87D5E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521201"/>
              </p:ext>
            </p:extLst>
          </p:nvPr>
        </p:nvGraphicFramePr>
        <p:xfrm>
          <a:off x="1139576" y="4161642"/>
          <a:ext cx="13415155" cy="43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Document" r:id="rId3" imgW="6120457" imgH="198367" progId="Word.Document.12">
                  <p:embed/>
                </p:oleObj>
              </mc:Choice>
              <mc:Fallback>
                <p:oleObj name="Document" r:id="rId3" imgW="6120457" imgH="1983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576" y="4161642"/>
                        <a:ext cx="13415155" cy="434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箭头: 右 7">
            <a:extLst>
              <a:ext uri="{FF2B5EF4-FFF2-40B4-BE49-F238E27FC236}">
                <a16:creationId xmlns:a16="http://schemas.microsoft.com/office/drawing/2014/main" id="{21923351-34D4-48CB-8424-80DF33ECDE54}"/>
              </a:ext>
            </a:extLst>
          </p:cNvPr>
          <p:cNvSpPr/>
          <p:nvPr/>
        </p:nvSpPr>
        <p:spPr>
          <a:xfrm>
            <a:off x="3700250" y="1586008"/>
            <a:ext cx="769257" cy="17967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C58C15-BE8D-4A1E-B18F-5B9E312C47FD}"/>
              </a:ext>
            </a:extLst>
          </p:cNvPr>
          <p:cNvSpPr txBox="1"/>
          <p:nvPr/>
        </p:nvSpPr>
        <p:spPr>
          <a:xfrm>
            <a:off x="753587" y="1434037"/>
            <a:ext cx="619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圆中同弦所对的圆周角相等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三角形的</a:t>
            </a:r>
            <a:r>
              <a:rPr lang="zh-CN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外接圆</a:t>
            </a:r>
            <a:endParaRPr lang="zh-CN" altLang="en-US" dirty="0"/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64AD41A0-AE39-4745-93AA-7CED43037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07632"/>
              </p:ext>
            </p:extLst>
          </p:nvPr>
        </p:nvGraphicFramePr>
        <p:xfrm>
          <a:off x="-488853" y="1945627"/>
          <a:ext cx="12578630" cy="203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Document" r:id="rId5" imgW="6120457" imgH="990756" progId="Word.Document.12">
                  <p:embed/>
                </p:oleObj>
              </mc:Choice>
              <mc:Fallback>
                <p:oleObj name="Document" r:id="rId5" imgW="6120457" imgH="990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88853" y="1945627"/>
                        <a:ext cx="12578630" cy="2036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80D1076A-6340-437F-BE8D-5B554E146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718" y="1945627"/>
            <a:ext cx="25336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任务二：推理运算，证明猜想</a:t>
            </a:r>
            <a:br>
              <a:rPr lang="zh-CN" altLang="zh-CN" dirty="0"/>
            </a:br>
            <a:endParaRPr lang="zh-CN" altLang="en-US" dirty="0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C012E8F-1FDE-4C5A-9316-78EF019DE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703700"/>
              </p:ext>
            </p:extLst>
          </p:nvPr>
        </p:nvGraphicFramePr>
        <p:xfrm>
          <a:off x="253982" y="850606"/>
          <a:ext cx="10009661" cy="97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Document" r:id="rId3" imgW="6120457" imgH="594381" progId="Word.Document.12">
                  <p:embed/>
                </p:oleObj>
              </mc:Choice>
              <mc:Fallback>
                <p:oleObj name="Document" r:id="rId3" imgW="6120457" imgH="594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982" y="850606"/>
                        <a:ext cx="10009661" cy="971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2B840920-B6BC-41F1-B0A9-9C8A2E63247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3054" y="1991369"/>
            <a:ext cx="1831347" cy="1734694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755F23A-1C38-45CC-B68C-EE9D1B21CF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598446" y="1821712"/>
            <a:ext cx="1831348" cy="2103401"/>
          </a:xfrm>
          <a:prstGeom prst="rect">
            <a:avLst/>
          </a:prstGeom>
        </p:spPr>
      </p:pic>
      <p:sp>
        <p:nvSpPr>
          <p:cNvPr id="11" name="箭头: 下 10">
            <a:extLst>
              <a:ext uri="{FF2B5EF4-FFF2-40B4-BE49-F238E27FC236}">
                <a16:creationId xmlns:a16="http://schemas.microsoft.com/office/drawing/2014/main" id="{0AF9CCD5-F942-4DDF-B10A-7B25D2FBA058}"/>
              </a:ext>
            </a:extLst>
          </p:cNvPr>
          <p:cNvSpPr/>
          <p:nvPr/>
        </p:nvSpPr>
        <p:spPr>
          <a:xfrm>
            <a:off x="6405188" y="2428689"/>
            <a:ext cx="275771" cy="415983"/>
          </a:xfrm>
          <a:prstGeom prst="downArrow">
            <a:avLst/>
          </a:prstGeom>
          <a:solidFill>
            <a:srgbClr val="3E1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F8A807-E192-4520-90A0-1163B4182C58}"/>
              </a:ext>
            </a:extLst>
          </p:cNvPr>
          <p:cNvSpPr/>
          <p:nvPr/>
        </p:nvSpPr>
        <p:spPr>
          <a:xfrm>
            <a:off x="4983126" y="1821712"/>
            <a:ext cx="3005469" cy="5528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类比</a:t>
            </a:r>
            <a:r>
              <a:rPr lang="zh-CN" altLang="en-US" dirty="0"/>
              <a:t>前面</a:t>
            </a:r>
            <a:r>
              <a:rPr lang="zh-CN" altLang="zh-CN" dirty="0"/>
              <a:t>的研究</a:t>
            </a:r>
            <a:r>
              <a:rPr lang="zh-CN" altLang="en-US" dirty="0"/>
              <a:t>方法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D67A403-B485-467F-AEBC-323D24E6DE36}"/>
              </a:ext>
            </a:extLst>
          </p:cNvPr>
          <p:cNvSpPr/>
          <p:nvPr/>
        </p:nvSpPr>
        <p:spPr>
          <a:xfrm>
            <a:off x="4983126" y="2858716"/>
            <a:ext cx="3005469" cy="5528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化斜为直，构造直角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1902FE6-B078-43F8-A2C7-526AD1A51D6D}"/>
              </a:ext>
            </a:extLst>
          </p:cNvPr>
          <p:cNvSpPr/>
          <p:nvPr/>
        </p:nvSpPr>
        <p:spPr>
          <a:xfrm>
            <a:off x="5040338" y="4016447"/>
            <a:ext cx="3005469" cy="5528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作直径</a:t>
            </a: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BDC9B0A7-AEE3-4EE4-93F3-171CE43C5C84}"/>
              </a:ext>
            </a:extLst>
          </p:cNvPr>
          <p:cNvSpPr/>
          <p:nvPr/>
        </p:nvSpPr>
        <p:spPr>
          <a:xfrm>
            <a:off x="6405188" y="3449510"/>
            <a:ext cx="275771" cy="415983"/>
          </a:xfrm>
          <a:prstGeom prst="downArrow">
            <a:avLst/>
          </a:prstGeom>
          <a:solidFill>
            <a:srgbClr val="3E1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对象 16">
            <a:extLst>
              <a:ext uri="{FF2B5EF4-FFF2-40B4-BE49-F238E27FC236}">
                <a16:creationId xmlns:a16="http://schemas.microsoft.com/office/drawing/2014/main" id="{08224C42-8265-4B07-8CC8-879E2AA6A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169526"/>
              </p:ext>
            </p:extLst>
          </p:nvPr>
        </p:nvGraphicFramePr>
        <p:xfrm>
          <a:off x="3914264" y="3598568"/>
          <a:ext cx="9342384" cy="30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Document" r:id="rId7" imgW="6120457" imgH="198007" progId="Word.Document.12">
                  <p:embed/>
                </p:oleObj>
              </mc:Choice>
              <mc:Fallback>
                <p:oleObj name="Document" r:id="rId7" imgW="6120457" imgH="198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14264" y="3598568"/>
                        <a:ext cx="9342384" cy="30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2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392</Words>
  <Application>Microsoft Office PowerPoint</Application>
  <PresentationFormat>全屏显示(16:9)</PresentationFormat>
  <Paragraphs>42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Cambria Math</vt:lpstr>
      <vt:lpstr>1_Office 主题​​</vt:lpstr>
      <vt:lpstr>Document</vt:lpstr>
      <vt:lpstr>Microsoft Word 文档</vt:lpstr>
      <vt:lpstr>Equation</vt:lpstr>
      <vt:lpstr>三角形中 优美的边角关系</vt:lpstr>
      <vt:lpstr>PowerPoint 演示文稿</vt:lpstr>
      <vt:lpstr>任务一:阅读材料，理解猜想 </vt:lpstr>
      <vt:lpstr>任务二：推理运算，证明猜想 </vt:lpstr>
      <vt:lpstr>任务二：推理运算，证明猜想 </vt:lpstr>
      <vt:lpstr>任务二：推理运算，证明猜想 </vt:lpstr>
      <vt:lpstr>任务二：推理运算，证明猜想 </vt:lpstr>
      <vt:lpstr>任务二：推理运算，证明猜想 </vt:lpstr>
      <vt:lpstr>任务二：推理运算，证明猜想 </vt:lpstr>
      <vt:lpstr>任务二：推理运算，证明猜想 </vt:lpstr>
      <vt:lpstr>任务二：推理运算，证明猜想 </vt:lpstr>
      <vt:lpstr>任务三：运用猜想，解决问题  </vt:lpstr>
      <vt:lpstr>任务三：运用猜想，解决问题  </vt:lpstr>
      <vt:lpstr>任务三：运用猜想，解决问题  </vt:lpstr>
      <vt:lpstr>任务三：运用猜想，解决问题  </vt:lpstr>
      <vt:lpstr>总结提升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teng</cp:lastModifiedBy>
  <cp:revision>83</cp:revision>
  <dcterms:created xsi:type="dcterms:W3CDTF">2020-02-01T11:21:00Z</dcterms:created>
  <dcterms:modified xsi:type="dcterms:W3CDTF">2020-03-16T07:53:28Z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