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65" r:id="rId2"/>
    <p:sldId id="305" r:id="rId3"/>
    <p:sldId id="306" r:id="rId4"/>
    <p:sldId id="308" r:id="rId5"/>
    <p:sldId id="310" r:id="rId6"/>
    <p:sldId id="312" r:id="rId7"/>
    <p:sldId id="313" r:id="rId8"/>
    <p:sldId id="297" r:id="rId9"/>
    <p:sldId id="315" r:id="rId10"/>
    <p:sldId id="316" r:id="rId11"/>
    <p:sldId id="317" r:id="rId12"/>
    <p:sldId id="318" r:id="rId13"/>
    <p:sldId id="319" r:id="rId14"/>
    <p:sldId id="309" r:id="rId15"/>
    <p:sldId id="320" r:id="rId16"/>
    <p:sldId id="299" r:id="rId17"/>
    <p:sldId id="322" r:id="rId18"/>
    <p:sldId id="300" r:id="rId19"/>
    <p:sldId id="335" r:id="rId20"/>
    <p:sldId id="301" r:id="rId21"/>
    <p:sldId id="336" r:id="rId22"/>
    <p:sldId id="311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8" r:id="rId34"/>
    <p:sldId id="349" r:id="rId35"/>
    <p:sldId id="350" r:id="rId36"/>
    <p:sldId id="351" r:id="rId37"/>
    <p:sldId id="302" r:id="rId38"/>
    <p:sldId id="303" r:id="rId39"/>
    <p:sldId id="323" r:id="rId40"/>
    <p:sldId id="352" r:id="rId41"/>
    <p:sldId id="353" r:id="rId42"/>
    <p:sldId id="271" r:id="rId4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20" y="-8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1CB2F34-7414-464A-9A2E-0E74B106F82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693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4413" cy="3429000"/>
          </a:xfrm>
        </p:spPr>
      </p:sp>
      <p:sp>
        <p:nvSpPr>
          <p:cNvPr id="6147" name="文本占位符 614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5234" y="4343067"/>
            <a:ext cx="5025750" cy="4114132"/>
          </a:xfrm>
        </p:spPr>
        <p:txBody>
          <a:bodyPr lIns="98938" tIns="49469" rIns="98938" bIns="49469"/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4413" cy="3429000"/>
          </a:xfrm>
        </p:spPr>
      </p:sp>
      <p:sp>
        <p:nvSpPr>
          <p:cNvPr id="6147" name="文本占位符 614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5234" y="4343067"/>
            <a:ext cx="5025750" cy="4114132"/>
          </a:xfrm>
        </p:spPr>
        <p:txBody>
          <a:bodyPr lIns="98938" tIns="49469" rIns="98938" bIns="49469"/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1CB2F34-7414-464A-9A2E-0E74B106F82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9448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hyperlink" Target="../../Local%20Settings/Temp/Rar$DI00.828/&#20013;&#28857;&#22235;&#36793;&#24418;.gsp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Temporary%20Internet%20Files/Content.IE5/&#20064;&#39064;&#22235;.gsp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18476" y="2025306"/>
            <a:ext cx="6125524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26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几何图形的探秘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孟丽珊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9623" y="1223682"/>
            <a:ext cx="7891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问题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：请用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Venn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图表示这些四边形之间具有怎样的关系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07447" y="2358652"/>
            <a:ext cx="4133850" cy="1401763"/>
            <a:chOff x="2160" y="9084"/>
            <a:chExt cx="6510" cy="2964"/>
          </a:xfrm>
        </p:grpSpPr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4680" y="9240"/>
              <a:ext cx="1800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平行四边形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176" name="Oval 24"/>
            <p:cNvSpPr>
              <a:spLocks noChangeArrowheads="1"/>
            </p:cNvSpPr>
            <p:nvPr/>
          </p:nvSpPr>
          <p:spPr bwMode="auto">
            <a:xfrm>
              <a:off x="2160" y="9084"/>
              <a:ext cx="6510" cy="29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1572372" y="2187202"/>
            <a:ext cx="5553075" cy="17351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853640" y="2856660"/>
            <a:ext cx="800100" cy="5445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四边形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9623" y="1223682"/>
            <a:ext cx="7891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问题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：请用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Venn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图表示这些四边形之间具有怎样的关系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07447" y="2358652"/>
            <a:ext cx="4133850" cy="1401763"/>
            <a:chOff x="2160" y="9084"/>
            <a:chExt cx="6510" cy="2964"/>
          </a:xfrm>
        </p:grpSpPr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4680" y="9240"/>
              <a:ext cx="1800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平行四边形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176" name="Oval 24"/>
            <p:cNvSpPr>
              <a:spLocks noChangeArrowheads="1"/>
            </p:cNvSpPr>
            <p:nvPr/>
          </p:nvSpPr>
          <p:spPr bwMode="auto">
            <a:xfrm>
              <a:off x="2160" y="9084"/>
              <a:ext cx="6510" cy="29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auto">
            <a:xfrm>
              <a:off x="2580" y="9911"/>
              <a:ext cx="3570" cy="1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3597" y="10176"/>
              <a:ext cx="900" cy="8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矩形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1572372" y="2187202"/>
            <a:ext cx="5553075" cy="17351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853640" y="2856660"/>
            <a:ext cx="800100" cy="5445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四边形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9623" y="1223682"/>
            <a:ext cx="7891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问题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：请用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Venn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图表示这些四边形之间具有怎样的关系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07447" y="2358652"/>
            <a:ext cx="4133850" cy="1401763"/>
            <a:chOff x="2160" y="9084"/>
            <a:chExt cx="6510" cy="2964"/>
          </a:xfrm>
        </p:grpSpPr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4680" y="9240"/>
              <a:ext cx="1800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平行四边形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177" name="Oval 25"/>
            <p:cNvSpPr>
              <a:spLocks noChangeArrowheads="1"/>
            </p:cNvSpPr>
            <p:nvPr/>
          </p:nvSpPr>
          <p:spPr bwMode="auto">
            <a:xfrm>
              <a:off x="4575" y="9911"/>
              <a:ext cx="3570" cy="1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76" name="Oval 24"/>
            <p:cNvSpPr>
              <a:spLocks noChangeArrowheads="1"/>
            </p:cNvSpPr>
            <p:nvPr/>
          </p:nvSpPr>
          <p:spPr bwMode="auto">
            <a:xfrm>
              <a:off x="2160" y="9084"/>
              <a:ext cx="6510" cy="29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auto">
            <a:xfrm>
              <a:off x="2580" y="9911"/>
              <a:ext cx="3570" cy="1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3597" y="10176"/>
              <a:ext cx="900" cy="8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矩形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6480" y="10176"/>
              <a:ext cx="900" cy="8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菱形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1572372" y="2187202"/>
            <a:ext cx="5553075" cy="17351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853640" y="2856660"/>
            <a:ext cx="800100" cy="5445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四边形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9623" y="1223682"/>
            <a:ext cx="7891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问题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：请用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Venn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图表示这些四边形之间具有怎样的关系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07447" y="2358652"/>
            <a:ext cx="4133850" cy="1401763"/>
            <a:chOff x="2160" y="9084"/>
            <a:chExt cx="6510" cy="2964"/>
          </a:xfrm>
        </p:grpSpPr>
        <p:sp>
          <p:nvSpPr>
            <p:cNvPr id="49179" name="Text Box 27"/>
            <p:cNvSpPr txBox="1">
              <a:spLocks noChangeArrowheads="1"/>
            </p:cNvSpPr>
            <p:nvPr/>
          </p:nvSpPr>
          <p:spPr bwMode="auto">
            <a:xfrm>
              <a:off x="4860" y="10176"/>
              <a:ext cx="1260" cy="8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正方形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4680" y="9240"/>
              <a:ext cx="1800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平行四边形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177" name="Oval 25"/>
            <p:cNvSpPr>
              <a:spLocks noChangeArrowheads="1"/>
            </p:cNvSpPr>
            <p:nvPr/>
          </p:nvSpPr>
          <p:spPr bwMode="auto">
            <a:xfrm>
              <a:off x="4575" y="9911"/>
              <a:ext cx="3570" cy="1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76" name="Oval 24"/>
            <p:cNvSpPr>
              <a:spLocks noChangeArrowheads="1"/>
            </p:cNvSpPr>
            <p:nvPr/>
          </p:nvSpPr>
          <p:spPr bwMode="auto">
            <a:xfrm>
              <a:off x="2160" y="9084"/>
              <a:ext cx="6510" cy="29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auto">
            <a:xfrm>
              <a:off x="2580" y="9911"/>
              <a:ext cx="3570" cy="1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3597" y="10176"/>
              <a:ext cx="900" cy="8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矩形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6480" y="10176"/>
              <a:ext cx="900" cy="8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菱形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1572372" y="2187202"/>
            <a:ext cx="5553075" cy="17351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853640" y="2856660"/>
            <a:ext cx="800100" cy="5445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四边形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73789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问题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：你能按照问题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的顺序从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“边、角、对角线”的角度来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梳理本章所学图形的性质定理吗？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43381"/>
            <a:ext cx="8780929" cy="2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/>
        </p:nvGraphicFramePr>
        <p:xfrm>
          <a:off x="179387" y="492218"/>
          <a:ext cx="8964613" cy="4651281"/>
        </p:xfrm>
        <a:graphic>
          <a:graphicData uri="http://schemas.openxmlformats.org/drawingml/2006/table">
            <a:tbl>
              <a:tblPr/>
              <a:tblGrid>
                <a:gridCol w="1239838"/>
                <a:gridCol w="1527175"/>
                <a:gridCol w="1333500"/>
                <a:gridCol w="3178175"/>
                <a:gridCol w="1685925"/>
              </a:tblGrid>
              <a:tr h="102851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500" b="1" dirty="0"/>
                        <a:t>       </a:t>
                      </a:r>
                      <a:r>
                        <a:rPr lang="zh-CN" altLang="en-US" sz="1500" b="1" dirty="0"/>
                        <a:t>项目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500" b="1" dirty="0"/>
                        <a:t>四边形</a:t>
                      </a:r>
                    </a:p>
                  </a:txBody>
                  <a:tcPr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rnd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/>
                        <a:t>边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/>
                        <a:t>角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/>
                        <a:t>对角线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/>
                        <a:t>对称性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9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200" b="1"/>
                        <a:t>平行四边形</a:t>
                      </a:r>
                    </a:p>
                  </a:txBody>
                  <a:tcPr marT="34290" marB="34290" anchor="b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332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200" b="1"/>
                        <a:t>矩形</a:t>
                      </a:r>
                    </a:p>
                  </a:txBody>
                  <a:tcPr marT="34290" marB="34290" anchor="b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332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200" b="1"/>
                        <a:t>菱形</a:t>
                      </a:r>
                    </a:p>
                  </a:txBody>
                  <a:tcPr marT="34290" marB="34290" anchor="b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72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200" b="1" dirty="0"/>
                        <a:t>正方形</a:t>
                      </a:r>
                    </a:p>
                  </a:txBody>
                  <a:tcPr marT="34290" marB="34290" anchor="b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 dirty="0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500" b="1" dirty="0"/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2" name="文本框 8232"/>
          <p:cNvSpPr txBox="1">
            <a:spLocks noChangeArrowheads="1"/>
          </p:cNvSpPr>
          <p:nvPr/>
        </p:nvSpPr>
        <p:spPr bwMode="auto">
          <a:xfrm>
            <a:off x="4191000" y="14859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8233" name="文本框 8233"/>
          <p:cNvSpPr txBox="1">
            <a:spLocks noChangeArrowheads="1"/>
          </p:cNvSpPr>
          <p:nvPr/>
        </p:nvSpPr>
        <p:spPr bwMode="auto">
          <a:xfrm>
            <a:off x="2514600" y="142875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8235" name="文本框 8234"/>
          <p:cNvSpPr txBox="1">
            <a:spLocks noChangeArrowheads="1"/>
          </p:cNvSpPr>
          <p:nvPr/>
        </p:nvSpPr>
        <p:spPr bwMode="auto">
          <a:xfrm>
            <a:off x="1406806" y="1693559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对边平行且相等</a:t>
            </a:r>
          </a:p>
        </p:txBody>
      </p:sp>
      <p:sp>
        <p:nvSpPr>
          <p:cNvPr id="8236" name="文本框 8235"/>
          <p:cNvSpPr txBox="1">
            <a:spLocks noChangeArrowheads="1"/>
          </p:cNvSpPr>
          <p:nvPr/>
        </p:nvSpPr>
        <p:spPr bwMode="auto">
          <a:xfrm>
            <a:off x="1299230" y="2569860"/>
            <a:ext cx="1752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对边平行且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相等</a:t>
            </a:r>
          </a:p>
        </p:txBody>
      </p:sp>
      <p:sp>
        <p:nvSpPr>
          <p:cNvPr id="8237" name="文本框 8236"/>
          <p:cNvSpPr txBox="1">
            <a:spLocks noChangeArrowheads="1"/>
          </p:cNvSpPr>
          <p:nvPr/>
        </p:nvSpPr>
        <p:spPr bwMode="auto">
          <a:xfrm>
            <a:off x="1277471" y="3405468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对边平行</a:t>
            </a:r>
          </a:p>
          <a:p>
            <a:pPr algn="ctr">
              <a:spcBef>
                <a:spcPct val="2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且四边相等</a:t>
            </a:r>
          </a:p>
        </p:txBody>
      </p:sp>
      <p:sp>
        <p:nvSpPr>
          <p:cNvPr id="8238" name="文本框 8237"/>
          <p:cNvSpPr txBox="1">
            <a:spLocks noChangeArrowheads="1"/>
          </p:cNvSpPr>
          <p:nvPr/>
        </p:nvSpPr>
        <p:spPr bwMode="auto">
          <a:xfrm>
            <a:off x="1442944" y="4202416"/>
            <a:ext cx="167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对边平行</a:t>
            </a:r>
          </a:p>
          <a:p>
            <a:pPr algn="ctr">
              <a:spcBef>
                <a:spcPct val="2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且四边相等</a:t>
            </a:r>
          </a:p>
        </p:txBody>
      </p:sp>
      <p:sp>
        <p:nvSpPr>
          <p:cNvPr id="8239" name="文本框 8238"/>
          <p:cNvSpPr txBox="1">
            <a:spLocks noChangeArrowheads="1"/>
          </p:cNvSpPr>
          <p:nvPr/>
        </p:nvSpPr>
        <p:spPr bwMode="auto">
          <a:xfrm>
            <a:off x="2962835" y="1606925"/>
            <a:ext cx="1295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对角相等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邻角互补</a:t>
            </a:r>
          </a:p>
        </p:txBody>
      </p:sp>
      <p:sp>
        <p:nvSpPr>
          <p:cNvPr id="8240" name="文本框 8239"/>
          <p:cNvSpPr txBox="1">
            <a:spLocks noChangeArrowheads="1"/>
          </p:cNvSpPr>
          <p:nvPr/>
        </p:nvSpPr>
        <p:spPr bwMode="auto">
          <a:xfrm>
            <a:off x="2868705" y="2575112"/>
            <a:ext cx="137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四个角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都是直角</a:t>
            </a:r>
          </a:p>
        </p:txBody>
      </p:sp>
      <p:sp>
        <p:nvSpPr>
          <p:cNvPr id="8241" name="文本框 8240"/>
          <p:cNvSpPr txBox="1">
            <a:spLocks noChangeArrowheads="1"/>
          </p:cNvSpPr>
          <p:nvPr/>
        </p:nvSpPr>
        <p:spPr bwMode="auto">
          <a:xfrm>
            <a:off x="2935941" y="3405468"/>
            <a:ext cx="137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对角相等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邻角互补</a:t>
            </a:r>
          </a:p>
        </p:txBody>
      </p:sp>
      <p:sp>
        <p:nvSpPr>
          <p:cNvPr id="8242" name="文本框 8241"/>
          <p:cNvSpPr txBox="1">
            <a:spLocks noChangeArrowheads="1"/>
          </p:cNvSpPr>
          <p:nvPr/>
        </p:nvSpPr>
        <p:spPr bwMode="auto">
          <a:xfrm>
            <a:off x="2985247" y="4281726"/>
            <a:ext cx="137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四个角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都是直角</a:t>
            </a:r>
          </a:p>
        </p:txBody>
      </p:sp>
      <p:sp>
        <p:nvSpPr>
          <p:cNvPr id="8243" name="文本框 8242"/>
          <p:cNvSpPr txBox="1">
            <a:spLocks noChangeArrowheads="1"/>
          </p:cNvSpPr>
          <p:nvPr/>
        </p:nvSpPr>
        <p:spPr bwMode="auto">
          <a:xfrm>
            <a:off x="4616824" y="1832163"/>
            <a:ext cx="222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对角线互相平分</a:t>
            </a:r>
          </a:p>
        </p:txBody>
      </p:sp>
      <p:sp>
        <p:nvSpPr>
          <p:cNvPr id="8244" name="文本框 8243"/>
          <p:cNvSpPr txBox="1">
            <a:spLocks noChangeArrowheads="1"/>
          </p:cNvSpPr>
          <p:nvPr/>
        </p:nvSpPr>
        <p:spPr bwMode="auto">
          <a:xfrm>
            <a:off x="4360304" y="2827245"/>
            <a:ext cx="2808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对角线互相平分且相等</a:t>
            </a:r>
          </a:p>
        </p:txBody>
      </p:sp>
      <p:sp>
        <p:nvSpPr>
          <p:cNvPr id="8245" name="文本框 8244"/>
          <p:cNvSpPr txBox="1">
            <a:spLocks noChangeArrowheads="1"/>
          </p:cNvSpPr>
          <p:nvPr/>
        </p:nvSpPr>
        <p:spPr bwMode="auto">
          <a:xfrm>
            <a:off x="4193989" y="3446160"/>
            <a:ext cx="3311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对角线互相垂直平分，且每一条对角线平分一组对角</a:t>
            </a:r>
          </a:p>
        </p:txBody>
      </p:sp>
      <p:sp>
        <p:nvSpPr>
          <p:cNvPr id="8246" name="文本框 8245"/>
          <p:cNvSpPr txBox="1">
            <a:spLocks noChangeArrowheads="1"/>
          </p:cNvSpPr>
          <p:nvPr/>
        </p:nvSpPr>
        <p:spPr bwMode="auto">
          <a:xfrm>
            <a:off x="4251979" y="4215093"/>
            <a:ext cx="33131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</a:rPr>
              <a:t>对角线互相垂直平分且相等，每一条对角线平分一组对角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247" name="文本框 8246"/>
          <p:cNvSpPr txBox="1">
            <a:spLocks noChangeArrowheads="1"/>
          </p:cNvSpPr>
          <p:nvPr/>
        </p:nvSpPr>
        <p:spPr bwMode="auto">
          <a:xfrm>
            <a:off x="7391400" y="1707357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中心对称图形</a:t>
            </a:r>
          </a:p>
        </p:txBody>
      </p:sp>
      <p:sp>
        <p:nvSpPr>
          <p:cNvPr id="8248" name="文本框 8247"/>
          <p:cNvSpPr txBox="1">
            <a:spLocks noChangeArrowheads="1"/>
          </p:cNvSpPr>
          <p:nvPr/>
        </p:nvSpPr>
        <p:spPr bwMode="auto">
          <a:xfrm>
            <a:off x="7239000" y="2534771"/>
            <a:ext cx="2133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中心对称图形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轴对称图形</a:t>
            </a:r>
          </a:p>
        </p:txBody>
      </p:sp>
      <p:sp>
        <p:nvSpPr>
          <p:cNvPr id="8249" name="文本框 8248"/>
          <p:cNvSpPr txBox="1">
            <a:spLocks noChangeArrowheads="1"/>
          </p:cNvSpPr>
          <p:nvPr/>
        </p:nvSpPr>
        <p:spPr bwMode="auto">
          <a:xfrm>
            <a:off x="7239000" y="3405469"/>
            <a:ext cx="1905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中心对称图形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轴对称图形</a:t>
            </a:r>
          </a:p>
        </p:txBody>
      </p:sp>
      <p:sp>
        <p:nvSpPr>
          <p:cNvPr id="8250" name="文本框 8249"/>
          <p:cNvSpPr txBox="1">
            <a:spLocks noChangeArrowheads="1"/>
          </p:cNvSpPr>
          <p:nvPr/>
        </p:nvSpPr>
        <p:spPr bwMode="auto">
          <a:xfrm>
            <a:off x="7315200" y="4281726"/>
            <a:ext cx="1828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中心对称图形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Times New Roman" pitchFamily="18" charset="0"/>
              </a:rPr>
              <a:t>轴对称图形</a:t>
            </a:r>
          </a:p>
        </p:txBody>
      </p:sp>
      <p:sp>
        <p:nvSpPr>
          <p:cNvPr id="2" name="文本框 8250"/>
          <p:cNvSpPr txBox="1">
            <a:spLocks noChangeArrowheads="1"/>
          </p:cNvSpPr>
          <p:nvPr/>
        </p:nvSpPr>
        <p:spPr bwMode="auto">
          <a:xfrm>
            <a:off x="0" y="0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楷体_GB2312" pitchFamily="1" charset="-122"/>
              </a:rPr>
              <a:t>二、几种平行四边形的性质：</a:t>
            </a:r>
          </a:p>
        </p:txBody>
      </p:sp>
      <p:sp>
        <p:nvSpPr>
          <p:cNvPr id="8251" name="平行四边形 8251"/>
          <p:cNvSpPr>
            <a:spLocks noChangeArrowheads="1"/>
          </p:cNvSpPr>
          <p:nvPr/>
        </p:nvSpPr>
        <p:spPr bwMode="auto">
          <a:xfrm>
            <a:off x="215152" y="1701053"/>
            <a:ext cx="1143000" cy="3429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252" name="矩形 8252"/>
          <p:cNvSpPr>
            <a:spLocks noChangeArrowheads="1"/>
          </p:cNvSpPr>
          <p:nvPr/>
        </p:nvSpPr>
        <p:spPr bwMode="auto">
          <a:xfrm>
            <a:off x="281735" y="2739838"/>
            <a:ext cx="990600" cy="28575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253" name="菱形 8253"/>
          <p:cNvSpPr>
            <a:spLocks noChangeArrowheads="1"/>
          </p:cNvSpPr>
          <p:nvPr/>
        </p:nvSpPr>
        <p:spPr bwMode="auto">
          <a:xfrm>
            <a:off x="287244" y="3623984"/>
            <a:ext cx="1143000" cy="342900"/>
          </a:xfrm>
          <a:prstGeom prst="diamond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254" name="矩形 8254"/>
          <p:cNvSpPr>
            <a:spLocks noChangeArrowheads="1"/>
          </p:cNvSpPr>
          <p:nvPr/>
        </p:nvSpPr>
        <p:spPr bwMode="auto">
          <a:xfrm>
            <a:off x="457200" y="4410426"/>
            <a:ext cx="609600" cy="43934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35" grpId="0"/>
      <p:bldP spid="8236" grpId="0"/>
      <p:bldP spid="8237" grpId="0"/>
      <p:bldP spid="8238" grpId="0"/>
      <p:bldP spid="8239" grpId="0"/>
      <p:bldP spid="8240" grpId="0"/>
      <p:bldP spid="8241" grpId="0"/>
      <p:bldP spid="8242" grpId="0"/>
      <p:bldP spid="8243" grpId="0"/>
      <p:bldP spid="8244" grpId="0"/>
      <p:bldP spid="8245" grpId="0"/>
      <p:bldP spid="8246" grpId="0"/>
      <p:bldP spid="8247" grpId="0"/>
      <p:bldP spid="8248" grpId="0"/>
      <p:bldP spid="8249" grpId="0"/>
      <p:bldP spid="8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49624" y="1532965"/>
            <a:ext cx="7879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问题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①：如果原图形是四边形，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你能从“边、角”的角度来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梳理所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学图形的判定定理吗？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5495" y="228600"/>
            <a:ext cx="7879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问题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①：如果原图形是四边形，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你能从“边、角”的角度来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梳理所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学图形的判定定理吗？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668" y="1541650"/>
            <a:ext cx="7468643" cy="24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62318"/>
            <a:ext cx="746871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/>
              <a:t>问题</a:t>
            </a:r>
            <a:r>
              <a:rPr lang="en-US" sz="2400" dirty="0" smtClean="0"/>
              <a:t>②</a:t>
            </a:r>
            <a:r>
              <a:rPr lang="zh-CN" altLang="en-US" sz="2400" dirty="0" smtClean="0"/>
              <a:t>：如果原图形是四边形，</a:t>
            </a:r>
            <a:endParaRPr lang="en-US" altLang="zh-CN" sz="2400" dirty="0" smtClean="0"/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/>
              <a:t>你能从</a:t>
            </a:r>
            <a:r>
              <a:rPr lang="en-US" sz="2400" dirty="0" smtClean="0"/>
              <a:t>“</a:t>
            </a:r>
            <a:r>
              <a:rPr lang="zh-CN" altLang="en-US" sz="2400" dirty="0" smtClean="0"/>
              <a:t>对角线</a:t>
            </a:r>
            <a:r>
              <a:rPr lang="en-US" sz="2400" dirty="0" smtClean="0"/>
              <a:t>”</a:t>
            </a:r>
            <a:r>
              <a:rPr lang="zh-CN" altLang="en-US" sz="2400" dirty="0" smtClean="0"/>
              <a:t>的角度来</a:t>
            </a:r>
            <a:r>
              <a:rPr lang="zh-CN" altLang="en-US" sz="2400" dirty="0" smtClean="0"/>
              <a:t>梳理所</a:t>
            </a:r>
            <a:r>
              <a:rPr lang="zh-CN" altLang="en-US" sz="2400" dirty="0" smtClean="0"/>
              <a:t>学图形的判定定理吗？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62318"/>
            <a:ext cx="80842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/>
              <a:t>问题</a:t>
            </a:r>
            <a:r>
              <a:rPr lang="en-US" sz="2400" dirty="0" smtClean="0"/>
              <a:t>②</a:t>
            </a:r>
            <a:r>
              <a:rPr lang="zh-CN" altLang="en-US" sz="2400" dirty="0" smtClean="0"/>
              <a:t>：如果原图形是四边形，</a:t>
            </a:r>
            <a:endParaRPr lang="en-US" altLang="zh-CN" sz="2400" dirty="0" smtClean="0"/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/>
              <a:t>你能从</a:t>
            </a:r>
            <a:r>
              <a:rPr lang="en-US" sz="2400" dirty="0" smtClean="0"/>
              <a:t>“</a:t>
            </a:r>
            <a:r>
              <a:rPr lang="zh-CN" altLang="en-US" sz="2400" dirty="0" smtClean="0"/>
              <a:t>对角线</a:t>
            </a:r>
            <a:r>
              <a:rPr lang="en-US" sz="2400" dirty="0" smtClean="0"/>
              <a:t>”</a:t>
            </a:r>
            <a:r>
              <a:rPr lang="zh-CN" altLang="en-US" sz="2400" dirty="0" smtClean="0"/>
              <a:t>的角度来梳理本章所学图形的判定定理吗？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4" cstate="print"/>
          <a:srcRect r="51170" b="5732"/>
          <a:stretch>
            <a:fillRect/>
          </a:stretch>
        </p:blipFill>
        <p:spPr bwMode="auto">
          <a:xfrm>
            <a:off x="1506271" y="2007599"/>
            <a:ext cx="4235622" cy="24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1"/>
            <a:ext cx="5143499" cy="9146821"/>
          </a:xfrm>
          <a:prstGeom prst="rect">
            <a:avLst/>
          </a:prstGeom>
        </p:spPr>
      </p:pic>
      <p:grpSp>
        <p:nvGrpSpPr>
          <p:cNvPr id="2" name="Group 41"/>
          <p:cNvGrpSpPr>
            <a:grpSpLocks noChangeAspect="1"/>
          </p:cNvGrpSpPr>
          <p:nvPr/>
        </p:nvGrpSpPr>
        <p:grpSpPr>
          <a:xfrm>
            <a:off x="1540914" y="2880641"/>
            <a:ext cx="1820471" cy="409422"/>
            <a:chOff x="6630561" y="2371884"/>
            <a:chExt cx="3192362" cy="717959"/>
          </a:xfrm>
          <a:solidFill>
            <a:schemeClr val="bg2">
              <a:lumMod val="75000"/>
            </a:schemeClr>
          </a:solidFill>
        </p:grpSpPr>
        <p:sp>
          <p:nvSpPr>
            <p:cNvPr id="43" name="Freeform 10"/>
            <p:cNvSpPr/>
            <p:nvPr/>
          </p:nvSpPr>
          <p:spPr bwMode="auto">
            <a:xfrm rot="5400000" flipV="1">
              <a:off x="8023469" y="1277624"/>
              <a:ext cx="662035" cy="2936872"/>
            </a:xfrm>
            <a:custGeom>
              <a:avLst/>
              <a:gdLst>
                <a:gd name="T0" fmla="*/ 0 w 630"/>
                <a:gd name="T1" fmla="*/ 0 h 2415"/>
                <a:gd name="T2" fmla="*/ 0 w 630"/>
                <a:gd name="T3" fmla="*/ 2415 h 2415"/>
                <a:gd name="T4" fmla="*/ 630 w 630"/>
                <a:gd name="T5" fmla="*/ 2415 h 2415"/>
                <a:gd name="T6" fmla="*/ 630 w 630"/>
                <a:gd name="T7" fmla="*/ 257 h 2415"/>
                <a:gd name="T8" fmla="*/ 0 w 630"/>
                <a:gd name="T9" fmla="*/ 0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2415">
                  <a:moveTo>
                    <a:pt x="0" y="0"/>
                  </a:moveTo>
                  <a:lnTo>
                    <a:pt x="0" y="2415"/>
                  </a:lnTo>
                  <a:lnTo>
                    <a:pt x="630" y="2415"/>
                  </a:lnTo>
                  <a:lnTo>
                    <a:pt x="630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630561" y="2371884"/>
              <a:ext cx="729128" cy="7179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</p:grpSp>
      <p:grpSp>
        <p:nvGrpSpPr>
          <p:cNvPr id="4" name="Group 44"/>
          <p:cNvGrpSpPr>
            <a:grpSpLocks noChangeAspect="1"/>
          </p:cNvGrpSpPr>
          <p:nvPr/>
        </p:nvGrpSpPr>
        <p:grpSpPr>
          <a:xfrm>
            <a:off x="5397804" y="2300744"/>
            <a:ext cx="1665892" cy="374080"/>
            <a:chOff x="3368612" y="2371884"/>
            <a:chExt cx="3197297" cy="717959"/>
          </a:xfrm>
          <a:solidFill>
            <a:schemeClr val="bg2">
              <a:lumMod val="90000"/>
            </a:schemeClr>
          </a:solidFill>
        </p:grpSpPr>
        <p:sp>
          <p:nvSpPr>
            <p:cNvPr id="46" name="Freeform 10"/>
            <p:cNvSpPr/>
            <p:nvPr/>
          </p:nvSpPr>
          <p:spPr bwMode="auto">
            <a:xfrm rot="5400000">
              <a:off x="4511583" y="1272074"/>
              <a:ext cx="662034" cy="2947976"/>
            </a:xfrm>
            <a:custGeom>
              <a:avLst/>
              <a:gdLst>
                <a:gd name="T0" fmla="*/ 0 w 630"/>
                <a:gd name="T1" fmla="*/ 0 h 2415"/>
                <a:gd name="T2" fmla="*/ 0 w 630"/>
                <a:gd name="T3" fmla="*/ 2415 h 2415"/>
                <a:gd name="T4" fmla="*/ 630 w 630"/>
                <a:gd name="T5" fmla="*/ 2415 h 2415"/>
                <a:gd name="T6" fmla="*/ 630 w 630"/>
                <a:gd name="T7" fmla="*/ 257 h 2415"/>
                <a:gd name="T8" fmla="*/ 0 w 630"/>
                <a:gd name="T9" fmla="*/ 0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2415">
                  <a:moveTo>
                    <a:pt x="0" y="0"/>
                  </a:moveTo>
                  <a:lnTo>
                    <a:pt x="0" y="2415"/>
                  </a:lnTo>
                  <a:lnTo>
                    <a:pt x="630" y="2415"/>
                  </a:lnTo>
                  <a:lnTo>
                    <a:pt x="630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836781" y="2371884"/>
              <a:ext cx="729128" cy="7179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</p:grpSp>
      <p:grpSp>
        <p:nvGrpSpPr>
          <p:cNvPr id="5" name="Group 47"/>
          <p:cNvGrpSpPr>
            <a:grpSpLocks noChangeAspect="1"/>
          </p:cNvGrpSpPr>
          <p:nvPr/>
        </p:nvGrpSpPr>
        <p:grpSpPr>
          <a:xfrm>
            <a:off x="2389457" y="1872065"/>
            <a:ext cx="1258593" cy="284704"/>
            <a:chOff x="6630561" y="2371884"/>
            <a:chExt cx="3173892" cy="717959"/>
          </a:xfrm>
          <a:solidFill>
            <a:schemeClr val="accent1">
              <a:lumMod val="50000"/>
            </a:schemeClr>
          </a:solidFill>
        </p:grpSpPr>
        <p:sp>
          <p:nvSpPr>
            <p:cNvPr id="49" name="Freeform 10"/>
            <p:cNvSpPr/>
            <p:nvPr/>
          </p:nvSpPr>
          <p:spPr bwMode="auto">
            <a:xfrm rot="5400000" flipV="1">
              <a:off x="8009930" y="1282491"/>
              <a:ext cx="662038" cy="2927008"/>
            </a:xfrm>
            <a:custGeom>
              <a:avLst/>
              <a:gdLst>
                <a:gd name="T0" fmla="*/ 0 w 630"/>
                <a:gd name="T1" fmla="*/ 0 h 2415"/>
                <a:gd name="T2" fmla="*/ 0 w 630"/>
                <a:gd name="T3" fmla="*/ 2415 h 2415"/>
                <a:gd name="T4" fmla="*/ 630 w 630"/>
                <a:gd name="T5" fmla="*/ 2415 h 2415"/>
                <a:gd name="T6" fmla="*/ 630 w 630"/>
                <a:gd name="T7" fmla="*/ 257 h 2415"/>
                <a:gd name="T8" fmla="*/ 0 w 630"/>
                <a:gd name="T9" fmla="*/ 0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2415">
                  <a:moveTo>
                    <a:pt x="0" y="0"/>
                  </a:moveTo>
                  <a:lnTo>
                    <a:pt x="0" y="2415"/>
                  </a:lnTo>
                  <a:lnTo>
                    <a:pt x="630" y="2415"/>
                  </a:lnTo>
                  <a:lnTo>
                    <a:pt x="630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630561" y="2371884"/>
              <a:ext cx="729128" cy="7179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</p:grpSp>
      <p:grpSp>
        <p:nvGrpSpPr>
          <p:cNvPr id="31" name="Group 3"/>
          <p:cNvGrpSpPr/>
          <p:nvPr/>
        </p:nvGrpSpPr>
        <p:grpSpPr bwMode="auto">
          <a:xfrm>
            <a:off x="3351822" y="2728888"/>
            <a:ext cx="2153466" cy="715442"/>
            <a:chOff x="6213792" y="4114590"/>
            <a:chExt cx="3394232" cy="814592"/>
          </a:xfrm>
        </p:grpSpPr>
        <p:sp>
          <p:nvSpPr>
            <p:cNvPr id="18" name="Freeform 23"/>
            <p:cNvSpPr/>
            <p:nvPr/>
          </p:nvSpPr>
          <p:spPr bwMode="auto">
            <a:xfrm>
              <a:off x="8219560" y="4189137"/>
              <a:ext cx="675469" cy="534025"/>
            </a:xfrm>
            <a:custGeom>
              <a:avLst/>
              <a:gdLst>
                <a:gd name="T0" fmla="*/ 752 w 752"/>
                <a:gd name="T1" fmla="*/ 88 h 595"/>
                <a:gd name="T2" fmla="*/ 752 w 752"/>
                <a:gd name="T3" fmla="*/ 595 h 595"/>
                <a:gd name="T4" fmla="*/ 0 w 752"/>
                <a:gd name="T5" fmla="*/ 395 h 595"/>
                <a:gd name="T6" fmla="*/ 0 w 752"/>
                <a:gd name="T7" fmla="*/ 0 h 595"/>
                <a:gd name="T8" fmla="*/ 752 w 752"/>
                <a:gd name="T9" fmla="*/ 8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595">
                  <a:moveTo>
                    <a:pt x="752" y="88"/>
                  </a:moveTo>
                  <a:lnTo>
                    <a:pt x="752" y="595"/>
                  </a:lnTo>
                  <a:lnTo>
                    <a:pt x="0" y="395"/>
                  </a:lnTo>
                  <a:lnTo>
                    <a:pt x="0" y="0"/>
                  </a:lnTo>
                  <a:lnTo>
                    <a:pt x="752" y="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6928663" y="4194559"/>
              <a:ext cx="1290897" cy="570620"/>
            </a:xfrm>
            <a:custGeom>
              <a:avLst/>
              <a:gdLst>
                <a:gd name="T0" fmla="*/ 1437 w 1437"/>
                <a:gd name="T1" fmla="*/ 0 h 636"/>
                <a:gd name="T2" fmla="*/ 1437 w 1437"/>
                <a:gd name="T3" fmla="*/ 395 h 636"/>
                <a:gd name="T4" fmla="*/ 0 w 1437"/>
                <a:gd name="T5" fmla="*/ 636 h 636"/>
                <a:gd name="T6" fmla="*/ 0 w 1437"/>
                <a:gd name="T7" fmla="*/ 129 h 636"/>
                <a:gd name="T8" fmla="*/ 1437 w 1437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636">
                  <a:moveTo>
                    <a:pt x="1437" y="0"/>
                  </a:moveTo>
                  <a:lnTo>
                    <a:pt x="1437" y="395"/>
                  </a:lnTo>
                  <a:lnTo>
                    <a:pt x="0" y="636"/>
                  </a:lnTo>
                  <a:lnTo>
                    <a:pt x="0" y="12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6213792" y="4300279"/>
              <a:ext cx="1388464" cy="619414"/>
            </a:xfrm>
            <a:custGeom>
              <a:avLst/>
              <a:gdLst>
                <a:gd name="T0" fmla="*/ 1547 w 1547"/>
                <a:gd name="T1" fmla="*/ 183 h 690"/>
                <a:gd name="T2" fmla="*/ 1547 w 1547"/>
                <a:gd name="T3" fmla="*/ 690 h 690"/>
                <a:gd name="T4" fmla="*/ 0 w 1547"/>
                <a:gd name="T5" fmla="*/ 504 h 690"/>
                <a:gd name="T6" fmla="*/ 0 w 1547"/>
                <a:gd name="T7" fmla="*/ 0 h 690"/>
                <a:gd name="T8" fmla="*/ 1547 w 1547"/>
                <a:gd name="T9" fmla="*/ 18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690">
                  <a:moveTo>
                    <a:pt x="1547" y="183"/>
                  </a:moveTo>
                  <a:lnTo>
                    <a:pt x="1547" y="690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1547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7602256" y="4275882"/>
              <a:ext cx="2005768" cy="653300"/>
            </a:xfrm>
            <a:custGeom>
              <a:avLst/>
              <a:gdLst>
                <a:gd name="T0" fmla="*/ 2234 w 2234"/>
                <a:gd name="T1" fmla="*/ 0 h 728"/>
                <a:gd name="T2" fmla="*/ 2234 w 2234"/>
                <a:gd name="T3" fmla="*/ 507 h 728"/>
                <a:gd name="T4" fmla="*/ 0 w 2234"/>
                <a:gd name="T5" fmla="*/ 728 h 728"/>
                <a:gd name="T6" fmla="*/ 0 w 2234"/>
                <a:gd name="T7" fmla="*/ 221 h 728"/>
                <a:gd name="T8" fmla="*/ 2234 w 2234"/>
                <a:gd name="T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28">
                  <a:moveTo>
                    <a:pt x="2234" y="0"/>
                  </a:moveTo>
                  <a:lnTo>
                    <a:pt x="2234" y="507"/>
                  </a:lnTo>
                  <a:lnTo>
                    <a:pt x="0" y="728"/>
                  </a:lnTo>
                  <a:lnTo>
                    <a:pt x="0" y="221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auto">
            <a:xfrm>
              <a:off x="6213792" y="4114590"/>
              <a:ext cx="3394232" cy="363245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close/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auto">
            <a:xfrm>
              <a:off x="6213792" y="4114590"/>
              <a:ext cx="3394232" cy="363245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</p:grpSp>
      <p:grpSp>
        <p:nvGrpSpPr>
          <p:cNvPr id="32" name="Group 4"/>
          <p:cNvGrpSpPr/>
          <p:nvPr/>
        </p:nvGrpSpPr>
        <p:grpSpPr bwMode="auto">
          <a:xfrm>
            <a:off x="3491102" y="2171769"/>
            <a:ext cx="1917764" cy="635684"/>
            <a:chOff x="6213792" y="4114590"/>
            <a:chExt cx="3413610" cy="816016"/>
          </a:xfrm>
        </p:grpSpPr>
        <p:sp>
          <p:nvSpPr>
            <p:cNvPr id="12" name="Freeform 23"/>
            <p:cNvSpPr/>
            <p:nvPr/>
          </p:nvSpPr>
          <p:spPr bwMode="auto">
            <a:xfrm>
              <a:off x="8218307" y="4189468"/>
              <a:ext cx="675942" cy="533313"/>
            </a:xfrm>
            <a:custGeom>
              <a:avLst/>
              <a:gdLst>
                <a:gd name="T0" fmla="*/ 752 w 752"/>
                <a:gd name="T1" fmla="*/ 88 h 595"/>
                <a:gd name="T2" fmla="*/ 752 w 752"/>
                <a:gd name="T3" fmla="*/ 595 h 595"/>
                <a:gd name="T4" fmla="*/ 0 w 752"/>
                <a:gd name="T5" fmla="*/ 395 h 595"/>
                <a:gd name="T6" fmla="*/ 0 w 752"/>
                <a:gd name="T7" fmla="*/ 0 h 595"/>
                <a:gd name="T8" fmla="*/ 752 w 752"/>
                <a:gd name="T9" fmla="*/ 8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595">
                  <a:moveTo>
                    <a:pt x="752" y="88"/>
                  </a:moveTo>
                  <a:lnTo>
                    <a:pt x="752" y="595"/>
                  </a:lnTo>
                  <a:lnTo>
                    <a:pt x="0" y="395"/>
                  </a:lnTo>
                  <a:lnTo>
                    <a:pt x="0" y="0"/>
                  </a:lnTo>
                  <a:lnTo>
                    <a:pt x="752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6929265" y="4193426"/>
              <a:ext cx="1290006" cy="570942"/>
            </a:xfrm>
            <a:custGeom>
              <a:avLst/>
              <a:gdLst>
                <a:gd name="T0" fmla="*/ 1437 w 1437"/>
                <a:gd name="T1" fmla="*/ 0 h 636"/>
                <a:gd name="T2" fmla="*/ 1437 w 1437"/>
                <a:gd name="T3" fmla="*/ 395 h 636"/>
                <a:gd name="T4" fmla="*/ 0 w 1437"/>
                <a:gd name="T5" fmla="*/ 636 h 636"/>
                <a:gd name="T6" fmla="*/ 0 w 1437"/>
                <a:gd name="T7" fmla="*/ 129 h 636"/>
                <a:gd name="T8" fmla="*/ 1437 w 1437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636">
                  <a:moveTo>
                    <a:pt x="1437" y="0"/>
                  </a:moveTo>
                  <a:lnTo>
                    <a:pt x="1437" y="395"/>
                  </a:lnTo>
                  <a:lnTo>
                    <a:pt x="0" y="636"/>
                  </a:lnTo>
                  <a:lnTo>
                    <a:pt x="0" y="12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482600" dist="190500">
                <a:schemeClr val="bg1">
                  <a:lumMod val="95000"/>
                  <a:alpha val="50000"/>
                </a:schemeClr>
              </a:innerShdw>
            </a:effectLst>
          </p:spPr>
          <p:txBody>
            <a:bodyPr lIns="68568" tIns="34284" rIns="68568" bIns="34284"/>
            <a:lstStyle/>
            <a:p>
              <a:pPr eaLnBrk="1" hangingPunct="1"/>
              <a:endParaRPr lang="zh-CN" altLang="zh-CN" sz="1000" dirty="0">
                <a:cs typeface="+mn-ea"/>
                <a:sym typeface="+mn-lt"/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6213792" y="4311718"/>
              <a:ext cx="1387905" cy="618888"/>
            </a:xfrm>
            <a:custGeom>
              <a:avLst/>
              <a:gdLst>
                <a:gd name="T0" fmla="*/ 1547 w 1547"/>
                <a:gd name="T1" fmla="*/ 183 h 690"/>
                <a:gd name="T2" fmla="*/ 1547 w 1547"/>
                <a:gd name="T3" fmla="*/ 690 h 690"/>
                <a:gd name="T4" fmla="*/ 0 w 1547"/>
                <a:gd name="T5" fmla="*/ 504 h 690"/>
                <a:gd name="T6" fmla="*/ 0 w 1547"/>
                <a:gd name="T7" fmla="*/ 0 h 690"/>
                <a:gd name="T8" fmla="*/ 1547 w 1547"/>
                <a:gd name="T9" fmla="*/ 18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690">
                  <a:moveTo>
                    <a:pt x="1547" y="183"/>
                  </a:moveTo>
                  <a:lnTo>
                    <a:pt x="1547" y="690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1547" y="18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7601697" y="4275043"/>
              <a:ext cx="2006634" cy="654035"/>
            </a:xfrm>
            <a:custGeom>
              <a:avLst/>
              <a:gdLst>
                <a:gd name="T0" fmla="*/ 2234 w 2234"/>
                <a:gd name="T1" fmla="*/ 0 h 728"/>
                <a:gd name="T2" fmla="*/ 2234 w 2234"/>
                <a:gd name="T3" fmla="*/ 507 h 728"/>
                <a:gd name="T4" fmla="*/ 0 w 2234"/>
                <a:gd name="T5" fmla="*/ 728 h 728"/>
                <a:gd name="T6" fmla="*/ 0 w 2234"/>
                <a:gd name="T7" fmla="*/ 221 h 728"/>
                <a:gd name="T8" fmla="*/ 2234 w 2234"/>
                <a:gd name="T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28">
                  <a:moveTo>
                    <a:pt x="2234" y="0"/>
                  </a:moveTo>
                  <a:lnTo>
                    <a:pt x="2234" y="507"/>
                  </a:lnTo>
                  <a:lnTo>
                    <a:pt x="0" y="728"/>
                  </a:lnTo>
                  <a:lnTo>
                    <a:pt x="0" y="221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6" name="Freeform 27"/>
            <p:cNvSpPr>
              <a:spLocks noEditPoints="1"/>
            </p:cNvSpPr>
            <p:nvPr/>
          </p:nvSpPr>
          <p:spPr bwMode="auto">
            <a:xfrm>
              <a:off x="6232863" y="4128344"/>
              <a:ext cx="3394539" cy="363693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close/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bg1">
                  <a:lumMod val="85000"/>
                  <a:alpha val="30000"/>
                </a:schemeClr>
              </a:solidFill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6213792" y="4114590"/>
              <a:ext cx="3394539" cy="363693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</p:grpSp>
      <p:sp>
        <p:nvSpPr>
          <p:cNvPr id="6" name="Freeform 28"/>
          <p:cNvSpPr>
            <a:spLocks noEditPoints="1"/>
          </p:cNvSpPr>
          <p:nvPr/>
        </p:nvSpPr>
        <p:spPr bwMode="auto">
          <a:xfrm>
            <a:off x="3610144" y="1727747"/>
            <a:ext cx="1559448" cy="232131"/>
          </a:xfrm>
          <a:custGeom>
            <a:avLst/>
            <a:gdLst>
              <a:gd name="T0" fmla="*/ 2236 w 3781"/>
              <a:gd name="T1" fmla="*/ 0 h 405"/>
              <a:gd name="T2" fmla="*/ 3781 w 3781"/>
              <a:gd name="T3" fmla="*/ 184 h 405"/>
              <a:gd name="T4" fmla="*/ 1547 w 3781"/>
              <a:gd name="T5" fmla="*/ 405 h 405"/>
              <a:gd name="T6" fmla="*/ 0 w 3781"/>
              <a:gd name="T7" fmla="*/ 222 h 405"/>
              <a:gd name="T8" fmla="*/ 2236 w 3781"/>
              <a:gd name="T9" fmla="*/ 0 h 405"/>
              <a:gd name="T10" fmla="*/ 797 w 3781"/>
              <a:gd name="T11" fmla="*/ 222 h 405"/>
              <a:gd name="T12" fmla="*/ 1550 w 3781"/>
              <a:gd name="T13" fmla="*/ 312 h 405"/>
              <a:gd name="T14" fmla="*/ 2986 w 3781"/>
              <a:gd name="T15" fmla="*/ 181 h 405"/>
              <a:gd name="T16" fmla="*/ 2234 w 3781"/>
              <a:gd name="T17" fmla="*/ 93 h 405"/>
              <a:gd name="T18" fmla="*/ 797 w 3781"/>
              <a:gd name="T19" fmla="*/ 22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81" h="405">
                <a:moveTo>
                  <a:pt x="2236" y="0"/>
                </a:moveTo>
                <a:lnTo>
                  <a:pt x="3781" y="184"/>
                </a:lnTo>
                <a:lnTo>
                  <a:pt x="1547" y="405"/>
                </a:lnTo>
                <a:lnTo>
                  <a:pt x="0" y="222"/>
                </a:lnTo>
                <a:lnTo>
                  <a:pt x="2236" y="0"/>
                </a:lnTo>
                <a:moveTo>
                  <a:pt x="797" y="222"/>
                </a:moveTo>
                <a:lnTo>
                  <a:pt x="1550" y="312"/>
                </a:lnTo>
                <a:lnTo>
                  <a:pt x="2986" y="181"/>
                </a:lnTo>
                <a:lnTo>
                  <a:pt x="2234" y="93"/>
                </a:lnTo>
                <a:lnTo>
                  <a:pt x="797" y="2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1433" tIns="25717" rIns="51433" bIns="25717"/>
          <a:lstStyle/>
          <a:p>
            <a:pPr>
              <a:defRPr/>
            </a:pPr>
            <a:endParaRPr lang="id-ID" sz="1000" dirty="0">
              <a:cs typeface="+mn-ea"/>
              <a:sym typeface="+mn-lt"/>
            </a:endParaRPr>
          </a:p>
        </p:txBody>
      </p:sp>
      <p:grpSp>
        <p:nvGrpSpPr>
          <p:cNvPr id="33" name="Group 6"/>
          <p:cNvGrpSpPr/>
          <p:nvPr/>
        </p:nvGrpSpPr>
        <p:grpSpPr>
          <a:xfrm>
            <a:off x="3648536" y="1726561"/>
            <a:ext cx="1559742" cy="542947"/>
            <a:chOff x="6998409" y="1832696"/>
            <a:chExt cx="2777130" cy="793115"/>
          </a:xfrm>
          <a:solidFill>
            <a:schemeClr val="accent1"/>
          </a:solidFill>
        </p:grpSpPr>
        <p:sp>
          <p:nvSpPr>
            <p:cNvPr id="8" name="Freeform 25"/>
            <p:cNvSpPr/>
            <p:nvPr/>
          </p:nvSpPr>
          <p:spPr bwMode="auto">
            <a:xfrm>
              <a:off x="6998409" y="2047309"/>
              <a:ext cx="1136266" cy="575998"/>
            </a:xfrm>
            <a:custGeom>
              <a:avLst/>
              <a:gdLst>
                <a:gd name="T0" fmla="*/ 1547 w 1547"/>
                <a:gd name="T1" fmla="*/ 183 h 690"/>
                <a:gd name="T2" fmla="*/ 1547 w 1547"/>
                <a:gd name="T3" fmla="*/ 690 h 690"/>
                <a:gd name="T4" fmla="*/ 0 w 1547"/>
                <a:gd name="T5" fmla="*/ 504 h 690"/>
                <a:gd name="T6" fmla="*/ 0 w 1547"/>
                <a:gd name="T7" fmla="*/ 0 h 690"/>
                <a:gd name="T8" fmla="*/ 1547 w 1547"/>
                <a:gd name="T9" fmla="*/ 18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690">
                  <a:moveTo>
                    <a:pt x="1547" y="183"/>
                  </a:moveTo>
                  <a:lnTo>
                    <a:pt x="1547" y="690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1547" y="18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9" name="Freeform 26"/>
            <p:cNvSpPr/>
            <p:nvPr/>
          </p:nvSpPr>
          <p:spPr bwMode="auto">
            <a:xfrm>
              <a:off x="8134675" y="2018091"/>
              <a:ext cx="1640864" cy="607720"/>
            </a:xfrm>
            <a:custGeom>
              <a:avLst/>
              <a:gdLst>
                <a:gd name="T0" fmla="*/ 2234 w 2234"/>
                <a:gd name="T1" fmla="*/ 0 h 728"/>
                <a:gd name="T2" fmla="*/ 2234 w 2234"/>
                <a:gd name="T3" fmla="*/ 507 h 728"/>
                <a:gd name="T4" fmla="*/ 0 w 2234"/>
                <a:gd name="T5" fmla="*/ 728 h 728"/>
                <a:gd name="T6" fmla="*/ 0 w 2234"/>
                <a:gd name="T7" fmla="*/ 221 h 728"/>
                <a:gd name="T8" fmla="*/ 2234 w 2234"/>
                <a:gd name="T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28">
                  <a:moveTo>
                    <a:pt x="2234" y="0"/>
                  </a:moveTo>
                  <a:lnTo>
                    <a:pt x="2234" y="507"/>
                  </a:lnTo>
                  <a:lnTo>
                    <a:pt x="0" y="728"/>
                  </a:lnTo>
                  <a:lnTo>
                    <a:pt x="0" y="221"/>
                  </a:lnTo>
                  <a:lnTo>
                    <a:pt x="223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0800000">
                <a:schemeClr val="bg2">
                  <a:lumMod val="10000"/>
                  <a:alpha val="22000"/>
                </a:schemeClr>
              </a:innerShdw>
            </a:effectLst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0" name="Freeform 27"/>
            <p:cNvSpPr>
              <a:spLocks noEditPoints="1"/>
            </p:cNvSpPr>
            <p:nvPr/>
          </p:nvSpPr>
          <p:spPr bwMode="auto">
            <a:xfrm>
              <a:off x="6998409" y="1832696"/>
              <a:ext cx="2777130" cy="335185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close/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lIns="68568" tIns="34284" rIns="68568" bIns="34284"/>
            <a:lstStyle/>
            <a:p>
              <a:pPr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>
            <a:xfrm>
              <a:off x="7453610" y="1881615"/>
              <a:ext cx="1950722" cy="276036"/>
            </a:xfrm>
            <a:custGeom>
              <a:avLst/>
              <a:gdLst>
                <a:gd name="connsiteX0" fmla="*/ 0 w 1902798"/>
                <a:gd name="connsiteY0" fmla="*/ 121568 h 274849"/>
                <a:gd name="connsiteX1" fmla="*/ 655409 w 1902798"/>
                <a:gd name="connsiteY1" fmla="*/ 274849 h 274849"/>
                <a:gd name="connsiteX2" fmla="*/ 1115251 w 1902798"/>
                <a:gd name="connsiteY2" fmla="*/ 232564 h 274849"/>
                <a:gd name="connsiteX3" fmla="*/ 1902798 w 1902798"/>
                <a:gd name="connsiteY3" fmla="*/ 126853 h 274849"/>
                <a:gd name="connsiteX4" fmla="*/ 1501096 w 1902798"/>
                <a:gd name="connsiteY4" fmla="*/ 52856 h 274849"/>
                <a:gd name="connsiteX5" fmla="*/ 1157536 w 1902798"/>
                <a:gd name="connsiteY5" fmla="*/ 0 h 274849"/>
                <a:gd name="connsiteX6" fmla="*/ 73998 w 1902798"/>
                <a:gd name="connsiteY6" fmla="*/ 121568 h 274849"/>
                <a:gd name="connsiteX7" fmla="*/ 0 w 1902798"/>
                <a:gd name="connsiteY7" fmla="*/ 121568 h 27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798" h="274849">
                  <a:moveTo>
                    <a:pt x="0" y="121568"/>
                  </a:moveTo>
                  <a:lnTo>
                    <a:pt x="655409" y="274849"/>
                  </a:lnTo>
                  <a:lnTo>
                    <a:pt x="1115251" y="232564"/>
                  </a:lnTo>
                  <a:lnTo>
                    <a:pt x="1902798" y="126853"/>
                  </a:lnTo>
                  <a:lnTo>
                    <a:pt x="1501096" y="52856"/>
                  </a:lnTo>
                  <a:lnTo>
                    <a:pt x="1157536" y="0"/>
                  </a:lnTo>
                  <a:lnTo>
                    <a:pt x="73998" y="121568"/>
                  </a:lnTo>
                  <a:lnTo>
                    <a:pt x="0" y="1215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000" dirty="0">
                <a:cs typeface="+mn-ea"/>
                <a:sym typeface="+mn-lt"/>
              </a:endParaRPr>
            </a:p>
          </p:txBody>
        </p:sp>
      </p:grpSp>
      <p:grpSp>
        <p:nvGrpSpPr>
          <p:cNvPr id="34" name="Group 31"/>
          <p:cNvGrpSpPr/>
          <p:nvPr/>
        </p:nvGrpSpPr>
        <p:grpSpPr bwMode="auto">
          <a:xfrm>
            <a:off x="2347112" y="1707921"/>
            <a:ext cx="1323745" cy="554443"/>
            <a:chOff x="3128402" y="2277798"/>
            <a:chExt cx="1765170" cy="738560"/>
          </a:xfrm>
        </p:grpSpPr>
        <p:sp>
          <p:nvSpPr>
            <p:cNvPr id="51" name="TextBox 50"/>
            <p:cNvSpPr txBox="1"/>
            <p:nvPr/>
          </p:nvSpPr>
          <p:spPr>
            <a:xfrm>
              <a:off x="3128402" y="2277798"/>
              <a:ext cx="493677" cy="4917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zh-CN" dirty="0">
                  <a:solidFill>
                    <a:srgbClr val="1F4E79"/>
                  </a:solidFill>
                  <a:cs typeface="+mn-ea"/>
                  <a:sym typeface="+mn-lt"/>
                </a:rPr>
                <a:t></a:t>
              </a:r>
              <a:endParaRPr lang="id-ID" altLang="zh-CN" sz="1200" dirty="0">
                <a:solidFill>
                  <a:srgbClr val="1F4E79"/>
                </a:solidFill>
                <a:cs typeface="+mn-ea"/>
                <a:sym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87202" y="2524617"/>
              <a:ext cx="406370" cy="4917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zh-CN">
                  <a:solidFill>
                    <a:srgbClr val="F2F2F2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5" name="Group 29"/>
          <p:cNvGrpSpPr/>
          <p:nvPr/>
        </p:nvGrpSpPr>
        <p:grpSpPr bwMode="auto">
          <a:xfrm>
            <a:off x="5380295" y="2334860"/>
            <a:ext cx="1689204" cy="331343"/>
            <a:chOff x="7174130" y="3112861"/>
            <a:chExt cx="2252682" cy="441606"/>
          </a:xfrm>
        </p:grpSpPr>
        <p:sp>
          <p:nvSpPr>
            <p:cNvPr id="52" name="TextBox 51"/>
            <p:cNvSpPr txBox="1"/>
            <p:nvPr/>
          </p:nvSpPr>
          <p:spPr>
            <a:xfrm>
              <a:off x="8933096" y="3112861"/>
              <a:ext cx="493716" cy="4304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zh-CN" sz="1500" dirty="0">
                  <a:solidFill>
                    <a:srgbClr val="D0CECE"/>
                  </a:solidFill>
                  <a:cs typeface="+mn-ea"/>
                  <a:sym typeface="+mn-lt"/>
                </a:rPr>
                <a:t></a:t>
              </a:r>
              <a:endParaRPr lang="id-ID" altLang="zh-CN" dirty="0">
                <a:solidFill>
                  <a:srgbClr val="D0CECE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74130" y="3123968"/>
              <a:ext cx="406404" cy="4304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zh-CN" sz="1500" dirty="0">
                  <a:solidFill>
                    <a:srgbClr val="F2F2F2"/>
                  </a:solidFill>
                  <a:cs typeface="+mn-ea"/>
                  <a:sym typeface="+mn-lt"/>
                </a:rPr>
                <a:t>2</a:t>
              </a:r>
              <a:endParaRPr lang="id-ID" altLang="zh-CN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0"/>
          <p:cNvGrpSpPr/>
          <p:nvPr/>
        </p:nvGrpSpPr>
        <p:grpSpPr bwMode="auto">
          <a:xfrm>
            <a:off x="1555482" y="2919355"/>
            <a:ext cx="1807055" cy="372725"/>
            <a:chOff x="2073550" y="3891982"/>
            <a:chExt cx="2410081" cy="497768"/>
          </a:xfrm>
        </p:grpSpPr>
        <p:sp>
          <p:nvSpPr>
            <p:cNvPr id="53" name="Rectangle 52"/>
            <p:cNvSpPr/>
            <p:nvPr/>
          </p:nvSpPr>
          <p:spPr>
            <a:xfrm>
              <a:off x="2073550" y="3891982"/>
              <a:ext cx="553960" cy="492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id-ID" altLang="zh-CN" dirty="0">
                  <a:solidFill>
                    <a:srgbClr val="AFABAB"/>
                  </a:solidFill>
                  <a:cs typeface="+mn-ea"/>
                  <a:sym typeface="+mn-lt"/>
                </a:rPr>
                <a:t>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77188" y="3896751"/>
              <a:ext cx="406443" cy="492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zh-CN" dirty="0">
                  <a:solidFill>
                    <a:srgbClr val="F2F2F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8" name="Group 1"/>
          <p:cNvGrpSpPr/>
          <p:nvPr/>
        </p:nvGrpSpPr>
        <p:grpSpPr bwMode="auto">
          <a:xfrm>
            <a:off x="5832655" y="3555033"/>
            <a:ext cx="2030750" cy="415298"/>
            <a:chOff x="7776443" y="4739713"/>
            <a:chExt cx="2709482" cy="554815"/>
          </a:xfrm>
        </p:grpSpPr>
        <p:sp>
          <p:nvSpPr>
            <p:cNvPr id="54" name="Rectangle 53"/>
            <p:cNvSpPr/>
            <p:nvPr/>
          </p:nvSpPr>
          <p:spPr>
            <a:xfrm>
              <a:off x="9931749" y="4773109"/>
              <a:ext cx="554176" cy="493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id-ID" altLang="zh-CN" dirty="0">
                  <a:solidFill>
                    <a:srgbClr val="595959"/>
                  </a:solidFill>
                  <a:cs typeface="+mn-ea"/>
                  <a:sym typeface="+mn-lt"/>
                </a:rPr>
                <a:t></a:t>
              </a:r>
              <a:endParaRPr lang="id-ID" altLang="zh-CN" sz="15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76443" y="4739713"/>
              <a:ext cx="406602" cy="554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zh-CN" sz="2100" dirty="0">
                  <a:solidFill>
                    <a:srgbClr val="F2F2F2"/>
                  </a:solidFill>
                  <a:cs typeface="+mn-ea"/>
                  <a:sym typeface="+mn-lt"/>
                </a:rPr>
                <a:t>4</a:t>
              </a:r>
              <a:endParaRPr lang="id-ID" altLang="zh-CN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Title 13"/>
          <p:cNvSpPr txBox="1"/>
          <p:nvPr/>
        </p:nvSpPr>
        <p:spPr>
          <a:xfrm>
            <a:off x="279549" y="1521369"/>
            <a:ext cx="1965916" cy="823770"/>
          </a:xfrm>
          <a:prstGeom prst="rect">
            <a:avLst/>
          </a:prstGeom>
        </p:spPr>
        <p:txBody>
          <a:bodyPr lIns="68577" tIns="34289" rIns="68577" bIns="34289" anchor="ctr">
            <a:normAutofit/>
          </a:bodyPr>
          <a:lstStyle/>
          <a:p>
            <a:pPr algn="r" eaLnBrk="1" hangingPunct="1"/>
            <a:r>
              <a:rPr lang="zh-CN" altLang="en-US" sz="3600" dirty="0" smtClean="0">
                <a:solidFill>
                  <a:srgbClr val="A6A6A6"/>
                </a:solidFill>
                <a:cs typeface="+mn-ea"/>
                <a:sym typeface="+mn-lt"/>
              </a:rPr>
              <a:t>三角形</a:t>
            </a:r>
            <a:endParaRPr lang="en-US" sz="3600" dirty="0">
              <a:solidFill>
                <a:srgbClr val="A6A6A6"/>
              </a:solidFill>
              <a:cs typeface="+mn-ea"/>
              <a:sym typeface="+mn-lt"/>
            </a:endParaRPr>
          </a:p>
        </p:txBody>
      </p:sp>
      <p:sp>
        <p:nvSpPr>
          <p:cNvPr id="59" name="Title 13"/>
          <p:cNvSpPr txBox="1"/>
          <p:nvPr/>
        </p:nvSpPr>
        <p:spPr>
          <a:xfrm>
            <a:off x="-546246" y="2662597"/>
            <a:ext cx="1965916" cy="823770"/>
          </a:xfrm>
          <a:prstGeom prst="rect">
            <a:avLst/>
          </a:prstGeom>
        </p:spPr>
        <p:txBody>
          <a:bodyPr lIns="68577" tIns="34289" rIns="68577" bIns="34289" anchor="ctr">
            <a:normAutofit/>
          </a:bodyPr>
          <a:lstStyle/>
          <a:p>
            <a:pPr algn="r" eaLnBrk="1" hangingPunct="1"/>
            <a:r>
              <a:rPr lang="zh-CN" altLang="en-US" sz="3600" dirty="0" smtClean="0">
                <a:solidFill>
                  <a:srgbClr val="A6A6A6"/>
                </a:solidFill>
                <a:cs typeface="+mn-ea"/>
                <a:sym typeface="+mn-lt"/>
              </a:rPr>
              <a:t>圆</a:t>
            </a:r>
            <a:endParaRPr lang="en-US" sz="3600" dirty="0">
              <a:solidFill>
                <a:srgbClr val="A6A6A6"/>
              </a:solidFill>
              <a:cs typeface="+mn-ea"/>
              <a:sym typeface="+mn-lt"/>
            </a:endParaRPr>
          </a:p>
        </p:txBody>
      </p:sp>
      <p:sp>
        <p:nvSpPr>
          <p:cNvPr id="60" name="Title 13"/>
          <p:cNvSpPr txBox="1"/>
          <p:nvPr/>
        </p:nvSpPr>
        <p:spPr>
          <a:xfrm>
            <a:off x="6705158" y="2045908"/>
            <a:ext cx="1965916" cy="823770"/>
          </a:xfrm>
          <a:prstGeom prst="rect">
            <a:avLst/>
          </a:prstGeom>
        </p:spPr>
        <p:txBody>
          <a:bodyPr lIns="68577" tIns="34289" rIns="68577" bIns="34289" anchor="ctr">
            <a:normAutofit/>
          </a:bodyPr>
          <a:lstStyle/>
          <a:p>
            <a:pPr algn="r" eaLnBrk="1" hangingPunct="1"/>
            <a:r>
              <a:rPr lang="zh-CN" altLang="en-US" sz="3600" dirty="0" smtClean="0">
                <a:solidFill>
                  <a:srgbClr val="A6A6A6"/>
                </a:solidFill>
                <a:cs typeface="+mn-ea"/>
                <a:sym typeface="+mn-lt"/>
              </a:rPr>
              <a:t>四边形</a:t>
            </a:r>
            <a:endParaRPr lang="en-US" sz="3600" dirty="0">
              <a:solidFill>
                <a:srgbClr val="A6A6A6"/>
              </a:solidFill>
              <a:cs typeface="+mn-ea"/>
              <a:sym typeface="+mn-lt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19929" y="3653426"/>
            <a:ext cx="3635935" cy="17830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85800"/>
            <a:ext cx="7879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问题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③：如果原图形是平行四边形，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你能从“对角线”的角度来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梳理所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学图形的判定定理吗？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85800"/>
            <a:ext cx="7879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问题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③：如果原图形是平行四边形，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你能从“对角线”的角度来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梳理所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学图形的判定定理吗？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4"/>
          <a:srcRect l="24380" r="22512"/>
          <a:stretch>
            <a:fillRect/>
          </a:stretch>
        </p:blipFill>
        <p:spPr bwMode="auto">
          <a:xfrm>
            <a:off x="873264" y="1768365"/>
            <a:ext cx="6132654" cy="303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9636"/>
            <a:ext cx="8861612" cy="336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C:\Users\ADMINI~1\AppData\Local\Temp\1584434346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0372" y="3174678"/>
            <a:ext cx="3737827" cy="174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965" y="1137678"/>
            <a:ext cx="4884906" cy="194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170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3912" y="1152303"/>
            <a:ext cx="3648075" cy="207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52" y="1232647"/>
            <a:ext cx="4730637" cy="19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C:\Users\ADMINI~1\AppData\Local\Temp\1584428176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877" y="1176695"/>
            <a:ext cx="3519793" cy="18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11" y="1109942"/>
            <a:ext cx="4471331" cy="18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191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352" y="1336184"/>
            <a:ext cx="3370378" cy="181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3073"/>
            <a:ext cx="4737848" cy="219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201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706" y="1528819"/>
            <a:ext cx="3210576" cy="18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13927"/>
            <a:ext cx="3955846" cy="15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213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438" y="1395288"/>
            <a:ext cx="3724692" cy="20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" y="1340783"/>
            <a:ext cx="5876657" cy="215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229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6258" y="1690498"/>
            <a:ext cx="2720541" cy="184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4330"/>
            <a:ext cx="5761442" cy="176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242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04" y="1645153"/>
            <a:ext cx="2964749" cy="187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1660" y="-2001661"/>
            <a:ext cx="5143499" cy="91468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4738" y="1807200"/>
            <a:ext cx="2754086" cy="438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3"/>
                </a:solidFill>
                <a:cs typeface="+mn-ea"/>
                <a:sym typeface="+mn-lt"/>
              </a:rPr>
              <a:t>四边形</a:t>
            </a:r>
            <a:endParaRPr lang="en-US" altLang="zh-CN" sz="24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13185" y="1642809"/>
            <a:ext cx="1354818" cy="1354400"/>
            <a:chOff x="3029144" y="1491630"/>
            <a:chExt cx="1584176" cy="1584176"/>
          </a:xfrm>
          <a:solidFill>
            <a:schemeClr val="accent2"/>
          </a:solidFill>
        </p:grpSpPr>
        <p:sp>
          <p:nvSpPr>
            <p:cNvPr id="10" name="菱形 9"/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4" name="TextBox 64"/>
            <p:cNvSpPr txBox="1"/>
            <p:nvPr/>
          </p:nvSpPr>
          <p:spPr>
            <a:xfrm flipH="1">
              <a:off x="3184523" y="2103778"/>
              <a:ext cx="1216396" cy="39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3668004" y="2320009"/>
            <a:ext cx="2240151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7520"/>
            <a:ext cx="4821781" cy="21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246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448" y="1182325"/>
            <a:ext cx="3098623" cy="239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5435"/>
            <a:ext cx="5759865" cy="187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261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760" y="1343689"/>
            <a:ext cx="2935039" cy="205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8931"/>
            <a:ext cx="4618048" cy="18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271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4304" y="1265197"/>
            <a:ext cx="3416661" cy="212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12" y="554689"/>
            <a:ext cx="5688106" cy="157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C:\Users\ADMINI~1\AppData\Local\Temp\1584428393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097" y="2131437"/>
            <a:ext cx="3974245" cy="24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45051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C:\Users\ADMINI~1\AppData\Local\Temp\1584428403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144" y="2225566"/>
            <a:ext cx="4360409" cy="23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5841"/>
          <p:cNvSpPr>
            <a:spLocks noChangeArrowheads="1"/>
          </p:cNvSpPr>
          <p:nvPr/>
        </p:nvSpPr>
        <p:spPr bwMode="auto">
          <a:xfrm>
            <a:off x="395288" y="897732"/>
            <a:ext cx="842486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1</a:t>
            </a:r>
            <a:r>
              <a:rPr lang="zh-CN" altLang="en-US" sz="2800" b="1">
                <a:solidFill>
                  <a:srgbClr val="0000FF"/>
                </a:solidFill>
              </a:rPr>
              <a:t>、如图，在四边形</a:t>
            </a:r>
            <a:r>
              <a:rPr lang="en-US" sz="2800" b="1">
                <a:solidFill>
                  <a:srgbClr val="0000FF"/>
                </a:solidFill>
              </a:rPr>
              <a:t>ABCD</a:t>
            </a:r>
            <a:r>
              <a:rPr lang="zh-CN" altLang="en-US" sz="2800" b="1">
                <a:solidFill>
                  <a:srgbClr val="0000FF"/>
                </a:solidFill>
              </a:rPr>
              <a:t>中，</a:t>
            </a:r>
            <a:r>
              <a:rPr lang="en-US" sz="2800" b="1">
                <a:solidFill>
                  <a:srgbClr val="0000FF"/>
                </a:solidFill>
              </a:rPr>
              <a:t>E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en-US" sz="2800" b="1">
                <a:solidFill>
                  <a:srgbClr val="0000FF"/>
                </a:solidFill>
              </a:rPr>
              <a:t>F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en-US" sz="2800" b="1">
                <a:solidFill>
                  <a:srgbClr val="0000FF"/>
                </a:solidFill>
              </a:rPr>
              <a:t>G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en-US" sz="2800" b="1">
                <a:solidFill>
                  <a:srgbClr val="0000FF"/>
                </a:solidFill>
              </a:rPr>
              <a:t>H</a:t>
            </a:r>
            <a:r>
              <a:rPr lang="zh-CN" altLang="en-US" sz="2800" b="1">
                <a:solidFill>
                  <a:srgbClr val="0000FF"/>
                </a:solidFill>
              </a:rPr>
              <a:t>分别是边</a:t>
            </a:r>
            <a:r>
              <a:rPr lang="en-US" sz="2800" b="1">
                <a:solidFill>
                  <a:srgbClr val="0000FF"/>
                </a:solidFill>
              </a:rPr>
              <a:t>AB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en-US" sz="2800" b="1">
                <a:solidFill>
                  <a:srgbClr val="0000FF"/>
                </a:solidFill>
              </a:rPr>
              <a:t>BC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en-US" sz="2800" b="1">
                <a:solidFill>
                  <a:srgbClr val="0000FF"/>
                </a:solidFill>
              </a:rPr>
              <a:t>CD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en-US" sz="2800" b="1">
                <a:solidFill>
                  <a:srgbClr val="0000FF"/>
                </a:solidFill>
              </a:rPr>
              <a:t>DA</a:t>
            </a:r>
            <a:r>
              <a:rPr lang="zh-CN" altLang="en-US" sz="2800" b="1">
                <a:solidFill>
                  <a:srgbClr val="0000FF"/>
                </a:solidFill>
              </a:rPr>
              <a:t>的中点，请判断四边形</a:t>
            </a:r>
            <a:r>
              <a:rPr lang="en-US" sz="2800" b="1">
                <a:solidFill>
                  <a:srgbClr val="0000FF"/>
                </a:solidFill>
              </a:rPr>
              <a:t>EFGH</a:t>
            </a:r>
            <a:r>
              <a:rPr lang="zh-CN" altLang="en-US" sz="2800" b="1">
                <a:solidFill>
                  <a:srgbClr val="0000FF"/>
                </a:solidFill>
              </a:rPr>
              <a:t>的形状，并说明理由。</a:t>
            </a:r>
          </a:p>
        </p:txBody>
      </p:sp>
      <p:sp>
        <p:nvSpPr>
          <p:cNvPr id="35843" name="矩形 35842"/>
          <p:cNvSpPr>
            <a:spLocks noChangeArrowheads="1"/>
          </p:cNvSpPr>
          <p:nvPr/>
        </p:nvSpPr>
        <p:spPr bwMode="auto">
          <a:xfrm>
            <a:off x="395288" y="2409825"/>
            <a:ext cx="4824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66"/>
                </a:solidFill>
              </a:rPr>
              <a:t>（</a:t>
            </a:r>
            <a:r>
              <a:rPr lang="en-US" sz="2800" b="1" dirty="0">
                <a:solidFill>
                  <a:srgbClr val="000066"/>
                </a:solidFill>
              </a:rPr>
              <a:t>1</a:t>
            </a:r>
            <a:r>
              <a:rPr lang="zh-CN" altLang="en-US" sz="2800" b="1" dirty="0">
                <a:solidFill>
                  <a:srgbClr val="000066"/>
                </a:solidFill>
              </a:rPr>
              <a:t>）添加条件</a:t>
            </a:r>
            <a:r>
              <a:rPr lang="en-US" sz="2800" b="1" dirty="0">
                <a:solidFill>
                  <a:srgbClr val="000066"/>
                </a:solidFill>
              </a:rPr>
              <a:t>_______</a:t>
            </a:r>
            <a:r>
              <a:rPr lang="zh-CN" altLang="en-US" sz="2800" b="1" dirty="0">
                <a:solidFill>
                  <a:srgbClr val="000066"/>
                </a:solidFill>
              </a:rPr>
              <a:t>，则四边形</a:t>
            </a:r>
            <a:r>
              <a:rPr lang="en-US" sz="2800" b="1" dirty="0">
                <a:solidFill>
                  <a:srgbClr val="000066"/>
                </a:solidFill>
              </a:rPr>
              <a:t>EFGH</a:t>
            </a:r>
            <a:r>
              <a:rPr lang="zh-CN" altLang="en-US" sz="2800" b="1" dirty="0">
                <a:solidFill>
                  <a:srgbClr val="000066"/>
                </a:solidFill>
              </a:rPr>
              <a:t>为菱形；</a:t>
            </a:r>
          </a:p>
        </p:txBody>
      </p:sp>
      <p:sp>
        <p:nvSpPr>
          <p:cNvPr id="35844" name="矩形 35843"/>
          <p:cNvSpPr>
            <a:spLocks noChangeArrowheads="1"/>
          </p:cNvSpPr>
          <p:nvPr/>
        </p:nvSpPr>
        <p:spPr bwMode="auto">
          <a:xfrm>
            <a:off x="395288" y="3219450"/>
            <a:ext cx="4824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66"/>
                </a:solidFill>
              </a:rPr>
              <a:t>（</a:t>
            </a:r>
            <a:r>
              <a:rPr lang="en-US" sz="2800" b="1" dirty="0">
                <a:solidFill>
                  <a:srgbClr val="000066"/>
                </a:solidFill>
              </a:rPr>
              <a:t>2</a:t>
            </a:r>
            <a:r>
              <a:rPr lang="zh-CN" altLang="en-US" sz="2800" b="1" dirty="0">
                <a:solidFill>
                  <a:srgbClr val="000066"/>
                </a:solidFill>
              </a:rPr>
              <a:t>）添加条件</a:t>
            </a:r>
            <a:r>
              <a:rPr lang="en-US" sz="2800" b="1" dirty="0">
                <a:solidFill>
                  <a:srgbClr val="000066"/>
                </a:solidFill>
              </a:rPr>
              <a:t>_______</a:t>
            </a:r>
            <a:r>
              <a:rPr lang="zh-CN" altLang="en-US" sz="2800" b="1" dirty="0">
                <a:solidFill>
                  <a:srgbClr val="000066"/>
                </a:solidFill>
              </a:rPr>
              <a:t>，则四边形</a:t>
            </a:r>
            <a:r>
              <a:rPr lang="en-US" sz="2800" b="1" dirty="0">
                <a:solidFill>
                  <a:srgbClr val="000066"/>
                </a:solidFill>
              </a:rPr>
              <a:t>EFGH</a:t>
            </a:r>
            <a:r>
              <a:rPr lang="zh-CN" altLang="en-US" sz="2800" b="1" dirty="0">
                <a:solidFill>
                  <a:srgbClr val="000066"/>
                </a:solidFill>
              </a:rPr>
              <a:t>为矩形；</a:t>
            </a:r>
          </a:p>
        </p:txBody>
      </p:sp>
      <p:sp>
        <p:nvSpPr>
          <p:cNvPr id="35845" name="矩形 35844"/>
          <p:cNvSpPr>
            <a:spLocks noChangeArrowheads="1"/>
          </p:cNvSpPr>
          <p:nvPr/>
        </p:nvSpPr>
        <p:spPr bwMode="auto">
          <a:xfrm>
            <a:off x="323850" y="4030266"/>
            <a:ext cx="698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66"/>
                </a:solidFill>
              </a:rPr>
              <a:t>（</a:t>
            </a:r>
            <a:r>
              <a:rPr lang="en-US" sz="2800" b="1" dirty="0">
                <a:solidFill>
                  <a:srgbClr val="000066"/>
                </a:solidFill>
              </a:rPr>
              <a:t>3</a:t>
            </a:r>
            <a:r>
              <a:rPr lang="zh-CN" altLang="en-US" sz="2800" b="1" dirty="0">
                <a:solidFill>
                  <a:srgbClr val="000066"/>
                </a:solidFill>
              </a:rPr>
              <a:t>）添加条件</a:t>
            </a:r>
            <a:r>
              <a:rPr lang="en-US" sz="2800" b="1" dirty="0">
                <a:solidFill>
                  <a:srgbClr val="000066"/>
                </a:solidFill>
              </a:rPr>
              <a:t>_______________</a:t>
            </a:r>
            <a:r>
              <a:rPr lang="zh-CN" altLang="en-US" sz="2800" b="1" dirty="0">
                <a:solidFill>
                  <a:srgbClr val="000066"/>
                </a:solidFill>
              </a:rPr>
              <a:t>，则四边形</a:t>
            </a:r>
            <a:r>
              <a:rPr lang="en-US" sz="2800" b="1" dirty="0">
                <a:solidFill>
                  <a:srgbClr val="000066"/>
                </a:solidFill>
              </a:rPr>
              <a:t>EFGH</a:t>
            </a:r>
            <a:r>
              <a:rPr lang="zh-CN" altLang="en-US" sz="2800" b="1" dirty="0">
                <a:solidFill>
                  <a:srgbClr val="000066"/>
                </a:solidFill>
              </a:rPr>
              <a:t>为正方形。</a:t>
            </a:r>
          </a:p>
        </p:txBody>
      </p:sp>
      <p:grpSp>
        <p:nvGrpSpPr>
          <p:cNvPr id="5" name="组合 35845"/>
          <p:cNvGrpSpPr>
            <a:grpSpLocks/>
          </p:cNvGrpSpPr>
          <p:nvPr/>
        </p:nvGrpSpPr>
        <p:grpSpPr bwMode="auto">
          <a:xfrm>
            <a:off x="5357818" y="1821651"/>
            <a:ext cx="3086100" cy="1914525"/>
            <a:chOff x="0" y="0"/>
            <a:chExt cx="1944" cy="1608"/>
          </a:xfrm>
        </p:grpSpPr>
        <p:pic>
          <p:nvPicPr>
            <p:cNvPr id="2" name="图片 3584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944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文本框 35847"/>
            <p:cNvSpPr txBox="1">
              <a:spLocks noChangeArrowheads="1"/>
            </p:cNvSpPr>
            <p:nvPr/>
          </p:nvSpPr>
          <p:spPr bwMode="auto">
            <a:xfrm>
              <a:off x="1024" y="776"/>
              <a:ext cx="24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66"/>
                  </a:solidFill>
                </a:rPr>
                <a:t>O</a:t>
              </a:r>
            </a:p>
          </p:txBody>
        </p:sp>
      </p:grpSp>
      <p:sp>
        <p:nvSpPr>
          <p:cNvPr id="35849" name="文本框 35848"/>
          <p:cNvSpPr txBox="1">
            <a:spLocks noChangeArrowheads="1"/>
          </p:cNvSpPr>
          <p:nvPr/>
        </p:nvSpPr>
        <p:spPr bwMode="auto">
          <a:xfrm>
            <a:off x="2987675" y="2356247"/>
            <a:ext cx="1391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</a:rPr>
              <a:t>AC=BD</a:t>
            </a:r>
          </a:p>
        </p:txBody>
      </p:sp>
      <p:sp>
        <p:nvSpPr>
          <p:cNvPr id="35850" name="文本框 35849"/>
          <p:cNvSpPr txBox="1">
            <a:spLocks noChangeArrowheads="1"/>
          </p:cNvSpPr>
          <p:nvPr/>
        </p:nvSpPr>
        <p:spPr bwMode="auto">
          <a:xfrm>
            <a:off x="2771776" y="3165872"/>
            <a:ext cx="1542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AC</a:t>
            </a:r>
            <a:r>
              <a:rPr lang="en-US" sz="2800" b="1">
                <a:solidFill>
                  <a:srgbClr val="CC0000"/>
                </a:solidFill>
              </a:rPr>
              <a:t>⊥</a:t>
            </a:r>
            <a:r>
              <a:rPr lang="en-US" sz="2800">
                <a:solidFill>
                  <a:srgbClr val="CC0000"/>
                </a:solidFill>
              </a:rPr>
              <a:t>BD</a:t>
            </a:r>
          </a:p>
        </p:txBody>
      </p:sp>
      <p:sp>
        <p:nvSpPr>
          <p:cNvPr id="35851" name="文本框 35850"/>
          <p:cNvSpPr txBox="1">
            <a:spLocks noChangeArrowheads="1"/>
          </p:cNvSpPr>
          <p:nvPr/>
        </p:nvSpPr>
        <p:spPr bwMode="auto">
          <a:xfrm>
            <a:off x="2771775" y="3975497"/>
            <a:ext cx="3108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AC</a:t>
            </a:r>
            <a:r>
              <a:rPr lang="en-US" sz="2800" b="1">
                <a:solidFill>
                  <a:srgbClr val="CC0000"/>
                </a:solidFill>
              </a:rPr>
              <a:t>⊥</a:t>
            </a:r>
            <a:r>
              <a:rPr lang="en-US" sz="2800">
                <a:solidFill>
                  <a:srgbClr val="CC0000"/>
                </a:solidFill>
              </a:rPr>
              <a:t>BD</a:t>
            </a:r>
            <a:r>
              <a:rPr lang="zh-CN" altLang="en-US" sz="2800">
                <a:solidFill>
                  <a:srgbClr val="CC0000"/>
                </a:solidFill>
              </a:rPr>
              <a:t>且</a:t>
            </a:r>
            <a:r>
              <a:rPr lang="en-US" sz="2800">
                <a:solidFill>
                  <a:srgbClr val="CC0000"/>
                </a:solidFill>
              </a:rPr>
              <a:t>AC=BD</a:t>
            </a:r>
          </a:p>
        </p:txBody>
      </p:sp>
      <p:grpSp>
        <p:nvGrpSpPr>
          <p:cNvPr id="6" name="组合 35851"/>
          <p:cNvGrpSpPr>
            <a:grpSpLocks/>
          </p:cNvGrpSpPr>
          <p:nvPr/>
        </p:nvGrpSpPr>
        <p:grpSpPr bwMode="auto">
          <a:xfrm>
            <a:off x="468313" y="141685"/>
            <a:ext cx="4752975" cy="708422"/>
            <a:chOff x="0" y="0"/>
            <a:chExt cx="1392" cy="595"/>
          </a:xfrm>
        </p:grpSpPr>
        <p:sp>
          <p:nvSpPr>
            <p:cNvPr id="3" name="矩形 35852"/>
            <p:cNvSpPr>
              <a:spLocks noChangeArrowheads="1"/>
            </p:cNvSpPr>
            <p:nvPr/>
          </p:nvSpPr>
          <p:spPr bwMode="auto">
            <a:xfrm>
              <a:off x="0" y="317"/>
              <a:ext cx="1296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8ED0F4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54" name="文本框 35853"/>
            <p:cNvSpPr txBox="1"/>
            <p:nvPr/>
          </p:nvSpPr>
          <p:spPr>
            <a:xfrm>
              <a:off x="432" y="0"/>
              <a:ext cx="960" cy="5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4000" b="1" noProof="1">
                  <a:solidFill>
                    <a:srgbClr val="CC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MS Gothic" panose="020B0609070205080204" pitchFamily="1" charset="-128"/>
                  <a:sym typeface="+mn-ea"/>
                </a:rPr>
                <a:t>变式训练</a:t>
              </a:r>
              <a:endParaRPr lang="zh-CN" altLang="en-US" sz="4000" b="1" noProof="1">
                <a:solidFill>
                  <a:srgbClr val="CC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S Gothic" panose="020B0609070205080204" pitchFamily="1" charset="-128"/>
                <a:ea typeface="MS Gothic" panose="020B0609070205080204" pitchFamily="1" charset="-128"/>
                <a:sym typeface="+mn-ea"/>
              </a:endParaRPr>
            </a:p>
          </p:txBody>
        </p:sp>
        <p:sp>
          <p:nvSpPr>
            <p:cNvPr id="4" name="未知"/>
            <p:cNvSpPr>
              <a:spLocks noChangeArrowheads="1"/>
            </p:cNvSpPr>
            <p:nvPr/>
          </p:nvSpPr>
          <p:spPr bwMode="auto">
            <a:xfrm>
              <a:off x="48" y="269"/>
              <a:ext cx="38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0"/>
                </a:cxn>
                <a:cxn ang="0">
                  <a:pos x="192" y="240"/>
                </a:cxn>
                <a:cxn ang="0">
                  <a:pos x="0" y="0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384" y="0"/>
                  </a:lnTo>
                  <a:lnTo>
                    <a:pt x="192" y="24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77777"/>
                </a:gs>
                <a:gs pos="50000">
                  <a:srgbClr val="FFFFFF"/>
                </a:gs>
                <a:gs pos="100000">
                  <a:srgbClr val="77777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5" name="未知"/>
            <p:cNvSpPr>
              <a:spLocks noChangeArrowheads="1"/>
            </p:cNvSpPr>
            <p:nvPr/>
          </p:nvSpPr>
          <p:spPr bwMode="auto">
            <a:xfrm>
              <a:off x="192" y="424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48" y="96"/>
                </a:cxn>
                <a:cxn ang="0">
                  <a:pos x="0" y="0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0"/>
                  </a:lnTo>
                  <a:lnTo>
                    <a:pt x="48" y="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969696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6" name="未知"/>
            <p:cNvSpPr>
              <a:spLocks noChangeArrowheads="1"/>
            </p:cNvSpPr>
            <p:nvPr/>
          </p:nvSpPr>
          <p:spPr bwMode="auto">
            <a:xfrm>
              <a:off x="48" y="77"/>
              <a:ext cx="38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336" y="192"/>
                </a:cxn>
                <a:cxn ang="0">
                  <a:pos x="192" y="240"/>
                </a:cxn>
                <a:cxn ang="0">
                  <a:pos x="96" y="240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336" h="240">
                  <a:moveTo>
                    <a:pt x="0" y="0"/>
                  </a:moveTo>
                  <a:lnTo>
                    <a:pt x="336" y="0"/>
                  </a:lnTo>
                  <a:lnTo>
                    <a:pt x="336" y="192"/>
                  </a:lnTo>
                  <a:lnTo>
                    <a:pt x="192" y="240"/>
                  </a:lnTo>
                  <a:lnTo>
                    <a:pt x="96" y="240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50000">
                  <a:srgbClr val="FFFF99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7" name="椭圆 35857"/>
            <p:cNvSpPr>
              <a:spLocks noChangeArrowheads="1"/>
            </p:cNvSpPr>
            <p:nvPr/>
          </p:nvSpPr>
          <p:spPr bwMode="auto">
            <a:xfrm>
              <a:off x="48" y="29"/>
              <a:ext cx="383" cy="9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58" name="椭圆 35858"/>
            <p:cNvSpPr>
              <a:spLocks noChangeArrowheads="1"/>
            </p:cNvSpPr>
            <p:nvPr/>
          </p:nvSpPr>
          <p:spPr bwMode="auto">
            <a:xfrm>
              <a:off x="192" y="29"/>
              <a:ext cx="96" cy="4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9" grpId="0"/>
      <p:bldP spid="35850" grpId="0"/>
      <p:bldP spid="358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1660" y="-2001661"/>
            <a:ext cx="5143499" cy="91468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8971" y="1604400"/>
            <a:ext cx="2754086" cy="438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chemeClr val="accent2"/>
                </a:solidFill>
                <a:cs typeface="+mn-ea"/>
                <a:sym typeface="+mn-lt"/>
              </a:rPr>
              <a:t>圆</a:t>
            </a:r>
            <a:endParaRPr lang="en-US" altLang="zh-CN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232371" y="1443834"/>
            <a:ext cx="1354818" cy="1354400"/>
            <a:chOff x="3029144" y="1491630"/>
            <a:chExt cx="1584176" cy="1584176"/>
          </a:xfrm>
          <a:solidFill>
            <a:schemeClr val="accent2"/>
          </a:solidFill>
        </p:grpSpPr>
        <p:sp>
          <p:nvSpPr>
            <p:cNvPr id="10" name="菱形 9"/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4" name="TextBox 64"/>
            <p:cNvSpPr txBox="1"/>
            <p:nvPr/>
          </p:nvSpPr>
          <p:spPr>
            <a:xfrm flipH="1">
              <a:off x="3184523" y="2103778"/>
              <a:ext cx="1216396" cy="39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02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3587191" y="2121034"/>
            <a:ext cx="2240151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47" y="688882"/>
            <a:ext cx="7259885" cy="163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4338"/>
            <a:ext cx="87296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590" y="1137678"/>
            <a:ext cx="6890624" cy="8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1"/>
            <a:ext cx="5143499" cy="9146821"/>
          </a:xfrm>
          <a:prstGeom prst="rect">
            <a:avLst/>
          </a:prstGeom>
        </p:spPr>
      </p:pic>
      <p:grpSp>
        <p:nvGrpSpPr>
          <p:cNvPr id="2" name="组合 12"/>
          <p:cNvGrpSpPr/>
          <p:nvPr/>
        </p:nvGrpSpPr>
        <p:grpSpPr bwMode="auto">
          <a:xfrm>
            <a:off x="2987677" y="2173289"/>
            <a:ext cx="2784475" cy="593725"/>
            <a:chOff x="0" y="0"/>
            <a:chExt cx="2784414" cy="592940"/>
          </a:xfrm>
        </p:grpSpPr>
        <p:sp>
          <p:nvSpPr>
            <p:cNvPr id="28697" name="Rectangle 23"/>
            <p:cNvSpPr>
              <a:spLocks noChangeArrowheads="1"/>
            </p:cNvSpPr>
            <p:nvPr/>
          </p:nvSpPr>
          <p:spPr bwMode="auto">
            <a:xfrm>
              <a:off x="0" y="29274"/>
              <a:ext cx="2487944" cy="5343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en-US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14"/>
            <p:cNvGrpSpPr/>
            <p:nvPr/>
          </p:nvGrpSpPr>
          <p:grpSpPr bwMode="auto">
            <a:xfrm>
              <a:off x="2191474" y="0"/>
              <a:ext cx="592940" cy="592940"/>
              <a:chOff x="0" y="0"/>
              <a:chExt cx="592940" cy="592940"/>
            </a:xfrm>
          </p:grpSpPr>
          <p:sp>
            <p:nvSpPr>
              <p:cNvPr id="28699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2940" cy="5929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2700000" scaled="1"/>
              </a:gradFill>
              <a:ln w="12700">
                <a:solidFill>
                  <a:schemeClr val="bg1"/>
                </a:solidFill>
                <a:round/>
              </a:ln>
              <a:effectLst>
                <a:outerShdw dist="63500" dir="8100000" algn="ctr" rotWithShape="0">
                  <a:srgbClr val="000000">
                    <a:alpha val="25000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en-US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700" name="직사각형 153"/>
              <p:cNvSpPr>
                <a:spLocks noChangeArrowheads="1"/>
              </p:cNvSpPr>
              <p:nvPr/>
            </p:nvSpPr>
            <p:spPr bwMode="auto">
              <a:xfrm>
                <a:off x="86316" y="107607"/>
                <a:ext cx="469990" cy="3994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2000">
                    <a:solidFill>
                      <a:srgbClr val="595959"/>
                    </a:solidFill>
                    <a:cs typeface="+mn-ea"/>
                    <a:sym typeface="+mn-lt"/>
                  </a:rPr>
                  <a:t>01</a:t>
                </a:r>
                <a:endParaRPr lang="ko-KR" altLang="en-US" sz="2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17"/>
          <p:cNvGrpSpPr/>
          <p:nvPr/>
        </p:nvGrpSpPr>
        <p:grpSpPr bwMode="auto">
          <a:xfrm>
            <a:off x="2987675" y="2706688"/>
            <a:ext cx="2393950" cy="592137"/>
            <a:chOff x="0" y="0"/>
            <a:chExt cx="2393579" cy="592940"/>
          </a:xfrm>
        </p:grpSpPr>
        <p:sp>
          <p:nvSpPr>
            <p:cNvPr id="28693" name="Rectangle 23"/>
            <p:cNvSpPr>
              <a:spLocks noChangeArrowheads="1"/>
            </p:cNvSpPr>
            <p:nvPr/>
          </p:nvSpPr>
          <p:spPr bwMode="auto">
            <a:xfrm>
              <a:off x="0" y="28979"/>
              <a:ext cx="2112337" cy="534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en-US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19"/>
            <p:cNvGrpSpPr/>
            <p:nvPr/>
          </p:nvGrpSpPr>
          <p:grpSpPr bwMode="auto">
            <a:xfrm>
              <a:off x="1800639" y="0"/>
              <a:ext cx="592940" cy="592940"/>
              <a:chOff x="0" y="0"/>
              <a:chExt cx="592940" cy="592940"/>
            </a:xfrm>
          </p:grpSpPr>
          <p:sp>
            <p:nvSpPr>
              <p:cNvPr id="28695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2940" cy="5929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2700000" scaled="1"/>
              </a:gradFill>
              <a:ln w="12700">
                <a:solidFill>
                  <a:schemeClr val="bg1"/>
                </a:solidFill>
                <a:round/>
              </a:ln>
              <a:effectLst>
                <a:outerShdw dist="63500" dir="8100000" algn="ctr" rotWithShape="0">
                  <a:srgbClr val="000000">
                    <a:alpha val="25000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en-US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696" name="직사각형 153"/>
              <p:cNvSpPr>
                <a:spLocks noChangeArrowheads="1"/>
              </p:cNvSpPr>
              <p:nvPr/>
            </p:nvSpPr>
            <p:spPr bwMode="auto">
              <a:xfrm>
                <a:off x="86316" y="96415"/>
                <a:ext cx="469927" cy="4005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2000">
                    <a:solidFill>
                      <a:srgbClr val="595959"/>
                    </a:solidFill>
                    <a:cs typeface="+mn-ea"/>
                    <a:sym typeface="+mn-lt"/>
                  </a:rPr>
                  <a:t>02</a:t>
                </a:r>
                <a:endParaRPr lang="ko-KR" altLang="en-US" sz="2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22"/>
          <p:cNvGrpSpPr/>
          <p:nvPr/>
        </p:nvGrpSpPr>
        <p:grpSpPr bwMode="auto">
          <a:xfrm>
            <a:off x="2987677" y="3238501"/>
            <a:ext cx="2003425" cy="592138"/>
            <a:chOff x="0" y="0"/>
            <a:chExt cx="2002743" cy="592940"/>
          </a:xfrm>
        </p:grpSpPr>
        <p:sp>
          <p:nvSpPr>
            <p:cNvPr id="28689" name="Rectangle 23"/>
            <p:cNvSpPr>
              <a:spLocks noChangeArrowheads="1"/>
            </p:cNvSpPr>
            <p:nvPr/>
          </p:nvSpPr>
          <p:spPr bwMode="auto">
            <a:xfrm>
              <a:off x="0" y="30317"/>
              <a:ext cx="1725509" cy="53439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en-US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24"/>
            <p:cNvGrpSpPr/>
            <p:nvPr/>
          </p:nvGrpSpPr>
          <p:grpSpPr bwMode="auto">
            <a:xfrm>
              <a:off x="1409803" y="0"/>
              <a:ext cx="592940" cy="592940"/>
              <a:chOff x="0" y="0"/>
              <a:chExt cx="592940" cy="592940"/>
            </a:xfrm>
          </p:grpSpPr>
          <p:sp>
            <p:nvSpPr>
              <p:cNvPr id="28691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2940" cy="5929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2700000" scaled="1"/>
              </a:gradFill>
              <a:ln w="12700">
                <a:solidFill>
                  <a:schemeClr val="bg1"/>
                </a:solidFill>
                <a:round/>
              </a:ln>
              <a:effectLst>
                <a:outerShdw dist="63500" dir="8100000" algn="ctr" rotWithShape="0">
                  <a:srgbClr val="000000">
                    <a:alpha val="25000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en-US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692" name="직사각형 153"/>
              <p:cNvSpPr>
                <a:spLocks noChangeArrowheads="1"/>
              </p:cNvSpPr>
              <p:nvPr/>
            </p:nvSpPr>
            <p:spPr bwMode="auto">
              <a:xfrm>
                <a:off x="86316" y="96415"/>
                <a:ext cx="469840" cy="40052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2000">
                    <a:solidFill>
                      <a:srgbClr val="595959"/>
                    </a:solidFill>
                    <a:cs typeface="+mn-ea"/>
                    <a:sym typeface="+mn-lt"/>
                  </a:rPr>
                  <a:t>03</a:t>
                </a:r>
                <a:endParaRPr lang="ko-KR" altLang="en-US" sz="20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4849" name="Group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1420814"/>
            <a:ext cx="11271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0" name="矩形 1"/>
          <p:cNvSpPr>
            <a:spLocks noChangeArrowheads="1"/>
          </p:cNvSpPr>
          <p:nvPr/>
        </p:nvSpPr>
        <p:spPr bwMode="auto">
          <a:xfrm>
            <a:off x="5846208" y="2253919"/>
            <a:ext cx="2452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定义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5424450" y="2842255"/>
            <a:ext cx="2452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性质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5034590" y="3334896"/>
            <a:ext cx="2452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判定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0" grpId="0" autoUpdateAnimBg="0"/>
      <p:bldP spid="28" grpId="0" autoUpdateAnimBg="0"/>
      <p:bldP spid="2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00050" algn="just"/>
            <a:r>
              <a:rPr lang="zh-CN" altLang="en-US" sz="3600" b="1" dirty="0">
                <a:latin typeface="Times New Roman" pitchFamily="18" charset="0"/>
              </a:rPr>
              <a:t> 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如图，设⊙</a:t>
            </a:r>
            <a:r>
              <a:rPr lang="en-US" altLang="zh-CN" sz="3600" b="1" i="1" dirty="0">
                <a:latin typeface="黑体" pitchFamily="49" charset="-122"/>
                <a:ea typeface="黑体" pitchFamily="49" charset="-122"/>
              </a:rPr>
              <a:t>O 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的半径为</a:t>
            </a:r>
            <a:r>
              <a:rPr lang="en-US" altLang="zh-CN" sz="3600" b="1" i="1" dirty="0">
                <a:latin typeface="黑体" pitchFamily="49" charset="-122"/>
                <a:ea typeface="黑体" pitchFamily="49" charset="-122"/>
              </a:rPr>
              <a:t>r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</a:t>
            </a:r>
          </a:p>
          <a:p>
            <a:pPr indent="400050" algn="just"/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点在圆内</a:t>
            </a:r>
          </a:p>
          <a:p>
            <a:pPr indent="400050" algn="just"/>
            <a:r>
              <a:rPr lang="en-US" altLang="zh-CN" sz="3600" b="1" i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点在圆上</a:t>
            </a:r>
          </a:p>
          <a:p>
            <a:pPr indent="400050" algn="just"/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点在圆外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580063" y="3151865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zh-CN" altLang="en-US" sz="3600" b="1" dirty="0">
                <a:latin typeface="Times New Roman" pitchFamily="18" charset="0"/>
              </a:rPr>
              <a:t>点</a:t>
            </a:r>
            <a:r>
              <a:rPr lang="en-US" altLang="zh-CN" sz="3600" b="1" dirty="0">
                <a:latin typeface="Tahoma" pitchFamily="34" charset="0"/>
              </a:rPr>
              <a:t>A</a:t>
            </a:r>
            <a:r>
              <a:rPr lang="zh-CN" altLang="en-US" sz="3600" b="1" dirty="0">
                <a:latin typeface="Times New Roman" pitchFamily="18" charset="0"/>
              </a:rPr>
              <a:t>在⊙</a:t>
            </a:r>
            <a:r>
              <a:rPr lang="en-US" altLang="zh-CN" sz="3600" dirty="0">
                <a:latin typeface="Tahoma" pitchFamily="34" charset="0"/>
              </a:rPr>
              <a:t>O</a:t>
            </a:r>
            <a:r>
              <a:rPr lang="zh-CN" altLang="en-US" sz="3600" b="1" dirty="0">
                <a:latin typeface="Times New Roman" pitchFamily="18" charset="0"/>
              </a:rPr>
              <a:t>内</a:t>
            </a:r>
            <a:r>
              <a:rPr lang="zh-CN" altLang="en-US" sz="3600" dirty="0">
                <a:solidFill>
                  <a:schemeClr val="bg1"/>
                </a:solidFill>
                <a:latin typeface="Tahoma" pitchFamily="34" charset="0"/>
              </a:rPr>
              <a:t>       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495178" y="3740977"/>
            <a:ext cx="2732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Times New Roman" pitchFamily="18" charset="0"/>
              </a:rPr>
              <a:t>点</a:t>
            </a:r>
            <a:r>
              <a:rPr lang="en-US" altLang="zh-CN" sz="3600" b="1">
                <a:latin typeface="Tahoma" pitchFamily="34" charset="0"/>
              </a:rPr>
              <a:t>B</a:t>
            </a:r>
            <a:r>
              <a:rPr lang="zh-CN" altLang="en-US" sz="3600" b="1">
                <a:latin typeface="Times New Roman" pitchFamily="18" charset="0"/>
              </a:rPr>
              <a:t>在⊙</a:t>
            </a:r>
            <a:r>
              <a:rPr lang="en-US" altLang="zh-CN" sz="3600">
                <a:latin typeface="Tahoma" pitchFamily="34" charset="0"/>
              </a:rPr>
              <a:t>O</a:t>
            </a:r>
            <a:r>
              <a:rPr lang="zh-CN" altLang="en-US" sz="3600" b="1">
                <a:latin typeface="Times New Roman" pitchFamily="18" charset="0"/>
              </a:rPr>
              <a:t>上</a:t>
            </a:r>
            <a:r>
              <a:rPr lang="zh-CN" altLang="en-US" sz="3600" b="1">
                <a:latin typeface="Tahoma" pitchFamily="34" charset="0"/>
              </a:rPr>
              <a:t>       </a:t>
            </a:r>
            <a:endParaRPr lang="zh-CN" altLang="en-US" sz="3600" b="1"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95178" y="4335099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just"/>
            <a:r>
              <a:rPr lang="zh-CN" altLang="en-US" sz="3600" b="1">
                <a:latin typeface="Times New Roman" pitchFamily="18" charset="0"/>
              </a:rPr>
              <a:t>点</a:t>
            </a:r>
            <a:r>
              <a:rPr lang="en-US" altLang="zh-CN" sz="3600" b="1">
                <a:latin typeface="Tahoma" pitchFamily="34" charset="0"/>
              </a:rPr>
              <a:t>C</a:t>
            </a:r>
            <a:r>
              <a:rPr lang="zh-CN" altLang="en-US" sz="3600" b="1">
                <a:latin typeface="Times New Roman" pitchFamily="18" charset="0"/>
              </a:rPr>
              <a:t>在⊙</a:t>
            </a:r>
            <a:r>
              <a:rPr lang="en-US" altLang="zh-CN" sz="3600">
                <a:latin typeface="Tahoma" pitchFamily="34" charset="0"/>
              </a:rPr>
              <a:t>O</a:t>
            </a:r>
            <a:r>
              <a:rPr lang="zh-CN" altLang="en-US" sz="3600" b="1">
                <a:latin typeface="Times New Roman" pitchFamily="18" charset="0"/>
              </a:rPr>
              <a:t>外</a:t>
            </a:r>
            <a:r>
              <a:rPr lang="zh-CN" altLang="en-US" sz="3600">
                <a:latin typeface="Tahoma" pitchFamily="34" charset="0"/>
              </a:rPr>
              <a:t>       </a:t>
            </a:r>
            <a:endParaRPr lang="zh-CN" altLang="en-US" sz="3600">
              <a:latin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2301478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zh-CN" altLang="en-US" sz="2800" b="1" i="1">
                <a:latin typeface="Times New Roman" pitchFamily="18" charset="0"/>
              </a:rPr>
              <a:t>反过来，如果已知点到圆心的距离和圆的半径之间的关系，可以判断点和圆的位置关系</a:t>
            </a:r>
            <a:r>
              <a:rPr lang="en-US" altLang="zh-CN" sz="2800" b="1" i="1">
                <a:latin typeface="Times New Roman" pitchFamily="18" charset="0"/>
              </a:rPr>
              <a:t>?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400801" y="2511029"/>
            <a:ext cx="8015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CN" altLang="en-US" sz="180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02566" y="3124971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00"/>
                </a:solidFill>
                <a:latin typeface="Times New Roman" pitchFamily="18" charset="0"/>
              </a:rPr>
              <a:t>OA</a:t>
            </a:r>
            <a:r>
              <a:rPr lang="zh-CN" altLang="en-US" sz="3600" b="1" dirty="0">
                <a:solidFill>
                  <a:srgbClr val="FF3300"/>
                </a:solidFill>
                <a:latin typeface="Times New Roman" pitchFamily="18" charset="0"/>
              </a:rPr>
              <a:t>＜</a:t>
            </a:r>
            <a:r>
              <a:rPr lang="en-US" altLang="zh-CN" sz="3600" b="1" i="1" dirty="0">
                <a:solidFill>
                  <a:srgbClr val="FF3300"/>
                </a:solidFill>
                <a:latin typeface="Tahoma" pitchFamily="34" charset="0"/>
              </a:rPr>
              <a:t>r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029541" y="3686209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3300"/>
                </a:solidFill>
                <a:latin typeface="Times New Roman" pitchFamily="18" charset="0"/>
              </a:rPr>
              <a:t>OB</a:t>
            </a:r>
            <a:r>
              <a:rPr lang="en-US" altLang="zh-CN" sz="4000" b="1">
                <a:solidFill>
                  <a:srgbClr val="FF3300"/>
                </a:solidFill>
                <a:latin typeface="Times New Roman" pitchFamily="18" charset="0"/>
              </a:rPr>
              <a:t>=</a:t>
            </a:r>
            <a:r>
              <a:rPr lang="en-US" altLang="zh-CN" sz="3600" b="1" i="1">
                <a:solidFill>
                  <a:srgbClr val="FF3300"/>
                </a:solidFill>
                <a:latin typeface="Tahoma" pitchFamily="34" charset="0"/>
              </a:rPr>
              <a:t>r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029541" y="4335099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3300"/>
                </a:solidFill>
                <a:latin typeface="Times New Roman" pitchFamily="18" charset="0"/>
              </a:rPr>
              <a:t>OC</a:t>
            </a:r>
            <a:r>
              <a:rPr lang="zh-CN" altLang="en-US" sz="3600" b="1">
                <a:solidFill>
                  <a:srgbClr val="FF3300"/>
                </a:solidFill>
                <a:latin typeface="Times New Roman" pitchFamily="18" charset="0"/>
              </a:rPr>
              <a:t>＞</a:t>
            </a:r>
            <a:r>
              <a:rPr lang="en-US" altLang="zh-CN" sz="3600" b="1" i="1">
                <a:solidFill>
                  <a:srgbClr val="FF3300"/>
                </a:solidFill>
                <a:latin typeface="Tahoma" pitchFamily="34" charset="0"/>
              </a:rPr>
              <a:t>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888131" y="276716"/>
            <a:ext cx="2906246" cy="1619250"/>
            <a:chOff x="0" y="0"/>
            <a:chExt cx="2178" cy="136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0"/>
              <a:ext cx="2178" cy="1360"/>
              <a:chOff x="0" y="0"/>
              <a:chExt cx="2178" cy="1360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78" cy="1360"/>
                <a:chOff x="0" y="0"/>
                <a:chExt cx="2178" cy="1360"/>
              </a:xfrm>
            </p:grpSpPr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>
                  <a:off x="100" y="370"/>
                  <a:ext cx="1633" cy="529"/>
                  <a:chOff x="0" y="0"/>
                  <a:chExt cx="1633" cy="529"/>
                </a:xfrm>
              </p:grpSpPr>
              <p:sp>
                <p:nvSpPr>
                  <p:cNvPr id="2459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9" y="0"/>
                    <a:ext cx="358" cy="288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09" y="306"/>
                    <a:ext cx="624" cy="223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301"/>
                    <a:ext cx="993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417" y="0"/>
                  <a:ext cx="1360" cy="1360"/>
                  <a:chOff x="0" y="0"/>
                  <a:chExt cx="1360" cy="1360"/>
                </a:xfrm>
              </p:grpSpPr>
              <p:sp>
                <p:nvSpPr>
                  <p:cNvPr id="24595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360" cy="1360"/>
                  </a:xfrm>
                  <a:prstGeom prst="ellipse">
                    <a:avLst/>
                  </a:prstGeom>
                  <a:noFill/>
                  <a:ln w="222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6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4" y="636"/>
                    <a:ext cx="73" cy="7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459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32" y="357"/>
                  <a:ext cx="50" cy="5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9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6" y="872"/>
                  <a:ext cx="50" cy="5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9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66" y="95"/>
                  <a:ext cx="288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/>
                    <a:t>A</a:t>
                  </a:r>
                </a:p>
              </p:txBody>
            </p:sp>
            <p:sp>
              <p:nvSpPr>
                <p:cNvPr id="2460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890" y="767"/>
                  <a:ext cx="288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/>
                    <a:t>B</a:t>
                  </a:r>
                </a:p>
              </p:txBody>
            </p:sp>
            <p:sp>
              <p:nvSpPr>
                <p:cNvPr id="246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0" y="557"/>
                  <a:ext cx="288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/>
                    <a:t>C</a:t>
                  </a:r>
                </a:p>
              </p:txBody>
            </p:sp>
          </p:grpSp>
          <p:sp>
            <p:nvSpPr>
              <p:cNvPr id="24602" name="Oval 26"/>
              <p:cNvSpPr>
                <a:spLocks noChangeAspect="1" noChangeArrowheads="1"/>
              </p:cNvSpPr>
              <p:nvPr/>
            </p:nvSpPr>
            <p:spPr bwMode="auto">
              <a:xfrm>
                <a:off x="52" y="837"/>
                <a:ext cx="50" cy="5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1314" y="768"/>
              <a:ext cx="19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3300"/>
                  </a:solidFill>
                  <a:latin typeface="Tahoma" pitchFamily="34" charset="0"/>
                </a:rPr>
                <a:t>r</a:t>
              </a:r>
            </a:p>
          </p:txBody>
        </p:sp>
      </p:grpSp>
      <p:sp>
        <p:nvSpPr>
          <p:cNvPr id="24604" name="AutoShape 28"/>
          <p:cNvSpPr>
            <a:spLocks noChangeArrowheads="1"/>
          </p:cNvSpPr>
          <p:nvPr/>
        </p:nvSpPr>
        <p:spPr bwMode="auto">
          <a:xfrm>
            <a:off x="3550491" y="3313790"/>
            <a:ext cx="1655762" cy="215503"/>
          </a:xfrm>
          <a:prstGeom prst="rightArrow">
            <a:avLst>
              <a:gd name="adj1" fmla="val 50000"/>
              <a:gd name="adj2" fmla="val 14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3550491" y="3849324"/>
            <a:ext cx="1655762" cy="215503"/>
          </a:xfrm>
          <a:prstGeom prst="rightArrow">
            <a:avLst>
              <a:gd name="adj1" fmla="val 50000"/>
              <a:gd name="adj2" fmla="val 14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6" name="AutoShape 30"/>
          <p:cNvSpPr>
            <a:spLocks noChangeArrowheads="1"/>
          </p:cNvSpPr>
          <p:nvPr/>
        </p:nvSpPr>
        <p:spPr bwMode="auto">
          <a:xfrm>
            <a:off x="3479054" y="4443445"/>
            <a:ext cx="1655763" cy="215504"/>
          </a:xfrm>
          <a:prstGeom prst="rightArrow">
            <a:avLst>
              <a:gd name="adj1" fmla="val 50000"/>
              <a:gd name="adj2" fmla="val 14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2640760" y="1856394"/>
            <a:ext cx="1655762" cy="215504"/>
          </a:xfrm>
          <a:prstGeom prst="rightArrow">
            <a:avLst>
              <a:gd name="adj1" fmla="val 50000"/>
              <a:gd name="adj2" fmla="val 144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8" name="AutoShape 32"/>
          <p:cNvSpPr>
            <a:spLocks noChangeArrowheads="1"/>
          </p:cNvSpPr>
          <p:nvPr/>
        </p:nvSpPr>
        <p:spPr bwMode="auto">
          <a:xfrm>
            <a:off x="2640760" y="1398285"/>
            <a:ext cx="1655762" cy="215503"/>
          </a:xfrm>
          <a:prstGeom prst="rightArrow">
            <a:avLst>
              <a:gd name="adj1" fmla="val 50000"/>
              <a:gd name="adj2" fmla="val 14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2667654" y="777619"/>
            <a:ext cx="1655762" cy="215503"/>
          </a:xfrm>
          <a:prstGeom prst="rightArrow">
            <a:avLst>
              <a:gd name="adj1" fmla="val 50000"/>
              <a:gd name="adj2" fmla="val 14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4414090" y="535991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00"/>
                </a:solidFill>
                <a:latin typeface="Times New Roman" pitchFamily="18" charset="0"/>
              </a:rPr>
              <a:t>OA</a:t>
            </a:r>
            <a:r>
              <a:rPr lang="zh-CN" altLang="en-US" sz="3600" b="1" dirty="0">
                <a:solidFill>
                  <a:srgbClr val="FF3300"/>
                </a:solidFill>
                <a:latin typeface="Times New Roman" pitchFamily="18" charset="0"/>
              </a:rPr>
              <a:t>＜</a:t>
            </a:r>
            <a:r>
              <a:rPr lang="en-US" altLang="zh-CN" sz="3600" b="1" i="1" dirty="0">
                <a:solidFill>
                  <a:srgbClr val="FF3300"/>
                </a:solidFill>
                <a:latin typeface="Tahoma" pitchFamily="34" charset="0"/>
              </a:rPr>
              <a:t>r 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4427538" y="1222702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00"/>
                </a:solidFill>
                <a:latin typeface="Times New Roman" pitchFamily="18" charset="0"/>
              </a:rPr>
              <a:t>OB</a:t>
            </a:r>
            <a:r>
              <a:rPr lang="en-US" altLang="zh-CN" sz="4000" b="1" dirty="0">
                <a:solidFill>
                  <a:srgbClr val="FF3300"/>
                </a:solidFill>
                <a:latin typeface="Times New Roman" pitchFamily="18" charset="0"/>
              </a:rPr>
              <a:t>=</a:t>
            </a:r>
            <a:r>
              <a:rPr lang="en-US" altLang="zh-CN" sz="3600" b="1" i="1" dirty="0">
                <a:solidFill>
                  <a:srgbClr val="FF3300"/>
                </a:solidFill>
                <a:latin typeface="Tahoma" pitchFamily="34" charset="0"/>
              </a:rPr>
              <a:t>r 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4356100" y="1735792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00"/>
                </a:solidFill>
                <a:latin typeface="Times New Roman" pitchFamily="18" charset="0"/>
              </a:rPr>
              <a:t>OC</a:t>
            </a:r>
            <a:r>
              <a:rPr lang="zh-CN" altLang="en-US" sz="3600" b="1" dirty="0">
                <a:solidFill>
                  <a:srgbClr val="FF3300"/>
                </a:solidFill>
                <a:latin typeface="Times New Roman" pitchFamily="18" charset="0"/>
              </a:rPr>
              <a:t>＞</a:t>
            </a:r>
            <a:r>
              <a:rPr lang="en-US" altLang="zh-CN" sz="3600" b="1" i="1" dirty="0">
                <a:solidFill>
                  <a:srgbClr val="FF3300"/>
                </a:solidFill>
                <a:latin typeface="Tahoma" pitchFamily="34" charset="0"/>
              </a:rPr>
              <a:t>r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7308851" y="1113235"/>
            <a:ext cx="35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  <p:bldP spid="24584" grpId="0" autoUpdateAnimBg="0"/>
      <p:bldP spid="24585" grpId="0" autoUpdateAnimBg="0"/>
      <p:bldP spid="24586" grpId="0" autoUpdateAnimBg="0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610" grpId="0" autoUpdateAnimBg="0"/>
      <p:bldP spid="24611" grpId="0" autoUpdateAnimBg="0"/>
      <p:bldP spid="2461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04"/>
          <a:stretch>
            <a:fillRect/>
          </a:stretch>
        </p:blipFill>
        <p:spPr bwMode="auto">
          <a:xfrm>
            <a:off x="1763713" y="1924050"/>
            <a:ext cx="6121400" cy="29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55650" y="141685"/>
            <a:ext cx="348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圆和圆的位置关系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11189" y="844154"/>
            <a:ext cx="4321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1)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两圆的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五种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位置关系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9750" y="1275160"/>
            <a:ext cx="698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2)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用两圆的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圆心距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与两圆的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半径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R,r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的数量关系来判别两圆的位置关系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grpSp>
        <p:nvGrpSpPr>
          <p:cNvPr id="2" name="组合 12"/>
          <p:cNvGrpSpPr/>
          <p:nvPr/>
        </p:nvGrpSpPr>
        <p:grpSpPr bwMode="auto">
          <a:xfrm>
            <a:off x="2987677" y="2173289"/>
            <a:ext cx="2784475" cy="593725"/>
            <a:chOff x="0" y="0"/>
            <a:chExt cx="2784414" cy="592940"/>
          </a:xfrm>
        </p:grpSpPr>
        <p:sp>
          <p:nvSpPr>
            <p:cNvPr id="28697" name="Rectangle 23"/>
            <p:cNvSpPr>
              <a:spLocks noChangeArrowheads="1"/>
            </p:cNvSpPr>
            <p:nvPr/>
          </p:nvSpPr>
          <p:spPr bwMode="auto">
            <a:xfrm>
              <a:off x="0" y="29274"/>
              <a:ext cx="2487944" cy="5343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en-US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14"/>
            <p:cNvGrpSpPr/>
            <p:nvPr/>
          </p:nvGrpSpPr>
          <p:grpSpPr bwMode="auto">
            <a:xfrm>
              <a:off x="2191474" y="0"/>
              <a:ext cx="592940" cy="592940"/>
              <a:chOff x="0" y="0"/>
              <a:chExt cx="592940" cy="592940"/>
            </a:xfrm>
          </p:grpSpPr>
          <p:sp>
            <p:nvSpPr>
              <p:cNvPr id="28699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2940" cy="5929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2700000" scaled="1"/>
              </a:gradFill>
              <a:ln w="12700">
                <a:solidFill>
                  <a:schemeClr val="bg1"/>
                </a:solidFill>
                <a:round/>
              </a:ln>
              <a:effectLst>
                <a:outerShdw dist="63500" dir="8100000" algn="ctr" rotWithShape="0">
                  <a:srgbClr val="000000">
                    <a:alpha val="25000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en-US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700" name="직사각형 153"/>
              <p:cNvSpPr>
                <a:spLocks noChangeArrowheads="1"/>
              </p:cNvSpPr>
              <p:nvPr/>
            </p:nvSpPr>
            <p:spPr bwMode="auto">
              <a:xfrm>
                <a:off x="86316" y="107607"/>
                <a:ext cx="469990" cy="3994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2000">
                    <a:solidFill>
                      <a:srgbClr val="595959"/>
                    </a:solidFill>
                    <a:cs typeface="+mn-ea"/>
                    <a:sym typeface="+mn-lt"/>
                  </a:rPr>
                  <a:t>01</a:t>
                </a:r>
                <a:endParaRPr lang="ko-KR" altLang="en-US" sz="20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4849" name="Group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1420814"/>
            <a:ext cx="11271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0" name="矩形 1"/>
          <p:cNvSpPr>
            <a:spLocks noChangeArrowheads="1"/>
          </p:cNvSpPr>
          <p:nvPr/>
        </p:nvSpPr>
        <p:spPr bwMode="auto">
          <a:xfrm>
            <a:off x="5846208" y="2253919"/>
            <a:ext cx="2452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定义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21"/>
          <p:cNvGrpSpPr>
            <a:grpSpLocks/>
          </p:cNvGrpSpPr>
          <p:nvPr/>
        </p:nvGrpSpPr>
        <p:grpSpPr bwMode="auto">
          <a:xfrm>
            <a:off x="1" y="1653778"/>
            <a:ext cx="1692275" cy="756047"/>
            <a:chOff x="0" y="0"/>
            <a:chExt cx="864" cy="432"/>
          </a:xfrm>
        </p:grpSpPr>
        <p:sp>
          <p:nvSpPr>
            <p:cNvPr id="2" name="直接连接符 5122"/>
            <p:cNvSpPr>
              <a:spLocks noChangeShapeType="1"/>
            </p:cNvSpPr>
            <p:nvPr/>
          </p:nvSpPr>
          <p:spPr bwMode="auto">
            <a:xfrm>
              <a:off x="0" y="432"/>
              <a:ext cx="864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" name="直接连接符 5123"/>
            <p:cNvSpPr>
              <a:spLocks noChangeShapeType="1"/>
            </p:cNvSpPr>
            <p:nvPr/>
          </p:nvSpPr>
          <p:spPr bwMode="auto">
            <a:xfrm flipV="1">
              <a:off x="0" y="96"/>
              <a:ext cx="144" cy="33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直接连接符 5124"/>
            <p:cNvSpPr>
              <a:spLocks noChangeShapeType="1"/>
            </p:cNvSpPr>
            <p:nvPr/>
          </p:nvSpPr>
          <p:spPr bwMode="auto">
            <a:xfrm flipV="1">
              <a:off x="144" y="0"/>
              <a:ext cx="384" cy="9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直接连接符 5125"/>
            <p:cNvSpPr>
              <a:spLocks noChangeShapeType="1"/>
            </p:cNvSpPr>
            <p:nvPr/>
          </p:nvSpPr>
          <p:spPr bwMode="auto">
            <a:xfrm>
              <a:off x="528" y="0"/>
              <a:ext cx="336" cy="43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107950" y="1940719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华文中宋" pitchFamily="2" charset="-122"/>
              </a:rPr>
              <a:t>四边形</a:t>
            </a:r>
          </a:p>
        </p:txBody>
      </p:sp>
      <p:sp>
        <p:nvSpPr>
          <p:cNvPr id="5128" name="平行四边形 5127"/>
          <p:cNvSpPr>
            <a:spLocks noChangeArrowheads="1"/>
          </p:cNvSpPr>
          <p:nvPr/>
        </p:nvSpPr>
        <p:spPr bwMode="auto">
          <a:xfrm>
            <a:off x="2268538" y="1869282"/>
            <a:ext cx="2952750" cy="703660"/>
          </a:xfrm>
          <a:prstGeom prst="parallelogram">
            <a:avLst>
              <a:gd name="adj" fmla="val 78680"/>
            </a:avLst>
          </a:prstGeom>
          <a:solidFill>
            <a:srgbClr val="0066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29" name="矩形 5128"/>
          <p:cNvSpPr>
            <a:spLocks noChangeArrowheads="1"/>
          </p:cNvSpPr>
          <p:nvPr/>
        </p:nvSpPr>
        <p:spPr bwMode="auto">
          <a:xfrm>
            <a:off x="4932363" y="519113"/>
            <a:ext cx="1511300" cy="756047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0" name="菱形 5129"/>
          <p:cNvSpPr>
            <a:spLocks noChangeArrowheads="1"/>
          </p:cNvSpPr>
          <p:nvPr/>
        </p:nvSpPr>
        <p:spPr bwMode="auto">
          <a:xfrm>
            <a:off x="3995738" y="3381376"/>
            <a:ext cx="2736850" cy="1135856"/>
          </a:xfrm>
          <a:prstGeom prst="diamond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1" name="矩形 5130"/>
          <p:cNvSpPr>
            <a:spLocks noChangeArrowheads="1"/>
          </p:cNvSpPr>
          <p:nvPr/>
        </p:nvSpPr>
        <p:spPr bwMode="auto">
          <a:xfrm>
            <a:off x="7308850" y="1977629"/>
            <a:ext cx="1582738" cy="1091803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2" name="文本框 5131"/>
          <p:cNvSpPr txBox="1">
            <a:spLocks noChangeArrowheads="1"/>
          </p:cNvSpPr>
          <p:nvPr/>
        </p:nvSpPr>
        <p:spPr bwMode="auto">
          <a:xfrm>
            <a:off x="5002213" y="62746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矩形</a:t>
            </a:r>
          </a:p>
        </p:txBody>
      </p:sp>
      <p:sp>
        <p:nvSpPr>
          <p:cNvPr id="5133" name="文本框 5132"/>
          <p:cNvSpPr txBox="1">
            <a:spLocks noChangeArrowheads="1"/>
          </p:cNvSpPr>
          <p:nvPr/>
        </p:nvSpPr>
        <p:spPr bwMode="auto">
          <a:xfrm>
            <a:off x="2627314" y="1977629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FF00"/>
                </a:solidFill>
                <a:ea typeface="华文中宋" pitchFamily="2" charset="-122"/>
              </a:rPr>
              <a:t>平行四边形</a:t>
            </a:r>
          </a:p>
        </p:txBody>
      </p:sp>
      <p:sp>
        <p:nvSpPr>
          <p:cNvPr id="5134" name="文本框 5133"/>
          <p:cNvSpPr txBox="1">
            <a:spLocks noChangeArrowheads="1"/>
          </p:cNvSpPr>
          <p:nvPr/>
        </p:nvSpPr>
        <p:spPr bwMode="auto">
          <a:xfrm>
            <a:off x="4716463" y="3706416"/>
            <a:ext cx="1223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菱形</a:t>
            </a:r>
          </a:p>
        </p:txBody>
      </p:sp>
      <p:sp>
        <p:nvSpPr>
          <p:cNvPr id="5135" name="文本框 5134"/>
          <p:cNvSpPr txBox="1">
            <a:spLocks noChangeArrowheads="1"/>
          </p:cNvSpPr>
          <p:nvPr/>
        </p:nvSpPr>
        <p:spPr bwMode="auto">
          <a:xfrm>
            <a:off x="7235826" y="2247900"/>
            <a:ext cx="165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正方形</a:t>
            </a:r>
          </a:p>
        </p:txBody>
      </p:sp>
      <p:sp>
        <p:nvSpPr>
          <p:cNvPr id="5137" name="燕尾形箭头 5136"/>
          <p:cNvSpPr>
            <a:spLocks noChangeArrowheads="1"/>
          </p:cNvSpPr>
          <p:nvPr/>
        </p:nvSpPr>
        <p:spPr bwMode="auto">
          <a:xfrm>
            <a:off x="1532965" y="1890547"/>
            <a:ext cx="1022720" cy="364331"/>
          </a:xfrm>
          <a:prstGeom prst="notchedRightArrow">
            <a:avLst>
              <a:gd name="adj1" fmla="val 33991"/>
              <a:gd name="adj2" fmla="val 67971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8" name="燕尾形箭头 5137"/>
          <p:cNvSpPr>
            <a:spLocks noChangeArrowheads="1"/>
          </p:cNvSpPr>
          <p:nvPr/>
        </p:nvSpPr>
        <p:spPr bwMode="auto">
          <a:xfrm rot="2188964">
            <a:off x="3367603" y="2922842"/>
            <a:ext cx="1364709" cy="386073"/>
          </a:xfrm>
          <a:prstGeom prst="notchedRightArrow">
            <a:avLst>
              <a:gd name="adj1" fmla="val 33991"/>
              <a:gd name="adj2" fmla="val 90540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9" name="燕尾形箭头 5138"/>
          <p:cNvSpPr>
            <a:spLocks noChangeArrowheads="1"/>
          </p:cNvSpPr>
          <p:nvPr/>
        </p:nvSpPr>
        <p:spPr bwMode="auto">
          <a:xfrm rot="-2357970">
            <a:off x="3566929" y="1179052"/>
            <a:ext cx="1368425" cy="364331"/>
          </a:xfrm>
          <a:prstGeom prst="notchedRightArrow">
            <a:avLst>
              <a:gd name="adj1" fmla="val 33991"/>
              <a:gd name="adj2" fmla="val 75994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140" name="燕尾形箭头 5139"/>
          <p:cNvSpPr>
            <a:spLocks noChangeArrowheads="1"/>
          </p:cNvSpPr>
          <p:nvPr/>
        </p:nvSpPr>
        <p:spPr bwMode="auto">
          <a:xfrm>
            <a:off x="714348" y="4683269"/>
            <a:ext cx="7500990" cy="364331"/>
          </a:xfrm>
          <a:prstGeom prst="notchedRightArrow">
            <a:avLst>
              <a:gd name="adj1" fmla="val 33991"/>
              <a:gd name="adj2" fmla="val 87983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文本框 5143"/>
          <p:cNvSpPr txBox="1">
            <a:spLocks noChangeArrowheads="1"/>
          </p:cNvSpPr>
          <p:nvPr/>
        </p:nvSpPr>
        <p:spPr bwMode="auto">
          <a:xfrm>
            <a:off x="767062" y="3239692"/>
            <a:ext cx="461665" cy="9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zh-CN" altLang="en-US"/>
          </a:p>
        </p:txBody>
      </p:sp>
      <p:sp>
        <p:nvSpPr>
          <p:cNvPr id="5149" name="矩形 5148"/>
          <p:cNvSpPr>
            <a:spLocks noChangeArrowheads="1"/>
          </p:cNvSpPr>
          <p:nvPr/>
        </p:nvSpPr>
        <p:spPr bwMode="auto">
          <a:xfrm>
            <a:off x="0" y="86916"/>
            <a:ext cx="5160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/>
              <a:t>问题</a:t>
            </a:r>
            <a:r>
              <a:rPr lang="en-US" dirty="0" smtClean="0"/>
              <a:t>1</a:t>
            </a:r>
            <a:r>
              <a:rPr lang="zh-CN" altLang="en-US" dirty="0" smtClean="0"/>
              <a:t>：我们是如何获得这些特殊的四边形的呢？</a:t>
            </a:r>
            <a:endParaRPr lang="en-US" altLang="zh-CN" dirty="0" smtClean="0"/>
          </a:p>
          <a:p>
            <a:r>
              <a:rPr lang="zh-CN" altLang="en-US" dirty="0" smtClean="0"/>
              <a:t>在对应序号处填上对应条件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燕尾形箭头 31"/>
          <p:cNvSpPr>
            <a:spLocks noChangeArrowheads="1"/>
          </p:cNvSpPr>
          <p:nvPr/>
        </p:nvSpPr>
        <p:spPr bwMode="auto">
          <a:xfrm rot="5400000">
            <a:off x="-248282" y="3427223"/>
            <a:ext cx="2411033" cy="485775"/>
          </a:xfrm>
          <a:prstGeom prst="notchedRightArrow">
            <a:avLst>
              <a:gd name="adj1" fmla="val 33991"/>
              <a:gd name="adj2" fmla="val 90540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3" name="燕尾形箭头 32"/>
          <p:cNvSpPr>
            <a:spLocks noChangeArrowheads="1"/>
          </p:cNvSpPr>
          <p:nvPr/>
        </p:nvSpPr>
        <p:spPr bwMode="auto">
          <a:xfrm rot="16200000">
            <a:off x="7243781" y="3775482"/>
            <a:ext cx="1714512" cy="485775"/>
          </a:xfrm>
          <a:prstGeom prst="notchedRightArrow">
            <a:avLst>
              <a:gd name="adj1" fmla="val 33991"/>
              <a:gd name="adj2" fmla="val 90540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35" name="图片 34" descr="C:\Users\ADMINI~1\AppData\Local\Temp\1584360394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692" y="1473495"/>
            <a:ext cx="642942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C:\Users\ADMINI~1\AppData\Local\Temp\1584360401(1)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071552"/>
            <a:ext cx="500066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36" descr="C:\Users\ADMINI~1\AppData\Local\Temp\1584360409(1)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214692"/>
            <a:ext cx="500066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 descr="C:\Users\ADMINI~1\AppData\Local\Temp\1584360414(1)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446997"/>
            <a:ext cx="500066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燕尾形箭头 33"/>
          <p:cNvSpPr>
            <a:spLocks noChangeArrowheads="1"/>
          </p:cNvSpPr>
          <p:nvPr/>
        </p:nvSpPr>
        <p:spPr bwMode="auto">
          <a:xfrm rot="2259228">
            <a:off x="6474693" y="1185248"/>
            <a:ext cx="1054641" cy="364331"/>
          </a:xfrm>
          <a:prstGeom prst="notchedRightArrow">
            <a:avLst>
              <a:gd name="adj1" fmla="val 33991"/>
              <a:gd name="adj2" fmla="val 75994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9" name="燕尾形箭头 38"/>
          <p:cNvSpPr>
            <a:spLocks noChangeArrowheads="1"/>
          </p:cNvSpPr>
          <p:nvPr/>
        </p:nvSpPr>
        <p:spPr bwMode="auto">
          <a:xfrm rot="19338072">
            <a:off x="6116105" y="2964742"/>
            <a:ext cx="1054641" cy="364331"/>
          </a:xfrm>
          <a:prstGeom prst="notchedRightArrow">
            <a:avLst>
              <a:gd name="adj1" fmla="val 33991"/>
              <a:gd name="adj2" fmla="val 75994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21"/>
          <p:cNvGrpSpPr>
            <a:grpSpLocks/>
          </p:cNvGrpSpPr>
          <p:nvPr/>
        </p:nvGrpSpPr>
        <p:grpSpPr bwMode="auto">
          <a:xfrm>
            <a:off x="1" y="1653778"/>
            <a:ext cx="1692275" cy="756047"/>
            <a:chOff x="0" y="0"/>
            <a:chExt cx="864" cy="432"/>
          </a:xfrm>
        </p:grpSpPr>
        <p:sp>
          <p:nvSpPr>
            <p:cNvPr id="2" name="直接连接符 5122"/>
            <p:cNvSpPr>
              <a:spLocks noChangeShapeType="1"/>
            </p:cNvSpPr>
            <p:nvPr/>
          </p:nvSpPr>
          <p:spPr bwMode="auto">
            <a:xfrm>
              <a:off x="0" y="432"/>
              <a:ext cx="864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" name="直接连接符 5123"/>
            <p:cNvSpPr>
              <a:spLocks noChangeShapeType="1"/>
            </p:cNvSpPr>
            <p:nvPr/>
          </p:nvSpPr>
          <p:spPr bwMode="auto">
            <a:xfrm flipV="1">
              <a:off x="0" y="96"/>
              <a:ext cx="144" cy="33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直接连接符 5124"/>
            <p:cNvSpPr>
              <a:spLocks noChangeShapeType="1"/>
            </p:cNvSpPr>
            <p:nvPr/>
          </p:nvSpPr>
          <p:spPr bwMode="auto">
            <a:xfrm flipV="1">
              <a:off x="144" y="0"/>
              <a:ext cx="384" cy="9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直接连接符 5125"/>
            <p:cNvSpPr>
              <a:spLocks noChangeShapeType="1"/>
            </p:cNvSpPr>
            <p:nvPr/>
          </p:nvSpPr>
          <p:spPr bwMode="auto">
            <a:xfrm>
              <a:off x="528" y="0"/>
              <a:ext cx="336" cy="43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107950" y="1940719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华文中宋" pitchFamily="2" charset="-122"/>
              </a:rPr>
              <a:t>四边形</a:t>
            </a:r>
          </a:p>
        </p:txBody>
      </p:sp>
      <p:sp>
        <p:nvSpPr>
          <p:cNvPr id="5128" name="平行四边形 5127"/>
          <p:cNvSpPr>
            <a:spLocks noChangeArrowheads="1"/>
          </p:cNvSpPr>
          <p:nvPr/>
        </p:nvSpPr>
        <p:spPr bwMode="auto">
          <a:xfrm>
            <a:off x="2268538" y="1869282"/>
            <a:ext cx="2952750" cy="703660"/>
          </a:xfrm>
          <a:prstGeom prst="parallelogram">
            <a:avLst>
              <a:gd name="adj" fmla="val 78680"/>
            </a:avLst>
          </a:prstGeom>
          <a:solidFill>
            <a:srgbClr val="0066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29" name="矩形 5128"/>
          <p:cNvSpPr>
            <a:spLocks noChangeArrowheads="1"/>
          </p:cNvSpPr>
          <p:nvPr/>
        </p:nvSpPr>
        <p:spPr bwMode="auto">
          <a:xfrm>
            <a:off x="4932363" y="519113"/>
            <a:ext cx="1511300" cy="756047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0" name="菱形 5129"/>
          <p:cNvSpPr>
            <a:spLocks noChangeArrowheads="1"/>
          </p:cNvSpPr>
          <p:nvPr/>
        </p:nvSpPr>
        <p:spPr bwMode="auto">
          <a:xfrm>
            <a:off x="3995738" y="3381376"/>
            <a:ext cx="2736850" cy="1135856"/>
          </a:xfrm>
          <a:prstGeom prst="diamond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1" name="矩形 5130"/>
          <p:cNvSpPr>
            <a:spLocks noChangeArrowheads="1"/>
          </p:cNvSpPr>
          <p:nvPr/>
        </p:nvSpPr>
        <p:spPr bwMode="auto">
          <a:xfrm>
            <a:off x="7308850" y="1977629"/>
            <a:ext cx="1582738" cy="1091803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2" name="文本框 5131"/>
          <p:cNvSpPr txBox="1">
            <a:spLocks noChangeArrowheads="1"/>
          </p:cNvSpPr>
          <p:nvPr/>
        </p:nvSpPr>
        <p:spPr bwMode="auto">
          <a:xfrm>
            <a:off x="5002213" y="62746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矩形</a:t>
            </a:r>
          </a:p>
        </p:txBody>
      </p:sp>
      <p:sp>
        <p:nvSpPr>
          <p:cNvPr id="5133" name="文本框 5132"/>
          <p:cNvSpPr txBox="1">
            <a:spLocks noChangeArrowheads="1"/>
          </p:cNvSpPr>
          <p:nvPr/>
        </p:nvSpPr>
        <p:spPr bwMode="auto">
          <a:xfrm>
            <a:off x="2627314" y="1977629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FF00"/>
                </a:solidFill>
                <a:ea typeface="华文中宋" pitchFamily="2" charset="-122"/>
              </a:rPr>
              <a:t>平行四边形</a:t>
            </a:r>
          </a:p>
        </p:txBody>
      </p:sp>
      <p:sp>
        <p:nvSpPr>
          <p:cNvPr id="5134" name="文本框 5133"/>
          <p:cNvSpPr txBox="1">
            <a:spLocks noChangeArrowheads="1"/>
          </p:cNvSpPr>
          <p:nvPr/>
        </p:nvSpPr>
        <p:spPr bwMode="auto">
          <a:xfrm>
            <a:off x="4716463" y="3706416"/>
            <a:ext cx="1223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菱形</a:t>
            </a:r>
          </a:p>
        </p:txBody>
      </p:sp>
      <p:sp>
        <p:nvSpPr>
          <p:cNvPr id="5135" name="文本框 5134"/>
          <p:cNvSpPr txBox="1">
            <a:spLocks noChangeArrowheads="1"/>
          </p:cNvSpPr>
          <p:nvPr/>
        </p:nvSpPr>
        <p:spPr bwMode="auto">
          <a:xfrm>
            <a:off x="7235826" y="2247900"/>
            <a:ext cx="165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正方形</a:t>
            </a:r>
          </a:p>
        </p:txBody>
      </p:sp>
      <p:sp>
        <p:nvSpPr>
          <p:cNvPr id="5137" name="燕尾形箭头 5136"/>
          <p:cNvSpPr>
            <a:spLocks noChangeArrowheads="1"/>
          </p:cNvSpPr>
          <p:nvPr/>
        </p:nvSpPr>
        <p:spPr bwMode="auto">
          <a:xfrm>
            <a:off x="1547813" y="1869282"/>
            <a:ext cx="1223962" cy="364331"/>
          </a:xfrm>
          <a:prstGeom prst="notchedRightArrow">
            <a:avLst>
              <a:gd name="adj1" fmla="val 33991"/>
              <a:gd name="adj2" fmla="val 67971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8" name="燕尾形箭头 5137"/>
          <p:cNvSpPr>
            <a:spLocks noChangeArrowheads="1"/>
          </p:cNvSpPr>
          <p:nvPr/>
        </p:nvSpPr>
        <p:spPr bwMode="auto">
          <a:xfrm rot="2188964">
            <a:off x="3348038" y="3003948"/>
            <a:ext cx="1630362" cy="364331"/>
          </a:xfrm>
          <a:prstGeom prst="notchedRightArrow">
            <a:avLst>
              <a:gd name="adj1" fmla="val 33991"/>
              <a:gd name="adj2" fmla="val 90540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39" name="燕尾形箭头 5138"/>
          <p:cNvSpPr>
            <a:spLocks noChangeArrowheads="1"/>
          </p:cNvSpPr>
          <p:nvPr/>
        </p:nvSpPr>
        <p:spPr bwMode="auto">
          <a:xfrm rot="-2357970">
            <a:off x="3492501" y="1221582"/>
            <a:ext cx="1368425" cy="364331"/>
          </a:xfrm>
          <a:prstGeom prst="notchedRightArrow">
            <a:avLst>
              <a:gd name="adj1" fmla="val 33991"/>
              <a:gd name="adj2" fmla="val 75994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140" name="燕尾形箭头 5139"/>
          <p:cNvSpPr>
            <a:spLocks noChangeArrowheads="1"/>
          </p:cNvSpPr>
          <p:nvPr/>
        </p:nvSpPr>
        <p:spPr bwMode="auto">
          <a:xfrm>
            <a:off x="714348" y="4683269"/>
            <a:ext cx="7500990" cy="364331"/>
          </a:xfrm>
          <a:prstGeom prst="notchedRightArrow">
            <a:avLst>
              <a:gd name="adj1" fmla="val 33991"/>
              <a:gd name="adj2" fmla="val 87983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41" name="文本框 5140"/>
          <p:cNvSpPr txBox="1">
            <a:spLocks noChangeArrowheads="1"/>
          </p:cNvSpPr>
          <p:nvPr/>
        </p:nvSpPr>
        <p:spPr bwMode="auto">
          <a:xfrm>
            <a:off x="1331914" y="1600200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两组对边平行</a:t>
            </a:r>
          </a:p>
        </p:txBody>
      </p:sp>
      <p:sp>
        <p:nvSpPr>
          <p:cNvPr id="5142" name="矩形 5141"/>
          <p:cNvSpPr>
            <a:spLocks noChangeArrowheads="1"/>
          </p:cNvSpPr>
          <p:nvPr/>
        </p:nvSpPr>
        <p:spPr bwMode="auto">
          <a:xfrm rot="-2356417">
            <a:off x="3170489" y="1064896"/>
            <a:ext cx="1228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一个角</a:t>
            </a:r>
            <a:r>
              <a:rPr lang="en-US" b="1"/>
              <a:t>90</a:t>
            </a:r>
            <a:r>
              <a:rPr lang="en-US" b="1">
                <a:solidFill>
                  <a:srgbClr val="000000"/>
                </a:solidFill>
              </a:rPr>
              <a:t>°</a:t>
            </a:r>
          </a:p>
        </p:txBody>
      </p:sp>
      <p:sp>
        <p:nvSpPr>
          <p:cNvPr id="3" name="文本框 5143"/>
          <p:cNvSpPr txBox="1">
            <a:spLocks noChangeArrowheads="1"/>
          </p:cNvSpPr>
          <p:nvPr/>
        </p:nvSpPr>
        <p:spPr bwMode="auto">
          <a:xfrm>
            <a:off x="767062" y="3239692"/>
            <a:ext cx="461665" cy="9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zh-CN" altLang="en-US"/>
          </a:p>
        </p:txBody>
      </p:sp>
      <p:sp>
        <p:nvSpPr>
          <p:cNvPr id="5145" name="文本框 5144"/>
          <p:cNvSpPr txBox="1">
            <a:spLocks noChangeArrowheads="1"/>
          </p:cNvSpPr>
          <p:nvPr/>
        </p:nvSpPr>
        <p:spPr bwMode="auto">
          <a:xfrm rot="2373325">
            <a:off x="2841022" y="3172302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/>
              <a:t>一组邻边相等</a:t>
            </a:r>
          </a:p>
        </p:txBody>
      </p:sp>
      <p:sp>
        <p:nvSpPr>
          <p:cNvPr id="5149" name="矩形 5148"/>
          <p:cNvSpPr>
            <a:spLocks noChangeArrowheads="1"/>
          </p:cNvSpPr>
          <p:nvPr/>
        </p:nvSpPr>
        <p:spPr bwMode="auto">
          <a:xfrm>
            <a:off x="0" y="86916"/>
            <a:ext cx="5109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四边形知识结构（定义）图</a:t>
            </a:r>
          </a:p>
        </p:txBody>
      </p:sp>
      <p:sp>
        <p:nvSpPr>
          <p:cNvPr id="32" name="燕尾形箭头 31"/>
          <p:cNvSpPr>
            <a:spLocks noChangeArrowheads="1"/>
          </p:cNvSpPr>
          <p:nvPr/>
        </p:nvSpPr>
        <p:spPr bwMode="auto">
          <a:xfrm rot="5400000">
            <a:off x="-248282" y="3427223"/>
            <a:ext cx="2411033" cy="485775"/>
          </a:xfrm>
          <a:prstGeom prst="notchedRightArrow">
            <a:avLst>
              <a:gd name="adj1" fmla="val 33991"/>
              <a:gd name="adj2" fmla="val 90540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3" name="燕尾形箭头 32"/>
          <p:cNvSpPr>
            <a:spLocks noChangeArrowheads="1"/>
          </p:cNvSpPr>
          <p:nvPr/>
        </p:nvSpPr>
        <p:spPr bwMode="auto">
          <a:xfrm rot="16200000">
            <a:off x="7243781" y="3775482"/>
            <a:ext cx="1714512" cy="485775"/>
          </a:xfrm>
          <a:prstGeom prst="notchedRightArrow">
            <a:avLst>
              <a:gd name="adj1" fmla="val 33991"/>
              <a:gd name="adj2" fmla="val 90540"/>
            </a:avLst>
          </a:prstGeom>
          <a:solidFill>
            <a:srgbClr val="FF66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1" name="文本框 5144"/>
          <p:cNvSpPr txBox="1">
            <a:spLocks noChangeArrowheads="1"/>
          </p:cNvSpPr>
          <p:nvPr/>
        </p:nvSpPr>
        <p:spPr bwMode="auto">
          <a:xfrm>
            <a:off x="1702503" y="4383891"/>
            <a:ext cx="5032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/>
              <a:t>四边都相等，四个角都是直角的四边形是正方形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2" grpId="0"/>
      <p:bldP spid="5133" grpId="0"/>
      <p:bldP spid="5134" grpId="0"/>
      <p:bldP spid="5135" grpId="0"/>
      <p:bldP spid="5145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01661" y="-2001660"/>
            <a:ext cx="5143499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/>
          <a:stretch>
            <a:fillRect/>
          </a:stretch>
        </p:blipFill>
        <p:spPr>
          <a:xfrm>
            <a:off x="5508066" y="2804174"/>
            <a:ext cx="3635935" cy="2326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95" b="8411"/>
          <a:stretch>
            <a:fillRect/>
          </a:stretch>
        </p:blipFill>
        <p:spPr>
          <a:xfrm>
            <a:off x="2051826" y="3366346"/>
            <a:ext cx="3635935" cy="178309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153" y="1048871"/>
            <a:ext cx="7891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问题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：请用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Venn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图表示这些四边形之间具有怎样的关系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9623" y="1223682"/>
            <a:ext cx="7891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问题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：请用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Venn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图表示这些四边形之间具有怎样的关系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221E1F"/>
                </a:solidFill>
                <a:effectLst/>
                <a:latin typeface="NFREIU+FZXH1JW--GB1-0"/>
                <a:ea typeface="宋体" pitchFamily="2" charset="-122"/>
                <a:cs typeface="NFREIU+FZXH1JW--GB1-0"/>
              </a:rPr>
              <a:t>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1572372" y="2187202"/>
            <a:ext cx="5553075" cy="17351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853640" y="2856660"/>
            <a:ext cx="800100" cy="5445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四边形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751</Words>
  <Application>Microsoft Office PowerPoint</Application>
  <PresentationFormat>全屏显示(16:9)</PresentationFormat>
  <Paragraphs>158</Paragraphs>
  <Slides>42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1_Office 主题​​</vt:lpstr>
      <vt:lpstr>第26课时几何图形的探秘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Microsoft</cp:lastModifiedBy>
  <cp:revision>61</cp:revision>
  <dcterms:created xsi:type="dcterms:W3CDTF">2020-02-01T11:21:51Z</dcterms:created>
  <dcterms:modified xsi:type="dcterms:W3CDTF">2020-03-18T03:38:07Z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