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88" r:id="rId3"/>
    <p:sldId id="289" r:id="rId4"/>
    <p:sldId id="280" r:id="rId5"/>
    <p:sldId id="278" r:id="rId6"/>
    <p:sldId id="276" r:id="rId7"/>
    <p:sldId id="281" r:id="rId8"/>
    <p:sldId id="275" r:id="rId9"/>
    <p:sldId id="274" r:id="rId10"/>
    <p:sldId id="279" r:id="rId11"/>
    <p:sldId id="282" r:id="rId12"/>
    <p:sldId id="283" r:id="rId13"/>
    <p:sldId id="285" r:id="rId14"/>
    <p:sldId id="286" r:id="rId15"/>
    <p:sldId id="273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0FF"/>
    <a:srgbClr val="547D9D"/>
    <a:srgbClr val="86A6E1"/>
    <a:srgbClr val="FF7400"/>
    <a:srgbClr val="7FD4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96" d="100"/>
          <a:sy n="96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72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08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4" y="2036860"/>
            <a:ext cx="558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</a:rPr>
              <a:t>语音识别字幕系统之</a:t>
            </a:r>
            <a:r>
              <a:rPr lang="en-US" altLang="zh-CN" sz="2700" dirty="0">
                <a:solidFill>
                  <a:srgbClr val="FF0000"/>
                </a:solidFill>
              </a:rPr>
              <a:t/>
            </a:r>
            <a:br>
              <a:rPr lang="en-US" altLang="zh-CN" sz="2700" dirty="0">
                <a:solidFill>
                  <a:srgbClr val="FF0000"/>
                </a:solidFill>
              </a:rPr>
            </a:br>
            <a:r>
              <a:rPr lang="en-US" altLang="zh-CN" sz="4000" dirty="0">
                <a:solidFill>
                  <a:srgbClr val="FF0000"/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PYTHON</a:t>
            </a:r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  <a:cs typeface="Calibri" panose="020F0502020204030204" pitchFamily="34" charset="0"/>
              </a:rPr>
              <a:t>录音程序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2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高中信息技术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47885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齐晴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02" y="865903"/>
            <a:ext cx="5740504" cy="280785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124" y="159850"/>
            <a:ext cx="678545" cy="677456"/>
            <a:chOff x="8131349" y="2426691"/>
            <a:chExt cx="741760" cy="740569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31349" y="2426691"/>
              <a:ext cx="741760" cy="740569"/>
            </a:xfrm>
            <a:prstGeom prst="ellipse">
              <a:avLst/>
            </a:prstGeom>
            <a:solidFill>
              <a:srgbClr val="5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bg-BG" altLang="en-US" sz="1013">
                <a:solidFill>
                  <a:srgbClr val="A7D692"/>
                </a:solidFill>
              </a:endParaRPr>
            </a:p>
          </p:txBody>
        </p:sp>
        <p:pic>
          <p:nvPicPr>
            <p:cNvPr id="4" name="Picture 7" descr="monitor-whi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889" y="2604688"/>
              <a:ext cx="4619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接连接符 39"/>
          <p:cNvCxnSpPr>
            <a:cxnSpLocks noChangeShapeType="1"/>
          </p:cNvCxnSpPr>
          <p:nvPr/>
        </p:nvCxnSpPr>
        <p:spPr bwMode="auto">
          <a:xfrm>
            <a:off x="1856177" y="38345"/>
            <a:ext cx="27377" cy="5105155"/>
          </a:xfrm>
          <a:prstGeom prst="line">
            <a:avLst/>
          </a:prstGeom>
          <a:noFill/>
          <a:ln w="28575">
            <a:solidFill>
              <a:srgbClr val="5FA28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7042126" y="4096900"/>
            <a:ext cx="1862945" cy="892957"/>
            <a:chOff x="9473548" y="5532485"/>
            <a:chExt cx="2483926" cy="1190609"/>
          </a:xfrm>
        </p:grpSpPr>
        <p:grpSp>
          <p:nvGrpSpPr>
            <p:cNvPr id="7" name="组合 72"/>
            <p:cNvGrpSpPr>
              <a:grpSpLocks/>
            </p:cNvGrpSpPr>
            <p:nvPr/>
          </p:nvGrpSpPr>
          <p:grpSpPr bwMode="auto">
            <a:xfrm>
              <a:off x="11656224" y="5685803"/>
              <a:ext cx="301250" cy="434395"/>
              <a:chOff x="0" y="0"/>
              <a:chExt cx="411371" cy="593113"/>
            </a:xfrm>
          </p:grpSpPr>
          <p:sp>
            <p:nvSpPr>
              <p:cNvPr id="1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8" name="等腰三角形 3"/>
            <p:cNvSpPr>
              <a:spLocks/>
            </p:cNvSpPr>
            <p:nvPr/>
          </p:nvSpPr>
          <p:spPr bwMode="auto">
            <a:xfrm>
              <a:off x="9473548" y="6485322"/>
              <a:ext cx="795338" cy="106362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9" name="组合 129"/>
            <p:cNvGrpSpPr>
              <a:grpSpLocks/>
            </p:cNvGrpSpPr>
            <p:nvPr/>
          </p:nvGrpSpPr>
          <p:grpSpPr bwMode="auto">
            <a:xfrm>
              <a:off x="11034661" y="5532485"/>
              <a:ext cx="712234" cy="931993"/>
              <a:chOff x="0" y="0"/>
              <a:chExt cx="712221" cy="931862"/>
            </a:xfrm>
          </p:grpSpPr>
          <p:sp>
            <p:nvSpPr>
              <p:cNvPr id="14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10" name="组合 140"/>
            <p:cNvGrpSpPr>
              <a:grpSpLocks/>
            </p:cNvGrpSpPr>
            <p:nvPr/>
          </p:nvGrpSpPr>
          <p:grpSpPr bwMode="auto">
            <a:xfrm>
              <a:off x="10801166" y="6057838"/>
              <a:ext cx="374657" cy="665256"/>
              <a:chOff x="0" y="0"/>
              <a:chExt cx="374650" cy="665163"/>
            </a:xfrm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2875955" y="2430578"/>
            <a:ext cx="3075857" cy="40022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670" y="2456236"/>
            <a:ext cx="1441195" cy="3745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调用录音函数</a:t>
            </a: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>
            <a:off x="1522175" y="2600838"/>
            <a:ext cx="1138893" cy="80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2854061" y="3270390"/>
            <a:ext cx="3097751" cy="3325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162" y="3191213"/>
            <a:ext cx="1493386" cy="3745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播放录音文件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 flipH="1" flipV="1">
            <a:off x="1518872" y="3378499"/>
            <a:ext cx="1142196" cy="532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矩形 18"/>
          <p:cNvSpPr/>
          <p:nvPr/>
        </p:nvSpPr>
        <p:spPr bwMode="auto">
          <a:xfrm>
            <a:off x="2854061" y="1663242"/>
            <a:ext cx="2183351" cy="367289"/>
          </a:xfrm>
          <a:prstGeom prst="rect">
            <a:avLst/>
          </a:prstGeom>
          <a:noFill/>
          <a:ln w="57150" cap="flat" cmpd="sng" algn="ctr">
            <a:solidFill>
              <a:srgbClr val="86A6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 flipH="1">
            <a:off x="1522175" y="1932834"/>
            <a:ext cx="1199123" cy="109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6A6E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文本框 30"/>
          <p:cNvSpPr txBox="1"/>
          <p:nvPr/>
        </p:nvSpPr>
        <p:spPr>
          <a:xfrm>
            <a:off x="183617" y="1574969"/>
            <a:ext cx="1276064" cy="715089"/>
          </a:xfrm>
          <a:prstGeom prst="roundRect">
            <a:avLst/>
          </a:prstGeom>
          <a:solidFill>
            <a:srgbClr val="86A6E1"/>
          </a:solidFill>
          <a:ln>
            <a:solidFill>
              <a:srgbClr val="86A6E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循环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保持一直录音</a:t>
            </a:r>
          </a:p>
        </p:txBody>
      </p:sp>
    </p:spTree>
    <p:extLst>
      <p:ext uri="{BB962C8B-B14F-4D97-AF65-F5344CB8AC3E}">
        <p14:creationId xmlns:p14="http://schemas.microsoft.com/office/powerpoint/2010/main" val="5964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  <p:bldP spid="1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4730" y="1223431"/>
            <a:ext cx="2084577" cy="206527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45324" y="2890497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00048" y="960596"/>
            <a:ext cx="42883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547D9D"/>
                </a:solidFill>
              </a:rPr>
              <a:t>第三部分：</a:t>
            </a:r>
            <a:endParaRPr lang="en-US" altLang="zh-CN" sz="3200" b="1" dirty="0">
              <a:solidFill>
                <a:srgbClr val="547D9D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547D9D"/>
                </a:solidFill>
              </a:rPr>
              <a:t>探究录音程序参数影响</a:t>
            </a:r>
            <a:endParaRPr lang="en-US" altLang="zh-CN" sz="3200" b="1" dirty="0">
              <a:solidFill>
                <a:srgbClr val="547D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93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0545" y="224563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47D9D"/>
                </a:solidFill>
              </a:rPr>
              <a:t>Def </a:t>
            </a:r>
            <a:r>
              <a:rPr lang="zh-CN" altLang="en-US" sz="2400" b="1" dirty="0">
                <a:solidFill>
                  <a:srgbClr val="547D9D"/>
                </a:solidFill>
              </a:rPr>
              <a:t>自定义函数</a:t>
            </a:r>
            <a:endParaRPr lang="en-US" altLang="zh-CN" sz="2400" b="1" dirty="0">
              <a:solidFill>
                <a:srgbClr val="547D9D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99145"/>
              </p:ext>
            </p:extLst>
          </p:nvPr>
        </p:nvGraphicFramePr>
        <p:xfrm>
          <a:off x="733458" y="1569153"/>
          <a:ext cx="7587606" cy="13329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9202">
                  <a:extLst>
                    <a:ext uri="{9D8B030D-6E8A-4147-A177-3AD203B41FA5}">
                      <a16:colId xmlns:a16="http://schemas.microsoft.com/office/drawing/2014/main" val="167354903"/>
                    </a:ext>
                  </a:extLst>
                </a:gridCol>
                <a:gridCol w="2529202">
                  <a:extLst>
                    <a:ext uri="{9D8B030D-6E8A-4147-A177-3AD203B41FA5}">
                      <a16:colId xmlns:a16="http://schemas.microsoft.com/office/drawing/2014/main" val="3717405117"/>
                    </a:ext>
                  </a:extLst>
                </a:gridCol>
                <a:gridCol w="2529202">
                  <a:extLst>
                    <a:ext uri="{9D8B030D-6E8A-4147-A177-3AD203B41FA5}">
                      <a16:colId xmlns:a16="http://schemas.microsoft.com/office/drawing/2014/main" val="905312311"/>
                    </a:ext>
                  </a:extLst>
                </a:gridCol>
              </a:tblGrid>
              <a:tr h="4443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名称</a:t>
                      </a:r>
                    </a:p>
                  </a:txBody>
                  <a:tcPr marL="106902" marR="106902" marT="53451" marB="53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代码中对应变量名称</a:t>
                      </a:r>
                    </a:p>
                  </a:txBody>
                  <a:tcPr marL="106902" marR="106902" marT="53451" marB="53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可选用值</a:t>
                      </a:r>
                    </a:p>
                  </a:txBody>
                  <a:tcPr marL="106902" marR="106902" marT="53451" marB="53451"/>
                </a:tc>
                <a:extLst>
                  <a:ext uri="{0D108BD9-81ED-4DB2-BD59-A6C34878D82A}">
                    <a16:rowId xmlns:a16="http://schemas.microsoft.com/office/drawing/2014/main" val="3899243944"/>
                  </a:ext>
                </a:extLst>
              </a:tr>
              <a:tr h="4443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采样频率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6902" marR="106902" marT="53451" marB="53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framerate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6902" marR="106902" marT="53451" marB="5345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8000,16000</a:t>
                      </a:r>
                    </a:p>
                  </a:txBody>
                  <a:tcPr marL="106902" marR="106902" marT="53451" marB="53451"/>
                </a:tc>
                <a:extLst>
                  <a:ext uri="{0D108BD9-81ED-4DB2-BD59-A6C34878D82A}">
                    <a16:rowId xmlns:a16="http://schemas.microsoft.com/office/drawing/2014/main" val="4072905280"/>
                  </a:ext>
                </a:extLst>
              </a:tr>
              <a:tr h="4443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量化位数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6902" marR="106902" marT="53451" marB="53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format 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6902" marR="106902" marT="53451" marB="5345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paInt32,paInt16</a:t>
                      </a:r>
                    </a:p>
                  </a:txBody>
                  <a:tcPr marL="106902" marR="106902" marT="53451" marB="53451"/>
                </a:tc>
                <a:extLst>
                  <a:ext uri="{0D108BD9-81ED-4DB2-BD59-A6C34878D82A}">
                    <a16:rowId xmlns:a16="http://schemas.microsoft.com/office/drawing/2014/main" val="39312126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885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6619392" cy="106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0545" y="224563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实验探究：采样频率不同对音频文件的影响</a:t>
            </a:r>
            <a:endParaRPr lang="en-US" altLang="zh-CN" sz="2400" b="1" dirty="0">
              <a:solidFill>
                <a:srgbClr val="547D9D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88226"/>
              </p:ext>
            </p:extLst>
          </p:nvPr>
        </p:nvGraphicFramePr>
        <p:xfrm>
          <a:off x="2607747" y="2631367"/>
          <a:ext cx="3393426" cy="14833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07046">
                  <a:extLst>
                    <a:ext uri="{9D8B030D-6E8A-4147-A177-3AD203B41FA5}">
                      <a16:colId xmlns:a16="http://schemas.microsoft.com/office/drawing/2014/main" val="2134175355"/>
                    </a:ext>
                  </a:extLst>
                </a:gridCol>
                <a:gridCol w="1043190">
                  <a:extLst>
                    <a:ext uri="{9D8B030D-6E8A-4147-A177-3AD203B41FA5}">
                      <a16:colId xmlns:a16="http://schemas.microsoft.com/office/drawing/2014/main" val="3331622196"/>
                    </a:ext>
                  </a:extLst>
                </a:gridCol>
                <a:gridCol w="1043190">
                  <a:extLst>
                    <a:ext uri="{9D8B030D-6E8A-4147-A177-3AD203B41FA5}">
                      <a16:colId xmlns:a16="http://schemas.microsoft.com/office/drawing/2014/main" val="3869480825"/>
                    </a:ext>
                  </a:extLst>
                </a:gridCol>
              </a:tblGrid>
              <a:tr h="370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测量结果</a:t>
                      </a:r>
                      <a:endParaRPr lang="zh-CN" sz="1400" b="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8khz</a:t>
                      </a:r>
                      <a:endParaRPr lang="zh-CN" sz="1400" b="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16KHz</a:t>
                      </a:r>
                      <a:endParaRPr lang="zh-CN" sz="1400" b="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extLst>
                  <a:ext uri="{0D108BD9-81ED-4DB2-BD59-A6C34878D82A}">
                    <a16:rowId xmlns:a16="http://schemas.microsoft.com/office/drawing/2014/main" val="4174089260"/>
                  </a:ext>
                </a:extLst>
              </a:tr>
              <a:tr h="370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第一次测量</a:t>
                      </a:r>
                      <a:endParaRPr lang="zh-CN" sz="1400" b="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1400" b="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1400" b="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extLst>
                  <a:ext uri="{0D108BD9-81ED-4DB2-BD59-A6C34878D82A}">
                    <a16:rowId xmlns:a16="http://schemas.microsoft.com/office/drawing/2014/main" val="2684795541"/>
                  </a:ext>
                </a:extLst>
              </a:tr>
              <a:tr h="370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第二次测量</a:t>
                      </a:r>
                      <a:endParaRPr lang="zh-CN" sz="1400" b="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1400" b="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1400" b="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extLst>
                  <a:ext uri="{0D108BD9-81ED-4DB2-BD59-A6C34878D82A}">
                    <a16:rowId xmlns:a16="http://schemas.microsoft.com/office/drawing/2014/main" val="2364191344"/>
                  </a:ext>
                </a:extLst>
              </a:tr>
              <a:tr h="370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第三次测量</a:t>
                      </a:r>
                      <a:endParaRPr lang="zh-CN" sz="1400" b="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1400" b="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1400" b="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等线" panose="02010600030101010101" pitchFamily="2" charset="-122"/>
                        <a:ea typeface="等线" panose="02010600030101010101" pitchFamily="2" charset="-122"/>
                        <a:cs typeface="等线" panose="02010600030101010101" pitchFamily="2" charset="-122"/>
                      </a:endParaRPr>
                    </a:p>
                  </a:txBody>
                  <a:tcPr marL="69968" marR="69968" marT="69968" marB="69968"/>
                </a:tc>
                <a:extLst>
                  <a:ext uri="{0D108BD9-81ED-4DB2-BD59-A6C34878D82A}">
                    <a16:rowId xmlns:a16="http://schemas.microsoft.com/office/drawing/2014/main" val="1269243996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46100" y="1107584"/>
            <a:ext cx="8315097" cy="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9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9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i="0" u="none" strike="noStrike" cap="none" normalizeH="0" baseline="0" dirty="0">
                <a:ln>
                  <a:noFill/>
                </a:ln>
                <a:solidFill>
                  <a:srgbClr val="547D9D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在量化位数一致的情况下，设置不同的采样频率，</a:t>
            </a:r>
            <a:r>
              <a:rPr kumimoji="0" lang="zh-CN" altLang="en-US" i="0" u="none" strike="noStrike" cap="none" normalizeH="0" baseline="0" dirty="0">
                <a:ln>
                  <a:noFill/>
                </a:ln>
                <a:solidFill>
                  <a:srgbClr val="547D9D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对比音频文件，找到不同</a:t>
            </a:r>
            <a:r>
              <a:rPr kumimoji="0" lang="zh-TW" altLang="en-US" i="0" u="none" strike="noStrike" cap="none" normalizeH="0" baseline="0" dirty="0">
                <a:ln>
                  <a:noFill/>
                </a:ln>
                <a:solidFill>
                  <a:srgbClr val="547D9D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。</a:t>
            </a:r>
            <a:endParaRPr kumimoji="0" lang="zh-CN" altLang="en-US" i="0" u="none" strike="noStrike" cap="none" normalizeH="0" baseline="0" dirty="0">
              <a:ln>
                <a:noFill/>
              </a:ln>
              <a:solidFill>
                <a:srgbClr val="547D9D"/>
              </a:solidFill>
              <a:effectLst/>
              <a:latin typeface="+mn-ea"/>
              <a:ea typeface="+mn-ea"/>
            </a:endParaRPr>
          </a:p>
          <a:p>
            <a:pPr marL="0" marR="0" lvl="0" indent="279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i="0" u="none" strike="noStrike" cap="none" normalizeH="0" baseline="0" dirty="0">
              <a:ln>
                <a:noFill/>
              </a:ln>
              <a:solidFill>
                <a:srgbClr val="547D9D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C2DAA43-DE69-4CA4-8773-5364F719978D}"/>
              </a:ext>
            </a:extLst>
          </p:cNvPr>
          <p:cNvSpPr txBox="1"/>
          <p:nvPr/>
        </p:nvSpPr>
        <p:spPr>
          <a:xfrm>
            <a:off x="3583750" y="227471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采样频率测量表</a:t>
            </a: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32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6619392" cy="106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0545" y="224563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实验探究：量化位数不同对音频文件的影响</a:t>
            </a:r>
            <a:endParaRPr lang="en-US" altLang="zh-CN" sz="2400" b="1" dirty="0">
              <a:solidFill>
                <a:srgbClr val="547D9D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78953" y="1073799"/>
            <a:ext cx="7402997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9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rgbClr val="547D9D"/>
                </a:solidFill>
                <a:latin typeface="+mn-ea"/>
                <a:ea typeface="+mn-ea"/>
                <a:cs typeface="宋体" panose="02010600030101010101" pitchFamily="2" charset="-122"/>
              </a:rPr>
              <a:t>在采样频率为</a:t>
            </a:r>
            <a:r>
              <a:rPr lang="en-US" altLang="zh-CN" dirty="0">
                <a:solidFill>
                  <a:srgbClr val="547D9D"/>
                </a:solidFill>
                <a:latin typeface="+mn-ea"/>
                <a:ea typeface="+mn-ea"/>
                <a:cs typeface="宋体" panose="02010600030101010101" pitchFamily="2" charset="-122"/>
              </a:rPr>
              <a:t>16000hz</a:t>
            </a:r>
            <a:r>
              <a:rPr lang="zh-CN" altLang="en-US" dirty="0">
                <a:solidFill>
                  <a:srgbClr val="547D9D"/>
                </a:solidFill>
                <a:latin typeface="+mn-ea"/>
                <a:ea typeface="+mn-ea"/>
                <a:cs typeface="宋体" panose="02010600030101010101" pitchFamily="2" charset="-122"/>
              </a:rPr>
              <a:t>的时候，设置不同的量化位数。</a:t>
            </a:r>
            <a:endParaRPr lang="en-US" altLang="zh-CN" dirty="0">
              <a:solidFill>
                <a:srgbClr val="547D9D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rgbClr val="547D9D"/>
                </a:solidFill>
                <a:latin typeface="+mn-ea"/>
                <a:ea typeface="+mn-ea"/>
                <a:cs typeface="宋体" panose="02010600030101010101" pitchFamily="2" charset="-122"/>
              </a:rPr>
              <a:t>对比音频文件，找到他们之间有什么不同。</a:t>
            </a:r>
            <a:endParaRPr lang="en-US" altLang="zh-CN" dirty="0">
              <a:solidFill>
                <a:srgbClr val="547D9D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en-US" altLang="zh-CN" dirty="0">
              <a:solidFill>
                <a:srgbClr val="547D9D"/>
              </a:solidFill>
              <a:latin typeface="+mn-ea"/>
              <a:ea typeface="+mn-ea"/>
            </a:endParaRPr>
          </a:p>
          <a:p>
            <a:pPr lvl="0">
              <a:lnSpc>
                <a:spcPct val="150000"/>
              </a:lnSpc>
            </a:pPr>
            <a:endParaRPr kumimoji="0" lang="en-US" altLang="zh-CN" i="0" u="none" strike="noStrike" cap="none" normalizeH="0" baseline="0" dirty="0">
              <a:ln>
                <a:noFill/>
              </a:ln>
              <a:solidFill>
                <a:srgbClr val="547D9D"/>
              </a:solidFill>
              <a:effectLst/>
              <a:latin typeface="+mn-ea"/>
              <a:ea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rgbClr val="547D9D"/>
                </a:solidFill>
                <a:latin typeface="+mn-ea"/>
                <a:ea typeface="+mn-ea"/>
              </a:rPr>
              <a:t>请自行设计表格。</a:t>
            </a:r>
            <a:endParaRPr kumimoji="0" lang="zh-CN" altLang="en-US" i="0" u="none" strike="noStrike" cap="none" normalizeH="0" baseline="0" dirty="0">
              <a:ln>
                <a:noFill/>
              </a:ln>
              <a:solidFill>
                <a:srgbClr val="547D9D"/>
              </a:solidFill>
              <a:effectLst/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57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7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11751" y="1514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47D9D"/>
                </a:solidFill>
              </a:rPr>
              <a:t>问题分析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B37976-527D-40DB-BAFF-C88CFF26E078}"/>
              </a:ext>
            </a:extLst>
          </p:cNvPr>
          <p:cNvSpPr txBox="1"/>
          <p:nvPr/>
        </p:nvSpPr>
        <p:spPr>
          <a:xfrm>
            <a:off x="870786" y="894697"/>
            <a:ext cx="4224233" cy="4438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设置采样频率、量化位数、声道数；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设置录音时长；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提示用户，开始录音；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获取片段声音数据；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将数据暂存到内存空间；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存储到音频文件，设置文件名；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播放录音结果；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BCC707-4897-49E5-9D92-0F3BE51D1613}"/>
              </a:ext>
            </a:extLst>
          </p:cNvPr>
          <p:cNvSpPr txBox="1"/>
          <p:nvPr/>
        </p:nvSpPr>
        <p:spPr>
          <a:xfrm>
            <a:off x="4944251" y="1084277"/>
            <a:ext cx="306686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framerate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format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channels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新宋体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4F8BD9-6632-4274-9332-0B78EC196A84}"/>
              </a:ext>
            </a:extLst>
          </p:cNvPr>
          <p:cNvSpPr txBox="1"/>
          <p:nvPr/>
        </p:nvSpPr>
        <p:spPr>
          <a:xfrm>
            <a:off x="3181236" y="1633480"/>
            <a:ext cx="66396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TIME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新宋体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4A6D99-F0FE-4060-A65F-E5CF47470F3D}"/>
              </a:ext>
            </a:extLst>
          </p:cNvPr>
          <p:cNvSpPr txBox="1"/>
          <p:nvPr/>
        </p:nvSpPr>
        <p:spPr>
          <a:xfrm>
            <a:off x="3340448" y="2744937"/>
            <a:ext cx="247375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PyAudio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中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stream.read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()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新宋体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1D2B57-7682-4792-B4B3-9353AEE5895C}"/>
              </a:ext>
            </a:extLst>
          </p:cNvPr>
          <p:cNvSpPr txBox="1"/>
          <p:nvPr/>
        </p:nvSpPr>
        <p:spPr>
          <a:xfrm>
            <a:off x="4396306" y="3252562"/>
            <a:ext cx="141737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my_buf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列表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新宋体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738DD6-C18A-493D-8A99-14ED7D675590}"/>
              </a:ext>
            </a:extLst>
          </p:cNvPr>
          <p:cNvSpPr txBox="1"/>
          <p:nvPr/>
        </p:nvSpPr>
        <p:spPr>
          <a:xfrm>
            <a:off x="4315197" y="3813928"/>
            <a:ext cx="372409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Wave 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中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wf.writeframes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() &amp;&amp; 01.wav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新宋体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5914AB-2419-409C-A189-D494369A1CE7}"/>
              </a:ext>
            </a:extLst>
          </p:cNvPr>
          <p:cNvSpPr txBox="1"/>
          <p:nvPr/>
        </p:nvSpPr>
        <p:spPr>
          <a:xfrm>
            <a:off x="3140299" y="4385457"/>
            <a:ext cx="80502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ea typeface="新宋体" panose="02010609030101010101" pitchFamily="49" charset="-122"/>
                <a:cs typeface="Calibri" panose="020F0502020204030204" pitchFamily="34" charset="0"/>
              </a:rPr>
              <a:t>play</a:t>
            </a:r>
            <a:r>
              <a:rPr lang="en-US" altLang="zh-CN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()</a:t>
            </a:r>
            <a:endParaRPr lang="zh-CN" altLang="en-US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3EFDDBF-B23F-4EF7-A8BB-0E242F56DAB1}"/>
              </a:ext>
            </a:extLst>
          </p:cNvPr>
          <p:cNvSpPr/>
          <p:nvPr/>
        </p:nvSpPr>
        <p:spPr>
          <a:xfrm>
            <a:off x="486004" y="983010"/>
            <a:ext cx="8017459" cy="325734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6019D4B-B6AB-48DD-8C0A-D67F87EAAEA7}"/>
              </a:ext>
            </a:extLst>
          </p:cNvPr>
          <p:cNvSpPr/>
          <p:nvPr/>
        </p:nvSpPr>
        <p:spPr>
          <a:xfrm>
            <a:off x="491760" y="4352156"/>
            <a:ext cx="8045078" cy="46598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559628-2DC9-4E17-8629-1357FFE0ABF0}"/>
              </a:ext>
            </a:extLst>
          </p:cNvPr>
          <p:cNvSpPr txBox="1"/>
          <p:nvPr/>
        </p:nvSpPr>
        <p:spPr>
          <a:xfrm>
            <a:off x="8272630" y="3388942"/>
            <a:ext cx="461665" cy="1246495"/>
          </a:xfrm>
          <a:prstGeom prst="rect">
            <a:avLst/>
          </a:prstGeom>
          <a:solidFill>
            <a:srgbClr val="C00000"/>
          </a:solidFill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自定义函数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0545" y="224563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547D9D"/>
                </a:solidFill>
              </a:rPr>
              <a:t>PYTHON</a:t>
            </a:r>
            <a:r>
              <a:rPr lang="zh-CN" altLang="en-US" sz="2400" b="1" dirty="0" smtClean="0">
                <a:solidFill>
                  <a:srgbClr val="547D9D"/>
                </a:solidFill>
              </a:rPr>
              <a:t>实现录音</a:t>
            </a:r>
            <a:endParaRPr lang="zh-CN" altLang="en-US" sz="2400" b="1" dirty="0">
              <a:solidFill>
                <a:srgbClr val="547D9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9742" y="919875"/>
            <a:ext cx="56605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547D9D"/>
                </a:solidFill>
              </a:rPr>
              <a:t>知识点：</a:t>
            </a:r>
            <a:endParaRPr lang="en-US" altLang="zh-CN" sz="2000" b="1" dirty="0" smtClean="0">
              <a:solidFill>
                <a:srgbClr val="547D9D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000" b="1" dirty="0" smtClean="0">
                <a:solidFill>
                  <a:srgbClr val="547D9D"/>
                </a:solidFill>
              </a:rPr>
              <a:t>Def </a:t>
            </a:r>
            <a:r>
              <a:rPr lang="zh-CN" altLang="en-US" sz="2000" b="1" dirty="0" smtClean="0">
                <a:solidFill>
                  <a:srgbClr val="547D9D"/>
                </a:solidFill>
              </a:rPr>
              <a:t>自定义函数；</a:t>
            </a:r>
            <a:endParaRPr lang="en-US" altLang="zh-CN" sz="2000" b="1" dirty="0" smtClean="0">
              <a:solidFill>
                <a:srgbClr val="547D9D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000" b="1" dirty="0">
                <a:solidFill>
                  <a:srgbClr val="547D9D"/>
                </a:solidFill>
              </a:rPr>
              <a:t>PYTHON</a:t>
            </a:r>
            <a:r>
              <a:rPr lang="zh-CN" altLang="en-US" sz="2000" b="1" dirty="0">
                <a:solidFill>
                  <a:srgbClr val="547D9D"/>
                </a:solidFill>
              </a:rPr>
              <a:t>实现录音</a:t>
            </a:r>
            <a:r>
              <a:rPr lang="zh-CN" altLang="en-US" sz="2000" b="1" dirty="0" smtClean="0">
                <a:solidFill>
                  <a:srgbClr val="547D9D"/>
                </a:solidFill>
              </a:rPr>
              <a:t>功能；</a:t>
            </a:r>
            <a:endParaRPr lang="en-US" altLang="zh-CN" sz="2000" b="1" dirty="0" smtClean="0">
              <a:solidFill>
                <a:srgbClr val="547D9D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2000" b="1" dirty="0" smtClean="0">
                <a:solidFill>
                  <a:srgbClr val="547D9D"/>
                </a:solidFill>
              </a:rPr>
              <a:t>探究</a:t>
            </a:r>
            <a:r>
              <a:rPr lang="zh-CN" altLang="en-US" sz="2000" b="1" dirty="0">
                <a:solidFill>
                  <a:srgbClr val="547D9D"/>
                </a:solidFill>
              </a:rPr>
              <a:t>采样频率、量化位数对音频文件的影响；</a:t>
            </a:r>
            <a:endParaRPr lang="en-US" altLang="zh-CN" sz="2000" b="1" dirty="0" smtClean="0">
              <a:solidFill>
                <a:srgbClr val="547D9D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zh-CN" sz="2000" b="1" dirty="0" smtClean="0">
              <a:solidFill>
                <a:srgbClr val="547D9D"/>
              </a:solidFill>
            </a:endParaRPr>
          </a:p>
          <a:p>
            <a:pPr marL="342900" lvl="1" indent="-342900">
              <a:lnSpc>
                <a:spcPct val="200000"/>
              </a:lnSpc>
              <a:buAutoNum type="arabicPeriod"/>
            </a:pPr>
            <a:endParaRPr lang="en-US" altLang="zh-CN" sz="2000" b="1" dirty="0" smtClean="0">
              <a:solidFill>
                <a:srgbClr val="547D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5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4730" y="1223431"/>
            <a:ext cx="2084577" cy="206527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45324" y="2890497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9050" y="1440373"/>
            <a:ext cx="5673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547D9D"/>
                </a:solidFill>
              </a:rPr>
              <a:t>第一部分：</a:t>
            </a:r>
            <a:r>
              <a:rPr lang="en-US" altLang="zh-CN" sz="3600" b="1" dirty="0">
                <a:solidFill>
                  <a:srgbClr val="547D9D"/>
                </a:solidFill>
              </a:rPr>
              <a:t>Def </a:t>
            </a:r>
            <a:r>
              <a:rPr lang="zh-CN" altLang="en-US" sz="3600" b="1" dirty="0">
                <a:solidFill>
                  <a:srgbClr val="547D9D"/>
                </a:solidFill>
              </a:rPr>
              <a:t>自定义函数</a:t>
            </a:r>
            <a:endParaRPr lang="en-US" altLang="zh-CN" sz="3600" b="1" dirty="0">
              <a:solidFill>
                <a:srgbClr val="547D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7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0545" y="224563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47D9D"/>
                </a:solidFill>
              </a:rPr>
              <a:t>Def </a:t>
            </a:r>
            <a:r>
              <a:rPr lang="zh-CN" altLang="en-US" sz="2400" b="1" dirty="0">
                <a:solidFill>
                  <a:srgbClr val="547D9D"/>
                </a:solidFill>
              </a:rPr>
              <a:t>自定义函数</a:t>
            </a:r>
            <a:endParaRPr lang="en-US" altLang="zh-CN" sz="2400" b="1" dirty="0">
              <a:solidFill>
                <a:srgbClr val="547D9D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68DA09-1D82-43DB-8B43-090B78EF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97" y="855495"/>
            <a:ext cx="2240775" cy="37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EFF581-F67C-4A13-AF68-4B5B3BED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53" y="1457325"/>
            <a:ext cx="27622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1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33" y="161195"/>
            <a:ext cx="604630" cy="59903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870786" y="749596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0545" y="224563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47D9D"/>
                </a:solidFill>
              </a:rPr>
              <a:t>Def </a:t>
            </a:r>
            <a:r>
              <a:rPr lang="zh-CN" altLang="en-US" sz="2400" b="1" dirty="0">
                <a:solidFill>
                  <a:srgbClr val="547D9D"/>
                </a:solidFill>
              </a:rPr>
              <a:t>自定义函数</a:t>
            </a:r>
            <a:endParaRPr lang="en-US" altLang="zh-CN" sz="2400" b="1" dirty="0">
              <a:solidFill>
                <a:srgbClr val="547D9D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789" y="1686595"/>
            <a:ext cx="5532142" cy="1658903"/>
          </a:xfrm>
          <a:prstGeom prst="rect">
            <a:avLst/>
          </a:prstGeom>
        </p:spPr>
      </p:pic>
      <p:sp>
        <p:nvSpPr>
          <p:cNvPr id="14" name="上箭头 13"/>
          <p:cNvSpPr/>
          <p:nvPr/>
        </p:nvSpPr>
        <p:spPr>
          <a:xfrm>
            <a:off x="1675487" y="1352436"/>
            <a:ext cx="202592" cy="284723"/>
          </a:xfrm>
          <a:prstGeom prst="upArrow">
            <a:avLst/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60545" y="905297"/>
            <a:ext cx="1338828" cy="369332"/>
          </a:xfrm>
          <a:prstGeom prst="rect">
            <a:avLst/>
          </a:prstGeom>
          <a:solidFill>
            <a:srgbClr val="FF74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关键字开头</a:t>
            </a:r>
          </a:p>
        </p:txBody>
      </p:sp>
      <p:sp>
        <p:nvSpPr>
          <p:cNvPr id="17" name="上箭头 16"/>
          <p:cNvSpPr/>
          <p:nvPr/>
        </p:nvSpPr>
        <p:spPr>
          <a:xfrm>
            <a:off x="3694793" y="1377154"/>
            <a:ext cx="202592" cy="284723"/>
          </a:xfrm>
          <a:prstGeom prst="upArrow">
            <a:avLst/>
          </a:prstGeom>
          <a:solidFill>
            <a:srgbClr val="2D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52585" y="905297"/>
            <a:ext cx="1800493" cy="369332"/>
          </a:xfrm>
          <a:prstGeom prst="rect">
            <a:avLst/>
          </a:prstGeom>
          <a:solidFill>
            <a:srgbClr val="2D80F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函数标识符名称</a:t>
            </a:r>
          </a:p>
        </p:txBody>
      </p:sp>
      <p:sp>
        <p:nvSpPr>
          <p:cNvPr id="19" name="上箭头 18"/>
          <p:cNvSpPr/>
          <p:nvPr/>
        </p:nvSpPr>
        <p:spPr>
          <a:xfrm>
            <a:off x="5349327" y="1352436"/>
            <a:ext cx="202592" cy="284723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02682" y="905297"/>
            <a:ext cx="64633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参数</a:t>
            </a:r>
          </a:p>
        </p:txBody>
      </p:sp>
      <p:sp>
        <p:nvSpPr>
          <p:cNvPr id="21" name="右箭头 20"/>
          <p:cNvSpPr/>
          <p:nvPr/>
        </p:nvSpPr>
        <p:spPr>
          <a:xfrm>
            <a:off x="6005688" y="2088429"/>
            <a:ext cx="478949" cy="246396"/>
          </a:xfrm>
          <a:prstGeom prst="rightArrow">
            <a:avLst/>
          </a:prstGeom>
          <a:solidFill>
            <a:srgbClr val="7FD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81747" y="2026961"/>
            <a:ext cx="2236510" cy="338554"/>
          </a:xfrm>
          <a:prstGeom prst="rect">
            <a:avLst/>
          </a:prstGeom>
          <a:solidFill>
            <a:srgbClr val="7FD47F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用于存放函数文档说明</a:t>
            </a:r>
          </a:p>
        </p:txBody>
      </p:sp>
      <p:sp>
        <p:nvSpPr>
          <p:cNvPr id="25" name="右箭头 24"/>
          <p:cNvSpPr/>
          <p:nvPr/>
        </p:nvSpPr>
        <p:spPr>
          <a:xfrm>
            <a:off x="6005688" y="2476419"/>
            <a:ext cx="478949" cy="246396"/>
          </a:xfrm>
          <a:prstGeom prst="rightArrow">
            <a:avLst/>
          </a:prstGeom>
          <a:solidFill>
            <a:srgbClr val="547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581747" y="2414951"/>
            <a:ext cx="800219" cy="338554"/>
          </a:xfrm>
          <a:prstGeom prst="rect">
            <a:avLst/>
          </a:prstGeom>
          <a:solidFill>
            <a:srgbClr val="547D9D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函数体</a:t>
            </a:r>
          </a:p>
        </p:txBody>
      </p:sp>
      <p:sp>
        <p:nvSpPr>
          <p:cNvPr id="27" name="下箭头 26"/>
          <p:cNvSpPr/>
          <p:nvPr/>
        </p:nvSpPr>
        <p:spPr>
          <a:xfrm>
            <a:off x="3180836" y="3172513"/>
            <a:ext cx="285148" cy="345969"/>
          </a:xfrm>
          <a:prstGeom prst="downArrow">
            <a:avLst/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653996" y="3609378"/>
            <a:ext cx="1338828" cy="369332"/>
          </a:xfrm>
          <a:prstGeom prst="rect">
            <a:avLst/>
          </a:prstGeom>
          <a:solidFill>
            <a:srgbClr val="FF74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关键字结束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865616" y="3609378"/>
            <a:ext cx="877163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返回值</a:t>
            </a:r>
          </a:p>
        </p:txBody>
      </p:sp>
      <p:sp>
        <p:nvSpPr>
          <p:cNvPr id="31" name="下箭头 30"/>
          <p:cNvSpPr/>
          <p:nvPr/>
        </p:nvSpPr>
        <p:spPr>
          <a:xfrm>
            <a:off x="5046207" y="3160151"/>
            <a:ext cx="285148" cy="34596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9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4730" y="1223431"/>
            <a:ext cx="2084577" cy="206527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45324" y="2890497"/>
            <a:ext cx="57640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00048" y="960596"/>
            <a:ext cx="43885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547D9D"/>
                </a:solidFill>
              </a:rPr>
              <a:t>第二部分：</a:t>
            </a:r>
            <a:endParaRPr lang="en-US" altLang="zh-CN" sz="3200" b="1" dirty="0">
              <a:solidFill>
                <a:srgbClr val="547D9D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547D9D"/>
                </a:solidFill>
              </a:rPr>
              <a:t>PYTHON</a:t>
            </a:r>
            <a:r>
              <a:rPr lang="zh-CN" altLang="en-US" sz="3200" b="1" dirty="0">
                <a:solidFill>
                  <a:srgbClr val="547D9D"/>
                </a:solidFill>
              </a:rPr>
              <a:t>实现录音功能</a:t>
            </a:r>
            <a:endParaRPr lang="en-US" altLang="zh-CN" sz="3200" b="1" dirty="0">
              <a:solidFill>
                <a:srgbClr val="547D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32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503" y="171450"/>
            <a:ext cx="6886575" cy="49720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124" y="159850"/>
            <a:ext cx="678545" cy="677456"/>
            <a:chOff x="8131349" y="2426691"/>
            <a:chExt cx="741760" cy="740569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31349" y="2426691"/>
              <a:ext cx="741760" cy="740569"/>
            </a:xfrm>
            <a:prstGeom prst="ellipse">
              <a:avLst/>
            </a:prstGeom>
            <a:solidFill>
              <a:srgbClr val="5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bg-BG" altLang="en-US" sz="1013">
                <a:solidFill>
                  <a:srgbClr val="A7D692"/>
                </a:solidFill>
              </a:endParaRPr>
            </a:p>
          </p:txBody>
        </p:sp>
        <p:pic>
          <p:nvPicPr>
            <p:cNvPr id="4" name="Picture 7" descr="monitor-whi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889" y="2604688"/>
              <a:ext cx="4619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接连接符 39"/>
          <p:cNvCxnSpPr>
            <a:cxnSpLocks noChangeShapeType="1"/>
          </p:cNvCxnSpPr>
          <p:nvPr/>
        </p:nvCxnSpPr>
        <p:spPr bwMode="auto">
          <a:xfrm>
            <a:off x="1856177" y="38345"/>
            <a:ext cx="27377" cy="5105155"/>
          </a:xfrm>
          <a:prstGeom prst="line">
            <a:avLst/>
          </a:prstGeom>
          <a:noFill/>
          <a:ln w="28575">
            <a:solidFill>
              <a:srgbClr val="5FA28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7042126" y="4096900"/>
            <a:ext cx="1862945" cy="892957"/>
            <a:chOff x="9473548" y="5532485"/>
            <a:chExt cx="2483926" cy="1190609"/>
          </a:xfrm>
        </p:grpSpPr>
        <p:grpSp>
          <p:nvGrpSpPr>
            <p:cNvPr id="7" name="组合 72"/>
            <p:cNvGrpSpPr>
              <a:grpSpLocks/>
            </p:cNvGrpSpPr>
            <p:nvPr/>
          </p:nvGrpSpPr>
          <p:grpSpPr bwMode="auto">
            <a:xfrm>
              <a:off x="11656224" y="5685803"/>
              <a:ext cx="301250" cy="434395"/>
              <a:chOff x="0" y="0"/>
              <a:chExt cx="411371" cy="593113"/>
            </a:xfrm>
          </p:grpSpPr>
          <p:sp>
            <p:nvSpPr>
              <p:cNvPr id="1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8" name="等腰三角形 3"/>
            <p:cNvSpPr>
              <a:spLocks/>
            </p:cNvSpPr>
            <p:nvPr/>
          </p:nvSpPr>
          <p:spPr bwMode="auto">
            <a:xfrm>
              <a:off x="9473548" y="6485322"/>
              <a:ext cx="795338" cy="106362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9" name="组合 129"/>
            <p:cNvGrpSpPr>
              <a:grpSpLocks/>
            </p:cNvGrpSpPr>
            <p:nvPr/>
          </p:nvGrpSpPr>
          <p:grpSpPr bwMode="auto">
            <a:xfrm>
              <a:off x="11034661" y="5532485"/>
              <a:ext cx="712234" cy="931993"/>
              <a:chOff x="0" y="0"/>
              <a:chExt cx="712221" cy="931862"/>
            </a:xfrm>
          </p:grpSpPr>
          <p:sp>
            <p:nvSpPr>
              <p:cNvPr id="14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10" name="组合 140"/>
            <p:cNvGrpSpPr>
              <a:grpSpLocks/>
            </p:cNvGrpSpPr>
            <p:nvPr/>
          </p:nvGrpSpPr>
          <p:grpSpPr bwMode="auto">
            <a:xfrm>
              <a:off x="10801166" y="6057838"/>
              <a:ext cx="374657" cy="665256"/>
              <a:chOff x="0" y="0"/>
              <a:chExt cx="374650" cy="665163"/>
            </a:xfrm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2286130" y="2671426"/>
            <a:ext cx="6794435" cy="16482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5791" y="2817128"/>
            <a:ext cx="1173469" cy="5618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录制声音</a:t>
            </a: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>
            <a:off x="1412695" y="3085286"/>
            <a:ext cx="810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2486140" y="4511268"/>
            <a:ext cx="4179890" cy="3325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5675" y="4409146"/>
            <a:ext cx="1161574" cy="5618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文件存储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 flipH="1">
            <a:off x="1431265" y="4675742"/>
            <a:ext cx="810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矩形 18"/>
          <p:cNvSpPr/>
          <p:nvPr/>
        </p:nvSpPr>
        <p:spPr bwMode="auto">
          <a:xfrm>
            <a:off x="4193958" y="2895786"/>
            <a:ext cx="864096" cy="324036"/>
          </a:xfrm>
          <a:prstGeom prst="rect">
            <a:avLst/>
          </a:prstGeom>
          <a:noFill/>
          <a:ln w="57150" cap="flat" cmpd="sng" algn="ctr">
            <a:solidFill>
              <a:srgbClr val="86A6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 flipH="1" flipV="1">
            <a:off x="1630239" y="2031690"/>
            <a:ext cx="2563719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86A6E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文本框 30"/>
          <p:cNvSpPr txBox="1"/>
          <p:nvPr/>
        </p:nvSpPr>
        <p:spPr>
          <a:xfrm>
            <a:off x="34998" y="1467096"/>
            <a:ext cx="1701341" cy="507728"/>
          </a:xfrm>
          <a:prstGeom prst="roundRect">
            <a:avLst/>
          </a:prstGeom>
          <a:solidFill>
            <a:srgbClr val="86A6E1"/>
          </a:solidFill>
          <a:ln>
            <a:solidFill>
              <a:srgbClr val="86A6E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控制录音时长</a:t>
            </a:r>
          </a:p>
        </p:txBody>
      </p:sp>
    </p:spTree>
    <p:extLst>
      <p:ext uri="{BB962C8B-B14F-4D97-AF65-F5344CB8AC3E}">
        <p14:creationId xmlns:p14="http://schemas.microsoft.com/office/powerpoint/2010/main" val="3193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  <p:bldP spid="1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b="1643"/>
          <a:stretch/>
        </p:blipFill>
        <p:spPr>
          <a:xfrm>
            <a:off x="2142502" y="593676"/>
            <a:ext cx="6836569" cy="35693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2347" y="159850"/>
            <a:ext cx="678545" cy="677456"/>
            <a:chOff x="8131349" y="2426691"/>
            <a:chExt cx="741760" cy="740569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31349" y="2426691"/>
              <a:ext cx="741760" cy="740569"/>
            </a:xfrm>
            <a:prstGeom prst="ellipse">
              <a:avLst/>
            </a:prstGeom>
            <a:solidFill>
              <a:srgbClr val="5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bg-BG" altLang="en-US" sz="1013">
                <a:solidFill>
                  <a:srgbClr val="A7D692"/>
                </a:solidFill>
              </a:endParaRPr>
            </a:p>
          </p:txBody>
        </p:sp>
        <p:pic>
          <p:nvPicPr>
            <p:cNvPr id="4" name="Picture 7" descr="monitor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889" y="2604688"/>
              <a:ext cx="4619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7042126" y="4096900"/>
            <a:ext cx="1862945" cy="892957"/>
            <a:chOff x="9473548" y="5532485"/>
            <a:chExt cx="2483926" cy="1190609"/>
          </a:xfrm>
        </p:grpSpPr>
        <p:grpSp>
          <p:nvGrpSpPr>
            <p:cNvPr id="7" name="组合 72"/>
            <p:cNvGrpSpPr>
              <a:grpSpLocks/>
            </p:cNvGrpSpPr>
            <p:nvPr/>
          </p:nvGrpSpPr>
          <p:grpSpPr bwMode="auto">
            <a:xfrm>
              <a:off x="11656224" y="5685803"/>
              <a:ext cx="301250" cy="434395"/>
              <a:chOff x="0" y="0"/>
              <a:chExt cx="411371" cy="593113"/>
            </a:xfrm>
          </p:grpSpPr>
          <p:sp>
            <p:nvSpPr>
              <p:cNvPr id="1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2147483646 w 27"/>
                  <a:gd name="T3" fmla="*/ 2147483646 h 64"/>
                  <a:gd name="T4" fmla="*/ 2147483646 w 27"/>
                  <a:gd name="T5" fmla="*/ 0 h 64"/>
                  <a:gd name="T6" fmla="*/ 2147483646 w 27"/>
                  <a:gd name="T7" fmla="*/ 2147483646 h 64"/>
                  <a:gd name="T8" fmla="*/ 0 w 27"/>
                  <a:gd name="T9" fmla="*/ 2147483646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2147483646 h 139"/>
                  <a:gd name="T12" fmla="*/ 2147483646 w 139"/>
                  <a:gd name="T13" fmla="*/ 0 h 139"/>
                  <a:gd name="T14" fmla="*/ 2147483646 w 139"/>
                  <a:gd name="T15" fmla="*/ 2147483646 h 139"/>
                  <a:gd name="T16" fmla="*/ 2147483646 w 139"/>
                  <a:gd name="T17" fmla="*/ 2147483646 h 139"/>
                  <a:gd name="T18" fmla="*/ 2147483646 w 139"/>
                  <a:gd name="T19" fmla="*/ 2147483646 h 139"/>
                  <a:gd name="T20" fmla="*/ 2147483646 w 139"/>
                  <a:gd name="T21" fmla="*/ 2147483646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8" name="等腰三角形 3"/>
            <p:cNvSpPr>
              <a:spLocks/>
            </p:cNvSpPr>
            <p:nvPr/>
          </p:nvSpPr>
          <p:spPr bwMode="auto">
            <a:xfrm>
              <a:off x="9473548" y="6485322"/>
              <a:ext cx="795338" cy="106362"/>
            </a:xfrm>
            <a:custGeom>
              <a:avLst/>
              <a:gdLst>
                <a:gd name="T0" fmla="*/ 0 w 571182"/>
                <a:gd name="T1" fmla="*/ 109318 h 104892"/>
                <a:gd name="T2" fmla="*/ 524300 w 571182"/>
                <a:gd name="T3" fmla="*/ 0 h 104892"/>
                <a:gd name="T4" fmla="*/ 1541996 w 571182"/>
                <a:gd name="T5" fmla="*/ 96910 h 104892"/>
                <a:gd name="T6" fmla="*/ 0 w 571182"/>
                <a:gd name="T7" fmla="*/ 109318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9" name="组合 129"/>
            <p:cNvGrpSpPr>
              <a:grpSpLocks/>
            </p:cNvGrpSpPr>
            <p:nvPr/>
          </p:nvGrpSpPr>
          <p:grpSpPr bwMode="auto">
            <a:xfrm>
              <a:off x="11034661" y="5532485"/>
              <a:ext cx="712234" cy="931993"/>
              <a:chOff x="0" y="0"/>
              <a:chExt cx="712221" cy="931862"/>
            </a:xfrm>
          </p:grpSpPr>
          <p:sp>
            <p:nvSpPr>
              <p:cNvPr id="14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1207 h 73936"/>
                  <a:gd name="T2" fmla="*/ 169072 w 571182"/>
                  <a:gd name="T3" fmla="*/ 0 h 73936"/>
                  <a:gd name="T4" fmla="*/ 516781 w 571182"/>
                  <a:gd name="T5" fmla="*/ 59740 h 73936"/>
                  <a:gd name="T6" fmla="*/ 0 w 571182"/>
                  <a:gd name="T7" fmla="*/ 71207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2147483646 h 587"/>
                  <a:gd name="T2" fmla="*/ 0 w 166"/>
                  <a:gd name="T3" fmla="*/ 0 h 587"/>
                  <a:gd name="T4" fmla="*/ 2147483646 w 166"/>
                  <a:gd name="T5" fmla="*/ 2147483646 h 587"/>
                  <a:gd name="T6" fmla="*/ 2147483646 w 166"/>
                  <a:gd name="T7" fmla="*/ 2147483646 h 587"/>
                  <a:gd name="T8" fmla="*/ 2147483646 w 166"/>
                  <a:gd name="T9" fmla="*/ 2147483646 h 587"/>
                  <a:gd name="T10" fmla="*/ 0 w 166"/>
                  <a:gd name="T11" fmla="*/ 2147483646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147483646 w 165"/>
                  <a:gd name="T1" fmla="*/ 0 h 587"/>
                  <a:gd name="T2" fmla="*/ 2147483646 w 165"/>
                  <a:gd name="T3" fmla="*/ 2147483646 h 587"/>
                  <a:gd name="T4" fmla="*/ 0 w 165"/>
                  <a:gd name="T5" fmla="*/ 2147483646 h 587"/>
                  <a:gd name="T6" fmla="*/ 2147483646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10" name="组合 140"/>
            <p:cNvGrpSpPr>
              <a:grpSpLocks/>
            </p:cNvGrpSpPr>
            <p:nvPr/>
          </p:nvGrpSpPr>
          <p:grpSpPr bwMode="auto">
            <a:xfrm>
              <a:off x="10801166" y="6057838"/>
              <a:ext cx="374657" cy="665256"/>
              <a:chOff x="0" y="0"/>
              <a:chExt cx="374650" cy="665163"/>
            </a:xfrm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2147483646 w 168"/>
                  <a:gd name="T1" fmla="*/ 2147483646 h 419"/>
                  <a:gd name="T2" fmla="*/ 2147483646 w 168"/>
                  <a:gd name="T3" fmla="*/ 2147483646 h 419"/>
                  <a:gd name="T4" fmla="*/ 2147483646 w 168"/>
                  <a:gd name="T5" fmla="*/ 2147483646 h 419"/>
                  <a:gd name="T6" fmla="*/ 2147483646 w 168"/>
                  <a:gd name="T7" fmla="*/ 2147483646 h 419"/>
                  <a:gd name="T8" fmla="*/ 2147483646 w 168"/>
                  <a:gd name="T9" fmla="*/ 0 h 419"/>
                  <a:gd name="T10" fmla="*/ 2147483646 w 168"/>
                  <a:gd name="T11" fmla="*/ 2147483646 h 419"/>
                  <a:gd name="T12" fmla="*/ 2147483646 w 168"/>
                  <a:gd name="T13" fmla="*/ 2147483646 h 419"/>
                  <a:gd name="T14" fmla="*/ 2147483646 w 168"/>
                  <a:gd name="T15" fmla="*/ 2147483646 h 419"/>
                  <a:gd name="T16" fmla="*/ 2147483646 w 168"/>
                  <a:gd name="T17" fmla="*/ 2147483646 h 419"/>
                  <a:gd name="T18" fmla="*/ 2147483646 w 168"/>
                  <a:gd name="T19" fmla="*/ 2147483646 h 419"/>
                  <a:gd name="T20" fmla="*/ 2147483646 w 168"/>
                  <a:gd name="T21" fmla="*/ 2147483646 h 419"/>
                  <a:gd name="T22" fmla="*/ 2147483646 w 168"/>
                  <a:gd name="T23" fmla="*/ 2147483646 h 419"/>
                  <a:gd name="T24" fmla="*/ 2147483646 w 168"/>
                  <a:gd name="T25" fmla="*/ 2147483646 h 419"/>
                  <a:gd name="T26" fmla="*/ 2147483646 w 168"/>
                  <a:gd name="T27" fmla="*/ 2147483646 h 419"/>
                  <a:gd name="T28" fmla="*/ 2147483646 w 168"/>
                  <a:gd name="T29" fmla="*/ 2147483646 h 419"/>
                  <a:gd name="T30" fmla="*/ 2147483646 w 168"/>
                  <a:gd name="T31" fmla="*/ 2147483646 h 419"/>
                  <a:gd name="T32" fmla="*/ 2147483646 w 168"/>
                  <a:gd name="T33" fmla="*/ 2147483646 h 419"/>
                  <a:gd name="T34" fmla="*/ 2147483646 w 168"/>
                  <a:gd name="T35" fmla="*/ 2147483646 h 419"/>
                  <a:gd name="T36" fmla="*/ 2147483646 w 168"/>
                  <a:gd name="T37" fmla="*/ 0 h 419"/>
                  <a:gd name="T38" fmla="*/ 2147483646 w 168"/>
                  <a:gd name="T39" fmla="*/ 2147483646 h 419"/>
                  <a:gd name="T40" fmla="*/ 2147483646 w 168"/>
                  <a:gd name="T41" fmla="*/ 2147483646 h 419"/>
                  <a:gd name="T42" fmla="*/ 2147483646 w 168"/>
                  <a:gd name="T43" fmla="*/ 2147483646 h 419"/>
                  <a:gd name="T44" fmla="*/ 0 w 168"/>
                  <a:gd name="T45" fmla="*/ 2147483646 h 419"/>
                  <a:gd name="T46" fmla="*/ 2147483646 w 168"/>
                  <a:gd name="T47" fmla="*/ 2147483646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2147483646 w 97"/>
                  <a:gd name="T1" fmla="*/ 2147483646 h 347"/>
                  <a:gd name="T2" fmla="*/ 2147483646 w 97"/>
                  <a:gd name="T3" fmla="*/ 2147483646 h 347"/>
                  <a:gd name="T4" fmla="*/ 2147483646 w 97"/>
                  <a:gd name="T5" fmla="*/ 2147483646 h 347"/>
                  <a:gd name="T6" fmla="*/ 2147483646 w 97"/>
                  <a:gd name="T7" fmla="*/ 2147483646 h 347"/>
                  <a:gd name="T8" fmla="*/ 2147483646 w 97"/>
                  <a:gd name="T9" fmla="*/ 2147483646 h 347"/>
                  <a:gd name="T10" fmla="*/ 2147483646 w 97"/>
                  <a:gd name="T11" fmla="*/ 2147483646 h 347"/>
                  <a:gd name="T12" fmla="*/ 2147483646 w 97"/>
                  <a:gd name="T13" fmla="*/ 0 h 347"/>
                  <a:gd name="T14" fmla="*/ 2147483646 w 97"/>
                  <a:gd name="T15" fmla="*/ 2147483646 h 347"/>
                  <a:gd name="T16" fmla="*/ 2147483646 w 97"/>
                  <a:gd name="T17" fmla="*/ 2147483646 h 347"/>
                  <a:gd name="T18" fmla="*/ 2147483646 w 97"/>
                  <a:gd name="T19" fmla="*/ 2147483646 h 347"/>
                  <a:gd name="T20" fmla="*/ 2147483646 w 97"/>
                  <a:gd name="T21" fmla="*/ 2147483646 h 347"/>
                  <a:gd name="T22" fmla="*/ 2147483646 w 97"/>
                  <a:gd name="T23" fmla="*/ 2147483646 h 347"/>
                  <a:gd name="T24" fmla="*/ 2147483646 w 97"/>
                  <a:gd name="T25" fmla="*/ 2147483646 h 347"/>
                  <a:gd name="T26" fmla="*/ 2147483646 w 97"/>
                  <a:gd name="T27" fmla="*/ 2147483646 h 347"/>
                  <a:gd name="T28" fmla="*/ 2147483646 w 97"/>
                  <a:gd name="T29" fmla="*/ 2147483646 h 347"/>
                  <a:gd name="T30" fmla="*/ 2147483646 w 97"/>
                  <a:gd name="T31" fmla="*/ 2147483646 h 347"/>
                  <a:gd name="T32" fmla="*/ 2147483646 w 97"/>
                  <a:gd name="T33" fmla="*/ 2147483646 h 347"/>
                  <a:gd name="T34" fmla="*/ 2147483646 w 97"/>
                  <a:gd name="T35" fmla="*/ 2147483646 h 347"/>
                  <a:gd name="T36" fmla="*/ 2147483646 w 97"/>
                  <a:gd name="T37" fmla="*/ 2147483646 h 347"/>
                  <a:gd name="T38" fmla="*/ 2147483646 w 97"/>
                  <a:gd name="T39" fmla="*/ 2147483646 h 347"/>
                  <a:gd name="T40" fmla="*/ 2147483646 w 97"/>
                  <a:gd name="T41" fmla="*/ 2147483646 h 347"/>
                  <a:gd name="T42" fmla="*/ 2147483646 w 97"/>
                  <a:gd name="T43" fmla="*/ 2147483646 h 347"/>
                  <a:gd name="T44" fmla="*/ 2147483646 w 97"/>
                  <a:gd name="T45" fmla="*/ 2147483646 h 347"/>
                  <a:gd name="T46" fmla="*/ 2147483646 w 97"/>
                  <a:gd name="T47" fmla="*/ 2147483646 h 347"/>
                  <a:gd name="T48" fmla="*/ 2147483646 w 97"/>
                  <a:gd name="T49" fmla="*/ 2147483646 h 347"/>
                  <a:gd name="T50" fmla="*/ 2147483646 w 97"/>
                  <a:gd name="T51" fmla="*/ 2147483646 h 347"/>
                  <a:gd name="T52" fmla="*/ 2147483646 w 97"/>
                  <a:gd name="T53" fmla="*/ 2147483646 h 347"/>
                  <a:gd name="T54" fmla="*/ 2147483646 w 97"/>
                  <a:gd name="T55" fmla="*/ 2147483646 h 347"/>
                  <a:gd name="T56" fmla="*/ 2147483646 w 97"/>
                  <a:gd name="T57" fmla="*/ 2147483646 h 347"/>
                  <a:gd name="T58" fmla="*/ 0 w 97"/>
                  <a:gd name="T59" fmla="*/ 2147483646 h 347"/>
                  <a:gd name="T60" fmla="*/ 0 w 97"/>
                  <a:gd name="T61" fmla="*/ 2147483646 h 347"/>
                  <a:gd name="T62" fmla="*/ 2147483646 w 97"/>
                  <a:gd name="T63" fmla="*/ 2147483646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2147483646 w 108"/>
                  <a:gd name="T1" fmla="*/ 2147483646 h 348"/>
                  <a:gd name="T2" fmla="*/ 2147483646 w 108"/>
                  <a:gd name="T3" fmla="*/ 2147483646 h 348"/>
                  <a:gd name="T4" fmla="*/ 2147483646 w 108"/>
                  <a:gd name="T5" fmla="*/ 2147483646 h 348"/>
                  <a:gd name="T6" fmla="*/ 2147483646 w 108"/>
                  <a:gd name="T7" fmla="*/ 0 h 348"/>
                  <a:gd name="T8" fmla="*/ 2147483646 w 108"/>
                  <a:gd name="T9" fmla="*/ 2147483646 h 348"/>
                  <a:gd name="T10" fmla="*/ 2147483646 w 108"/>
                  <a:gd name="T11" fmla="*/ 2147483646 h 348"/>
                  <a:gd name="T12" fmla="*/ 2147483646 w 108"/>
                  <a:gd name="T13" fmla="*/ 2147483646 h 348"/>
                  <a:gd name="T14" fmla="*/ 2147483646 w 108"/>
                  <a:gd name="T15" fmla="*/ 2147483646 h 348"/>
                  <a:gd name="T16" fmla="*/ 2147483646 w 108"/>
                  <a:gd name="T17" fmla="*/ 2147483646 h 348"/>
                  <a:gd name="T18" fmla="*/ 2147483646 w 108"/>
                  <a:gd name="T19" fmla="*/ 2147483646 h 348"/>
                  <a:gd name="T20" fmla="*/ 2147483646 w 108"/>
                  <a:gd name="T21" fmla="*/ 2147483646 h 348"/>
                  <a:gd name="T22" fmla="*/ 2147483646 w 108"/>
                  <a:gd name="T23" fmla="*/ 2147483646 h 348"/>
                  <a:gd name="T24" fmla="*/ 2147483646 w 108"/>
                  <a:gd name="T25" fmla="*/ 2147483646 h 348"/>
                  <a:gd name="T26" fmla="*/ 2147483646 w 108"/>
                  <a:gd name="T27" fmla="*/ 2147483646 h 348"/>
                  <a:gd name="T28" fmla="*/ 2147483646 w 108"/>
                  <a:gd name="T29" fmla="*/ 2147483646 h 348"/>
                  <a:gd name="T30" fmla="*/ 2147483646 w 108"/>
                  <a:gd name="T31" fmla="*/ 2147483646 h 348"/>
                  <a:gd name="T32" fmla="*/ 2147483646 w 108"/>
                  <a:gd name="T33" fmla="*/ 2147483646 h 348"/>
                  <a:gd name="T34" fmla="*/ 2147483646 w 108"/>
                  <a:gd name="T35" fmla="*/ 2147483646 h 348"/>
                  <a:gd name="T36" fmla="*/ 2147483646 w 108"/>
                  <a:gd name="T37" fmla="*/ 2147483646 h 348"/>
                  <a:gd name="T38" fmla="*/ 2147483646 w 108"/>
                  <a:gd name="T39" fmla="*/ 2147483646 h 348"/>
                  <a:gd name="T40" fmla="*/ 2147483646 w 108"/>
                  <a:gd name="T41" fmla="*/ 2147483646 h 348"/>
                  <a:gd name="T42" fmla="*/ 2147483646 w 108"/>
                  <a:gd name="T43" fmla="*/ 2147483646 h 348"/>
                  <a:gd name="T44" fmla="*/ 2147483646 w 108"/>
                  <a:gd name="T45" fmla="*/ 2147483646 h 348"/>
                  <a:gd name="T46" fmla="*/ 2147483646 w 108"/>
                  <a:gd name="T47" fmla="*/ 2147483646 h 348"/>
                  <a:gd name="T48" fmla="*/ 2147483646 w 108"/>
                  <a:gd name="T49" fmla="*/ 2147483646 h 348"/>
                  <a:gd name="T50" fmla="*/ 0 w 108"/>
                  <a:gd name="T51" fmla="*/ 2147483646 h 348"/>
                  <a:gd name="T52" fmla="*/ 2147483646 w 108"/>
                  <a:gd name="T53" fmla="*/ 2147483646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4550977" y="3594505"/>
            <a:ext cx="1881245" cy="28816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90521" y="4327361"/>
            <a:ext cx="1173469" cy="561856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量化格式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5676" y="4409146"/>
            <a:ext cx="1598012" cy="561856"/>
          </a:xfrm>
          <a:prstGeom prst="roundRect">
            <a:avLst/>
          </a:prstGeom>
          <a:solidFill>
            <a:srgbClr val="547D9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采样和量化</a:t>
            </a:r>
            <a:endParaRPr lang="en-US" altLang="zh-CN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 rot="10800000" flipV="1">
            <a:off x="6516216" y="3678941"/>
            <a:ext cx="0" cy="621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箭头连接符 29"/>
          <p:cNvCxnSpPr/>
          <p:nvPr/>
        </p:nvCxnSpPr>
        <p:spPr bwMode="auto">
          <a:xfrm flipH="1">
            <a:off x="1540897" y="913040"/>
            <a:ext cx="965392" cy="405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文本框 30"/>
          <p:cNvSpPr txBox="1"/>
          <p:nvPr/>
        </p:nvSpPr>
        <p:spPr>
          <a:xfrm>
            <a:off x="399204" y="1248101"/>
            <a:ext cx="1173469" cy="5618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采样频率</a:t>
            </a:r>
          </a:p>
        </p:txBody>
      </p:sp>
      <p:cxnSp>
        <p:nvCxnSpPr>
          <p:cNvPr id="33" name="直接箭头连接符 32"/>
          <p:cNvCxnSpPr/>
          <p:nvPr/>
        </p:nvCxnSpPr>
        <p:spPr bwMode="auto">
          <a:xfrm flipH="1" flipV="1">
            <a:off x="1649973" y="1587970"/>
            <a:ext cx="2901003" cy="209159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圆角矩形 35"/>
          <p:cNvSpPr>
            <a:spLocks noChangeArrowheads="1"/>
          </p:cNvSpPr>
          <p:nvPr/>
        </p:nvSpPr>
        <p:spPr bwMode="auto">
          <a:xfrm>
            <a:off x="4586749" y="3281227"/>
            <a:ext cx="2091485" cy="298949"/>
          </a:xfrm>
          <a:prstGeom prst="roundRect">
            <a:avLst>
              <a:gd name="adj" fmla="val 16667"/>
            </a:avLst>
          </a:prstGeom>
          <a:solidFill>
            <a:schemeClr val="accent6"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sp>
        <p:nvSpPr>
          <p:cNvPr id="37" name="圆角矩形 36"/>
          <p:cNvSpPr>
            <a:spLocks noChangeArrowheads="1"/>
          </p:cNvSpPr>
          <p:nvPr/>
        </p:nvSpPr>
        <p:spPr bwMode="auto">
          <a:xfrm>
            <a:off x="2149679" y="605198"/>
            <a:ext cx="2113956" cy="28816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cxnSp>
        <p:nvCxnSpPr>
          <p:cNvPr id="41" name="直接连接符 39"/>
          <p:cNvCxnSpPr>
            <a:cxnSpLocks noChangeShapeType="1"/>
          </p:cNvCxnSpPr>
          <p:nvPr/>
        </p:nvCxnSpPr>
        <p:spPr bwMode="auto">
          <a:xfrm flipV="1">
            <a:off x="846366" y="504019"/>
            <a:ext cx="8297634" cy="21256"/>
          </a:xfrm>
          <a:prstGeom prst="line">
            <a:avLst/>
          </a:prstGeom>
          <a:noFill/>
          <a:ln w="28575">
            <a:solidFill>
              <a:srgbClr val="547D9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圆角矩形 41"/>
          <p:cNvSpPr>
            <a:spLocks noChangeArrowheads="1"/>
          </p:cNvSpPr>
          <p:nvPr/>
        </p:nvSpPr>
        <p:spPr bwMode="auto">
          <a:xfrm>
            <a:off x="6752540" y="3308888"/>
            <a:ext cx="1285300" cy="288167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47842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013">
              <a:solidFill>
                <a:srgbClr val="000000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 flipH="1" flipV="1">
            <a:off x="7695244" y="1924068"/>
            <a:ext cx="20033" cy="1350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文本框 44"/>
          <p:cNvSpPr txBox="1"/>
          <p:nvPr/>
        </p:nvSpPr>
        <p:spPr>
          <a:xfrm>
            <a:off x="7198815" y="1417409"/>
            <a:ext cx="972583" cy="5618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声道数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31126" y="605198"/>
            <a:ext cx="1609825" cy="408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547D9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Lucida Console" panose="020B0609040504020204" pitchFamily="49" charset="0"/>
              </a:rPr>
              <a:t>8000,16000</a:t>
            </a:r>
            <a:endParaRPr lang="zh-CN" altLang="en-US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710981" y="4465130"/>
            <a:ext cx="1490543" cy="35754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paInt32,paInt16</a:t>
            </a:r>
            <a:endParaRPr lang="zh-CN" altLang="en-US" sz="1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直接连接符 39"/>
          <p:cNvCxnSpPr>
            <a:cxnSpLocks noChangeShapeType="1"/>
          </p:cNvCxnSpPr>
          <p:nvPr/>
        </p:nvCxnSpPr>
        <p:spPr bwMode="auto">
          <a:xfrm>
            <a:off x="1856177" y="38345"/>
            <a:ext cx="49279" cy="5105155"/>
          </a:xfrm>
          <a:prstGeom prst="line">
            <a:avLst/>
          </a:prstGeom>
          <a:noFill/>
          <a:ln w="28575">
            <a:solidFill>
              <a:srgbClr val="547D9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67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6" grpId="0" animBg="1"/>
      <p:bldP spid="37" grpId="0" animBg="1"/>
      <p:bldP spid="42" grpId="0" animBg="1"/>
      <p:bldP spid="45" grpId="0" animBg="1"/>
      <p:bldP spid="19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300</Words>
  <Application>Microsoft Office PowerPoint</Application>
  <PresentationFormat>全屏显示(16:9)</PresentationFormat>
  <Paragraphs>84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汉仪旗黑-85S</vt:lpstr>
      <vt:lpstr>楷体</vt:lpstr>
      <vt:lpstr>宋体</vt:lpstr>
      <vt:lpstr>微软雅黑</vt:lpstr>
      <vt:lpstr>新宋体</vt:lpstr>
      <vt:lpstr>Arial</vt:lpstr>
      <vt:lpstr>Calibri</vt:lpstr>
      <vt:lpstr>Lucida Console</vt:lpstr>
      <vt:lpstr>Maiandra GD</vt:lpstr>
      <vt:lpstr>1_Office 主题​​</vt:lpstr>
      <vt:lpstr>语音识别字幕系统之 PYTHON录音程序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erwai</cp:lastModifiedBy>
  <cp:revision>45</cp:revision>
  <dcterms:created xsi:type="dcterms:W3CDTF">2020-02-01T11:21:51Z</dcterms:created>
  <dcterms:modified xsi:type="dcterms:W3CDTF">2020-03-14T08:27:22Z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