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45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998" r:id="rId2"/>
    <p:sldId id="265" r:id="rId3"/>
    <p:sldId id="982" r:id="rId4"/>
    <p:sldId id="986" r:id="rId5"/>
    <p:sldId id="989" r:id="rId6"/>
    <p:sldId id="990" r:id="rId7"/>
    <p:sldId id="997" r:id="rId8"/>
    <p:sldId id="995" r:id="rId9"/>
    <p:sldId id="991" r:id="rId10"/>
    <p:sldId id="985" r:id="rId11"/>
    <p:sldId id="983" r:id="rId12"/>
    <p:sldId id="993" r:id="rId13"/>
    <p:sldId id="981" r:id="rId14"/>
    <p:sldId id="996" r:id="rId15"/>
    <p:sldId id="984" r:id="rId16"/>
    <p:sldId id="271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B0F0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7"/>
    <p:restoredTop sz="94678"/>
  </p:normalViewPr>
  <p:slideViewPr>
    <p:cSldViewPr snapToGrid="0">
      <p:cViewPr varScale="1">
        <p:scale>
          <a:sx n="101" d="100"/>
          <a:sy n="101" d="100"/>
        </p:scale>
        <p:origin x="-102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1256854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54214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957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79432"/>
            <a:ext cx="2133600" cy="274543"/>
          </a:xfrm>
          <a:prstGeom prst="rect">
            <a:avLst/>
          </a:prstGeom>
        </p:spPr>
        <p:txBody>
          <a:bodyPr/>
          <a:lstStyle/>
          <a:p>
            <a:fld id="{D819A9AE-DFF2-479B-AF37-FAA367F55B3D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79432"/>
            <a:ext cx="2895600" cy="27454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79432"/>
            <a:ext cx="2133600" cy="274543"/>
          </a:xfrm>
          <a:prstGeom prst="rect">
            <a:avLst/>
          </a:prstGeom>
        </p:spPr>
        <p:txBody>
          <a:bodyPr/>
          <a:lstStyle/>
          <a:p>
            <a:fld id="{3F8935AA-09F9-4C1A-89F2-CB34E0111C4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43864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2020/3/17 Tuesday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2020/3/17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2" r:id="rId20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ocuments\WeChat%20Files\niko_da-xue\FileStorage\Video\2020-03\7a1140ae1b3616363d13f3614d643711.mp4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timgsa.baidu.com/timg?image&amp;quality=80&amp;size=b9999_10000&amp;sec=1583823417885&amp;di=5398140e08dd9fedeaf910e1e8f12523&amp;imgtype=0&amp;src=http%3A%2F%2Fdpic.tiankong.com%2Fsj%2Fm3%2FQJ9106108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949" y="37708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ADMINI~1\AppData\Local\Temp\WeChat Files\38c23aeda4985addc594f36f5154cd8.jpg"/>
          <p:cNvPicPr>
            <a:picLocks noChangeAspect="1" noChangeArrowheads="1"/>
          </p:cNvPicPr>
          <p:nvPr/>
        </p:nvPicPr>
        <p:blipFill>
          <a:blip r:embed="rId3" cstate="print"/>
          <a:srcRect l="32618" t="6370" r="36172" b="4148"/>
          <a:stretch>
            <a:fillRect/>
          </a:stretch>
        </p:blipFill>
        <p:spPr bwMode="auto">
          <a:xfrm>
            <a:off x="3579495" y="960120"/>
            <a:ext cx="869084" cy="33223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905580" y="147870"/>
            <a:ext cx="345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/>
              <a:t>立体结构</a:t>
            </a:r>
            <a:endParaRPr lang="zh-CN" altLang="en-US" sz="2400" dirty="0"/>
          </a:p>
        </p:txBody>
      </p:sp>
      <p:pic>
        <p:nvPicPr>
          <p:cNvPr id="10241" name="Picture 1" descr="C:\Users\ADMINI~1\AppData\Local\Temp\WeChat Files\2f37a3de35919527bffd0e150695103.jpg"/>
          <p:cNvPicPr>
            <a:picLocks noChangeAspect="1" noChangeArrowheads="1"/>
          </p:cNvPicPr>
          <p:nvPr/>
        </p:nvPicPr>
        <p:blipFill>
          <a:blip r:embed="rId4" cstate="print"/>
          <a:srcRect l="18155" t="11161"/>
          <a:stretch>
            <a:fillRect/>
          </a:stretch>
        </p:blipFill>
        <p:spPr bwMode="auto">
          <a:xfrm>
            <a:off x="723900" y="752474"/>
            <a:ext cx="2785226" cy="4030981"/>
          </a:xfrm>
          <a:prstGeom prst="rect">
            <a:avLst/>
          </a:prstGeom>
          <a:noFill/>
        </p:spPr>
      </p:pic>
      <p:pic>
        <p:nvPicPr>
          <p:cNvPr id="10243" name="Picture 3" descr="C:\Users\ADMINI~1\AppData\Local\Temp\WeChat Files\38d5cc0ff7146031f0b947cb5f4882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8252" y="683895"/>
            <a:ext cx="3200400" cy="4267200"/>
          </a:xfrm>
          <a:prstGeom prst="rect">
            <a:avLst/>
          </a:prstGeom>
          <a:noFill/>
        </p:spPr>
      </p:pic>
      <p:pic>
        <p:nvPicPr>
          <p:cNvPr id="10" name="7a1140ae1b3616363d13f3614d64371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66850" y="685164"/>
            <a:ext cx="5944448" cy="4458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timgsa.baidu.com/timg?image&amp;quality=80&amp;size=b9999_10000&amp;sec=1583822848761&amp;di=0d3e94783b233ec00fc1ab2bc7b52496&amp;imgtype=0&amp;src=http%3A%2F%2Fpic.baike.soso.com%2Fp%2F20140221%2F20140221051414-1819303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83" y="281362"/>
            <a:ext cx="5826712" cy="4114644"/>
          </a:xfrm>
          <a:prstGeom prst="rect">
            <a:avLst/>
          </a:prstGeom>
          <a:noFill/>
        </p:spPr>
      </p:pic>
      <p:pic>
        <p:nvPicPr>
          <p:cNvPr id="30724" name="Picture 4" descr="https://timgsa.baidu.com/timg?image&amp;quality=80&amp;size=b9999_10000&amp;sec=1583822929677&amp;di=907de64b6b7f72132f9176bc8e73ea60&amp;imgtype=0&amp;src=http%3A%2F%2Fa4.att.hudong.com%2F30%2F63%2F01300000247011122572632711525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135" y="157198"/>
            <a:ext cx="2759361" cy="2557009"/>
          </a:xfrm>
          <a:prstGeom prst="rect">
            <a:avLst/>
          </a:prstGeom>
          <a:noFill/>
        </p:spPr>
      </p:pic>
      <p:pic>
        <p:nvPicPr>
          <p:cNvPr id="30726" name="Picture 6" descr="https://timgsa.baidu.com/timg?image&amp;quality=80&amp;size=b9999_10000&amp;sec=1583823229012&amp;di=5be54839e0573f9191b77219814d151c&amp;imgtype=0&amp;src=http%3A%2F%2Fwww.boruisz.com%2Fimages%2Fojswmzlsfzrgs33wnfyc4y3pnu%2Fupload%2F20140701%2FGv0vtfp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3999" y="2850570"/>
            <a:ext cx="2934884" cy="2102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236220"/>
            <a:ext cx="856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如果再做一个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RNA</a:t>
            </a:r>
            <a:r>
              <a:rPr lang="zh-CN" altLang="en-US" sz="3200" dirty="0" smtClean="0"/>
              <a:t>模型应该如何去做呢？</a:t>
            </a:r>
            <a:endParaRPr lang="zh-CN" altLang="en-US" sz="3200" dirty="0"/>
          </a:p>
        </p:txBody>
      </p:sp>
      <p:pic>
        <p:nvPicPr>
          <p:cNvPr id="39938" name="Picture 2" descr="https://ss0.bdstatic.com/70cFvHSh_Q1YnxGkpoWK1HF6hhy/it/u=3719219236,2363549538&amp;fm=26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754" y="785812"/>
            <a:ext cx="5147946" cy="411835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1097280"/>
            <a:ext cx="158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比较：</a:t>
            </a:r>
            <a:endParaRPr lang="en-US" altLang="zh-CN" dirty="0" smtClean="0"/>
          </a:p>
          <a:p>
            <a:r>
              <a:rPr lang="en-US" altLang="zh-CN" dirty="0" smtClean="0"/>
              <a:t>DNA</a:t>
            </a:r>
            <a:r>
              <a:rPr lang="zh-CN" altLang="en-US" dirty="0" smtClean="0"/>
              <a:t>与</a:t>
            </a:r>
            <a:r>
              <a:rPr lang="en-US" altLang="zh-CN" dirty="0" smtClean="0"/>
              <a:t>RNA</a:t>
            </a:r>
            <a:r>
              <a:rPr lang="zh-CN" altLang="en-US" dirty="0" smtClean="0"/>
              <a:t>的异同。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30400" y="3337560"/>
            <a:ext cx="1143000" cy="1165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25800" y="800100"/>
            <a:ext cx="1257300" cy="410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35500" y="800100"/>
            <a:ext cx="1257300" cy="410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042660" y="3337560"/>
            <a:ext cx="1145540" cy="1165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374900" y="4774168"/>
            <a:ext cx="115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单链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26100" y="47741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双链</a:t>
            </a:r>
            <a:endParaRPr lang="zh-CN" altLang="en-US" dirty="0"/>
          </a:p>
        </p:txBody>
      </p:sp>
      <p:pic>
        <p:nvPicPr>
          <p:cNvPr id="8193" name="Picture 1" descr="D:\大雪的文档\2020年2月延迟开学工作\开发课程\图片\ee1d87c36be1ea4f8e436c6abdfd023.jpg"/>
          <p:cNvPicPr>
            <a:picLocks noChangeAspect="1" noChangeArrowheads="1"/>
          </p:cNvPicPr>
          <p:nvPr/>
        </p:nvPicPr>
        <p:blipFill>
          <a:blip r:embed="rId4" cstate="print"/>
          <a:srcRect l="18810" t="16108" r="20439" b="13476"/>
          <a:stretch>
            <a:fillRect/>
          </a:stretch>
        </p:blipFill>
        <p:spPr bwMode="auto">
          <a:xfrm>
            <a:off x="0" y="2092751"/>
            <a:ext cx="1866507" cy="2884602"/>
          </a:xfrm>
          <a:prstGeom prst="rect">
            <a:avLst/>
          </a:prstGeom>
          <a:noFill/>
        </p:spPr>
      </p:pic>
      <p:pic>
        <p:nvPicPr>
          <p:cNvPr id="8194" name="Picture 2" descr="D:\大雪的文档\2020年2月延迟开学工作\开发课程\图片\897a73eb741ba7329aaf06856bc4793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2176462" y="292100"/>
            <a:ext cx="3638550" cy="4851400"/>
          </a:xfrm>
          <a:prstGeom prst="rect">
            <a:avLst/>
          </a:prstGeom>
          <a:noFill/>
        </p:spPr>
      </p:pic>
      <p:pic>
        <p:nvPicPr>
          <p:cNvPr id="8195" name="Picture 3" descr="D:\大雪的文档\2020年2月延迟开学工作\开发课程\图片\3820c0889ace26cd8441afd4097efed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23952" y="273204"/>
            <a:ext cx="3518390" cy="469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216C5F99-DA32-C146-AEA7-4817C3B30896}"/>
              </a:ext>
            </a:extLst>
          </p:cNvPr>
          <p:cNvSpPr/>
          <p:nvPr/>
        </p:nvSpPr>
        <p:spPr>
          <a:xfrm>
            <a:off x="426782" y="-35343"/>
            <a:ext cx="7058751" cy="825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600" kern="100" dirty="0" smtClean="0">
                <a:latin typeface="+mn-ea"/>
                <a:ea typeface="+mn-ea"/>
              </a:rPr>
              <a:t>归纳总结</a:t>
            </a:r>
            <a:endParaRPr lang="zh-CN" altLang="zh-CN" sz="3600" kern="100" dirty="0">
              <a:latin typeface="+mn-ea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948" y="958646"/>
            <a:ext cx="8141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、选择身边可以拿到的制作材料。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、根据脱氧核苷酸的组成，制作成基本单位模型。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、用不同的颜色表示不同种类的脱氧核苷酸或碱基。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、按照正确的方式连接成</a:t>
            </a:r>
            <a:r>
              <a:rPr lang="en-US" altLang="zh-CN" sz="2400" dirty="0" smtClean="0"/>
              <a:t>DNA</a:t>
            </a:r>
            <a:r>
              <a:rPr lang="zh-CN" altLang="en-US" sz="2400" dirty="0" smtClean="0"/>
              <a:t>单链。将</a:t>
            </a:r>
            <a:r>
              <a:rPr lang="en-US" altLang="zh-CN" sz="2400" dirty="0" smtClean="0"/>
              <a:t>3,5-</a:t>
            </a:r>
            <a:r>
              <a:rPr lang="zh-CN" altLang="en-US" sz="2400" dirty="0" smtClean="0"/>
              <a:t>磷酸二酯键表示出来。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5</a:t>
            </a:r>
            <a:r>
              <a:rPr lang="zh-CN" altLang="en-US" sz="2400" dirty="0" smtClean="0"/>
              <a:t>、根据碱基互补配对原则和</a:t>
            </a:r>
            <a:r>
              <a:rPr lang="en-US" altLang="zh-CN" sz="2400" dirty="0" smtClean="0"/>
              <a:t>DNA</a:t>
            </a:r>
            <a:r>
              <a:rPr lang="zh-CN" altLang="en-US" sz="2400" dirty="0" smtClean="0"/>
              <a:t>链反向平行的关系，将两条链进行组装。并将氢键表示出来。</a:t>
            </a:r>
            <a:endParaRPr lang="zh-CN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11493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2412" y="332466"/>
            <a:ext cx="8139178" cy="810533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 smtClean="0"/>
              <a:t>DNA</a:t>
            </a:r>
            <a:r>
              <a:rPr lang="zh-CN" altLang="en-US" sz="2800" dirty="0" smtClean="0"/>
              <a:t>双螺旋结构的意义</a:t>
            </a:r>
            <a:endParaRPr lang="zh-CN" altLang="en-US" sz="28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02412" y="1104900"/>
            <a:ext cx="8139178" cy="3651748"/>
          </a:xfrm>
        </p:spPr>
        <p:txBody>
          <a:bodyPr>
            <a:normAutofit/>
          </a:bodyPr>
          <a:lstStyle/>
          <a:p>
            <a:r>
              <a:rPr lang="zh-CN" altLang="en-US" sz="1800" dirty="0" smtClean="0"/>
              <a:t>揭示了遗传信息载体的物质本质</a:t>
            </a:r>
            <a:endParaRPr lang="en-US" altLang="zh-CN" sz="1800" dirty="0" smtClean="0"/>
          </a:p>
          <a:p>
            <a:r>
              <a:rPr lang="zh-CN" altLang="en-US" sz="1800" dirty="0" smtClean="0"/>
              <a:t>提供了</a:t>
            </a:r>
            <a:r>
              <a:rPr lang="en-US" altLang="zh-CN" sz="1800" dirty="0" smtClean="0"/>
              <a:t>DNA</a:t>
            </a:r>
            <a:r>
              <a:rPr lang="zh-CN" altLang="en-US" sz="1800" dirty="0" smtClean="0"/>
              <a:t>复制和转录的理论依据</a:t>
            </a:r>
            <a:endParaRPr lang="en-US" altLang="zh-CN" sz="1800" dirty="0" smtClean="0"/>
          </a:p>
          <a:p>
            <a:r>
              <a:rPr lang="zh-CN" altLang="en-US" sz="1800" dirty="0" smtClean="0"/>
              <a:t>奠定了分子生物学和现代基因工程的实验基础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45" y="590096"/>
            <a:ext cx="3413346" cy="455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ss0.bdstatic.com/70cFvHSh_Q1YnxGkpoWK1HF6hhy/it/u=925779828,2892849984&amp;fm=26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4757" y="961798"/>
            <a:ext cx="4762500" cy="3695701"/>
          </a:xfrm>
          <a:prstGeom prst="rect">
            <a:avLst/>
          </a:prstGeom>
          <a:noFill/>
        </p:spPr>
      </p:pic>
      <p:pic>
        <p:nvPicPr>
          <p:cNvPr id="31750" name="Picture 6" descr="https://timgsa.baidu.com/timg?image&amp;quality=80&amp;size=b9999_10000&amp;sec=1583823417885&amp;di=5398140e08dd9fedeaf910e1e8f12523&amp;imgtype=0&amp;src=http%3A%2F%2Fdpic.tiankong.com%2Fsj%2Fm3%2FQJ9106108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949" y="0"/>
            <a:ext cx="7620000" cy="507682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859444" y="1903608"/>
            <a:ext cx="7366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体验生命之奇妙</a:t>
            </a:r>
            <a:endParaRPr lang="en-US" altLang="zh-CN" sz="5400" b="1" cap="none" spc="200" dirty="0" smtClean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  <a:p>
            <a:pPr algn="ctr"/>
            <a:r>
              <a:rPr lang="zh-CN" altLang="en-US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制作专属于自己的模型</a:t>
            </a:r>
            <a:endParaRPr lang="zh-CN" altLang="en-US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684477" y="2331743"/>
            <a:ext cx="6459523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+mn-ea"/>
                <a:ea typeface="+mn-ea"/>
              </a:rPr>
              <a:t>体验生命之奇妙</a:t>
            </a:r>
            <a:endParaRPr lang="zh-CN" altLang="en-US" sz="36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高一年级生物</a:t>
            </a:r>
            <a:r>
              <a:rPr lang="zh-CN" altLang="en-US" sz="24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7029" y="3688900"/>
            <a:ext cx="8457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：对外经济贸易大学附属中学    教师</a:t>
            </a: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姓名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：张雪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timgsa.baidu.com/timg?image&amp;quality=80&amp;size=b9999_10000&amp;sec=1583822179459&amp;di=4aec336a6786da4bfa9be3d3d70d7462&amp;imgtype=0&amp;src=http%3A%2F%2Fimg1.cache.netease.com%2Fcatchpic%2F4%2F4C%2F4C2A79B734709B39CAEC5A18A7D1D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228" y="230303"/>
            <a:ext cx="4552497" cy="45938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36457" y="319314"/>
            <a:ext cx="390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如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果想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做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DNA</a:t>
            </a: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结构模型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315" y="972458"/>
            <a:ext cx="406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、先看看沃森和克里克的原始模型的样子。</a:t>
            </a: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、找找网上都有哪些模型照片。</a:t>
            </a:r>
            <a:endParaRPr lang="en-US" altLang="zh-CN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、比较这些模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型都有什么基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本的元件。</a:t>
            </a:r>
            <a:endParaRPr lang="zh-CN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ttps://timgsa.baidu.com/timg?image&amp;quality=80&amp;size=b9999_10000&amp;sec=1583822748662&amp;di=e586aaaa078797c3da95b5c98c0b5d93&amp;imgtype=0&amp;src=http%3A%2F%2Fp4.qhimg.com%2Ft01ed40e206663b6d53.jpg%3Fsize%3D580x4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30" y="744249"/>
            <a:ext cx="4462507" cy="3554619"/>
          </a:xfrm>
          <a:prstGeom prst="rect">
            <a:avLst/>
          </a:prstGeom>
          <a:noFill/>
        </p:spPr>
      </p:pic>
      <p:pic>
        <p:nvPicPr>
          <p:cNvPr id="5124" name="Picture 4" descr="https://ss3.bdstatic.com/70cFv8Sh_Q1YnxGkpoWK1HF6hhy/it/u=3060827538,2579544241&amp;fm=26&amp;gp=0.jpg"/>
          <p:cNvPicPr>
            <a:picLocks noChangeAspect="1" noChangeArrowheads="1"/>
          </p:cNvPicPr>
          <p:nvPr/>
        </p:nvPicPr>
        <p:blipFill>
          <a:blip r:embed="rId4" cstate="print"/>
          <a:srcRect l="24966" r="29476"/>
          <a:stretch>
            <a:fillRect/>
          </a:stretch>
        </p:blipFill>
        <p:spPr bwMode="auto">
          <a:xfrm>
            <a:off x="0" y="1311728"/>
            <a:ext cx="1745673" cy="3831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202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885" y="33265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模型都有哪些基本的元件？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2806" y="687779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DNA</a:t>
            </a:r>
            <a:r>
              <a:rPr lang="zh-CN" altLang="en-US" dirty="0" smtClean="0"/>
              <a:t>的结构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8432" y="1213658"/>
            <a:ext cx="362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基本单位：脱氧（核糖）核苷酸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9948" y="665153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制作元件</a:t>
            </a:r>
            <a:endParaRPr lang="zh-CN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5061" t="31108" r="39726" b="25462"/>
          <a:stretch>
            <a:fillRect/>
          </a:stretch>
        </p:blipFill>
        <p:spPr bwMode="auto">
          <a:xfrm>
            <a:off x="580308" y="1688670"/>
            <a:ext cx="3325090" cy="23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62284" y="1079620"/>
            <a:ext cx="4881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用不同形状模块连接组成脱氧核苷酸。</a:t>
            </a:r>
            <a:endParaRPr lang="en-US" altLang="zh-CN" sz="1600" dirty="0" smtClean="0"/>
          </a:p>
          <a:p>
            <a:r>
              <a:rPr lang="zh-CN" altLang="en-US" sz="1600" dirty="0" smtClean="0"/>
              <a:t>圆形、五边形、长方形。可用不同颜色和形状表示不同种类的碱基。材料可以选择纸板、泡沫、不织布、彩泥等。支持创新材料</a:t>
            </a:r>
            <a:endParaRPr lang="zh-CN" altLang="en-US" sz="1600" dirty="0"/>
          </a:p>
        </p:txBody>
      </p:sp>
      <p:pic>
        <p:nvPicPr>
          <p:cNvPr id="8" name="Picture 2" descr="C:\Users\ADMINI~1\AppData\Local\Temp\WeChat Files\4c84425b2fb7baf7235e35f03d05279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10222" r="50695" b="49531"/>
          <a:stretch>
            <a:fillRect/>
          </a:stretch>
        </p:blipFill>
        <p:spPr bwMode="auto">
          <a:xfrm>
            <a:off x="4618374" y="2624454"/>
            <a:ext cx="3655271" cy="2237831"/>
          </a:xfrm>
          <a:prstGeom prst="rect">
            <a:avLst/>
          </a:prstGeom>
          <a:noFill/>
        </p:spPr>
      </p:pic>
      <p:pic>
        <p:nvPicPr>
          <p:cNvPr id="12" name="Picture 2" descr="C:\Users\ADMINI~1\AppData\Local\Temp\WeChat Files\4c84425b2fb7baf7235e35f03d05279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2329" t="10222" r="2467" b="9185"/>
          <a:stretch>
            <a:fillRect/>
          </a:stretch>
        </p:blipFill>
        <p:spPr bwMode="auto">
          <a:xfrm>
            <a:off x="4637384" y="2492361"/>
            <a:ext cx="3725565" cy="2365390"/>
          </a:xfrm>
          <a:prstGeom prst="rect">
            <a:avLst/>
          </a:prstGeom>
          <a:noFill/>
        </p:spPr>
      </p:pic>
      <p:pic>
        <p:nvPicPr>
          <p:cNvPr id="9" name="Picture 3" descr="C:\Users\ADMINI~1\AppData\Local\Temp\WeChat Files\f0d4465623ab3d2ec0de39d9a354ef9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38333" t="47556" r="16333" b="6000"/>
          <a:stretch>
            <a:fillRect/>
          </a:stretch>
        </p:blipFill>
        <p:spPr bwMode="auto">
          <a:xfrm>
            <a:off x="4102632" y="1107876"/>
            <a:ext cx="5041368" cy="3873699"/>
          </a:xfrm>
          <a:prstGeom prst="rect">
            <a:avLst/>
          </a:prstGeom>
          <a:noFill/>
        </p:spPr>
      </p:pic>
      <p:pic>
        <p:nvPicPr>
          <p:cNvPr id="13" name="Picture 2" descr="https://ss0.bdstatic.com/70cFvHSh_Q1YnxGkpoWK1HF6hhy/it/u=3719219236,2363549538&amp;fm=26&amp;gp=0.jpg"/>
          <p:cNvPicPr>
            <a:picLocks noChangeAspect="1" noChangeArrowheads="1"/>
          </p:cNvPicPr>
          <p:nvPr/>
        </p:nvPicPr>
        <p:blipFill>
          <a:blip r:embed="rId6" cstate="print"/>
          <a:srcRect l="79092"/>
          <a:stretch>
            <a:fillRect/>
          </a:stretch>
        </p:blipFill>
        <p:spPr bwMode="auto">
          <a:xfrm>
            <a:off x="9267825" y="538162"/>
            <a:ext cx="1076325" cy="4118358"/>
          </a:xfrm>
          <a:prstGeom prst="rect">
            <a:avLst/>
          </a:prstGeom>
          <a:noFill/>
        </p:spPr>
      </p:pic>
      <p:grpSp>
        <p:nvGrpSpPr>
          <p:cNvPr id="15" name="组合 14"/>
          <p:cNvGrpSpPr/>
          <p:nvPr/>
        </p:nvGrpSpPr>
        <p:grpSpPr>
          <a:xfrm>
            <a:off x="841375" y="1739900"/>
            <a:ext cx="2844800" cy="2667000"/>
            <a:chOff x="174625" y="1739900"/>
            <a:chExt cx="2844800" cy="2667000"/>
          </a:xfrm>
        </p:grpSpPr>
        <p:pic>
          <p:nvPicPr>
            <p:cNvPr id="15362" name="Picture 2" descr="https://timgsa.baidu.com/timg?image&amp;quality=80&amp;size=b9999_10000&amp;sec=1584421814639&amp;di=2fc4dd84dd08d44e9773467955b93e12&amp;imgtype=0&amp;src=http%3A%2F%2Fa.hiphotos.baidu.com%2Fzhidao%2Fwh%3D450%2C600%2Fsign%3Daa4cc4f60cf431adbc874b3d7e068099%2Fa8ec8a13632762d0eff885dba0ec08fa503dc68b.jpg"/>
            <p:cNvPicPr>
              <a:picLocks noChangeAspect="1" noChangeArrowheads="1"/>
            </p:cNvPicPr>
            <p:nvPr/>
          </p:nvPicPr>
          <p:blipFill>
            <a:blip r:embed="rId7" cstate="print"/>
            <a:srcRect r="60833"/>
            <a:stretch>
              <a:fillRect/>
            </a:stretch>
          </p:blipFill>
          <p:spPr bwMode="auto">
            <a:xfrm>
              <a:off x="174625" y="1739900"/>
              <a:ext cx="1492250" cy="2667000"/>
            </a:xfrm>
            <a:prstGeom prst="rect">
              <a:avLst/>
            </a:prstGeom>
            <a:noFill/>
          </p:spPr>
        </p:pic>
        <p:pic>
          <p:nvPicPr>
            <p:cNvPr id="14" name="Picture 2" descr="https://timgsa.baidu.com/timg?image&amp;quality=80&amp;size=b9999_10000&amp;sec=1584421814639&amp;di=2fc4dd84dd08d44e9773467955b93e12&amp;imgtype=0&amp;src=http%3A%2F%2Fa.hiphotos.baidu.com%2Fzhidao%2Fwh%3D450%2C600%2Fsign%3Daa4cc4f60cf431adbc874b3d7e068099%2Fa8ec8a13632762d0eff885dba0ec08fa503dc68b.jpg"/>
            <p:cNvPicPr>
              <a:picLocks noChangeAspect="1" noChangeArrowheads="1"/>
            </p:cNvPicPr>
            <p:nvPr/>
          </p:nvPicPr>
          <p:blipFill>
            <a:blip r:embed="rId7" cstate="print"/>
            <a:srcRect l="63667" r="833"/>
            <a:stretch>
              <a:fillRect/>
            </a:stretch>
          </p:blipFill>
          <p:spPr bwMode="auto">
            <a:xfrm>
              <a:off x="1666875" y="1739900"/>
              <a:ext cx="1352550" cy="2667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885" y="33265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元件的组装方式？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946" y="779219"/>
            <a:ext cx="218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脱氧核苷酸链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8397" y="1289858"/>
            <a:ext cx="362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不同脱氧核苷酸之间形成</a:t>
            </a:r>
            <a:r>
              <a:rPr lang="en-US" altLang="zh-CN" dirty="0" smtClean="0"/>
              <a:t>3</a:t>
            </a:r>
            <a:r>
              <a:rPr lang="zh-CN" altLang="en-US" dirty="0" smtClean="0"/>
              <a:t>，</a:t>
            </a:r>
            <a:r>
              <a:rPr lang="en-US" altLang="zh-CN" dirty="0" smtClean="0"/>
              <a:t>5-</a:t>
            </a:r>
            <a:r>
              <a:rPr lang="zh-CN" altLang="en-US" dirty="0" smtClean="0"/>
              <a:t>磷酸二酯键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8995" y="773609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元件连接方式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88179" y="1302376"/>
            <a:ext cx="4375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将找到相应位置的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号碳和磷酸。</a:t>
            </a:r>
            <a:endParaRPr lang="en-US" altLang="zh-CN" dirty="0" smtClean="0"/>
          </a:p>
          <a:p>
            <a:r>
              <a:rPr lang="zh-CN" altLang="en-US" dirty="0" smtClean="0"/>
              <a:t>用相关材料（如胶条，订书钉，曲别针等）进行连接。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形成一条长单链。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426" t="24385" r="62668" b="14226"/>
          <a:stretch>
            <a:fillRect/>
          </a:stretch>
        </p:blipFill>
        <p:spPr bwMode="auto">
          <a:xfrm>
            <a:off x="1882846" y="1898333"/>
            <a:ext cx="2176185" cy="314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ADMINI~1\AppData\Local\Temp\WeChat Files\b95642d2400cbfb1e1bf7be44141adc.jpg"/>
          <p:cNvPicPr>
            <a:picLocks noChangeAspect="1" noChangeArrowheads="1"/>
          </p:cNvPicPr>
          <p:nvPr/>
        </p:nvPicPr>
        <p:blipFill>
          <a:blip r:embed="rId3" cstate="print"/>
          <a:srcRect l="8710" r="17956"/>
          <a:stretch>
            <a:fillRect/>
          </a:stretch>
        </p:blipFill>
        <p:spPr bwMode="auto">
          <a:xfrm>
            <a:off x="4114801" y="0"/>
            <a:ext cx="5029199" cy="5143500"/>
          </a:xfrm>
          <a:prstGeom prst="rect">
            <a:avLst/>
          </a:prstGeom>
          <a:noFill/>
        </p:spPr>
      </p:pic>
      <p:cxnSp>
        <p:nvCxnSpPr>
          <p:cNvPr id="16" name="直接箭头连接符 15"/>
          <p:cNvCxnSpPr/>
          <p:nvPr/>
        </p:nvCxnSpPr>
        <p:spPr>
          <a:xfrm flipH="1" flipV="1">
            <a:off x="6459793" y="1460092"/>
            <a:ext cx="1179871" cy="634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61926" y="2707044"/>
            <a:ext cx="1967060" cy="1364707"/>
            <a:chOff x="161926" y="2707044"/>
            <a:chExt cx="1967060" cy="136470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5061" t="31108" r="39726" b="25462"/>
            <a:stretch>
              <a:fillRect/>
            </a:stretch>
          </p:blipFill>
          <p:spPr bwMode="auto">
            <a:xfrm>
              <a:off x="161926" y="2707044"/>
              <a:ext cx="1967060" cy="1364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595438" y="3143250"/>
              <a:ext cx="2333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 smtClean="0">
                  <a:solidFill>
                    <a:srgbClr val="FF0000"/>
                  </a:solidFill>
                </a:rPr>
                <a:t>1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76376" y="3429000"/>
              <a:ext cx="2333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 smtClean="0">
                  <a:solidFill>
                    <a:srgbClr val="FF0000"/>
                  </a:solidFill>
                </a:rPr>
                <a:t>2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3001" y="3428999"/>
              <a:ext cx="2333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 smtClean="0">
                  <a:solidFill>
                    <a:srgbClr val="FF0000"/>
                  </a:solidFill>
                </a:rPr>
                <a:t>3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04876" y="3157537"/>
              <a:ext cx="2333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 smtClean="0">
                  <a:solidFill>
                    <a:srgbClr val="FF0000"/>
                  </a:solidFill>
                </a:rPr>
                <a:t>4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09639" y="2890837"/>
              <a:ext cx="2333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 smtClean="0">
                  <a:solidFill>
                    <a:srgbClr val="FF0000"/>
                  </a:solidFill>
                </a:rPr>
                <a:t>5</a:t>
              </a:r>
              <a:endParaRPr lang="zh-CN" altLang="en-US" sz="105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直接箭头连接符 16"/>
          <p:cNvCxnSpPr/>
          <p:nvPr/>
        </p:nvCxnSpPr>
        <p:spPr>
          <a:xfrm flipH="1" flipV="1">
            <a:off x="2502107" y="2658867"/>
            <a:ext cx="768994" cy="4142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 flipH="1" flipV="1">
            <a:off x="6451938" y="2413770"/>
            <a:ext cx="1179871" cy="634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 flipV="1">
            <a:off x="6470791" y="3299890"/>
            <a:ext cx="1179871" cy="634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 flipV="1">
            <a:off x="6451937" y="4186009"/>
            <a:ext cx="1179871" cy="6341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885" y="33265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元件的组装方式？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9946" y="779219"/>
            <a:ext cx="218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脱氧核苷酸双链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0792" y="1251758"/>
            <a:ext cx="4163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两条脱氧核苷酸链之间的碱基通过互补配对，结合形成氢键。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和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之间有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个氢键，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和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G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之间有</a:t>
            </a:r>
            <a:r>
              <a:rPr lang="en-US" altLang="zh-CN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3</a:t>
            </a:r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个氢键。</a:t>
            </a:r>
            <a:endParaRPr lang="en-US" altLang="zh-CN" sz="1400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zh-CN" altLang="en-US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两条链呈现反向平行关系。</a:t>
            </a:r>
            <a:endParaRPr lang="zh-CN" altLang="en-US" sz="1400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6128" y="646445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元件连接方式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5576" y="1190668"/>
            <a:ext cx="3817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宋体" pitchFamily="2" charset="-122"/>
                <a:ea typeface="宋体" pitchFamily="2" charset="-122"/>
              </a:rPr>
              <a:t>制作</a:t>
            </a:r>
            <a:r>
              <a:rPr lang="zh-CN" altLang="en-US" sz="1400" dirty="0" smtClean="0">
                <a:latin typeface="宋体" pitchFamily="2" charset="-122"/>
                <a:ea typeface="宋体" pitchFamily="2" charset="-122"/>
              </a:rPr>
              <a:t>好已经经过碱基互补配对设计的两条链，将其中一条链旋转</a:t>
            </a:r>
            <a:r>
              <a:rPr lang="en-US" altLang="zh-CN" sz="1400" dirty="0" smtClean="0">
                <a:latin typeface="宋体" pitchFamily="2" charset="-122"/>
                <a:ea typeface="宋体" pitchFamily="2" charset="-122"/>
              </a:rPr>
              <a:t>180</a:t>
            </a:r>
            <a:r>
              <a:rPr lang="zh-CN" altLang="en-US" sz="1400" dirty="0" smtClean="0">
                <a:latin typeface="宋体" pitchFamily="2" charset="-122"/>
                <a:ea typeface="宋体" pitchFamily="2" charset="-122"/>
              </a:rPr>
              <a:t>度。最后再将氢键连接起来。</a:t>
            </a:r>
            <a:endParaRPr lang="en-US" altLang="zh-CN" sz="1400" dirty="0" smtClean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3076" name="Picture 4" descr="https://ss0.bdstatic.com/70cFvHSh_Q1YnxGkpoWK1HF6hhy/it/u=1007333093,872156221&amp;fm=15&amp;gp=0.jpg"/>
          <p:cNvPicPr>
            <a:picLocks noChangeAspect="1" noChangeArrowheads="1"/>
          </p:cNvPicPr>
          <p:nvPr/>
        </p:nvPicPr>
        <p:blipFill>
          <a:blip r:embed="rId2" cstate="print"/>
          <a:srcRect l="48413" t="2987" b="4000"/>
          <a:stretch>
            <a:fillRect/>
          </a:stretch>
        </p:blipFill>
        <p:spPr bwMode="auto">
          <a:xfrm>
            <a:off x="1469405" y="2141220"/>
            <a:ext cx="1799575" cy="2880360"/>
          </a:xfrm>
          <a:prstGeom prst="rect">
            <a:avLst/>
          </a:prstGeom>
          <a:noFill/>
        </p:spPr>
      </p:pic>
      <p:pic>
        <p:nvPicPr>
          <p:cNvPr id="13313" name="Picture 1" descr="D:\大雪的文档\2020年2月延迟开学工作\开发课程\图片\63efe7f325917ba4bd370d529da0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3939" y="91911"/>
            <a:ext cx="3521869" cy="4695825"/>
          </a:xfrm>
          <a:prstGeom prst="rect">
            <a:avLst/>
          </a:prstGeom>
          <a:noFill/>
        </p:spPr>
      </p:pic>
      <p:pic>
        <p:nvPicPr>
          <p:cNvPr id="13314" name="Picture 2" descr="D:\大雪的文档\2020年2月延迟开学工作\开发课程\图片\34f4310122d27ed87ba35392f8258f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8690" y="172137"/>
            <a:ext cx="3337088" cy="4449451"/>
          </a:xfrm>
          <a:prstGeom prst="rect">
            <a:avLst/>
          </a:prstGeom>
          <a:noFill/>
        </p:spPr>
      </p:pic>
      <p:pic>
        <p:nvPicPr>
          <p:cNvPr id="13316" name="Picture 4" descr="D:\大雪的文档\2020年2月延迟开学工作\开发课程\图片\bbc084af660519a8c62287e686a724a.jpg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5010150" y="112077"/>
            <a:ext cx="3840480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7" name="Picture 5" descr="D:\大雪的文档\2020年2月延迟开学工作\开发课程\图片\42c552fcb1f62f5db9589609732357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148262" y="235375"/>
            <a:ext cx="3709669" cy="4946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9800" y="2102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或者按照</a:t>
            </a:r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DNA</a:t>
            </a:r>
            <a:r>
              <a:rPr lang="zh-CN" altLang="en-US" dirty="0" smtClean="0">
                <a:latin typeface="宋体" pitchFamily="2" charset="-122"/>
                <a:ea typeface="宋体" pitchFamily="2" charset="-122"/>
              </a:rPr>
              <a:t>链的顺序依次进行碱基互补配对，再将氢键和磷酸二酯键进行连接。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41986" name="Picture 2" descr="D:\大雪的文档\2020年2月延迟开学工作\开发课程\图片\889a2fdf7c66bfd70ace4958c757b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5606" y="864235"/>
            <a:ext cx="3047524" cy="4063365"/>
          </a:xfrm>
          <a:prstGeom prst="rect">
            <a:avLst/>
          </a:prstGeom>
          <a:noFill/>
        </p:spPr>
      </p:pic>
      <p:pic>
        <p:nvPicPr>
          <p:cNvPr id="41987" name="Picture 3" descr="D:\大雪的文档\2020年2月延迟开学工作\开发课程\图片\be5b4a70ef2e12606ad77a9c85c7e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300" y="791852"/>
            <a:ext cx="3072843" cy="4097124"/>
          </a:xfrm>
          <a:prstGeom prst="rect">
            <a:avLst/>
          </a:prstGeom>
          <a:noFill/>
        </p:spPr>
      </p:pic>
      <p:pic>
        <p:nvPicPr>
          <p:cNvPr id="41988" name="Picture 4" descr="D:\大雪的文档\2020年2月延迟开学工作\开发课程\图片\c32c6b2e3b8bee8c5c23c12a600be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9395" y="783037"/>
            <a:ext cx="3072384" cy="4096512"/>
          </a:xfrm>
          <a:prstGeom prst="rect">
            <a:avLst/>
          </a:prstGeom>
          <a:noFill/>
        </p:spPr>
      </p:pic>
      <p:pic>
        <p:nvPicPr>
          <p:cNvPr id="41989" name="Picture 5" descr="D:\大雪的文档\2020年2月延迟开学工作\开发课程\图片\af989c5e942b774a8873993d0de6f0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4229" y="811529"/>
            <a:ext cx="3072384" cy="4096512"/>
          </a:xfrm>
          <a:prstGeom prst="rect">
            <a:avLst/>
          </a:prstGeom>
          <a:noFill/>
        </p:spPr>
      </p:pic>
      <p:pic>
        <p:nvPicPr>
          <p:cNvPr id="41990" name="Picture 6" descr="D:\大雪的文档\2020年2月延迟开学工作\开发课程\图片\c3b6fb30e4986aaafabff44b0b7e9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4341" y="820745"/>
            <a:ext cx="3072384" cy="4096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~1\AppData\Local\Temp\WeChat Files\198bf0132378e26126952b96ad9ca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90775" y="717552"/>
            <a:ext cx="4724399" cy="35432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885" y="332653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想要更真实的展示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DNA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的结构模型</a:t>
            </a:r>
            <a:endParaRPr lang="zh-CN" altLang="en-US" dirty="0"/>
          </a:p>
        </p:txBody>
      </p:sp>
      <p:pic>
        <p:nvPicPr>
          <p:cNvPr id="37891" name="Picture 3" descr="C:\Users\ADMINI~1\AppData\Local\Temp\WeChat Files\dc0756fd1d9cb8abdff988712f61f30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10593" t="9852" r="2691" b="4963"/>
          <a:stretch>
            <a:fillRect/>
          </a:stretch>
        </p:blipFill>
        <p:spPr bwMode="auto">
          <a:xfrm rot="16200000">
            <a:off x="788448" y="416041"/>
            <a:ext cx="3491335" cy="4572931"/>
          </a:xfrm>
          <a:prstGeom prst="rect">
            <a:avLst/>
          </a:prstGeom>
          <a:noFill/>
        </p:spPr>
      </p:pic>
      <p:pic>
        <p:nvPicPr>
          <p:cNvPr id="20" name="Picture 2" descr="https://timgsa.baidu.com/timg?image&amp;quality=80&amp;size=b9999_10000&amp;sec=1583822848761&amp;di=0d3e94783b233ec00fc1ab2bc7b52496&amp;imgtype=0&amp;src=http%3A%2F%2Fpic.baike.soso.com%2Fp%2F20140221%2F20140221051414-1819303933.jpg"/>
          <p:cNvPicPr>
            <a:picLocks noChangeAspect="1" noChangeArrowheads="1"/>
          </p:cNvPicPr>
          <p:nvPr/>
        </p:nvPicPr>
        <p:blipFill>
          <a:blip r:embed="rId3" cstate="print"/>
          <a:srcRect l="59305"/>
          <a:stretch>
            <a:fillRect/>
          </a:stretch>
        </p:blipFill>
        <p:spPr bwMode="auto">
          <a:xfrm>
            <a:off x="5724525" y="1"/>
            <a:ext cx="2513974" cy="4362450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4924425" y="4431268"/>
            <a:ext cx="43434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1Å</a:t>
            </a:r>
            <a:r>
              <a:rPr lang="zh-CN" altLang="en-US" sz="1600" dirty="0" smtClean="0"/>
              <a:t> （埃米）等于</a:t>
            </a:r>
            <a:r>
              <a:rPr lang="en-US" altLang="zh-CN" sz="1600" dirty="0" smtClean="0"/>
              <a:t>10</a:t>
            </a:r>
            <a:r>
              <a:rPr lang="en-US" altLang="zh-CN" sz="1600" baseline="30000" dirty="0" smtClean="0"/>
              <a:t>-10</a:t>
            </a:r>
            <a:r>
              <a:rPr lang="en-US" altLang="zh-CN" sz="1600" dirty="0" smtClean="0"/>
              <a:t>m</a:t>
            </a:r>
            <a:r>
              <a:rPr lang="zh-CN" altLang="en-US" sz="1600" dirty="0" smtClean="0"/>
              <a:t>，即纳米的十分之一。</a:t>
            </a:r>
            <a:endParaRPr lang="en-US" altLang="zh-CN" sz="1600" dirty="0" smtClean="0"/>
          </a:p>
          <a:p>
            <a:r>
              <a:rPr lang="zh-CN" altLang="en-US" sz="1600" dirty="0" smtClean="0"/>
              <a:t>右手螺旋。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766</Words>
  <Application>Microsoft Office PowerPoint</Application>
  <PresentationFormat>全屏显示(16:9)</PresentationFormat>
  <Paragraphs>58</Paragraphs>
  <Slides>16</Slides>
  <Notes>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1_Office 主题​​</vt:lpstr>
      <vt:lpstr>幻灯片 1</vt:lpstr>
      <vt:lpstr>体验生命之奇妙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DNA双螺旋结构的意义</vt:lpstr>
      <vt:lpstr>幻灯片 15</vt:lpstr>
      <vt:lpstr>幻灯片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Administrator</cp:lastModifiedBy>
  <cp:revision>146</cp:revision>
  <dcterms:created xsi:type="dcterms:W3CDTF">2020-02-01T11:21:51Z</dcterms:created>
  <dcterms:modified xsi:type="dcterms:W3CDTF">2020-03-17T03:06:16Z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