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heme/theme3.xml" ContentType="application/vnd.openxmlformats-officedocument.theme+xml"/>
  <Override PartName="/ppt/tags/tag15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1"/>
  </p:notesMasterIdLst>
  <p:sldIdLst>
    <p:sldId id="297" r:id="rId3"/>
    <p:sldId id="302" r:id="rId4"/>
    <p:sldId id="319" r:id="rId5"/>
    <p:sldId id="300" r:id="rId6"/>
    <p:sldId id="305" r:id="rId7"/>
    <p:sldId id="312" r:id="rId8"/>
    <p:sldId id="299" r:id="rId9"/>
    <p:sldId id="306" r:id="rId10"/>
    <p:sldId id="314" r:id="rId11"/>
    <p:sldId id="304" r:id="rId12"/>
    <p:sldId id="316" r:id="rId13"/>
    <p:sldId id="315" r:id="rId14"/>
    <p:sldId id="317" r:id="rId15"/>
    <p:sldId id="307" r:id="rId16"/>
    <p:sldId id="301" r:id="rId17"/>
    <p:sldId id="320" r:id="rId18"/>
    <p:sldId id="303" r:id="rId19"/>
    <p:sldId id="29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67" autoAdjust="0"/>
  </p:normalViewPr>
  <p:slideViewPr>
    <p:cSldViewPr>
      <p:cViewPr varScale="1">
        <p:scale>
          <a:sx n="55" d="100"/>
          <a:sy n="55" d="100"/>
        </p:scale>
        <p:origin x="107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83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F43E4-DBD4-43FD-B0C5-99B53337B75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75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5.xml"/><Relationship Id="rId10" Type="http://schemas.openxmlformats.org/officeDocument/2006/relationships/image" Target="../media/image4.png"/><Relationship Id="rId4" Type="http://schemas.openxmlformats.org/officeDocument/2006/relationships/tags" Target="../tags/tag24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1.xml"/><Relationship Id="rId7" Type="http://schemas.openxmlformats.org/officeDocument/2006/relationships/image" Target="../media/image6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5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.png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4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5.png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8.xml"/><Relationship Id="rId10" Type="http://schemas.openxmlformats.org/officeDocument/2006/relationships/image" Target="../media/image5.png"/><Relationship Id="rId4" Type="http://schemas.openxmlformats.org/officeDocument/2006/relationships/tags" Target="../tags/tag57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5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4.png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5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6.xml"/><Relationship Id="rId10" Type="http://schemas.openxmlformats.org/officeDocument/2006/relationships/image" Target="../media/image4.png"/><Relationship Id="rId4" Type="http://schemas.openxmlformats.org/officeDocument/2006/relationships/tags" Target="../tags/tag75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5.png"/><Relationship Id="rId5" Type="http://schemas.openxmlformats.org/officeDocument/2006/relationships/tags" Target="../tags/tag84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3.xml"/><Relationship Id="rId9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5.png"/><Relationship Id="rId5" Type="http://schemas.openxmlformats.org/officeDocument/2006/relationships/tags" Target="../tags/tag9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6.xml"/><Relationship Id="rId9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5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4.png"/><Relationship Id="rId5" Type="http://schemas.openxmlformats.org/officeDocument/2006/relationships/tags" Target="../tags/tag10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3.xml"/><Relationship Id="rId10" Type="http://schemas.openxmlformats.org/officeDocument/2006/relationships/image" Target="../media/image4.png"/><Relationship Id="rId4" Type="http://schemas.openxmlformats.org/officeDocument/2006/relationships/tags" Target="../tags/tag112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4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4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8.xml"/><Relationship Id="rId16" Type="http://schemas.openxmlformats.org/officeDocument/2006/relationships/image" Target="../media/image5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9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4.png"/><Relationship Id="rId5" Type="http://schemas.openxmlformats.org/officeDocument/2006/relationships/tags" Target="../tags/tag15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76835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AB33-8482-44D4-A25D-18D92C478B3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018210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12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481610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48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76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8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98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61367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76981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36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7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902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4377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633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8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1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62765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56803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7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11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2020/3/11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19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8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9" y="1592170"/>
            <a:ext cx="5458460" cy="5386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高中名著阅读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87689" y="4932753"/>
            <a:ext cx="8294712" cy="6729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中央美术学院附属实验学校  章永平</a:t>
            </a:r>
          </a:p>
        </p:txBody>
      </p:sp>
      <p:sp>
        <p:nvSpPr>
          <p:cNvPr id="8" name="标题 14"/>
          <p:cNvSpPr>
            <a:spLocks noGrp="1"/>
          </p:cNvSpPr>
          <p:nvPr>
            <p:ph type="ctrTitle" idx="13"/>
          </p:nvPr>
        </p:nvSpPr>
        <p:spPr>
          <a:xfrm>
            <a:off x="4662589" y="2268521"/>
            <a:ext cx="7216140" cy="1294836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《论语》中的成语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15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7"/>
    </mc:Choice>
    <mc:Fallback xmlns=""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5347F4-2474-459E-BDD6-B78286BB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三、学习</a:t>
            </a:r>
            <a:r>
              <a:rPr lang="en-US" altLang="zh-CN" dirty="0"/>
              <a:t>《</a:t>
            </a:r>
            <a:r>
              <a:rPr lang="zh-CN" altLang="en-US" dirty="0"/>
              <a:t>论语</a:t>
            </a:r>
            <a:r>
              <a:rPr lang="en-US" altLang="zh-CN" dirty="0"/>
              <a:t>》</a:t>
            </a:r>
            <a:r>
              <a:rPr lang="zh-CN" altLang="en-US" dirty="0"/>
              <a:t>成语的意义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45F55C-CB01-4906-8160-687E398F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46863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0000FF"/>
                </a:solidFill>
              </a:rPr>
              <a:t>1</a:t>
            </a:r>
            <a:r>
              <a:rPr lang="zh-CN" altLang="en-US" dirty="0">
                <a:solidFill>
                  <a:srgbClr val="0000FF"/>
                </a:solidFill>
              </a:rPr>
              <a:t>、丰富自己的语言</a:t>
            </a:r>
            <a:endParaRPr lang="en-US" altLang="zh-CN" dirty="0">
              <a:solidFill>
                <a:srgbClr val="0000FF"/>
              </a:solidFill>
            </a:endParaRPr>
          </a:p>
          <a:p>
            <a:r>
              <a:rPr lang="zh-CN" altLang="en-US" dirty="0"/>
              <a:t>成语是古代汉语和现代汉语的桥梁。学习成语，既能丰富现代汉语的表达能力，又能提升古代汉语的阅读能力。</a:t>
            </a:r>
            <a:endParaRPr lang="en-US" altLang="zh-CN" dirty="0"/>
          </a:p>
          <a:p>
            <a:r>
              <a:rPr lang="zh-CN" altLang="en-US" dirty="0"/>
              <a:t>成语保留了很多汉字的古音古义。</a:t>
            </a:r>
            <a:endParaRPr lang="en-US" altLang="zh-CN" dirty="0"/>
          </a:p>
          <a:p>
            <a:r>
              <a:rPr lang="zh-CN" altLang="en-US" dirty="0"/>
              <a:t>成语保留了很多古代的词法句法。</a:t>
            </a:r>
            <a:endParaRPr lang="en-US" altLang="zh-CN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8B54A3-BC05-407D-9700-729F5D6E45EF}"/>
              </a:ext>
            </a:extLst>
          </p:cNvPr>
          <p:cNvSpPr/>
          <p:nvPr/>
        </p:nvSpPr>
        <p:spPr>
          <a:xfrm>
            <a:off x="839416" y="4581128"/>
            <a:ext cx="11120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期月有成：</a:t>
            </a:r>
            <a:r>
              <a:rPr lang="zh-CN" altLang="en-US" sz="2800" dirty="0">
                <a:solidFill>
                  <a:srgbClr val="FF0000"/>
                </a:solidFill>
              </a:rPr>
              <a:t>期</a:t>
            </a:r>
            <a:r>
              <a:rPr lang="en-US" altLang="zh-CN" sz="2800" dirty="0" err="1">
                <a:solidFill>
                  <a:srgbClr val="FF0000"/>
                </a:solidFill>
              </a:rPr>
              <a:t>jī</a:t>
            </a:r>
            <a:r>
              <a:rPr lang="zh-CN" altLang="en-US" sz="2800" dirty="0">
                <a:solidFill>
                  <a:srgbClr val="FF0000"/>
                </a:solidFill>
              </a:rPr>
              <a:t>，整月、整年；形容办事见效迅速，一个月便见功效。</a:t>
            </a:r>
            <a:endParaRPr lang="zh-CN" altLang="en-US" sz="28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29E8839-FF26-43B7-B352-FF67BB72EA3B}"/>
              </a:ext>
            </a:extLst>
          </p:cNvPr>
          <p:cNvSpPr/>
          <p:nvPr/>
        </p:nvSpPr>
        <p:spPr>
          <a:xfrm>
            <a:off x="839416" y="5419120"/>
            <a:ext cx="9592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周而不比</a:t>
            </a:r>
            <a:r>
              <a:rPr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CN" altLang="zh-CN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比</a:t>
            </a:r>
            <a:r>
              <a:rPr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zh-CN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旧读</a:t>
            </a:r>
            <a:r>
              <a:rPr lang="en-US" altLang="zh-CN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bì</a:t>
            </a:r>
            <a:r>
              <a:rPr lang="zh-CN" altLang="zh-CN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，勾结</a:t>
            </a:r>
            <a:r>
              <a:rPr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zh-CN" altLang="zh-CN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关系亲密但是不相互勾结。</a:t>
            </a:r>
            <a:endParaRPr lang="zh-CN" altLang="en-US" sz="28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820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18FFDD-22BA-4022-AFBB-72A8651D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成语保留了很多古代的词法句法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57EB6D-888D-4F32-BF09-CD2B2853B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9" y="1628800"/>
            <a:ext cx="10890949" cy="4704233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zh-CN" altLang="zh-CN" dirty="0"/>
              <a:t>群而不党</a:t>
            </a:r>
            <a:r>
              <a:rPr lang="en-US" altLang="zh-CN" dirty="0"/>
              <a:t>        </a:t>
            </a:r>
            <a:r>
              <a:rPr lang="zh-CN" altLang="zh-CN" dirty="0"/>
              <a:t>涅而不缁</a:t>
            </a:r>
            <a:endParaRPr lang="en-US" altLang="zh-CN" dirty="0"/>
          </a:p>
          <a:p>
            <a:pPr>
              <a:lnSpc>
                <a:spcPts val="2200"/>
              </a:lnSpc>
            </a:pPr>
            <a:endParaRPr lang="en-US" altLang="zh-CN" dirty="0"/>
          </a:p>
          <a:p>
            <a:pPr>
              <a:lnSpc>
                <a:spcPts val="2200"/>
              </a:lnSpc>
            </a:pPr>
            <a:r>
              <a:rPr lang="zh-CN" altLang="en-US" dirty="0"/>
              <a:t>既来之则安之    近悦远来</a:t>
            </a:r>
            <a:endParaRPr lang="en-US" altLang="zh-CN" dirty="0"/>
          </a:p>
          <a:p>
            <a:pPr>
              <a:lnSpc>
                <a:spcPts val="2200"/>
              </a:lnSpc>
            </a:pPr>
            <a:endParaRPr lang="en-US" altLang="zh-CN" dirty="0"/>
          </a:p>
          <a:p>
            <a:pPr>
              <a:lnSpc>
                <a:spcPts val="2200"/>
              </a:lnSpc>
            </a:pPr>
            <a:r>
              <a:rPr lang="zh-CN" altLang="zh-CN" dirty="0"/>
              <a:t>不耻下问</a:t>
            </a:r>
            <a:r>
              <a:rPr lang="en-US" altLang="zh-CN" dirty="0"/>
              <a:t>     </a:t>
            </a:r>
            <a:r>
              <a:rPr lang="zh-CN" altLang="zh-CN" dirty="0"/>
              <a:t>贤贤易色</a:t>
            </a:r>
            <a:endParaRPr lang="en-US" altLang="zh-CN" dirty="0"/>
          </a:p>
          <a:p>
            <a:pPr>
              <a:lnSpc>
                <a:spcPts val="2200"/>
              </a:lnSpc>
            </a:pPr>
            <a:endParaRPr lang="en-US" altLang="zh-CN" dirty="0"/>
          </a:p>
          <a:p>
            <a:pPr>
              <a:lnSpc>
                <a:spcPts val="2200"/>
              </a:lnSpc>
            </a:pPr>
            <a:r>
              <a:rPr lang="zh-CN" altLang="zh-CN" dirty="0"/>
              <a:t>道听途说</a:t>
            </a:r>
            <a:r>
              <a:rPr lang="en-US" altLang="zh-CN" dirty="0"/>
              <a:t>     </a:t>
            </a:r>
            <a:r>
              <a:rPr lang="zh-CN" altLang="zh-CN" dirty="0"/>
              <a:t>朝闻夕死</a:t>
            </a:r>
            <a:endParaRPr lang="en-US" altLang="zh-CN" dirty="0"/>
          </a:p>
          <a:p>
            <a:pPr>
              <a:lnSpc>
                <a:spcPts val="2200"/>
              </a:lnSpc>
            </a:pPr>
            <a:endParaRPr lang="en-US" altLang="zh-CN" dirty="0"/>
          </a:p>
          <a:p>
            <a:pPr>
              <a:lnSpc>
                <a:spcPts val="2200"/>
              </a:lnSpc>
            </a:pPr>
            <a:r>
              <a:rPr lang="zh-CN" altLang="en-US" dirty="0"/>
              <a:t>犯而不校     </a:t>
            </a:r>
            <a:r>
              <a:rPr lang="zh-CN" altLang="zh-CN" dirty="0"/>
              <a:t>暴虎冯河</a:t>
            </a:r>
            <a:endParaRPr lang="en-US" altLang="zh-CN" dirty="0"/>
          </a:p>
          <a:p>
            <a:pPr>
              <a:lnSpc>
                <a:spcPts val="2200"/>
              </a:lnSpc>
            </a:pPr>
            <a:endParaRPr lang="en-US" altLang="zh-CN" dirty="0"/>
          </a:p>
          <a:p>
            <a:pPr>
              <a:lnSpc>
                <a:spcPts val="2200"/>
              </a:lnSpc>
            </a:pPr>
            <a:r>
              <a:rPr lang="zh-CN" altLang="en-US" dirty="0"/>
              <a:t>一言以蔽之      </a:t>
            </a:r>
            <a:r>
              <a:rPr lang="zh-CN" altLang="zh-CN" dirty="0"/>
              <a:t>岁不我与</a:t>
            </a:r>
            <a:endParaRPr lang="zh-CN" alt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D1B80EC-9DFE-4285-AED4-3B4BAB5D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949" y="1481247"/>
            <a:ext cx="216024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名词作动词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20AAC44-6666-4235-B687-ACBCB9D81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540" y="5257631"/>
            <a:ext cx="216024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宾语前置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0D0CF291-EE04-446E-8B5F-A556916B8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540" y="2967335"/>
            <a:ext cx="216024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意动用法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1E68F76-6A92-4176-87B5-B0C73BDBC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540" y="2260451"/>
            <a:ext cx="216024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使动用法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7F8F0A2-31FA-44EE-AB8E-8F0EF01CC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759041"/>
            <a:ext cx="216024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名词作状语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9F0F393-1DBB-44C3-BE87-FDF42948A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73853"/>
            <a:ext cx="216024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古音通假</a:t>
            </a:r>
          </a:p>
        </p:txBody>
      </p:sp>
    </p:spTree>
    <p:extLst>
      <p:ext uri="{BB962C8B-B14F-4D97-AF65-F5344CB8AC3E}">
        <p14:creationId xmlns:p14="http://schemas.microsoft.com/office/powerpoint/2010/main" val="249733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5CA796-462E-4D15-B921-E9FE1DD9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04664"/>
            <a:ext cx="10972800" cy="521804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>
                <a:solidFill>
                  <a:srgbClr val="0000FF"/>
                </a:solidFill>
              </a:rPr>
              <a:t>2</a:t>
            </a:r>
            <a:r>
              <a:rPr lang="zh-CN" altLang="en-US" sz="3200" dirty="0">
                <a:solidFill>
                  <a:srgbClr val="0000FF"/>
                </a:solidFill>
              </a:rPr>
              <a:t>、领略先贤的智慧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6D85F6-5DC4-46E1-A7F5-0B73EA810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36547"/>
            <a:ext cx="10972800" cy="4569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dirty="0"/>
              <a:t>——《</a:t>
            </a:r>
            <a:r>
              <a:rPr lang="zh-CN" altLang="en-US" dirty="0"/>
              <a:t>论语</a:t>
            </a:r>
            <a:r>
              <a:rPr lang="en-US" altLang="zh-CN" dirty="0"/>
              <a:t>》</a:t>
            </a:r>
            <a:r>
              <a:rPr lang="zh-CN" altLang="en-US" dirty="0"/>
              <a:t>中的成语就是浓缩的</a:t>
            </a:r>
            <a:r>
              <a:rPr lang="en-US" altLang="zh-CN" dirty="0"/>
              <a:t>《</a:t>
            </a:r>
            <a:r>
              <a:rPr lang="zh-CN" altLang="en-US" dirty="0"/>
              <a:t>论语</a:t>
            </a:r>
            <a:r>
              <a:rPr lang="en-US" altLang="zh-CN" dirty="0"/>
              <a:t>》</a:t>
            </a:r>
          </a:p>
          <a:p>
            <a:pPr marL="0" indent="0">
              <a:buNone/>
            </a:pPr>
            <a:endParaRPr lang="zh-CN" altLang="en-US" dirty="0"/>
          </a:p>
          <a:p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326F97B-0AB1-41FD-AC31-A05CAE246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21926"/>
              </p:ext>
            </p:extLst>
          </p:nvPr>
        </p:nvGraphicFramePr>
        <p:xfrm>
          <a:off x="263352" y="1603562"/>
          <a:ext cx="11593288" cy="5065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217">
                  <a:extLst>
                    <a:ext uri="{9D8B030D-6E8A-4147-A177-3AD203B41FA5}">
                      <a16:colId xmlns:a16="http://schemas.microsoft.com/office/drawing/2014/main" val="3713656976"/>
                    </a:ext>
                  </a:extLst>
                </a:gridCol>
                <a:gridCol w="1956217">
                  <a:extLst>
                    <a:ext uri="{9D8B030D-6E8A-4147-A177-3AD203B41FA5}">
                      <a16:colId xmlns:a16="http://schemas.microsoft.com/office/drawing/2014/main" val="2059310844"/>
                    </a:ext>
                  </a:extLst>
                </a:gridCol>
                <a:gridCol w="1956217">
                  <a:extLst>
                    <a:ext uri="{9D8B030D-6E8A-4147-A177-3AD203B41FA5}">
                      <a16:colId xmlns:a16="http://schemas.microsoft.com/office/drawing/2014/main" val="3965711313"/>
                    </a:ext>
                  </a:extLst>
                </a:gridCol>
                <a:gridCol w="2268253">
                  <a:extLst>
                    <a:ext uri="{9D8B030D-6E8A-4147-A177-3AD203B41FA5}">
                      <a16:colId xmlns:a16="http://schemas.microsoft.com/office/drawing/2014/main" val="342672540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56692857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795527809"/>
                    </a:ext>
                  </a:extLst>
                </a:gridCol>
              </a:tblGrid>
              <a:tr h="3334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分门别类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教育学习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品德修养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人际关系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治国治人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……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158210"/>
                  </a:ext>
                </a:extLst>
              </a:tr>
              <a:tr h="3547910">
                <a:tc>
                  <a:txBody>
                    <a:bodyPr/>
                    <a:lstStyle/>
                    <a:p>
                      <a:pPr algn="ctr"/>
                      <a:endParaRPr lang="en-US" altLang="zh-CN" sz="2400" dirty="0"/>
                    </a:p>
                    <a:p>
                      <a:pPr algn="ctr"/>
                      <a:endParaRPr lang="en-US" altLang="zh-CN" sz="2400" dirty="0"/>
                    </a:p>
                    <a:p>
                      <a:pPr algn="ctr"/>
                      <a:endParaRPr lang="en-US" altLang="zh-CN" sz="2400" dirty="0"/>
                    </a:p>
                    <a:p>
                      <a:pPr algn="ctr"/>
                      <a:endParaRPr lang="en-US" altLang="zh-CN" sz="2400" dirty="0"/>
                    </a:p>
                    <a:p>
                      <a:pPr algn="ctr"/>
                      <a:r>
                        <a:rPr lang="zh-CN" altLang="en-US" sz="2400" dirty="0"/>
                        <a:t>成语摘录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139412"/>
                  </a:ext>
                </a:extLst>
              </a:tr>
              <a:tr h="1060688">
                <a:tc>
                  <a:txBody>
                    <a:bodyPr/>
                    <a:lstStyle/>
                    <a:p>
                      <a:pPr algn="ctr"/>
                      <a:endParaRPr lang="en-US" altLang="zh-CN" sz="2400" dirty="0"/>
                    </a:p>
                    <a:p>
                      <a:pPr algn="ctr"/>
                      <a:r>
                        <a:rPr lang="zh-CN" altLang="en-US" sz="2400" dirty="0"/>
                        <a:t>感悟心得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72584"/>
                  </a:ext>
                </a:extLst>
              </a:tr>
            </a:tbl>
          </a:graphicData>
        </a:graphic>
      </p:graphicFrame>
      <p:grpSp>
        <p:nvGrpSpPr>
          <p:cNvPr id="24" name="组合 23">
            <a:extLst>
              <a:ext uri="{FF2B5EF4-FFF2-40B4-BE49-F238E27FC236}">
                <a16:creationId xmlns:a16="http://schemas.microsoft.com/office/drawing/2014/main" id="{C1DBF680-8EA4-4583-A322-E8F296322712}"/>
              </a:ext>
            </a:extLst>
          </p:cNvPr>
          <p:cNvGrpSpPr/>
          <p:nvPr/>
        </p:nvGrpSpPr>
        <p:grpSpPr>
          <a:xfrm>
            <a:off x="2337511" y="2170578"/>
            <a:ext cx="1425250" cy="3373033"/>
            <a:chOff x="2347681" y="2453265"/>
            <a:chExt cx="1425250" cy="337303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D65EBFC-F4DA-470E-BE04-ACD1324D1545}"/>
                </a:ext>
              </a:extLst>
            </p:cNvPr>
            <p:cNvSpPr/>
            <p:nvPr/>
          </p:nvSpPr>
          <p:spPr>
            <a:xfrm>
              <a:off x="2357159" y="3909566"/>
              <a:ext cx="14157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举一反三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循循善诱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6543D42-B813-47BF-BD81-5F9F643EB74D}"/>
                </a:ext>
              </a:extLst>
            </p:cNvPr>
            <p:cNvSpPr/>
            <p:nvPr/>
          </p:nvSpPr>
          <p:spPr>
            <a:xfrm>
              <a:off x="2357159" y="2453265"/>
              <a:ext cx="14157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学而不厌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诲人不倦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726A5C-4EE5-4FCE-9CA6-6CCA8AEF6783}"/>
                </a:ext>
              </a:extLst>
            </p:cNvPr>
            <p:cNvSpPr/>
            <p:nvPr/>
          </p:nvSpPr>
          <p:spPr>
            <a:xfrm>
              <a:off x="2347681" y="3193163"/>
              <a:ext cx="14157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温故知新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朝闻夕死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B6B2D3B-7C99-4762-987C-B826D1AD0C84}"/>
                </a:ext>
              </a:extLst>
            </p:cNvPr>
            <p:cNvSpPr/>
            <p:nvPr/>
          </p:nvSpPr>
          <p:spPr>
            <a:xfrm>
              <a:off x="2357159" y="4625969"/>
              <a:ext cx="141577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有教无类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笃志好学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饱食终日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94EFC03C-D8F9-4EB5-A1C8-F315A13AABA0}"/>
              </a:ext>
            </a:extLst>
          </p:cNvPr>
          <p:cNvSpPr/>
          <p:nvPr/>
        </p:nvSpPr>
        <p:spPr>
          <a:xfrm>
            <a:off x="4208091" y="2170578"/>
            <a:ext cx="2031325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三省吾身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君子不器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言必信行必果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见贤思齐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文质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彬彬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见义勇为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乐而不淫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刚毅木讷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君子固穷</a:t>
            </a:r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143EF95-572B-4F04-A66C-6BEB7B9E5C38}"/>
              </a:ext>
            </a:extLst>
          </p:cNvPr>
          <p:cNvSpPr/>
          <p:nvPr/>
        </p:nvSpPr>
        <p:spPr>
          <a:xfrm>
            <a:off x="6132003" y="2170578"/>
            <a:ext cx="233910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己所不欲，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勿施于人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敬而远之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和而不同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周而不比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不念旧恶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小不忍则乱大谋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言而有信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察言观色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D080E13-CC55-4127-B58C-D5FA0967F4F9}"/>
              </a:ext>
            </a:extLst>
          </p:cNvPr>
          <p:cNvSpPr/>
          <p:nvPr/>
        </p:nvSpPr>
        <p:spPr>
          <a:xfrm>
            <a:off x="8506183" y="2170578"/>
            <a:ext cx="172354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不令而行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无为而治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使民以时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一言兴邦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克己复礼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不在其位，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不谋其政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博施济众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风行草偃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87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5CA796-462E-4D15-B921-E9FE1DD9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dirty="0">
                <a:solidFill>
                  <a:srgbClr val="0000FF"/>
                </a:solidFill>
              </a:rPr>
              <a:t>你也来试试</a:t>
            </a:r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08DAF698-0AEA-4499-AD68-A64B0DB73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12" y="1700808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1</a:t>
            </a:r>
            <a:r>
              <a:rPr lang="zh-CN" altLang="en-US" sz="2800" dirty="0"/>
              <a:t>、完善和丰富上一个分类表，写出自己的感悟。</a:t>
            </a:r>
            <a:endParaRPr lang="en-US" altLang="zh-CN" sz="2800" dirty="0"/>
          </a:p>
          <a:p>
            <a:r>
              <a:rPr lang="en-US" altLang="zh-CN" sz="2800" dirty="0"/>
              <a:t>2</a:t>
            </a:r>
            <a:r>
              <a:rPr lang="zh-CN" altLang="en-US" sz="2800" dirty="0"/>
              <a:t>、自己确定标准，创立一个分类表，写出自己的感悟。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326F97B-0AB1-41FD-AC31-A05CAE246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26691"/>
              </p:ext>
            </p:extLst>
          </p:nvPr>
        </p:nvGraphicFramePr>
        <p:xfrm>
          <a:off x="327068" y="2996952"/>
          <a:ext cx="1159328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217">
                  <a:extLst>
                    <a:ext uri="{9D8B030D-6E8A-4147-A177-3AD203B41FA5}">
                      <a16:colId xmlns:a16="http://schemas.microsoft.com/office/drawing/2014/main" val="3713656976"/>
                    </a:ext>
                  </a:extLst>
                </a:gridCol>
                <a:gridCol w="1956217">
                  <a:extLst>
                    <a:ext uri="{9D8B030D-6E8A-4147-A177-3AD203B41FA5}">
                      <a16:colId xmlns:a16="http://schemas.microsoft.com/office/drawing/2014/main" val="2059310844"/>
                    </a:ext>
                  </a:extLst>
                </a:gridCol>
                <a:gridCol w="1956217">
                  <a:extLst>
                    <a:ext uri="{9D8B030D-6E8A-4147-A177-3AD203B41FA5}">
                      <a16:colId xmlns:a16="http://schemas.microsoft.com/office/drawing/2014/main" val="3965711313"/>
                    </a:ext>
                  </a:extLst>
                </a:gridCol>
                <a:gridCol w="2268253">
                  <a:extLst>
                    <a:ext uri="{9D8B030D-6E8A-4147-A177-3AD203B41FA5}">
                      <a16:colId xmlns:a16="http://schemas.microsoft.com/office/drawing/2014/main" val="342672540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56692857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7955278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分门别类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158210"/>
                  </a:ext>
                </a:extLst>
              </a:tr>
              <a:tr h="514320">
                <a:tc>
                  <a:txBody>
                    <a:bodyPr/>
                    <a:lstStyle/>
                    <a:p>
                      <a:pPr algn="ctr"/>
                      <a:endParaRPr lang="en-US" altLang="zh-CN" sz="2400" dirty="0"/>
                    </a:p>
                    <a:p>
                      <a:pPr algn="ctr"/>
                      <a:endParaRPr lang="en-US" altLang="zh-CN" sz="2400" dirty="0"/>
                    </a:p>
                    <a:p>
                      <a:pPr algn="ctr"/>
                      <a:r>
                        <a:rPr lang="zh-CN" altLang="en-US" sz="2400" dirty="0"/>
                        <a:t>成语摘录</a:t>
                      </a:r>
                      <a:endParaRPr lang="en-US" altLang="zh-CN" sz="2400" dirty="0"/>
                    </a:p>
                    <a:p>
                      <a:pPr algn="ctr"/>
                      <a:endParaRPr lang="en-US" altLang="zh-CN" sz="2400" dirty="0"/>
                    </a:p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139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altLang="zh-CN" sz="2400" dirty="0"/>
                    </a:p>
                    <a:p>
                      <a:pPr algn="ctr"/>
                      <a:r>
                        <a:rPr lang="zh-CN" altLang="en-US" sz="2400" dirty="0"/>
                        <a:t>感悟心得</a:t>
                      </a:r>
                      <a:endParaRPr lang="en-US" altLang="zh-CN" sz="2400" dirty="0"/>
                    </a:p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7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22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48D040-E292-4198-8FDB-43DBA3FF6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四、学习</a:t>
            </a:r>
            <a:r>
              <a:rPr lang="en-US" altLang="zh-CN" dirty="0"/>
              <a:t>《</a:t>
            </a:r>
            <a:r>
              <a:rPr lang="zh-CN" altLang="en-US" dirty="0"/>
              <a:t>论语</a:t>
            </a:r>
            <a:r>
              <a:rPr lang="en-US" altLang="zh-CN" dirty="0"/>
              <a:t>》</a:t>
            </a:r>
            <a:r>
              <a:rPr lang="zh-CN" altLang="en-US" dirty="0"/>
              <a:t>成语的注意事项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1AB907-9213-4AA8-A0AC-AE698BDA7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以德报怨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三思而行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中庸之道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ED0C447-5616-4527-AA05-DDE3411E803B}"/>
              </a:ext>
            </a:extLst>
          </p:cNvPr>
          <p:cNvSpPr/>
          <p:nvPr/>
        </p:nvSpPr>
        <p:spPr>
          <a:xfrm>
            <a:off x="2887447" y="1547680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或曰：“以德报怨，何如？”子曰：“何以报德？以直报怨，以德报德。”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F3E23F-7A3D-41E6-B305-B7CD9F6324E6}"/>
              </a:ext>
            </a:extLst>
          </p:cNvPr>
          <p:cNvSpPr/>
          <p:nvPr/>
        </p:nvSpPr>
        <p:spPr>
          <a:xfrm>
            <a:off x="2772744" y="3361479"/>
            <a:ext cx="9419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季文子三思而后行。子闻之，曰：“再，斯可矣。”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739A7DB-EA01-4040-B565-18A35E098D25}"/>
              </a:ext>
            </a:extLst>
          </p:cNvPr>
          <p:cNvSpPr/>
          <p:nvPr/>
        </p:nvSpPr>
        <p:spPr>
          <a:xfrm>
            <a:off x="2979222" y="4510258"/>
            <a:ext cx="9212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子曰：“中庸之为德也，其至矣乎！民鲜久矣。”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1C1F0DB-BCE4-481A-8A1B-59ECDA5173F7}"/>
              </a:ext>
            </a:extLst>
          </p:cNvPr>
          <p:cNvSpPr/>
          <p:nvPr/>
        </p:nvSpPr>
        <p:spPr>
          <a:xfrm>
            <a:off x="506101" y="5481148"/>
            <a:ext cx="11488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北宋程颐说：“不偏之谓中，不易之谓庸。中者，天下之正道；庸者，天下之定理。”</a:t>
            </a:r>
          </a:p>
          <a:p>
            <a:r>
              <a:rPr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南宋朱熹说：“中者，不偏不倚，无过无不及之名。庸，平常也。”</a:t>
            </a:r>
            <a:endParaRPr lang="zh-CN" altLang="en-US" sz="2400" b="0" i="0" dirty="0">
              <a:solidFill>
                <a:srgbClr val="FF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AA9547A-F03B-4B81-B8D9-A8D7F1EA9750}"/>
              </a:ext>
            </a:extLst>
          </p:cNvPr>
          <p:cNvSpPr/>
          <p:nvPr/>
        </p:nvSpPr>
        <p:spPr>
          <a:xfrm>
            <a:off x="9912424" y="6755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A1EEB09B-6E0D-4C39-8576-1672A4DF877A}"/>
              </a:ext>
            </a:extLst>
          </p:cNvPr>
          <p:cNvSpPr/>
          <p:nvPr/>
        </p:nvSpPr>
        <p:spPr>
          <a:xfrm>
            <a:off x="2913879" y="1477414"/>
            <a:ext cx="7482914" cy="223889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FF0000"/>
                </a:solidFill>
              </a:rPr>
              <a:t>要注意原文语境，</a:t>
            </a:r>
            <a:endParaRPr lang="en-US" altLang="zh-CN" sz="3600" dirty="0">
              <a:solidFill>
                <a:srgbClr val="FF0000"/>
              </a:solidFill>
            </a:endParaRPr>
          </a:p>
          <a:p>
            <a:pPr algn="ctr"/>
            <a:r>
              <a:rPr lang="zh-CN" altLang="en-US" sz="3600" dirty="0">
                <a:solidFill>
                  <a:srgbClr val="FF0000"/>
                </a:solidFill>
              </a:rPr>
              <a:t>才能准确理解</a:t>
            </a:r>
          </a:p>
        </p:txBody>
      </p:sp>
    </p:spTree>
    <p:extLst>
      <p:ext uri="{BB962C8B-B14F-4D97-AF65-F5344CB8AC3E}">
        <p14:creationId xmlns:p14="http://schemas.microsoft.com/office/powerpoint/2010/main" val="42435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759724-6AFB-491E-A029-FA263E567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24" y="1052736"/>
            <a:ext cx="11521280" cy="5688632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不亦乐乎：</a:t>
            </a:r>
            <a:r>
              <a:rPr lang="en-US" altLang="zh-CN" sz="2800" dirty="0"/>
              <a:t> “</a:t>
            </a:r>
            <a:r>
              <a:rPr lang="zh-CN" altLang="en-US" sz="2800" dirty="0"/>
              <a:t>有朋自远方来 </a:t>
            </a:r>
            <a:r>
              <a:rPr lang="en-US" altLang="zh-CN" sz="2800" dirty="0"/>
              <a:t>,</a:t>
            </a:r>
            <a:r>
              <a:rPr lang="zh-CN" altLang="en-US" sz="2800" dirty="0"/>
              <a:t>不亦乐乎 ” 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不知肉味：子在齐闻</a:t>
            </a:r>
            <a:r>
              <a:rPr lang="en-US" altLang="zh-CN" sz="2800" dirty="0"/>
              <a:t>《</a:t>
            </a:r>
            <a:r>
              <a:rPr lang="zh-CN" altLang="en-US" sz="2800" dirty="0"/>
              <a:t>韶</a:t>
            </a:r>
            <a:r>
              <a:rPr lang="en-US" altLang="zh-CN" sz="2800" dirty="0"/>
              <a:t>》</a:t>
            </a:r>
            <a:r>
              <a:rPr lang="zh-CN" altLang="en-US" sz="2800" dirty="0"/>
              <a:t>，三月不知肉味 ，曰：“不图为乐之至于斯也 。 ”</a:t>
            </a:r>
            <a:r>
              <a:rPr lang="en-US" altLang="zh-CN" sz="2800" dirty="0"/>
              <a:t> </a:t>
            </a:r>
          </a:p>
          <a:p>
            <a:endParaRPr lang="en-US" altLang="zh-CN" sz="2800" dirty="0"/>
          </a:p>
          <a:p>
            <a:r>
              <a:rPr lang="zh-CN" altLang="en-US" sz="2800" dirty="0"/>
              <a:t>愚不可及：</a:t>
            </a:r>
            <a:r>
              <a:rPr lang="en-US" altLang="zh-CN" sz="2800" dirty="0"/>
              <a:t> </a:t>
            </a:r>
            <a:r>
              <a:rPr lang="zh-CN" altLang="en-US" sz="2800" dirty="0"/>
              <a:t>子曰：“宁武子 ，邦有道 ，则知；邦无道 ，则愚 。其知可及也，其愚不可及也 。”</a:t>
            </a:r>
            <a:r>
              <a:rPr lang="en-US" altLang="zh-CN" sz="2800" dirty="0"/>
              <a:t> </a:t>
            </a:r>
          </a:p>
          <a:p>
            <a:endParaRPr lang="en-US" altLang="zh-CN" sz="2800" dirty="0"/>
          </a:p>
          <a:p>
            <a:r>
              <a:rPr lang="zh-CN" altLang="en-US" sz="2800" dirty="0"/>
              <a:t>善为我辞：季氏使闵子骞为费宰，闵子骞曰：“善为我辞焉！如有复我者，则吾必在汶上矣！”</a:t>
            </a:r>
            <a:r>
              <a:rPr lang="en-US" altLang="zh-CN" sz="2800" dirty="0"/>
              <a:t>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419FA41-7325-4BE4-9A39-6705BECBB1AB}"/>
              </a:ext>
            </a:extLst>
          </p:cNvPr>
          <p:cNvSpPr/>
          <p:nvPr/>
        </p:nvSpPr>
        <p:spPr>
          <a:xfrm>
            <a:off x="2135560" y="1663786"/>
            <a:ext cx="7186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现在却常用来表示极度、非常 、淋漓尽致的意思 。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1D4E4E0-2A7F-47F7-A79D-E098D20E9AE7}"/>
              </a:ext>
            </a:extLst>
          </p:cNvPr>
          <p:cNvSpPr/>
          <p:nvPr/>
        </p:nvSpPr>
        <p:spPr>
          <a:xfrm>
            <a:off x="2178917" y="2835452"/>
            <a:ext cx="6096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后世往往用它来说明生活贫困，无肉可吃。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DB21DC3-0743-46C8-A057-E66E59120C17}"/>
              </a:ext>
            </a:extLst>
          </p:cNvPr>
          <p:cNvSpPr/>
          <p:nvPr/>
        </p:nvSpPr>
        <p:spPr>
          <a:xfrm>
            <a:off x="2154690" y="4536339"/>
            <a:ext cx="6801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现在用来形容人极端愚 蠢 ，成了一个贬义词 。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7B00BD9-F87D-4176-B8AD-53BDCF614094}"/>
              </a:ext>
            </a:extLst>
          </p:cNvPr>
          <p:cNvSpPr/>
          <p:nvPr/>
        </p:nvSpPr>
        <p:spPr>
          <a:xfrm>
            <a:off x="2148456" y="6026782"/>
            <a:ext cx="6801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现在多用于请人帮着说话，办成一件什么事情 。</a:t>
            </a:r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4C635751-08DF-42B9-8DC3-8F59FD44E974}"/>
              </a:ext>
            </a:extLst>
          </p:cNvPr>
          <p:cNvSpPr/>
          <p:nvPr/>
        </p:nvSpPr>
        <p:spPr>
          <a:xfrm>
            <a:off x="2913879" y="1477414"/>
            <a:ext cx="7482914" cy="223889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FF0000"/>
                </a:solidFill>
              </a:rPr>
              <a:t>要注意词义发展，</a:t>
            </a:r>
            <a:endParaRPr lang="en-US" altLang="zh-CN" sz="3600" dirty="0">
              <a:solidFill>
                <a:srgbClr val="FF0000"/>
              </a:solidFill>
            </a:endParaRPr>
          </a:p>
          <a:p>
            <a:pPr algn="ctr"/>
            <a:r>
              <a:rPr lang="zh-CN" altLang="en-US" sz="3600" dirty="0">
                <a:solidFill>
                  <a:srgbClr val="FF0000"/>
                </a:solidFill>
              </a:rPr>
              <a:t>才能正确使用</a:t>
            </a:r>
          </a:p>
        </p:txBody>
      </p:sp>
    </p:spTree>
    <p:extLst>
      <p:ext uri="{BB962C8B-B14F-4D97-AF65-F5344CB8AC3E}">
        <p14:creationId xmlns:p14="http://schemas.microsoft.com/office/powerpoint/2010/main" val="17287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5CA796-462E-4D15-B921-E9FE1DD9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dirty="0">
                <a:solidFill>
                  <a:srgbClr val="0000FF"/>
                </a:solidFill>
              </a:rPr>
              <a:t>你也来试试</a:t>
            </a:r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08DAF698-0AEA-4499-AD68-A64B0DB73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40117"/>
            <a:ext cx="10972800" cy="11430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整理出</a:t>
            </a:r>
            <a:r>
              <a:rPr lang="en-US" altLang="zh-CN" sz="2800" dirty="0"/>
              <a:t>《</a:t>
            </a:r>
            <a:r>
              <a:rPr lang="zh-CN" altLang="en-US" sz="2800" dirty="0"/>
              <a:t>论语</a:t>
            </a:r>
            <a:r>
              <a:rPr lang="en-US" altLang="zh-CN" sz="2800" dirty="0"/>
              <a:t>》</a:t>
            </a:r>
            <a:r>
              <a:rPr lang="zh-CN" altLang="en-US" sz="2800" dirty="0"/>
              <a:t>中古今含义出现变化的成语，探究具体哪方面有变化？或什么原因导致变化？写出你的感悟或学习建议。</a:t>
            </a:r>
            <a:endParaRPr lang="en-US" altLang="zh-CN" sz="2800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326F97B-0AB1-41FD-AC31-A05CAE246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263108"/>
              </p:ext>
            </p:extLst>
          </p:nvPr>
        </p:nvGraphicFramePr>
        <p:xfrm>
          <a:off x="578036" y="2583117"/>
          <a:ext cx="10657184" cy="384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125">
                  <a:extLst>
                    <a:ext uri="{9D8B030D-6E8A-4147-A177-3AD203B41FA5}">
                      <a16:colId xmlns:a16="http://schemas.microsoft.com/office/drawing/2014/main" val="3713656976"/>
                    </a:ext>
                  </a:extLst>
                </a:gridCol>
                <a:gridCol w="2562125">
                  <a:extLst>
                    <a:ext uri="{9D8B030D-6E8A-4147-A177-3AD203B41FA5}">
                      <a16:colId xmlns:a16="http://schemas.microsoft.com/office/drawing/2014/main" val="2059310844"/>
                    </a:ext>
                  </a:extLst>
                </a:gridCol>
                <a:gridCol w="2562125">
                  <a:extLst>
                    <a:ext uri="{9D8B030D-6E8A-4147-A177-3AD203B41FA5}">
                      <a16:colId xmlns:a16="http://schemas.microsoft.com/office/drawing/2014/main" val="3965711313"/>
                    </a:ext>
                  </a:extLst>
                </a:gridCol>
                <a:gridCol w="2970809">
                  <a:extLst>
                    <a:ext uri="{9D8B030D-6E8A-4147-A177-3AD203B41FA5}">
                      <a16:colId xmlns:a16="http://schemas.microsoft.com/office/drawing/2014/main" val="3426725405"/>
                    </a:ext>
                  </a:extLst>
                </a:gridCol>
              </a:tblGrid>
              <a:tr h="6423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含义有变的成语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变化方面或原因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感悟或建议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158210"/>
                  </a:ext>
                </a:extLst>
              </a:tr>
              <a:tr h="4559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139412"/>
                  </a:ext>
                </a:extLst>
              </a:tr>
              <a:tr h="4559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72584"/>
                  </a:ext>
                </a:extLst>
              </a:tr>
              <a:tr h="4559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557183"/>
                  </a:ext>
                </a:extLst>
              </a:tr>
              <a:tr h="4559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124599"/>
                  </a:ext>
                </a:extLst>
              </a:tr>
              <a:tr h="4559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631833"/>
                  </a:ext>
                </a:extLst>
              </a:tr>
              <a:tr h="4559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581104"/>
                  </a:ext>
                </a:extLst>
              </a:tr>
              <a:tr h="455990">
                <a:tc>
                  <a:txBody>
                    <a:bodyPr/>
                    <a:lstStyle/>
                    <a:p>
                      <a:pPr algn="ctr"/>
                      <a:endParaRPr lang="en-US" altLang="zh-C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708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480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93CF55-BE71-4981-8799-6F10EF906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    语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3B59CA-BD1C-4AA6-99E7-61A3A6748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相比较与《论语》原文而言，源于《论语》的成语流传更广，更容易被人学习与掌握。而这些成语大多承载着《论语》的精义，是“具体而微”者。这些成语的传播，早已超越了语言文字的范畴，而成为对儒家文化的传播与传承。学习与研究《论语》中的成语，其意义就在此罢。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思想气泡: 云 3">
            <a:extLst>
              <a:ext uri="{FF2B5EF4-FFF2-40B4-BE49-F238E27FC236}">
                <a16:creationId xmlns:a16="http://schemas.microsoft.com/office/drawing/2014/main" id="{C1EA32EE-1EE4-4AF8-AA49-E38D21A2990E}"/>
              </a:ext>
            </a:extLst>
          </p:cNvPr>
          <p:cNvSpPr/>
          <p:nvPr/>
        </p:nvSpPr>
        <p:spPr>
          <a:xfrm>
            <a:off x="4655840" y="2348880"/>
            <a:ext cx="4248472" cy="252028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F0000"/>
                </a:solidFill>
              </a:rPr>
              <a:t>文质彬彬</a:t>
            </a:r>
          </a:p>
        </p:txBody>
      </p:sp>
    </p:spTree>
    <p:extLst>
      <p:ext uri="{BB962C8B-B14F-4D97-AF65-F5344CB8AC3E}">
        <p14:creationId xmlns:p14="http://schemas.microsoft.com/office/powerpoint/2010/main" val="264739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2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AE98A2A6-D102-4D0F-8161-55B45993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成语，汉语言文化的一朵</a:t>
            </a:r>
            <a:r>
              <a:rPr lang="zh-CN" altLang="en-US" dirty="0">
                <a:solidFill>
                  <a:srgbClr val="FF0000"/>
                </a:solidFill>
              </a:rPr>
              <a:t>奇葩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CB952F6B-98CE-46B9-A848-390EDE13D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0808"/>
            <a:ext cx="10972800" cy="4585712"/>
          </a:xfrm>
        </p:spPr>
        <p:txBody>
          <a:bodyPr/>
          <a:lstStyle/>
          <a:p>
            <a:r>
              <a:rPr lang="zh-CN" altLang="zh-CN" dirty="0"/>
              <a:t>成语是一种</a:t>
            </a:r>
            <a:r>
              <a:rPr lang="zh-CN" altLang="zh-CN"/>
              <a:t>人们长期沿习、</a:t>
            </a:r>
            <a:r>
              <a:rPr lang="zh-CN" altLang="zh-CN" dirty="0"/>
              <a:t>具有</a:t>
            </a:r>
            <a:r>
              <a:rPr lang="zh-CN" altLang="zh-CN"/>
              <a:t>固定结构和</a:t>
            </a:r>
            <a:r>
              <a:rPr lang="zh-CN" altLang="zh-CN" dirty="0"/>
              <a:t>完整意义、带有书面语色彩的固定</a:t>
            </a:r>
            <a:r>
              <a:rPr lang="zh-CN" altLang="en-US" dirty="0"/>
              <a:t>短语。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成语特点：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表达效果：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41F0832-64AF-4767-8501-990B8F309F3A}"/>
              </a:ext>
            </a:extLst>
          </p:cNvPr>
          <p:cNvSpPr/>
          <p:nvPr/>
        </p:nvSpPr>
        <p:spPr>
          <a:xfrm>
            <a:off x="3143672" y="4510861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rgbClr val="FF0000"/>
                </a:solidFill>
              </a:rPr>
              <a:t>言简意赅、整齐匀称、生动形象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579672-DFE0-4397-8B43-F02CC6D8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《</a:t>
            </a:r>
            <a:r>
              <a:rPr lang="zh-CN" altLang="en-US" dirty="0">
                <a:solidFill>
                  <a:srgbClr val="FF0000"/>
                </a:solidFill>
              </a:rPr>
              <a:t>汉语成语词典</a:t>
            </a:r>
            <a:r>
              <a:rPr lang="en-US" altLang="zh-CN" dirty="0">
                <a:solidFill>
                  <a:srgbClr val="FF0000"/>
                </a:solidFill>
              </a:rPr>
              <a:t>》</a:t>
            </a:r>
            <a:r>
              <a:rPr lang="zh-CN" altLang="en-US" dirty="0">
                <a:solidFill>
                  <a:srgbClr val="FF0000"/>
                </a:solidFill>
              </a:rPr>
              <a:t>，收录了近</a:t>
            </a:r>
            <a:r>
              <a:rPr lang="en-US" altLang="zh-CN" dirty="0">
                <a:solidFill>
                  <a:srgbClr val="FF0000"/>
                </a:solidFill>
              </a:rPr>
              <a:t>15000</a:t>
            </a:r>
            <a:r>
              <a:rPr lang="zh-CN" altLang="en-US" dirty="0">
                <a:solidFill>
                  <a:srgbClr val="FF0000"/>
                </a:solidFill>
              </a:rPr>
              <a:t>条成语</a:t>
            </a:r>
            <a:br>
              <a:rPr lang="zh-CN" altLang="en-US" dirty="0">
                <a:solidFill>
                  <a:srgbClr val="FF0000"/>
                </a:solidFill>
              </a:rPr>
            </a:br>
            <a:r>
              <a:rPr lang="zh-CN" altLang="en-US" dirty="0"/>
              <a:t>谁是成语生产大户？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45A3E10-546C-4BF2-A83C-02701C28819B}"/>
              </a:ext>
            </a:extLst>
          </p:cNvPr>
          <p:cNvSpPr/>
          <p:nvPr/>
        </p:nvSpPr>
        <p:spPr>
          <a:xfrm>
            <a:off x="767408" y="141763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同仇敌忾   信誓旦旦    梦寐以求   投桃报李    优哉游哉</a:t>
            </a:r>
            <a:endParaRPr lang="en-US" altLang="zh-CN" sz="2800" dirty="0"/>
          </a:p>
          <a:p>
            <a:r>
              <a:rPr lang="zh-CN" altLang="en-US" sz="2800" dirty="0"/>
              <a:t>参差不齐   潸然泪下    逃之夭夭   白头偕老    翩翩起舞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AEF7459-DA5E-4A95-9407-DF67672FB896}"/>
              </a:ext>
            </a:extLst>
          </p:cNvPr>
          <p:cNvSpPr/>
          <p:nvPr/>
        </p:nvSpPr>
        <p:spPr>
          <a:xfrm>
            <a:off x="1858472" y="246627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《</a:t>
            </a:r>
            <a:r>
              <a:rPr lang="zh-CN" altLang="en-US" sz="2800" dirty="0">
                <a:solidFill>
                  <a:srgbClr val="FF0000"/>
                </a:solidFill>
              </a:rPr>
              <a:t>诗经</a:t>
            </a:r>
            <a:r>
              <a:rPr lang="en-US" altLang="zh-CN" sz="2800" dirty="0">
                <a:solidFill>
                  <a:srgbClr val="FF0000"/>
                </a:solidFill>
              </a:rPr>
              <a:t>》</a:t>
            </a:r>
            <a:r>
              <a:rPr lang="zh-CN" altLang="en-US" sz="2800" dirty="0">
                <a:solidFill>
                  <a:srgbClr val="FF0000"/>
                </a:solidFill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</a:rPr>
              <a:t>39234</a:t>
            </a:r>
            <a:r>
              <a:rPr lang="zh-CN" altLang="en-US" sz="2800" dirty="0">
                <a:solidFill>
                  <a:srgbClr val="FF0000"/>
                </a:solidFill>
              </a:rPr>
              <a:t>字，成语</a:t>
            </a:r>
            <a:r>
              <a:rPr lang="en-US" altLang="zh-CN" sz="2800" dirty="0">
                <a:solidFill>
                  <a:srgbClr val="FF0000"/>
                </a:solidFill>
              </a:rPr>
              <a:t>130</a:t>
            </a:r>
            <a:r>
              <a:rPr lang="zh-CN" altLang="en-US" sz="2800" dirty="0">
                <a:solidFill>
                  <a:srgbClr val="FF0000"/>
                </a:solidFill>
              </a:rPr>
              <a:t>个。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D6D7F7-E448-407C-B31F-704A1D27790C}"/>
              </a:ext>
            </a:extLst>
          </p:cNvPr>
          <p:cNvSpPr/>
          <p:nvPr/>
        </p:nvSpPr>
        <p:spPr>
          <a:xfrm>
            <a:off x="1858472" y="4368366"/>
            <a:ext cx="6253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《庄子》，约80400字，成语</a:t>
            </a:r>
            <a:r>
              <a:rPr lang="en-US" altLang="zh-CN" sz="2800" dirty="0">
                <a:solidFill>
                  <a:srgbClr val="FF0000"/>
                </a:solidFill>
              </a:rPr>
              <a:t>172</a:t>
            </a:r>
            <a:r>
              <a:rPr lang="zh-CN" altLang="en-US" sz="2800" dirty="0">
                <a:solidFill>
                  <a:srgbClr val="FF0000"/>
                </a:solidFill>
              </a:rPr>
              <a:t>个。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A8F380-CC22-4FE6-8EFD-AF6622921504}"/>
              </a:ext>
            </a:extLst>
          </p:cNvPr>
          <p:cNvSpPr/>
          <p:nvPr/>
        </p:nvSpPr>
        <p:spPr>
          <a:xfrm>
            <a:off x="762576" y="3343744"/>
            <a:ext cx="8984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鹏程万里   扶摇直上   望洋兴叹   朝三暮四   薪火相传 </a:t>
            </a:r>
            <a:endParaRPr lang="en-US" altLang="zh-CN" sz="2800" dirty="0"/>
          </a:p>
          <a:p>
            <a:r>
              <a:rPr lang="zh-CN" altLang="en-US" sz="2800" dirty="0"/>
              <a:t>东施效颦   无中生有   呆若木鸡   每况愈下   邯郸学步 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E5A5C16-1588-4678-B0F1-CD55AE848374}"/>
              </a:ext>
            </a:extLst>
          </p:cNvPr>
          <p:cNvSpPr/>
          <p:nvPr/>
        </p:nvSpPr>
        <p:spPr>
          <a:xfrm>
            <a:off x="1858472" y="6101578"/>
            <a:ext cx="5893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《</a:t>
            </a:r>
            <a:r>
              <a:rPr lang="zh-CN" altLang="en-US" sz="2800" dirty="0">
                <a:solidFill>
                  <a:srgbClr val="FF0000"/>
                </a:solidFill>
              </a:rPr>
              <a:t>孟子</a:t>
            </a:r>
            <a:r>
              <a:rPr lang="en-US" altLang="zh-CN" sz="2800" dirty="0">
                <a:solidFill>
                  <a:srgbClr val="FF0000"/>
                </a:solidFill>
              </a:rPr>
              <a:t>》</a:t>
            </a:r>
            <a:r>
              <a:rPr lang="zh-CN" altLang="en-US" sz="2800" dirty="0">
                <a:solidFill>
                  <a:srgbClr val="FF0000"/>
                </a:solidFill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</a:rPr>
              <a:t>34685</a:t>
            </a:r>
            <a:r>
              <a:rPr lang="zh-CN" altLang="en-US" sz="2800" dirty="0">
                <a:solidFill>
                  <a:srgbClr val="FF0000"/>
                </a:solidFill>
              </a:rPr>
              <a:t>字，成语</a:t>
            </a:r>
            <a:r>
              <a:rPr lang="en-US" altLang="zh-CN" sz="2800" dirty="0">
                <a:solidFill>
                  <a:srgbClr val="FF0000"/>
                </a:solidFill>
              </a:rPr>
              <a:t>262</a:t>
            </a:r>
            <a:r>
              <a:rPr lang="zh-CN" altLang="en-US" sz="2800" dirty="0">
                <a:solidFill>
                  <a:srgbClr val="FF0000"/>
                </a:solidFill>
              </a:rPr>
              <a:t>个。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EA8A440-CD0C-40E1-8E19-318A98448359}"/>
              </a:ext>
            </a:extLst>
          </p:cNvPr>
          <p:cNvSpPr/>
          <p:nvPr/>
        </p:nvSpPr>
        <p:spPr>
          <a:xfrm>
            <a:off x="762576" y="5147471"/>
            <a:ext cx="8984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以邻为壑    揠苗助长    为富不仁    同流合污    闻过则喜</a:t>
            </a:r>
            <a:endParaRPr lang="en-US" altLang="zh-CN" sz="2800" dirty="0"/>
          </a:p>
          <a:p>
            <a:r>
              <a:rPr lang="zh-CN" altLang="en-US" sz="2800" dirty="0"/>
              <a:t>始作俑者    舍生取义     好为人师   杯水车薪    缘木求鱼</a:t>
            </a:r>
          </a:p>
        </p:txBody>
      </p:sp>
      <p:sp>
        <p:nvSpPr>
          <p:cNvPr id="11" name="标注: 线形 10">
            <a:extLst>
              <a:ext uri="{FF2B5EF4-FFF2-40B4-BE49-F238E27FC236}">
                <a16:creationId xmlns:a16="http://schemas.microsoft.com/office/drawing/2014/main" id="{48EF80A6-05B3-4FF0-8CC1-2A49227C8952}"/>
              </a:ext>
            </a:extLst>
          </p:cNvPr>
          <p:cNvSpPr/>
          <p:nvPr/>
        </p:nvSpPr>
        <p:spPr>
          <a:xfrm>
            <a:off x="8472264" y="2464383"/>
            <a:ext cx="3456384" cy="605346"/>
          </a:xfrm>
          <a:prstGeom prst="borderCallout1">
            <a:avLst>
              <a:gd name="adj1" fmla="val 18750"/>
              <a:gd name="adj2" fmla="val -8333"/>
              <a:gd name="adj3" fmla="val 34828"/>
              <a:gd name="adj4" fmla="val -28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130*4/39234=1.3%</a:t>
            </a:r>
            <a:endParaRPr lang="zh-CN" altLang="en-US" sz="2800" dirty="0"/>
          </a:p>
        </p:txBody>
      </p:sp>
      <p:sp>
        <p:nvSpPr>
          <p:cNvPr id="12" name="标注: 线形 11">
            <a:extLst>
              <a:ext uri="{FF2B5EF4-FFF2-40B4-BE49-F238E27FC236}">
                <a16:creationId xmlns:a16="http://schemas.microsoft.com/office/drawing/2014/main" id="{0577131D-8B9E-4494-B425-F4A4BD059893}"/>
              </a:ext>
            </a:extLst>
          </p:cNvPr>
          <p:cNvSpPr/>
          <p:nvPr/>
        </p:nvSpPr>
        <p:spPr>
          <a:xfrm>
            <a:off x="8472264" y="4349426"/>
            <a:ext cx="3456384" cy="605346"/>
          </a:xfrm>
          <a:prstGeom prst="borderCallout1">
            <a:avLst>
              <a:gd name="adj1" fmla="val 18750"/>
              <a:gd name="adj2" fmla="val -8333"/>
              <a:gd name="adj3" fmla="val 34828"/>
              <a:gd name="adj4" fmla="val -28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172*4/80400=0.8%</a:t>
            </a:r>
            <a:endParaRPr lang="zh-CN" altLang="en-US" sz="2800" dirty="0"/>
          </a:p>
        </p:txBody>
      </p:sp>
      <p:sp>
        <p:nvSpPr>
          <p:cNvPr id="13" name="标注: 线形 12">
            <a:extLst>
              <a:ext uri="{FF2B5EF4-FFF2-40B4-BE49-F238E27FC236}">
                <a16:creationId xmlns:a16="http://schemas.microsoft.com/office/drawing/2014/main" id="{C9CCB602-7975-44D9-9081-A66AFC6C4F56}"/>
              </a:ext>
            </a:extLst>
          </p:cNvPr>
          <p:cNvSpPr/>
          <p:nvPr/>
        </p:nvSpPr>
        <p:spPr>
          <a:xfrm>
            <a:off x="8472264" y="6101578"/>
            <a:ext cx="3456384" cy="563382"/>
          </a:xfrm>
          <a:prstGeom prst="borderCallout1">
            <a:avLst>
              <a:gd name="adj1" fmla="val 18750"/>
              <a:gd name="adj2" fmla="val -8333"/>
              <a:gd name="adj3" fmla="val 34828"/>
              <a:gd name="adj4" fmla="val -28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262*4/34685=3%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451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F645DE-7F71-4A06-896A-D5CDA1478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《</a:t>
            </a:r>
            <a:r>
              <a:rPr lang="zh-CN" altLang="en-US" dirty="0"/>
              <a:t>论语</a:t>
            </a:r>
            <a:r>
              <a:rPr lang="en-US" altLang="zh-CN" dirty="0"/>
              <a:t>》</a:t>
            </a:r>
            <a:r>
              <a:rPr lang="zh-CN" altLang="en-US" dirty="0"/>
              <a:t>全书共二十篇，约１５９００余 字，形成成语３８４条。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0E3C214-B6F5-4882-9F2F-F5268A8F80B1}"/>
              </a:ext>
            </a:extLst>
          </p:cNvPr>
          <p:cNvSpPr/>
          <p:nvPr/>
        </p:nvSpPr>
        <p:spPr>
          <a:xfrm>
            <a:off x="3719736" y="692696"/>
            <a:ext cx="5160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简约隽永</a:t>
            </a:r>
            <a:r>
              <a:rPr lang="en-US" altLang="zh-CN" sz="44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4400" dirty="0" err="1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意韵深长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8CD8C6F-DD93-4E6E-AA03-1058CEDDE3C6}"/>
              </a:ext>
            </a:extLst>
          </p:cNvPr>
          <p:cNvSpPr/>
          <p:nvPr/>
        </p:nvSpPr>
        <p:spPr>
          <a:xfrm>
            <a:off x="1127448" y="3943360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不亦乐乎    察言观色    不耻下问     既往不咎    随心所欲</a:t>
            </a:r>
            <a:endParaRPr lang="en-US" altLang="zh-CN" sz="2800" dirty="0"/>
          </a:p>
          <a:p>
            <a:r>
              <a:rPr lang="en-US" altLang="zh-CN" sz="2800" dirty="0"/>
              <a:t> </a:t>
            </a:r>
            <a:r>
              <a:rPr lang="zh-CN" altLang="en-US" sz="2800" dirty="0"/>
              <a:t>欲速不达   举一反三     空空如也    逝者如斯    功亏一篑</a:t>
            </a:r>
            <a:endParaRPr lang="en-US" altLang="zh-CN" sz="2800" dirty="0"/>
          </a:p>
        </p:txBody>
      </p:sp>
      <p:sp>
        <p:nvSpPr>
          <p:cNvPr id="5" name="标注: 线形 4">
            <a:extLst>
              <a:ext uri="{FF2B5EF4-FFF2-40B4-BE49-F238E27FC236}">
                <a16:creationId xmlns:a16="http://schemas.microsoft.com/office/drawing/2014/main" id="{CA5A870C-373C-4AB0-B054-FBDC43977820}"/>
              </a:ext>
            </a:extLst>
          </p:cNvPr>
          <p:cNvSpPr/>
          <p:nvPr/>
        </p:nvSpPr>
        <p:spPr>
          <a:xfrm>
            <a:off x="5159896" y="2951566"/>
            <a:ext cx="3600400" cy="621450"/>
          </a:xfrm>
          <a:prstGeom prst="borderCallout1">
            <a:avLst>
              <a:gd name="adj1" fmla="val 18750"/>
              <a:gd name="adj2" fmla="val -8333"/>
              <a:gd name="adj3" fmla="val -70910"/>
              <a:gd name="adj4" fmla="val -37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384*4/15900=9.7%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286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7DF24-DA15-4CF0-A478-E8EB4D1C1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《</a:t>
            </a:r>
            <a:r>
              <a:rPr lang="zh-CN" altLang="en-US" dirty="0"/>
              <a:t>论语</a:t>
            </a:r>
            <a:r>
              <a:rPr lang="en-US" altLang="zh-CN" dirty="0"/>
              <a:t>》</a:t>
            </a:r>
            <a:r>
              <a:rPr lang="zh-CN" altLang="en-US" dirty="0"/>
              <a:t>成语的来源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E027DD-2021-4870-85C0-3728C5B6B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17638"/>
            <a:ext cx="11031016" cy="4868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包括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引进吸收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自主原创</a:t>
            </a:r>
            <a:endParaRPr lang="en-US" altLang="zh-CN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、引进吸收</a:t>
            </a:r>
            <a:endParaRPr lang="zh-CN" altLang="zh-CN" sz="36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源于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诗经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（1）暴虎冯河 （2）如切如磋如琢如磨 </a:t>
            </a:r>
          </a:p>
          <a:p>
            <a:pPr marL="0" indent="0">
              <a:buNone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    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3）战战兢兢 （4）如临深渊  (5)</a:t>
            </a:r>
            <a:r>
              <a:rPr lang="en-US" altLang="zh-CN" sz="2800" dirty="0" err="1">
                <a:latin typeface="宋体" panose="02010600030101010101" pitchFamily="2" charset="-122"/>
                <a:ea typeface="宋体" panose="02010600030101010101" pitchFamily="2" charset="-122"/>
              </a:rPr>
              <a:t>如履薄冰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源于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en-US" altLang="zh-CN" sz="2800" dirty="0" err="1">
                <a:latin typeface="宋体" panose="02010600030101010101" pitchFamily="2" charset="-122"/>
                <a:ea typeface="宋体" panose="02010600030101010101" pitchFamily="2" charset="-122"/>
              </a:rPr>
              <a:t>周易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（6）各得其所</a:t>
            </a: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源于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en-US" altLang="zh-CN" sz="2800" dirty="0" err="1">
                <a:latin typeface="宋体" panose="02010600030101010101" pitchFamily="2" charset="-122"/>
                <a:ea typeface="宋体" panose="02010600030101010101" pitchFamily="2" charset="-122"/>
              </a:rPr>
              <a:t>尚书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：（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7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）</a:t>
            </a:r>
            <a:r>
              <a:rPr lang="en-US" altLang="zh-CN" sz="2800" dirty="0" err="1">
                <a:latin typeface="宋体" panose="02010600030101010101" pitchFamily="2" charset="-122"/>
                <a:ea typeface="宋体" panose="02010600030101010101" pitchFamily="2" charset="-122"/>
              </a:rPr>
              <a:t>匹夫匹妇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（8）巧言令色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800" dirty="0" err="1">
                <a:latin typeface="宋体" panose="02010600030101010101" pitchFamily="2" charset="-122"/>
                <a:ea typeface="宋体" panose="02010600030101010101" pitchFamily="2" charset="-122"/>
              </a:rPr>
              <a:t>允执其中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源于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老子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（10）以德报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怨</a:t>
            </a:r>
            <a:endParaRPr lang="zh-CN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 ……     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000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88EEF2-B320-4451-9336-55B4A01B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>
                <a:solidFill>
                  <a:srgbClr val="0000FF"/>
                </a:solidFill>
              </a:rPr>
              <a:t>2</a:t>
            </a:r>
            <a:r>
              <a:rPr lang="zh-CN" altLang="en-US" dirty="0">
                <a:solidFill>
                  <a:srgbClr val="0000FF"/>
                </a:solidFill>
              </a:rPr>
              <a:t>、自主原创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E09685-5823-4A64-8006-47B6C8841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（ １）［不耻下问］出自</a:t>
            </a:r>
            <a:r>
              <a:rPr lang="en-US" altLang="zh-CN" dirty="0"/>
              <a:t>《</a:t>
            </a:r>
            <a:r>
              <a:rPr lang="zh-CN" altLang="en-US" dirty="0"/>
              <a:t>公冶长</a:t>
            </a:r>
            <a:r>
              <a:rPr lang="en-US" altLang="zh-CN" dirty="0"/>
              <a:t>》</a:t>
            </a:r>
            <a:r>
              <a:rPr lang="zh-CN" altLang="en-US" dirty="0"/>
              <a:t>：“敏而好学，不 耻下问，是谓之文也。” </a:t>
            </a:r>
            <a:endParaRPr lang="en-US" altLang="zh-CN" dirty="0"/>
          </a:p>
          <a:p>
            <a:r>
              <a:rPr lang="zh-CN" altLang="en-US" dirty="0"/>
              <a:t>（ ２）［不亦乐乎］出自</a:t>
            </a:r>
            <a:r>
              <a:rPr lang="en-US" altLang="zh-CN" dirty="0"/>
              <a:t>《</a:t>
            </a:r>
            <a:r>
              <a:rPr lang="zh-CN" altLang="en-US" dirty="0"/>
              <a:t>学而</a:t>
            </a:r>
            <a:r>
              <a:rPr lang="en-US" altLang="zh-CN" dirty="0"/>
              <a:t>》</a:t>
            </a:r>
            <a:r>
              <a:rPr lang="zh-CN" altLang="en-US" dirty="0"/>
              <a:t>：“有朋自远方来， 不亦乐乎？” </a:t>
            </a:r>
            <a:endParaRPr lang="en-US" altLang="zh-CN" dirty="0"/>
          </a:p>
          <a:p>
            <a:r>
              <a:rPr lang="zh-CN" altLang="en-US" dirty="0"/>
              <a:t>（ ３）［文质彬彬］出自</a:t>
            </a:r>
            <a:r>
              <a:rPr lang="en-US" altLang="zh-CN" dirty="0"/>
              <a:t>《</a:t>
            </a:r>
            <a:r>
              <a:rPr lang="zh-CN" altLang="en-US" dirty="0"/>
              <a:t>雍也</a:t>
            </a:r>
            <a:r>
              <a:rPr lang="en-US" altLang="zh-CN" dirty="0"/>
              <a:t>》</a:t>
            </a:r>
            <a:r>
              <a:rPr lang="zh-CN" altLang="en-US" dirty="0"/>
              <a:t>：“文质彬彬，然后君子。” </a:t>
            </a:r>
            <a:endParaRPr lang="en-US" altLang="zh-CN" dirty="0"/>
          </a:p>
          <a:p>
            <a:r>
              <a:rPr lang="zh-CN" altLang="en-US" dirty="0"/>
              <a:t>（ ４）［成人之美］出自</a:t>
            </a:r>
            <a:r>
              <a:rPr lang="en-US" altLang="zh-CN" dirty="0"/>
              <a:t>《</a:t>
            </a:r>
            <a:r>
              <a:rPr lang="zh-CN" altLang="en-US" dirty="0"/>
              <a:t>颜渊</a:t>
            </a:r>
            <a:r>
              <a:rPr lang="en-US" altLang="zh-CN" dirty="0"/>
              <a:t>》</a:t>
            </a:r>
            <a:r>
              <a:rPr lang="zh-CN" altLang="en-US" dirty="0"/>
              <a:t>：“君子成人之美， 不成人之恶。小人反是。“ </a:t>
            </a:r>
            <a:endParaRPr lang="en-US" altLang="zh-CN" dirty="0"/>
          </a:p>
          <a:p>
            <a:r>
              <a:rPr lang="zh-CN" altLang="en-US" dirty="0"/>
              <a:t>（ ５）［血气方刚］出自</a:t>
            </a:r>
            <a:r>
              <a:rPr lang="en-US" altLang="zh-CN" dirty="0"/>
              <a:t>《</a:t>
            </a:r>
            <a:r>
              <a:rPr lang="zh-CN" altLang="en-US" dirty="0"/>
              <a:t>季氏</a:t>
            </a:r>
            <a:r>
              <a:rPr lang="en-US" altLang="zh-CN" dirty="0"/>
              <a:t>》</a:t>
            </a:r>
            <a:r>
              <a:rPr lang="zh-CN" altLang="en-US" dirty="0"/>
              <a:t>：“及其壮也，血气 方刚，戒之在斗。” </a:t>
            </a:r>
            <a:endParaRPr lang="en-US" altLang="zh-CN" dirty="0"/>
          </a:p>
          <a:p>
            <a:r>
              <a:rPr lang="zh-CN" altLang="en-US" dirty="0"/>
              <a:t>（ </a:t>
            </a:r>
            <a:r>
              <a:rPr lang="en-US" altLang="zh-CN" dirty="0"/>
              <a:t>6</a:t>
            </a:r>
            <a:r>
              <a:rPr lang="zh-CN" altLang="en-US" dirty="0"/>
              <a:t>）［一言以蔽之］出自</a:t>
            </a:r>
            <a:r>
              <a:rPr lang="en-US" altLang="zh-CN" dirty="0"/>
              <a:t>《</a:t>
            </a:r>
            <a:r>
              <a:rPr lang="zh-CN" altLang="en-US" dirty="0"/>
              <a:t>里仁</a:t>
            </a:r>
            <a:r>
              <a:rPr lang="en-US" altLang="zh-CN" dirty="0"/>
              <a:t>》</a:t>
            </a:r>
            <a:r>
              <a:rPr lang="zh-CN" altLang="en-US" dirty="0"/>
              <a:t>：“诗三百，一言 以蔽之，曰：思无邪。”</a:t>
            </a:r>
          </a:p>
        </p:txBody>
      </p:sp>
    </p:spTree>
    <p:extLst>
      <p:ext uri="{BB962C8B-B14F-4D97-AF65-F5344CB8AC3E}">
        <p14:creationId xmlns:p14="http://schemas.microsoft.com/office/powerpoint/2010/main" val="134622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074EF-C9EE-46E1-B0F6-12E9CE0E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</a:t>
            </a:r>
            <a:r>
              <a:rPr lang="en-US" altLang="zh-CN" dirty="0"/>
              <a:t>《</a:t>
            </a:r>
            <a:r>
              <a:rPr lang="zh-CN" altLang="en-US" dirty="0"/>
              <a:t>论语</a:t>
            </a:r>
            <a:r>
              <a:rPr lang="en-US" altLang="zh-CN" dirty="0"/>
              <a:t>》</a:t>
            </a:r>
            <a:r>
              <a:rPr lang="zh-CN" altLang="en-US" dirty="0"/>
              <a:t>成语的形成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D72F80-F508-4774-AA7B-5DFED55D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526960" cy="46863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0000FF"/>
                </a:solidFill>
              </a:rPr>
              <a:t>1</a:t>
            </a:r>
            <a:r>
              <a:rPr lang="zh-CN" altLang="en-US" dirty="0">
                <a:solidFill>
                  <a:srgbClr val="0000FF"/>
                </a:solidFill>
              </a:rPr>
              <a:t>、直接出成品。</a:t>
            </a:r>
            <a:endParaRPr lang="en-US" altLang="zh-CN" dirty="0">
              <a:solidFill>
                <a:srgbClr val="0000FF"/>
              </a:solidFill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子贡问：“师与商也孰贤？”子曰：“师也过，商也不及。”曰：“然则师愈与？”子曰：“过犹不及。”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子曰：“见贤思齐焉，见不贤内自省也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。”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62AF9A-C3E5-4995-AD0A-F70F32BA45B0}"/>
              </a:ext>
            </a:extLst>
          </p:cNvPr>
          <p:cNvSpPr/>
          <p:nvPr/>
        </p:nvSpPr>
        <p:spPr>
          <a:xfrm>
            <a:off x="6456040" y="3758783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过犹不及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54EE568-C2DE-4CD6-A220-C5AE7C35D4E8}"/>
              </a:ext>
            </a:extLst>
          </p:cNvPr>
          <p:cNvSpPr/>
          <p:nvPr/>
        </p:nvSpPr>
        <p:spPr>
          <a:xfrm>
            <a:off x="6456040" y="525780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见贤思齐</a:t>
            </a:r>
          </a:p>
        </p:txBody>
      </p:sp>
    </p:spTree>
    <p:extLst>
      <p:ext uri="{BB962C8B-B14F-4D97-AF65-F5344CB8AC3E}">
        <p14:creationId xmlns:p14="http://schemas.microsoft.com/office/powerpoint/2010/main" val="19236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7B4740-931B-4396-80B2-445D383D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286600" cy="922114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solidFill>
                  <a:srgbClr val="0000FF"/>
                </a:solidFill>
              </a:rPr>
              <a:t>2</a:t>
            </a:r>
            <a:r>
              <a:rPr lang="zh-CN" altLang="en-US" sz="3200" dirty="0">
                <a:solidFill>
                  <a:srgbClr val="0000FF"/>
                </a:solidFill>
              </a:rPr>
              <a:t>、半成品再加工。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039D3B-D7AE-4AB7-8FE0-3BBD2637B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942206" cy="43204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子曰：“由之瑟奚为于丘之门？”门人不敬子路。子曰：“由也升堂矣，未入于室也。”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不义而富且贵，于我如浮云。</a:t>
            </a:r>
            <a:endParaRPr lang="zh-CN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君子正其衣冠， 尊其瞻视，俨然人望而畏之。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有始有卒者，其惟胜任乎？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326C809-EA89-444B-806F-600DDBC2A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128" y="2397342"/>
            <a:ext cx="288032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升（登）堂入室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DA6AE0-7A92-4E61-B5BA-9537C813468C}"/>
              </a:ext>
            </a:extLst>
          </p:cNvPr>
          <p:cNvSpPr/>
          <p:nvPr/>
        </p:nvSpPr>
        <p:spPr>
          <a:xfrm>
            <a:off x="7248128" y="3299792"/>
            <a:ext cx="18002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富贵浮云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FC06D35-1153-4163-B602-49DE3E93C452}"/>
              </a:ext>
            </a:extLst>
          </p:cNvPr>
          <p:cNvSpPr/>
          <p:nvPr/>
        </p:nvSpPr>
        <p:spPr>
          <a:xfrm>
            <a:off x="9408368" y="4139305"/>
            <a:ext cx="1728192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望而生畏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8353C0F-ECA3-4609-B9AE-5CF3FB3C19FD}"/>
              </a:ext>
            </a:extLst>
          </p:cNvPr>
          <p:cNvSpPr/>
          <p:nvPr/>
        </p:nvSpPr>
        <p:spPr>
          <a:xfrm>
            <a:off x="7248128" y="4902814"/>
            <a:ext cx="18002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有始有终</a:t>
            </a:r>
          </a:p>
        </p:txBody>
      </p:sp>
    </p:spTree>
    <p:extLst>
      <p:ext uri="{BB962C8B-B14F-4D97-AF65-F5344CB8AC3E}">
        <p14:creationId xmlns:p14="http://schemas.microsoft.com/office/powerpoint/2010/main" val="120711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17E9D9-8148-4BE8-95CA-A47F8FE9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88640"/>
            <a:ext cx="10972800" cy="864096"/>
          </a:xfrm>
        </p:spPr>
        <p:txBody>
          <a:bodyPr/>
          <a:lstStyle/>
          <a:p>
            <a:r>
              <a:rPr lang="zh-CN" altLang="en-US" dirty="0"/>
              <a:t>练习：从下面语段中提取出成语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D5C0D9-7061-4BF0-B1D8-CB7F3880E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11175032" cy="4686320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    孔子曰：“求！君子疾夫舍曰欲之而必为之辞。丘也闻有国有家者，不患寡而患不均，不患贫而患不安。盖均无贫，和无寡，安无倾。夫如是，故远人不服，则修文德以来之。既来之，则安之。今由与求也相夫子，远人不服而不能来也，邦分崩离析而不能守也，而谋动干戈于邦内。吾恐季孙之忧，不在颛臾，而在萧墙之内也。”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B57C8A3-579D-4EF8-935F-9D0ECDD83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4824550"/>
            <a:ext cx="216024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既来之则安之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DA41E3C-17BD-41A3-8C4D-0E55E6DB8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920" y="5559438"/>
            <a:ext cx="158417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祸起萧墙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1A949CF-40C2-467D-BBF0-8546A0E8E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920" y="4824549"/>
            <a:ext cx="158417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分崩离析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02259FC-51FD-4F12-ABBE-E2B6FE4AE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3" y="5559438"/>
            <a:ext cx="172002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大动干戈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50D34A6-3C28-403F-B91B-64C3A8AA7559}"/>
              </a:ext>
            </a:extLst>
          </p:cNvPr>
          <p:cNvCxnSpPr>
            <a:cxnSpLocks/>
          </p:cNvCxnSpPr>
          <p:nvPr/>
        </p:nvCxnSpPr>
        <p:spPr>
          <a:xfrm>
            <a:off x="695400" y="3573016"/>
            <a:ext cx="2952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A318528-10A3-424F-926F-69338131942D}"/>
              </a:ext>
            </a:extLst>
          </p:cNvPr>
          <p:cNvCxnSpPr>
            <a:cxnSpLocks/>
          </p:cNvCxnSpPr>
          <p:nvPr/>
        </p:nvCxnSpPr>
        <p:spPr>
          <a:xfrm>
            <a:off x="1055440" y="4077072"/>
            <a:ext cx="1656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66E789B-D6E8-48C1-A5CF-AB17AECC9CD0}"/>
              </a:ext>
            </a:extLst>
          </p:cNvPr>
          <p:cNvCxnSpPr>
            <a:cxnSpLocks/>
          </p:cNvCxnSpPr>
          <p:nvPr/>
        </p:nvCxnSpPr>
        <p:spPr>
          <a:xfrm flipV="1">
            <a:off x="5483932" y="4077072"/>
            <a:ext cx="1836204" cy="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246E381-5A55-4064-BD38-661259C7FFF0}"/>
              </a:ext>
            </a:extLst>
          </p:cNvPr>
          <p:cNvCxnSpPr>
            <a:cxnSpLocks/>
          </p:cNvCxnSpPr>
          <p:nvPr/>
        </p:nvCxnSpPr>
        <p:spPr>
          <a:xfrm>
            <a:off x="3143672" y="4581128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93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1112</TotalTime>
  <Words>1411</Words>
  <Application>Microsoft Office PowerPoint</Application>
  <PresentationFormat>宽屏</PresentationFormat>
  <Paragraphs>202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等线</vt:lpstr>
      <vt:lpstr>楷体</vt:lpstr>
      <vt:lpstr>楷体_GB2312</vt:lpstr>
      <vt:lpstr>宋体</vt:lpstr>
      <vt:lpstr>Microsoft Yahei</vt:lpstr>
      <vt:lpstr>Microsoft Yahei</vt:lpstr>
      <vt:lpstr>Microsoft Yahei</vt:lpstr>
      <vt:lpstr>Arial</vt:lpstr>
      <vt:lpstr>Arial</vt:lpstr>
      <vt:lpstr>Calibri</vt:lpstr>
      <vt:lpstr>Franklin Gothic Book</vt:lpstr>
      <vt:lpstr>Franklin Gothic Medium</vt:lpstr>
      <vt:lpstr>Wingdings 2</vt:lpstr>
      <vt:lpstr>暗香扑面</vt:lpstr>
      <vt:lpstr>1_Office 主题​​</vt:lpstr>
      <vt:lpstr>《论语》中的成语</vt:lpstr>
      <vt:lpstr>成语，汉语言文化的一朵奇葩</vt:lpstr>
      <vt:lpstr>《汉语成语词典》，收录了近15000条成语 谁是成语生产大户？</vt:lpstr>
      <vt:lpstr>PowerPoint 演示文稿</vt:lpstr>
      <vt:lpstr>一、《论语》成语的来源</vt:lpstr>
      <vt:lpstr>2、自主原创</vt:lpstr>
      <vt:lpstr>二、《论语》成语的形成</vt:lpstr>
      <vt:lpstr>2、半成品再加工。</vt:lpstr>
      <vt:lpstr>练习：从下面语段中提取出成语</vt:lpstr>
      <vt:lpstr>三、学习《论语》成语的意义</vt:lpstr>
      <vt:lpstr>成语保留了很多古代的词法句法</vt:lpstr>
      <vt:lpstr>2、领略先贤的智慧</vt:lpstr>
      <vt:lpstr>你也来试试</vt:lpstr>
      <vt:lpstr>四、学习《论语》成语的注意事项</vt:lpstr>
      <vt:lpstr>PowerPoint 演示文稿</vt:lpstr>
      <vt:lpstr>你也来试试</vt:lpstr>
      <vt:lpstr>结    语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lenovo</cp:lastModifiedBy>
  <cp:revision>150</cp:revision>
  <dcterms:created xsi:type="dcterms:W3CDTF">2020-02-01T16:43:00Z</dcterms:created>
  <dcterms:modified xsi:type="dcterms:W3CDTF">2020-03-11T15:52:40Z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