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5" r:id="rId2"/>
    <p:sldId id="272" r:id="rId3"/>
    <p:sldId id="283" r:id="rId4"/>
    <p:sldId id="286" r:id="rId5"/>
    <p:sldId id="287" r:id="rId6"/>
    <p:sldId id="288" r:id="rId7"/>
    <p:sldId id="289" r:id="rId8"/>
    <p:sldId id="271" r:id="rId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99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2020/3/11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《</a:t>
            </a:r>
            <a:r>
              <a:rPr lang="zh-CN" altLang="en-US" b="1" dirty="0" smtClean="0">
                <a:solidFill>
                  <a:srgbClr val="FF0000"/>
                </a:solidFill>
              </a:rPr>
              <a:t>论语</a:t>
            </a:r>
            <a:r>
              <a:rPr lang="en-US" altLang="zh-CN" b="1" dirty="0" smtClean="0">
                <a:solidFill>
                  <a:srgbClr val="FF0000"/>
                </a:solidFill>
              </a:rPr>
              <a:t>》</a:t>
            </a:r>
            <a:r>
              <a:rPr lang="zh-CN" altLang="en-US" b="1" dirty="0" smtClean="0">
                <a:solidFill>
                  <a:srgbClr val="FF0000"/>
                </a:solidFill>
              </a:rPr>
              <a:t>中的“仁”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574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高中名著阅读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王圣洁</a:t>
            </a:r>
            <a:endParaRPr lang="zh-CN" altLang="en-US" sz="2000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561067"/>
            <a:ext cx="8139178" cy="331514"/>
          </a:xfrm>
        </p:spPr>
        <p:txBody>
          <a:bodyPr>
            <a:normAutofit fontScale="90000"/>
          </a:bodyPr>
          <a:lstStyle/>
          <a:p>
            <a:r>
              <a:rPr altLang="en-US" sz="2800" dirty="0" smtClean="0"/>
              <a:t>“</a:t>
            </a:r>
            <a:r>
              <a:rPr altLang="en-US" sz="2800" dirty="0" smtClean="0">
                <a:solidFill>
                  <a:srgbClr val="FF0000"/>
                </a:solidFill>
              </a:rPr>
              <a:t>仁</a:t>
            </a:r>
            <a:r>
              <a:rPr altLang="en-US" sz="2800" dirty="0" smtClean="0"/>
              <a:t>”：</a:t>
            </a:r>
            <a:r>
              <a:rPr lang="en-US" altLang="zh-CN" sz="2800" dirty="0" smtClean="0"/>
              <a:t>《</a:t>
            </a:r>
            <a:r>
              <a:rPr sz="2800" dirty="0" smtClean="0"/>
              <a:t>论语</a:t>
            </a:r>
            <a:r>
              <a:rPr lang="en-US" altLang="zh-CN" sz="2800" dirty="0" smtClean="0"/>
              <a:t>》</a:t>
            </a:r>
            <a:r>
              <a:rPr sz="2800" dirty="0" smtClean="0"/>
              <a:t>之根</a:t>
            </a:r>
            <a:endParaRPr lang="zh-CN" altLang="en-US" sz="2800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502448" y="1234440"/>
            <a:ext cx="3962432" cy="3522208"/>
          </a:xfrm>
        </p:spPr>
        <p:txBody>
          <a:bodyPr>
            <a:normAutofit/>
          </a:bodyPr>
          <a:lstStyle/>
          <a:p>
            <a:r>
              <a:rPr altLang="en-US" sz="2400" b="1" dirty="0" smtClean="0">
                <a:latin typeface="华文楷体" pitchFamily="2" charset="-122"/>
                <a:ea typeface="华文楷体" pitchFamily="2" charset="-122"/>
              </a:rPr>
              <a:t>语录体、对话的形式</a:t>
            </a:r>
            <a:endParaRPr lang="en-US" altLang="en-US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altLang="en-US" sz="2400" b="1" dirty="0" smtClean="0">
                <a:latin typeface="华文楷体" pitchFamily="2" charset="-122"/>
                <a:ea typeface="华文楷体" pitchFamily="2" charset="-122"/>
              </a:rPr>
              <a:t>情境不同，解读不同</a:t>
            </a:r>
            <a:endParaRPr lang="en-US" altLang="en-US" sz="2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altLang="en-US" sz="2400" b="1" dirty="0" smtClean="0">
                <a:latin typeface="华文楷体" pitchFamily="2" charset="-122"/>
                <a:ea typeface="华文楷体" pitchFamily="2" charset="-122"/>
              </a:rPr>
              <a:t>综合多章，整体把握</a:t>
            </a:r>
            <a:endParaRPr lang="en-US" altLang="en-US" sz="2400" b="1" dirty="0" smtClean="0">
              <a:latin typeface="华文楷体" pitchFamily="2" charset="-122"/>
              <a:ea typeface="华文楷体" pitchFamily="2" charset="-122"/>
            </a:endParaRPr>
          </a:p>
          <a:p>
            <a:endParaRPr lang="zh-CN" altLang="en-US" sz="24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" name="Picture 2" descr="C:\Users\zhanghao\Desktop\区延迟开学名著教学\《论语》中的仁\仁字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4230" y="1415292"/>
            <a:ext cx="3962400" cy="219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2412" y="332466"/>
            <a:ext cx="8139178" cy="776243"/>
          </a:xfrm>
        </p:spPr>
        <p:txBody>
          <a:bodyPr>
            <a:normAutofit/>
          </a:bodyPr>
          <a:lstStyle/>
          <a:p>
            <a:r>
              <a:rPr altLang="en-US" dirty="0" smtClean="0">
                <a:solidFill>
                  <a:srgbClr val="FF0000"/>
                </a:solidFill>
              </a:rPr>
              <a:t>一、何为“仁”？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45770" y="1028700"/>
            <a:ext cx="8195820" cy="3727948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US" sz="2000" b="1" dirty="0" smtClean="0">
                <a:latin typeface="华文楷体" pitchFamily="2" charset="-122"/>
                <a:ea typeface="华文楷体" pitchFamily="2" charset="-122"/>
              </a:rPr>
              <a:t>12.22 </a:t>
            </a:r>
            <a:r>
              <a:rPr sz="2000" b="1" dirty="0" smtClean="0">
                <a:latin typeface="华文楷体" pitchFamily="2" charset="-122"/>
                <a:ea typeface="华文楷体" pitchFamily="2" charset="-122"/>
              </a:rPr>
              <a:t>樊迟问仁。子曰：“爱人</a:t>
            </a:r>
            <a:r>
              <a:rPr sz="2000" b="1" dirty="0" smtClean="0">
                <a:latin typeface="华文楷体" pitchFamily="2" charset="-122"/>
                <a:ea typeface="华文楷体" pitchFamily="2" charset="-122"/>
              </a:rPr>
              <a:t>。”</a:t>
            </a:r>
            <a:endParaRPr lang="en-US" sz="2000" b="1" dirty="0" smtClean="0">
              <a:latin typeface="华文楷体" pitchFamily="2" charset="-122"/>
              <a:ea typeface="华文楷体" pitchFamily="2" charset="-122"/>
            </a:endParaRPr>
          </a:p>
          <a:p>
            <a:pPr fontAlgn="base"/>
            <a:r>
              <a:rPr lang="en-US" sz="2000" b="1" dirty="0" smtClean="0">
                <a:latin typeface="华文楷体" pitchFamily="2" charset="-122"/>
                <a:ea typeface="华文楷体" pitchFamily="2" charset="-122"/>
              </a:rPr>
              <a:t>13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.27</a:t>
            </a:r>
            <a:r>
              <a:rPr sz="2000" b="1" dirty="0" smtClean="0">
                <a:latin typeface="华文楷体" pitchFamily="2" charset="-122"/>
                <a:ea typeface="华文楷体" pitchFamily="2" charset="-122"/>
              </a:rPr>
              <a:t>子曰</a:t>
            </a:r>
            <a:r>
              <a:rPr sz="2000" b="1" dirty="0" smtClean="0">
                <a:latin typeface="华文楷体" pitchFamily="2" charset="-122"/>
                <a:ea typeface="华文楷体" pitchFamily="2" charset="-122"/>
              </a:rPr>
              <a:t>：“刚、毅、木、讷，近仁</a:t>
            </a:r>
            <a:r>
              <a:rPr sz="2000" b="1" dirty="0" smtClean="0">
                <a:latin typeface="华文楷体" pitchFamily="2" charset="-122"/>
                <a:ea typeface="华文楷体" pitchFamily="2" charset="-122"/>
              </a:rPr>
              <a:t>。”（</a:t>
            </a:r>
            <a:r>
              <a:rPr lang="en-US" sz="2000" b="1" dirty="0" smtClean="0">
                <a:latin typeface="华文楷体" pitchFamily="2" charset="-122"/>
                <a:ea typeface="华文楷体" pitchFamily="2" charset="-122"/>
              </a:rPr>
              <a:t>1.3</a:t>
            </a:r>
            <a:r>
              <a:rPr sz="2000" b="1" dirty="0" smtClean="0">
                <a:latin typeface="华文楷体" pitchFamily="2" charset="-122"/>
                <a:ea typeface="华文楷体" pitchFamily="2" charset="-122"/>
              </a:rPr>
              <a:t>子曰：“巧言令色，鲜矣仁。”）</a:t>
            </a:r>
            <a:endParaRPr lang="en-US" sz="2000" b="1" dirty="0" smtClean="0">
              <a:latin typeface="华文楷体" pitchFamily="2" charset="-122"/>
              <a:ea typeface="华文楷体" pitchFamily="2" charset="-122"/>
            </a:endParaRPr>
          </a:p>
          <a:p>
            <a:pPr fontAlgn="base"/>
            <a:r>
              <a:rPr lang="en-US" sz="2000" b="1" dirty="0" smtClean="0">
                <a:latin typeface="华文楷体" pitchFamily="2" charset="-122"/>
                <a:ea typeface="华文楷体" pitchFamily="2" charset="-122"/>
              </a:rPr>
              <a:t>17.6</a:t>
            </a:r>
            <a:r>
              <a:rPr sz="2000" b="1" dirty="0" smtClean="0">
                <a:latin typeface="华文楷体" pitchFamily="2" charset="-122"/>
                <a:ea typeface="华文楷体" pitchFamily="2" charset="-122"/>
              </a:rPr>
              <a:t>子张问仁于孔子</a:t>
            </a:r>
            <a:r>
              <a:rPr sz="2000" b="1" dirty="0" smtClean="0">
                <a:latin typeface="华文楷体" pitchFamily="2" charset="-122"/>
                <a:ea typeface="华文楷体" pitchFamily="2" charset="-122"/>
              </a:rPr>
              <a:t>。孔子说：“能行五者于天下为仁矣</a:t>
            </a:r>
            <a:r>
              <a:rPr sz="2000" b="1" dirty="0" smtClean="0">
                <a:latin typeface="华文楷体" pitchFamily="2" charset="-122"/>
                <a:ea typeface="华文楷体" pitchFamily="2" charset="-122"/>
              </a:rPr>
              <a:t>。”</a:t>
            </a:r>
            <a:r>
              <a:rPr sz="2000" b="1" dirty="0" smtClean="0">
                <a:latin typeface="华文楷体" pitchFamily="2" charset="-122"/>
                <a:ea typeface="华文楷体" pitchFamily="2" charset="-122"/>
              </a:rPr>
              <a:t>请问之</a:t>
            </a:r>
            <a:r>
              <a:rPr sz="2000" b="1" dirty="0" smtClean="0">
                <a:latin typeface="华文楷体" pitchFamily="2" charset="-122"/>
                <a:ea typeface="华文楷体" pitchFamily="2" charset="-122"/>
              </a:rPr>
              <a:t>。曰</a:t>
            </a:r>
            <a:r>
              <a:rPr sz="2000" b="1" dirty="0" smtClean="0">
                <a:latin typeface="华文楷体" pitchFamily="2" charset="-122"/>
                <a:ea typeface="华文楷体" pitchFamily="2" charset="-122"/>
              </a:rPr>
              <a:t>：“恭、宽、信、敏、惠。恭则不侮，宽则得众，信则人任焉，敏则有功，惠则足以使人</a:t>
            </a:r>
            <a:r>
              <a:rPr sz="2000" b="1" dirty="0" smtClean="0">
                <a:latin typeface="华文楷体" pitchFamily="2" charset="-122"/>
                <a:ea typeface="华文楷体" pitchFamily="2" charset="-122"/>
              </a:rPr>
              <a:t>。”</a:t>
            </a:r>
            <a:endParaRPr lang="en-US" altLang="zh-CN" sz="2000" b="1" dirty="0" smtClean="0">
              <a:latin typeface="华文楷体" pitchFamily="2" charset="-122"/>
              <a:ea typeface="华文楷体" pitchFamily="2" charset="-122"/>
            </a:endParaRPr>
          </a:p>
          <a:p>
            <a:pPr fontAlgn="base"/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12.1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 </a:t>
            </a:r>
            <a:r>
              <a:rPr sz="2000" b="1" dirty="0" smtClean="0">
                <a:latin typeface="华文楷体" pitchFamily="2" charset="-122"/>
                <a:ea typeface="华文楷体" pitchFamily="2" charset="-122"/>
              </a:rPr>
              <a:t>颜渊问仁，子曰：“</a:t>
            </a:r>
            <a:r>
              <a:rPr sz="2000" b="1" dirty="0" smtClean="0">
                <a:latin typeface="华文楷体" pitchFamily="2" charset="-122"/>
                <a:ea typeface="华文楷体" pitchFamily="2" charset="-122"/>
              </a:rPr>
              <a:t>克己复礼为仁。</a:t>
            </a:r>
            <a:r>
              <a:rPr sz="2000" b="1" dirty="0" smtClean="0">
                <a:latin typeface="华文楷体" pitchFamily="2" charset="-122"/>
                <a:ea typeface="华文楷体" pitchFamily="2" charset="-122"/>
              </a:rPr>
              <a:t>一日克己复礼，天下归仁焉。为仁由己，而由人乎哉？</a:t>
            </a:r>
            <a:r>
              <a:rPr lang="en-US" altLang="zh-CN" sz="2000" b="1" dirty="0" smtClean="0">
                <a:latin typeface="华文楷体" pitchFamily="2" charset="-122"/>
                <a:ea typeface="华文楷体" pitchFamily="2" charset="-122"/>
              </a:rPr>
              <a:t>"</a:t>
            </a:r>
            <a:r>
              <a:rPr sz="2000" b="1" dirty="0" smtClean="0">
                <a:latin typeface="华文楷体" pitchFamily="2" charset="-122"/>
                <a:ea typeface="华文楷体" pitchFamily="2" charset="-122"/>
              </a:rPr>
              <a:t>颜渊曰：“请问其目。”子曰一非礼勿视，非礼勿听，非礼勿言，非礼勿动。”颜渊曰：“回虽不敏，请事斯语矣。”</a:t>
            </a:r>
          </a:p>
          <a:p>
            <a:pPr fontAlgn="base"/>
            <a:r>
              <a:rPr lang="en-US" altLang="zh-CN" b="1" dirty="0" smtClean="0"/>
              <a:t>……</a:t>
            </a:r>
            <a:endParaRPr b="1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547644"/>
          </a:xfrm>
        </p:spPr>
        <p:txBody>
          <a:bodyPr>
            <a:normAutofit/>
          </a:bodyPr>
          <a:lstStyle/>
          <a:p>
            <a:r>
              <a:rPr altLang="en-US" dirty="0" smtClean="0">
                <a:solidFill>
                  <a:srgbClr val="FF0000"/>
                </a:solidFill>
              </a:rPr>
              <a:t>二、“仁”的表现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" y="800100"/>
            <a:ext cx="8504430" cy="3956548"/>
          </a:xfrm>
        </p:spPr>
        <p:txBody>
          <a:bodyPr>
            <a:noAutofit/>
          </a:bodyPr>
          <a:lstStyle/>
          <a:p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13.27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子曰：“刚、毅、木、讷，近仁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。”</a:t>
            </a:r>
            <a:endParaRPr lang="en-US" sz="18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刚：</a:t>
            </a:r>
            <a:r>
              <a:rPr altLang="en-US" sz="1800" b="1" dirty="0" smtClean="0">
                <a:latin typeface="+mn-ea"/>
                <a:ea typeface="+mn-ea"/>
              </a:rPr>
              <a:t>刚强。不为欲望所动。（</a:t>
            </a:r>
            <a:r>
              <a:rPr lang="en-US" altLang="en-US" sz="18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.11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子曰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：“吾未见刚者。”或对曰：“申枨。”子曰：“枨也欲，焉得刚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？”）</a:t>
            </a:r>
            <a:endParaRPr lang="en-US" sz="18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sz="1800" b="1" dirty="0" smtClean="0">
                <a:solidFill>
                  <a:srgbClr val="FF0000"/>
                </a:solidFill>
                <a:latin typeface="+mn-ea"/>
                <a:ea typeface="+mn-ea"/>
              </a:rPr>
              <a:t>毅：</a:t>
            </a:r>
            <a:r>
              <a:rPr sz="1800" b="1" dirty="0" smtClean="0">
                <a:latin typeface="+mn-ea"/>
                <a:ea typeface="+mn-ea"/>
              </a:rPr>
              <a:t>坚毅，果决。（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8.7 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曾子曰：“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士不可以不弘毅，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任重而道远。仁以为己任，不亦重乎？死而后已，不亦远乎？” 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）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《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说文解字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》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：“毅，有决也。”章太炎：“任重须强，不强则力绌；致远须决，不决则志渝。”</a:t>
            </a:r>
            <a:endParaRPr lang="en-US" sz="18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sz="1800" b="1" dirty="0" smtClean="0">
                <a:solidFill>
                  <a:srgbClr val="FF0000"/>
                </a:solidFill>
                <a:latin typeface="+mn-ea"/>
                <a:ea typeface="+mn-ea"/>
              </a:rPr>
              <a:t>木：</a:t>
            </a:r>
            <a:r>
              <a:rPr sz="1800" b="1" dirty="0" smtClean="0">
                <a:latin typeface="+mn-ea"/>
                <a:ea typeface="+mn-ea"/>
              </a:rPr>
              <a:t>质朴、老实。</a:t>
            </a:r>
            <a:endParaRPr lang="en-US" sz="1800" b="1" dirty="0" smtClean="0">
              <a:latin typeface="+mn-ea"/>
              <a:ea typeface="+mn-ea"/>
            </a:endParaRPr>
          </a:p>
          <a:p>
            <a:r>
              <a:rPr sz="1800" b="1" dirty="0" smtClean="0">
                <a:solidFill>
                  <a:srgbClr val="FF0000"/>
                </a:solidFill>
                <a:latin typeface="+mn-ea"/>
                <a:ea typeface="+mn-ea"/>
              </a:rPr>
              <a:t>讷：</a:t>
            </a:r>
            <a:r>
              <a:rPr sz="1800" b="1" dirty="0" smtClean="0">
                <a:latin typeface="+mn-ea"/>
                <a:ea typeface="+mn-ea"/>
              </a:rPr>
              <a:t>慎言。（</a:t>
            </a:r>
            <a:r>
              <a:rPr lang="en-US" sz="1800" b="1" dirty="0" smtClean="0">
                <a:latin typeface="华文楷体" pitchFamily="2" charset="-122"/>
                <a:ea typeface="华文楷体" pitchFamily="2" charset="-122"/>
              </a:rPr>
              <a:t>12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.3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司马牛问仁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，子曰：“仁者，其言也讱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。” ）</a:t>
            </a:r>
            <a:endParaRPr sz="1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1.3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子曰：“巧言令色，鲜矣仁。”）</a:t>
            </a:r>
            <a:endParaRPr lang="zh-CN" altLang="en-US" sz="1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0020" y="388620"/>
            <a:ext cx="8686800" cy="4457699"/>
          </a:xfrm>
        </p:spPr>
        <p:txBody>
          <a:bodyPr>
            <a:normAutofit/>
          </a:bodyPr>
          <a:lstStyle/>
          <a:p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17.6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子张问仁于孔子。孔子说：“能行五者于天下为仁矣。”请问之。曰：“</a:t>
            </a:r>
            <a:r>
              <a:rPr sz="1800" b="1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恭、宽、信、敏、惠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。恭则不侮，宽则得众，信则人任焉，敏则有功，惠则足以使人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。”</a:t>
            </a:r>
            <a:endParaRPr lang="en-US" sz="18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sz="1700" b="1" dirty="0" smtClean="0">
                <a:solidFill>
                  <a:srgbClr val="FF0000"/>
                </a:solidFill>
              </a:rPr>
              <a:t>恭</a:t>
            </a:r>
            <a:r>
              <a:rPr sz="1700" b="1" dirty="0" smtClean="0"/>
              <a:t>，</a:t>
            </a:r>
            <a:r>
              <a:rPr sz="1700" b="1" dirty="0" smtClean="0">
                <a:solidFill>
                  <a:srgbClr val="0070C0"/>
                </a:solidFill>
              </a:rPr>
              <a:t>庄重</a:t>
            </a:r>
            <a:r>
              <a:rPr sz="1700" b="1" dirty="0" smtClean="0"/>
              <a:t>。“恭则不侮</a:t>
            </a:r>
            <a:r>
              <a:rPr sz="1700" b="1" dirty="0" smtClean="0"/>
              <a:t>”：庄重就不致遭受侮辱</a:t>
            </a:r>
            <a:endParaRPr sz="1700" b="1" dirty="0" smtClean="0"/>
          </a:p>
          <a:p>
            <a:r>
              <a:rPr sz="1700" b="1" dirty="0" smtClean="0">
                <a:solidFill>
                  <a:srgbClr val="FF0000"/>
                </a:solidFill>
              </a:rPr>
              <a:t>宽</a:t>
            </a:r>
            <a:r>
              <a:rPr sz="1700" b="1" dirty="0" smtClean="0"/>
              <a:t>，</a:t>
            </a:r>
            <a:r>
              <a:rPr sz="1700" b="1" dirty="0" smtClean="0">
                <a:solidFill>
                  <a:srgbClr val="0070C0"/>
                </a:solidFill>
              </a:rPr>
              <a:t>宽厚</a:t>
            </a:r>
            <a:r>
              <a:rPr sz="1700" b="1" dirty="0" smtClean="0"/>
              <a:t>。“宽则得众</a:t>
            </a:r>
            <a:r>
              <a:rPr sz="1700" b="1" dirty="0" smtClean="0"/>
              <a:t>”：宽厚就会得到大众的拥护</a:t>
            </a:r>
            <a:endParaRPr sz="1700" b="1" dirty="0" smtClean="0"/>
          </a:p>
          <a:p>
            <a:r>
              <a:rPr sz="1700" b="1" dirty="0" smtClean="0">
                <a:solidFill>
                  <a:srgbClr val="FF0000"/>
                </a:solidFill>
              </a:rPr>
              <a:t>信</a:t>
            </a:r>
            <a:r>
              <a:rPr sz="1700" b="1" dirty="0" smtClean="0"/>
              <a:t>，</a:t>
            </a:r>
            <a:r>
              <a:rPr sz="1700" b="1" dirty="0" smtClean="0">
                <a:solidFill>
                  <a:srgbClr val="0070C0"/>
                </a:solidFill>
              </a:rPr>
              <a:t>诚实</a:t>
            </a:r>
            <a:r>
              <a:rPr sz="1700" b="1" dirty="0" smtClean="0"/>
              <a:t>。“信则人任焉</a:t>
            </a:r>
            <a:r>
              <a:rPr sz="1700" b="1" dirty="0" smtClean="0"/>
              <a:t>”：诚实就会得到别人的任用</a:t>
            </a:r>
            <a:endParaRPr sz="1700" b="1" dirty="0" smtClean="0"/>
          </a:p>
          <a:p>
            <a:r>
              <a:rPr sz="1700" b="1" dirty="0" smtClean="0">
                <a:solidFill>
                  <a:srgbClr val="FF0000"/>
                </a:solidFill>
              </a:rPr>
              <a:t>敏</a:t>
            </a:r>
            <a:r>
              <a:rPr sz="1700" b="1" dirty="0" smtClean="0"/>
              <a:t>，</a:t>
            </a:r>
            <a:r>
              <a:rPr sz="1700" b="1" dirty="0" smtClean="0">
                <a:solidFill>
                  <a:srgbClr val="0070C0"/>
                </a:solidFill>
              </a:rPr>
              <a:t>勤敏</a:t>
            </a:r>
            <a:r>
              <a:rPr sz="1700" b="1" dirty="0" smtClean="0"/>
              <a:t>。“敏则有功</a:t>
            </a:r>
            <a:r>
              <a:rPr sz="1700" b="1" dirty="0" smtClean="0"/>
              <a:t>”：勤快敏捷就能做出更多的成绩</a:t>
            </a:r>
            <a:r>
              <a:rPr sz="1700" b="1" dirty="0" smtClean="0"/>
              <a:t>、贡献</a:t>
            </a:r>
          </a:p>
          <a:p>
            <a:r>
              <a:rPr sz="1700" b="1" dirty="0" smtClean="0">
                <a:solidFill>
                  <a:srgbClr val="FF0000"/>
                </a:solidFill>
              </a:rPr>
              <a:t>惠</a:t>
            </a:r>
            <a:r>
              <a:rPr sz="1700" b="1" dirty="0" smtClean="0"/>
              <a:t>，</a:t>
            </a:r>
            <a:r>
              <a:rPr sz="1700" b="1" dirty="0" smtClean="0">
                <a:solidFill>
                  <a:srgbClr val="0070C0"/>
                </a:solidFill>
              </a:rPr>
              <a:t>慈惠。</a:t>
            </a:r>
            <a:r>
              <a:rPr sz="1700" b="1" dirty="0" smtClean="0"/>
              <a:t> “惠则足以使人”，是说慈惠就能够役使他人。</a:t>
            </a:r>
            <a:endParaRPr sz="17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13.19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樊迟问仁，子曰：“居处</a:t>
            </a:r>
            <a:r>
              <a:rPr sz="1800" b="1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恭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，执事</a:t>
            </a:r>
            <a:r>
              <a:rPr sz="1800" b="1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敬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，与人</a:t>
            </a:r>
            <a:r>
              <a:rPr sz="1800" b="1" u="sng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忠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。虽之夷狄，不可弃也。”</a:t>
            </a:r>
          </a:p>
          <a:p>
            <a:endParaRPr lang="zh-CN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en-US" dirty="0" smtClean="0"/>
              <a:t>三、“仁”与“礼”，“仁”与“恕”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69"/>
            <a:ext cx="8458708" cy="417757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sz="1800" b="1" dirty="0" smtClean="0">
                <a:solidFill>
                  <a:srgbClr val="FF0000"/>
                </a:solidFill>
                <a:latin typeface="+mn-ea"/>
                <a:ea typeface="+mn-ea"/>
              </a:rPr>
              <a:t>仁与礼：</a:t>
            </a:r>
            <a:endParaRPr lang="en-US" altLang="zh-CN" sz="18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12.1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 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颜渊问仁，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子曰：“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克己复礼为仁。一日克己复礼，天下归仁焉。为仁由己，而由人乎哉？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"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颜渊曰：“请问其目。”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子曰：“非礼勿视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，非礼勿听，非礼勿言，非礼勿动。”颜渊曰：“回虽不敏，请事斯语矣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。”</a:t>
            </a:r>
            <a:endParaRPr lang="en-US" sz="1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  （</a:t>
            </a:r>
            <a:r>
              <a:rPr lang="en-US" sz="1800" b="1" dirty="0" smtClean="0">
                <a:latin typeface="华文楷体" pitchFamily="2" charset="-122"/>
                <a:ea typeface="华文楷体" pitchFamily="2" charset="-122"/>
              </a:rPr>
              <a:t>7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.30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子曰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：“仁远乎哉？我欲仁，斯仁至矣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。”）</a:t>
            </a:r>
            <a:endParaRPr sz="18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sz="1800" b="1" dirty="0" smtClean="0">
                <a:solidFill>
                  <a:srgbClr val="FF0000"/>
                </a:solidFill>
                <a:latin typeface="+mn-ea"/>
                <a:ea typeface="+mn-ea"/>
              </a:rPr>
              <a:t>仁与恕：</a:t>
            </a:r>
            <a:endParaRPr lang="en-US" sz="18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en-US" sz="1800" b="1" dirty="0" smtClean="0">
                <a:latin typeface="华文楷体" pitchFamily="2" charset="-122"/>
                <a:ea typeface="华文楷体" pitchFamily="2" charset="-122"/>
              </a:rPr>
              <a:t>12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.2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仲弓问仁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，子曰：“出门如见大宾，使民如承大祭。己所不欲，勿施于人。在邦无怨，在家无怨。”仲弓曰：“雍虽不敏，请事斯语矣。”</a:t>
            </a:r>
          </a:p>
          <a:p>
            <a:r>
              <a:rPr lang="en-US" sz="1800" b="1" dirty="0" smtClean="0">
                <a:latin typeface="华文楷体" pitchFamily="2" charset="-122"/>
                <a:ea typeface="华文楷体" pitchFamily="2" charset="-122"/>
              </a:rPr>
              <a:t>15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.24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子贡问曰：“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有一言而可以终身行之者乎？”子曰：“其恕乎！己所不欲，勿施于人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。”</a:t>
            </a:r>
            <a:endParaRPr lang="en-US" sz="18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12.22 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樊迟问仁。子曰：“爱人。”</a:t>
            </a:r>
          </a:p>
          <a:p>
            <a:endParaRPr lang="zh-CN" altLang="en-US" sz="18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en-US" dirty="0" smtClean="0"/>
              <a:t>四、仁人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sz="1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圣人、</a:t>
            </a:r>
            <a:r>
              <a:rPr sz="1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仁人、</a:t>
            </a:r>
            <a:r>
              <a:rPr sz="18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君子</a:t>
            </a:r>
            <a:endParaRPr lang="en-US" sz="1800" b="1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en-US" sz="1800" b="1" dirty="0" smtClean="0">
                <a:latin typeface="华文楷体" pitchFamily="2" charset="-122"/>
                <a:ea typeface="华文楷体" pitchFamily="2" charset="-122"/>
              </a:rPr>
              <a:t>6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.30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子贡曰：“如有</a:t>
            </a:r>
            <a:r>
              <a:rPr sz="1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博施于民而能济众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，何如？可谓仁乎？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"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子曰：“何事于仁，必也圣乎！尧舜其犹病诸！</a:t>
            </a:r>
            <a:r>
              <a:rPr sz="1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夫仁者，己欲立而立人，己欲达而达人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。能近取譬，可谓仁之方也已。”</a:t>
            </a:r>
            <a:endParaRPr lang="en-US" sz="18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sz="1800" b="1" dirty="0" smtClean="0">
                <a:latin typeface="华文楷体" pitchFamily="2" charset="-122"/>
                <a:ea typeface="华文楷体" pitchFamily="2" charset="-122"/>
              </a:rPr>
              <a:t>14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.42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子路问君子。子曰：“</a:t>
            </a:r>
            <a:r>
              <a:rPr sz="1800" b="1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修己以敬。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”曰：“如斯而已乎？”曰：“</a:t>
            </a:r>
            <a:r>
              <a:rPr sz="1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修己以安人。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”曰：“如斯而已乎？”曰：“</a:t>
            </a:r>
            <a:r>
              <a:rPr sz="1800" b="1" dirty="0" smtClean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</a:rPr>
              <a:t>修己以安百姓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。修己以安百姓，尧、舜其犹病诸！”</a:t>
            </a:r>
          </a:p>
          <a:p>
            <a:r>
              <a:rPr lang="en-US" sz="1800" b="1" dirty="0" smtClean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en-US" altLang="zh-CN" sz="1800" b="1" dirty="0" smtClean="0">
                <a:latin typeface="华文楷体" pitchFamily="2" charset="-122"/>
                <a:ea typeface="华文楷体" pitchFamily="2" charset="-122"/>
              </a:rPr>
              <a:t>.8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孟武伯问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：“子路</a:t>
            </a:r>
            <a:r>
              <a:rPr sz="1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仁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乎？”子曰：“</a:t>
            </a:r>
            <a:r>
              <a:rPr sz="18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不知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也。”又问，子曰：“由也，千乘之国，可使治其赋也，不知其仁也。”“求也何如？”子曰：“求也，千室之邑、百乘之家，可使为之宰也，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不知其仁也</a:t>
            </a:r>
            <a:r>
              <a:rPr sz="1800" b="1" dirty="0" smtClean="0">
                <a:latin typeface="华文楷体" pitchFamily="2" charset="-122"/>
                <a:ea typeface="华文楷体" pitchFamily="2" charset="-122"/>
              </a:rPr>
              <a:t>。”“赤也何如？”子曰：“赤也，束带立于朝，可使与宾客言也，不知其仁也。”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433</Words>
  <Application>Microsoft Office PowerPoint</Application>
  <PresentationFormat>全屏显示(16:9)</PresentationFormat>
  <Paragraphs>44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1_Office 主题​​</vt:lpstr>
      <vt:lpstr>《论语》中的“仁”</vt:lpstr>
      <vt:lpstr>“仁”：《论语》之根</vt:lpstr>
      <vt:lpstr>一、何为“仁”？</vt:lpstr>
      <vt:lpstr>二、“仁”的表现</vt:lpstr>
      <vt:lpstr>幻灯片 5</vt:lpstr>
      <vt:lpstr>三、“仁”与“礼”，“仁”与“恕”</vt:lpstr>
      <vt:lpstr>四、仁人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zhanghao</cp:lastModifiedBy>
  <cp:revision>116</cp:revision>
  <dcterms:created xsi:type="dcterms:W3CDTF">2020-02-01T11:21:51Z</dcterms:created>
  <dcterms:modified xsi:type="dcterms:W3CDTF">2020-03-11T17:37:24Z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