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986" r:id="rId5"/>
    <p:sldId id="987" r:id="rId6"/>
    <p:sldId id="1044" r:id="rId7"/>
    <p:sldId id="990" r:id="rId8"/>
    <p:sldId id="1051" r:id="rId9"/>
    <p:sldId id="1045" r:id="rId10"/>
    <p:sldId id="1046" r:id="rId11"/>
    <p:sldId id="1047" r:id="rId12"/>
    <p:sldId id="1048" r:id="rId13"/>
    <p:sldId id="1053" r:id="rId14"/>
    <p:sldId id="1049" r:id="rId15"/>
    <p:sldId id="1050" r:id="rId16"/>
    <p:sldId id="1035" r:id="rId17"/>
    <p:sldId id="1066" r:id="rId18"/>
    <p:sldId id="1067" r:id="rId19"/>
    <p:sldId id="1068" r:id="rId20"/>
    <p:sldId id="1071" r:id="rId21"/>
    <p:sldId id="1043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7"/>
    <p:restoredTop sz="94678"/>
  </p:normalViewPr>
  <p:slideViewPr>
    <p:cSldViewPr snapToGrid="0">
      <p:cViewPr varScale="1">
        <p:scale>
          <a:sx n="83" d="100"/>
          <a:sy n="83" d="100"/>
        </p:scale>
        <p:origin x="-160" y="-56"/>
      </p:cViewPr>
      <p:guideLst>
        <p:guide orient="horz" pos="1736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6EAE2-C6DA-4239-B2B3-3D97873760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2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生物封面（必修2）定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146500" cy="51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43250" cy="514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生物内页（大）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-1786"/>
            <a:ext cx="9163168" cy="51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43250" cy="514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50.xml"/><Relationship Id="rId28" Type="http://schemas.openxmlformats.org/officeDocument/2006/relationships/tags" Target="../tags/tag149.xml"/><Relationship Id="rId27" Type="http://schemas.openxmlformats.org/officeDocument/2006/relationships/tags" Target="../tags/tag148.xml"/><Relationship Id="rId26" Type="http://schemas.openxmlformats.org/officeDocument/2006/relationships/tags" Target="../tags/tag14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image" Target="../media/image10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&#30897;&#22522;&#20114;&#34917;&#37197;&#23545;.swf" TargetMode="External"/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hyperlink" Target="DNA&#31435;&#20307;&#32467;&#26500;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19.jpeg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解密核酸（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-DNA</a:t>
            </a:r>
            <a:endParaRPr lang="en-US" altLang="zh-CN" sz="36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      周梅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Line 115"/>
          <p:cNvSpPr>
            <a:spLocks noChangeShapeType="1"/>
          </p:cNvSpPr>
          <p:nvPr/>
        </p:nvSpPr>
        <p:spPr bwMode="auto">
          <a:xfrm flipH="1">
            <a:off x="2424954" y="1752094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67" name="Group 2"/>
          <p:cNvGrpSpPr/>
          <p:nvPr/>
        </p:nvGrpSpPr>
        <p:grpSpPr bwMode="auto">
          <a:xfrm>
            <a:off x="2233047" y="1320302"/>
            <a:ext cx="1199422" cy="431792"/>
            <a:chOff x="-126" y="90"/>
            <a:chExt cx="4284" cy="1337"/>
          </a:xfrm>
        </p:grpSpPr>
        <p:sp>
          <p:nvSpPr>
            <p:cNvPr id="168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4" name="Group 2"/>
          <p:cNvGrpSpPr/>
          <p:nvPr/>
        </p:nvGrpSpPr>
        <p:grpSpPr bwMode="auto">
          <a:xfrm>
            <a:off x="2233047" y="1920013"/>
            <a:ext cx="1199422" cy="431792"/>
            <a:chOff x="-126" y="90"/>
            <a:chExt cx="4284" cy="1337"/>
          </a:xfrm>
        </p:grpSpPr>
        <p:sp>
          <p:nvSpPr>
            <p:cNvPr id="17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1" name="Group 2"/>
          <p:cNvGrpSpPr/>
          <p:nvPr/>
        </p:nvGrpSpPr>
        <p:grpSpPr bwMode="auto">
          <a:xfrm>
            <a:off x="2233047" y="2543713"/>
            <a:ext cx="1199422" cy="431792"/>
            <a:chOff x="-126" y="90"/>
            <a:chExt cx="4284" cy="1337"/>
          </a:xfrm>
        </p:grpSpPr>
        <p:sp>
          <p:nvSpPr>
            <p:cNvPr id="21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6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8" name="Group 2"/>
          <p:cNvGrpSpPr/>
          <p:nvPr/>
        </p:nvGrpSpPr>
        <p:grpSpPr bwMode="auto">
          <a:xfrm>
            <a:off x="2233047" y="3167412"/>
            <a:ext cx="1199422" cy="431792"/>
            <a:chOff x="-126" y="90"/>
            <a:chExt cx="4284" cy="1337"/>
          </a:xfrm>
        </p:grpSpPr>
        <p:sp>
          <p:nvSpPr>
            <p:cNvPr id="21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5" name="Group 2"/>
          <p:cNvGrpSpPr/>
          <p:nvPr/>
        </p:nvGrpSpPr>
        <p:grpSpPr bwMode="auto">
          <a:xfrm>
            <a:off x="2233047" y="3815100"/>
            <a:ext cx="1199422" cy="431792"/>
            <a:chOff x="-126" y="90"/>
            <a:chExt cx="4284" cy="1337"/>
          </a:xfrm>
        </p:grpSpPr>
        <p:sp>
          <p:nvSpPr>
            <p:cNvPr id="22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0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2" name="Group 2"/>
          <p:cNvGrpSpPr/>
          <p:nvPr/>
        </p:nvGrpSpPr>
        <p:grpSpPr bwMode="auto">
          <a:xfrm rot="10800000">
            <a:off x="3816284" y="1416256"/>
            <a:ext cx="1199422" cy="431792"/>
            <a:chOff x="-126" y="90"/>
            <a:chExt cx="4284" cy="1337"/>
          </a:xfrm>
        </p:grpSpPr>
        <p:sp>
          <p:nvSpPr>
            <p:cNvPr id="23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7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9" name="Group 2"/>
          <p:cNvGrpSpPr/>
          <p:nvPr/>
        </p:nvGrpSpPr>
        <p:grpSpPr bwMode="auto">
          <a:xfrm rot="10800000">
            <a:off x="3816284" y="1991979"/>
            <a:ext cx="1199422" cy="431792"/>
            <a:chOff x="-126" y="90"/>
            <a:chExt cx="4284" cy="1337"/>
          </a:xfrm>
        </p:grpSpPr>
        <p:sp>
          <p:nvSpPr>
            <p:cNvPr id="24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2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3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4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" name="Group 2"/>
          <p:cNvGrpSpPr/>
          <p:nvPr/>
        </p:nvGrpSpPr>
        <p:grpSpPr bwMode="auto">
          <a:xfrm rot="10800000">
            <a:off x="3816284" y="2639666"/>
            <a:ext cx="1199422" cy="431792"/>
            <a:chOff x="-126" y="90"/>
            <a:chExt cx="4284" cy="1337"/>
          </a:xfrm>
        </p:grpSpPr>
        <p:sp>
          <p:nvSpPr>
            <p:cNvPr id="24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1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3" name="Group 2"/>
          <p:cNvGrpSpPr/>
          <p:nvPr/>
        </p:nvGrpSpPr>
        <p:grpSpPr bwMode="auto">
          <a:xfrm rot="10800000">
            <a:off x="3816284" y="3263366"/>
            <a:ext cx="1199422" cy="431792"/>
            <a:chOff x="-126" y="90"/>
            <a:chExt cx="4284" cy="1337"/>
          </a:xfrm>
        </p:grpSpPr>
        <p:sp>
          <p:nvSpPr>
            <p:cNvPr id="25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5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8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0" name="Group 2"/>
          <p:cNvGrpSpPr/>
          <p:nvPr/>
        </p:nvGrpSpPr>
        <p:grpSpPr bwMode="auto">
          <a:xfrm rot="10800000">
            <a:off x="3792296" y="3911054"/>
            <a:ext cx="1199422" cy="431792"/>
            <a:chOff x="-126" y="90"/>
            <a:chExt cx="4284" cy="1337"/>
          </a:xfrm>
        </p:grpSpPr>
        <p:sp>
          <p:nvSpPr>
            <p:cNvPr id="26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2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5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7" name="Group 74"/>
          <p:cNvGrpSpPr/>
          <p:nvPr/>
        </p:nvGrpSpPr>
        <p:grpSpPr bwMode="auto">
          <a:xfrm>
            <a:off x="3480446" y="1560187"/>
            <a:ext cx="287861" cy="71965"/>
            <a:chOff x="0" y="0"/>
            <a:chExt cx="384" cy="48"/>
          </a:xfrm>
        </p:grpSpPr>
        <p:sp>
          <p:nvSpPr>
            <p:cNvPr id="268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9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0" name="Group 74"/>
          <p:cNvGrpSpPr/>
          <p:nvPr/>
        </p:nvGrpSpPr>
        <p:grpSpPr bwMode="auto">
          <a:xfrm>
            <a:off x="3480446" y="2135909"/>
            <a:ext cx="287861" cy="71965"/>
            <a:chOff x="0" y="0"/>
            <a:chExt cx="384" cy="48"/>
          </a:xfrm>
        </p:grpSpPr>
        <p:sp>
          <p:nvSpPr>
            <p:cNvPr id="271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2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3" name="Group 74"/>
          <p:cNvGrpSpPr/>
          <p:nvPr/>
        </p:nvGrpSpPr>
        <p:grpSpPr bwMode="auto">
          <a:xfrm>
            <a:off x="3480446" y="4054985"/>
            <a:ext cx="287861" cy="71965"/>
            <a:chOff x="0" y="0"/>
            <a:chExt cx="384" cy="48"/>
          </a:xfrm>
        </p:grpSpPr>
        <p:sp>
          <p:nvSpPr>
            <p:cNvPr id="274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5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3480446" y="2735620"/>
            <a:ext cx="311850" cy="167919"/>
            <a:chOff x="11256690" y="4986586"/>
            <a:chExt cx="864096" cy="3024336"/>
          </a:xfrm>
        </p:grpSpPr>
        <p:grpSp>
          <p:nvGrpSpPr>
            <p:cNvPr id="277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79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0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78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480446" y="3359320"/>
            <a:ext cx="311850" cy="167919"/>
            <a:chOff x="11256690" y="4986586"/>
            <a:chExt cx="864096" cy="3024336"/>
          </a:xfrm>
        </p:grpSpPr>
        <p:grpSp>
          <p:nvGrpSpPr>
            <p:cNvPr id="282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84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5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83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86" name="Line 115"/>
          <p:cNvSpPr>
            <a:spLocks noChangeShapeType="1"/>
          </p:cNvSpPr>
          <p:nvPr/>
        </p:nvSpPr>
        <p:spPr bwMode="auto">
          <a:xfrm flipH="1">
            <a:off x="2411786" y="2355761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7" name="Line 115"/>
          <p:cNvSpPr>
            <a:spLocks noChangeShapeType="1"/>
          </p:cNvSpPr>
          <p:nvPr/>
        </p:nvSpPr>
        <p:spPr bwMode="auto">
          <a:xfrm flipH="1">
            <a:off x="2416790" y="2975505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8" name="Line 115"/>
          <p:cNvSpPr>
            <a:spLocks noChangeShapeType="1"/>
          </p:cNvSpPr>
          <p:nvPr/>
        </p:nvSpPr>
        <p:spPr bwMode="auto">
          <a:xfrm flipH="1">
            <a:off x="2384094" y="3600014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9" name="Line 115"/>
          <p:cNvSpPr>
            <a:spLocks noChangeShapeType="1"/>
          </p:cNvSpPr>
          <p:nvPr/>
        </p:nvSpPr>
        <p:spPr bwMode="auto">
          <a:xfrm flipH="1">
            <a:off x="2505084" y="4250849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0" name="Line 115"/>
          <p:cNvSpPr>
            <a:spLocks noChangeShapeType="1"/>
          </p:cNvSpPr>
          <p:nvPr/>
        </p:nvSpPr>
        <p:spPr bwMode="auto">
          <a:xfrm flipH="1">
            <a:off x="4569392" y="1272325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1" name="Line 115"/>
          <p:cNvSpPr>
            <a:spLocks noChangeShapeType="1"/>
          </p:cNvSpPr>
          <p:nvPr/>
        </p:nvSpPr>
        <p:spPr bwMode="auto">
          <a:xfrm flipH="1">
            <a:off x="4579727" y="1807903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2" name="Line 115"/>
          <p:cNvSpPr>
            <a:spLocks noChangeShapeType="1"/>
          </p:cNvSpPr>
          <p:nvPr/>
        </p:nvSpPr>
        <p:spPr bwMode="auto">
          <a:xfrm flipH="1">
            <a:off x="4583915" y="2417142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3" name="Line 115"/>
          <p:cNvSpPr>
            <a:spLocks noChangeShapeType="1"/>
          </p:cNvSpPr>
          <p:nvPr/>
        </p:nvSpPr>
        <p:spPr bwMode="auto">
          <a:xfrm flipH="1">
            <a:off x="4583915" y="3054073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4" name="Line 115"/>
          <p:cNvSpPr>
            <a:spLocks noChangeShapeType="1"/>
          </p:cNvSpPr>
          <p:nvPr/>
        </p:nvSpPr>
        <p:spPr bwMode="auto">
          <a:xfrm flipH="1">
            <a:off x="4559926" y="3675181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5" name="Line 115"/>
          <p:cNvSpPr>
            <a:spLocks noChangeShapeType="1"/>
          </p:cNvSpPr>
          <p:nvPr/>
        </p:nvSpPr>
        <p:spPr bwMode="auto">
          <a:xfrm flipH="1">
            <a:off x="2376978" y="1200360"/>
            <a:ext cx="191908" cy="119942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6" name="Line 115"/>
          <p:cNvSpPr>
            <a:spLocks noChangeShapeType="1"/>
          </p:cNvSpPr>
          <p:nvPr/>
        </p:nvSpPr>
        <p:spPr bwMode="auto">
          <a:xfrm flipH="1">
            <a:off x="4639803" y="4338891"/>
            <a:ext cx="189498" cy="9595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111" name="Rectangle 123"/>
          <p:cNvSpPr>
            <a:spLocks noChangeArrowheads="1"/>
          </p:cNvSpPr>
          <p:nvPr/>
        </p:nvSpPr>
        <p:spPr bwMode="auto">
          <a:xfrm>
            <a:off x="3043062" y="2004799"/>
            <a:ext cx="1188022" cy="3510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12" name="Rectangle 124"/>
          <p:cNvSpPr>
            <a:spLocks noChangeArrowheads="1"/>
          </p:cNvSpPr>
          <p:nvPr/>
        </p:nvSpPr>
        <p:spPr bwMode="auto">
          <a:xfrm>
            <a:off x="3407569" y="1950798"/>
            <a:ext cx="432008" cy="459008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13" name="Rectangle 124"/>
          <p:cNvSpPr>
            <a:spLocks noChangeArrowheads="1"/>
          </p:cNvSpPr>
          <p:nvPr/>
        </p:nvSpPr>
        <p:spPr bwMode="auto">
          <a:xfrm>
            <a:off x="3407569" y="2571810"/>
            <a:ext cx="432008" cy="459008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793750" y="412750"/>
            <a:ext cx="422148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25358" tIns="13214" rIns="25358" bIns="1321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 DNA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分子的平面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35600" y="1165225"/>
            <a:ext cx="3227070" cy="2889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5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　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3）两条链上的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碱基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通过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氢键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连结起来，形成碱基对，且遵循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碱基互补配对原则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zh-CN" sz="2800" b="1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ldLvl="0" animBg="1"/>
      <p:bldP spid="286" grpId="0" bldLvl="0" animBg="1"/>
      <p:bldP spid="287" grpId="0" bldLvl="0" animBg="1"/>
      <p:bldP spid="288" grpId="0" bldLvl="0" animBg="1"/>
      <p:bldP spid="289" grpId="0" bldLvl="0" animBg="1"/>
      <p:bldP spid="290" grpId="0" bldLvl="0" animBg="1"/>
      <p:bldP spid="291" grpId="0" bldLvl="0" animBg="1"/>
      <p:bldP spid="292" grpId="0" bldLvl="0" animBg="1"/>
      <p:bldP spid="293" grpId="0" bldLvl="0" animBg="1"/>
      <p:bldP spid="294" grpId="0" bldLvl="0" animBg="1"/>
      <p:bldP spid="295" grpId="0" bldLvl="0" animBg="1"/>
      <p:bldP spid="296" grpId="0" bldLvl="0" animBg="1"/>
      <p:bldP spid="111" grpId="0" bldLvl="0" animBg="1"/>
      <p:bldP spid="112" grpId="0" bldLvl="0" animBg="1"/>
      <p:bldP spid="1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11" descr="IMG_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916940"/>
            <a:ext cx="5689600" cy="3742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36866" descr="U64P1T68D22768F1023DT200604031425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10" y="0"/>
            <a:ext cx="3628390" cy="3916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Line 115"/>
          <p:cNvSpPr>
            <a:spLocks noChangeShapeType="1"/>
          </p:cNvSpPr>
          <p:nvPr/>
        </p:nvSpPr>
        <p:spPr bwMode="auto">
          <a:xfrm flipH="1">
            <a:off x="2225920" y="1707061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73" name="Group 2"/>
          <p:cNvGrpSpPr/>
          <p:nvPr/>
        </p:nvGrpSpPr>
        <p:grpSpPr bwMode="auto">
          <a:xfrm>
            <a:off x="2034013" y="1874980"/>
            <a:ext cx="1199422" cy="431792"/>
            <a:chOff x="-126" y="90"/>
            <a:chExt cx="4284" cy="1337"/>
          </a:xfrm>
        </p:grpSpPr>
        <p:sp>
          <p:nvSpPr>
            <p:cNvPr id="17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7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89" name="Group 2"/>
          <p:cNvGrpSpPr/>
          <p:nvPr/>
        </p:nvGrpSpPr>
        <p:grpSpPr bwMode="auto">
          <a:xfrm>
            <a:off x="2034013" y="2498680"/>
            <a:ext cx="1199422" cy="431792"/>
            <a:chOff x="-126" y="90"/>
            <a:chExt cx="4284" cy="1337"/>
          </a:xfrm>
        </p:grpSpPr>
        <p:sp>
          <p:nvSpPr>
            <p:cNvPr id="19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1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8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0" name="Group 2"/>
          <p:cNvGrpSpPr/>
          <p:nvPr/>
        </p:nvGrpSpPr>
        <p:grpSpPr bwMode="auto">
          <a:xfrm>
            <a:off x="2034013" y="3122379"/>
            <a:ext cx="1199422" cy="431792"/>
            <a:chOff x="-126" y="90"/>
            <a:chExt cx="4284" cy="1337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7" name="Group 2"/>
          <p:cNvGrpSpPr/>
          <p:nvPr/>
        </p:nvGrpSpPr>
        <p:grpSpPr bwMode="auto">
          <a:xfrm>
            <a:off x="2034013" y="3770067"/>
            <a:ext cx="1199422" cy="431792"/>
            <a:chOff x="-126" y="90"/>
            <a:chExt cx="4284" cy="1337"/>
          </a:xfrm>
        </p:grpSpPr>
        <p:sp>
          <p:nvSpPr>
            <p:cNvPr id="218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3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4" name="Group 2"/>
          <p:cNvGrpSpPr/>
          <p:nvPr/>
        </p:nvGrpSpPr>
        <p:grpSpPr bwMode="auto">
          <a:xfrm rot="10800000">
            <a:off x="3617250" y="1371223"/>
            <a:ext cx="1199422" cy="431792"/>
            <a:chOff x="-126" y="90"/>
            <a:chExt cx="4284" cy="1337"/>
          </a:xfrm>
        </p:grpSpPr>
        <p:sp>
          <p:nvSpPr>
            <p:cNvPr id="225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6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8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1" name="Group 2"/>
          <p:cNvGrpSpPr/>
          <p:nvPr/>
        </p:nvGrpSpPr>
        <p:grpSpPr bwMode="auto">
          <a:xfrm rot="10800000">
            <a:off x="3617250" y="1946946"/>
            <a:ext cx="1199422" cy="431792"/>
            <a:chOff x="-126" y="90"/>
            <a:chExt cx="4284" cy="1337"/>
          </a:xfrm>
        </p:grpSpPr>
        <p:sp>
          <p:nvSpPr>
            <p:cNvPr id="23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3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6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8" name="Group 2"/>
          <p:cNvGrpSpPr/>
          <p:nvPr/>
        </p:nvGrpSpPr>
        <p:grpSpPr bwMode="auto">
          <a:xfrm rot="10800000">
            <a:off x="3617250" y="2594633"/>
            <a:ext cx="1199422" cy="431792"/>
            <a:chOff x="-126" y="90"/>
            <a:chExt cx="4284" cy="1337"/>
          </a:xfrm>
        </p:grpSpPr>
        <p:sp>
          <p:nvSpPr>
            <p:cNvPr id="23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0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3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5" name="Group 2"/>
          <p:cNvGrpSpPr/>
          <p:nvPr/>
        </p:nvGrpSpPr>
        <p:grpSpPr bwMode="auto">
          <a:xfrm rot="10800000">
            <a:off x="3617250" y="3218333"/>
            <a:ext cx="1199422" cy="431792"/>
            <a:chOff x="-126" y="90"/>
            <a:chExt cx="4284" cy="1337"/>
          </a:xfrm>
        </p:grpSpPr>
        <p:sp>
          <p:nvSpPr>
            <p:cNvPr id="24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7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0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2" name="Group 2"/>
          <p:cNvGrpSpPr/>
          <p:nvPr/>
        </p:nvGrpSpPr>
        <p:grpSpPr bwMode="auto">
          <a:xfrm rot="10800000">
            <a:off x="3593262" y="3866021"/>
            <a:ext cx="1199422" cy="431792"/>
            <a:chOff x="-126" y="90"/>
            <a:chExt cx="4284" cy="1337"/>
          </a:xfrm>
        </p:grpSpPr>
        <p:sp>
          <p:nvSpPr>
            <p:cNvPr id="25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7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9" name="Group 74"/>
          <p:cNvGrpSpPr/>
          <p:nvPr/>
        </p:nvGrpSpPr>
        <p:grpSpPr bwMode="auto">
          <a:xfrm>
            <a:off x="3281412" y="1515154"/>
            <a:ext cx="287861" cy="71965"/>
            <a:chOff x="0" y="0"/>
            <a:chExt cx="384" cy="48"/>
          </a:xfrm>
        </p:grpSpPr>
        <p:sp>
          <p:nvSpPr>
            <p:cNvPr id="260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1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62" name="Group 74"/>
          <p:cNvGrpSpPr/>
          <p:nvPr/>
        </p:nvGrpSpPr>
        <p:grpSpPr bwMode="auto">
          <a:xfrm>
            <a:off x="3281412" y="2090876"/>
            <a:ext cx="287861" cy="71965"/>
            <a:chOff x="0" y="0"/>
            <a:chExt cx="384" cy="48"/>
          </a:xfrm>
        </p:grpSpPr>
        <p:sp>
          <p:nvSpPr>
            <p:cNvPr id="263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4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65" name="Group 74"/>
          <p:cNvGrpSpPr/>
          <p:nvPr/>
        </p:nvGrpSpPr>
        <p:grpSpPr bwMode="auto">
          <a:xfrm>
            <a:off x="3281412" y="4009952"/>
            <a:ext cx="287861" cy="71965"/>
            <a:chOff x="0" y="0"/>
            <a:chExt cx="384" cy="48"/>
          </a:xfrm>
        </p:grpSpPr>
        <p:sp>
          <p:nvSpPr>
            <p:cNvPr id="266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7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3281412" y="2690587"/>
            <a:ext cx="311850" cy="167919"/>
            <a:chOff x="11256690" y="4986586"/>
            <a:chExt cx="864096" cy="3024336"/>
          </a:xfrm>
        </p:grpSpPr>
        <p:grpSp>
          <p:nvGrpSpPr>
            <p:cNvPr id="269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71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72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70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3281412" y="3314287"/>
            <a:ext cx="311850" cy="167919"/>
            <a:chOff x="11256690" y="4986586"/>
            <a:chExt cx="864096" cy="3024336"/>
          </a:xfrm>
        </p:grpSpPr>
        <p:grpSp>
          <p:nvGrpSpPr>
            <p:cNvPr id="274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76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77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75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78" name="Line 115"/>
          <p:cNvSpPr>
            <a:spLocks noChangeShapeType="1"/>
          </p:cNvSpPr>
          <p:nvPr/>
        </p:nvSpPr>
        <p:spPr bwMode="auto">
          <a:xfrm flipH="1">
            <a:off x="2212752" y="2310728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9" name="Line 115"/>
          <p:cNvSpPr>
            <a:spLocks noChangeShapeType="1"/>
          </p:cNvSpPr>
          <p:nvPr/>
        </p:nvSpPr>
        <p:spPr bwMode="auto">
          <a:xfrm flipH="1">
            <a:off x="2217756" y="2930472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0" name="Line 115"/>
          <p:cNvSpPr>
            <a:spLocks noChangeShapeType="1"/>
          </p:cNvSpPr>
          <p:nvPr/>
        </p:nvSpPr>
        <p:spPr bwMode="auto">
          <a:xfrm flipH="1">
            <a:off x="2185060" y="3554981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1" name="Line 115"/>
          <p:cNvSpPr>
            <a:spLocks noChangeShapeType="1"/>
          </p:cNvSpPr>
          <p:nvPr/>
        </p:nvSpPr>
        <p:spPr bwMode="auto">
          <a:xfrm flipH="1">
            <a:off x="2306050" y="4205816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2" name="Line 115"/>
          <p:cNvSpPr>
            <a:spLocks noChangeShapeType="1"/>
          </p:cNvSpPr>
          <p:nvPr/>
        </p:nvSpPr>
        <p:spPr bwMode="auto">
          <a:xfrm flipH="1">
            <a:off x="4370358" y="1227292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3" name="Line 115"/>
          <p:cNvSpPr>
            <a:spLocks noChangeShapeType="1"/>
          </p:cNvSpPr>
          <p:nvPr/>
        </p:nvSpPr>
        <p:spPr bwMode="auto">
          <a:xfrm flipH="1">
            <a:off x="4380693" y="1762870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4" name="Line 115"/>
          <p:cNvSpPr>
            <a:spLocks noChangeShapeType="1"/>
          </p:cNvSpPr>
          <p:nvPr/>
        </p:nvSpPr>
        <p:spPr bwMode="auto">
          <a:xfrm flipH="1">
            <a:off x="4384880" y="2372109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5" name="Line 115"/>
          <p:cNvSpPr>
            <a:spLocks noChangeShapeType="1"/>
          </p:cNvSpPr>
          <p:nvPr/>
        </p:nvSpPr>
        <p:spPr bwMode="auto">
          <a:xfrm flipH="1">
            <a:off x="4384880" y="3009041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6" name="Line 115"/>
          <p:cNvSpPr>
            <a:spLocks noChangeShapeType="1"/>
          </p:cNvSpPr>
          <p:nvPr/>
        </p:nvSpPr>
        <p:spPr bwMode="auto">
          <a:xfrm flipH="1">
            <a:off x="4360892" y="3630148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7" name="Line 115"/>
          <p:cNvSpPr>
            <a:spLocks noChangeShapeType="1"/>
          </p:cNvSpPr>
          <p:nvPr/>
        </p:nvSpPr>
        <p:spPr bwMode="auto">
          <a:xfrm flipH="1">
            <a:off x="2177943" y="1155327"/>
            <a:ext cx="191908" cy="119942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8" name="Line 115"/>
          <p:cNvSpPr>
            <a:spLocks noChangeShapeType="1"/>
          </p:cNvSpPr>
          <p:nvPr/>
        </p:nvSpPr>
        <p:spPr bwMode="auto">
          <a:xfrm flipH="1">
            <a:off x="4440769" y="4293858"/>
            <a:ext cx="189498" cy="9595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4044950" y="1178560"/>
            <a:ext cx="797560" cy="32639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29" name="Text Box 12"/>
          <p:cNvSpPr txBox="1">
            <a:spLocks noChangeArrowheads="1"/>
          </p:cNvSpPr>
          <p:nvPr/>
        </p:nvSpPr>
        <p:spPr bwMode="auto">
          <a:xfrm>
            <a:off x="307975" y="213678"/>
            <a:ext cx="326199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25358" tIns="13214" rIns="25358" bIns="1321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DNA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分子的特性</a:t>
            </a:r>
            <a:endParaRPr lang="zh-CN" altLang="en-US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6" name="Text Box 6"/>
          <p:cNvSpPr txBox="1">
            <a:spLocks noChangeArrowheads="1"/>
          </p:cNvSpPr>
          <p:nvPr/>
        </p:nvSpPr>
        <p:spPr bwMode="auto">
          <a:xfrm>
            <a:off x="4708525" y="658495"/>
            <a:ext cx="3164205" cy="446405"/>
          </a:xfrm>
          <a:prstGeom prst="rect">
            <a:avLst/>
          </a:prstGeom>
          <a:solidFill>
            <a:srgbClr val="0000FF"/>
          </a:solidFill>
          <a:ln w="3175">
            <a:noFill/>
            <a:miter lim="800000"/>
          </a:ln>
          <a:effectLst/>
        </p:spPr>
        <p:txBody>
          <a:bodyPr lIns="25358" tIns="13214" rIns="25358" bIns="1321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8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）稳定性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" name="AutoShape 121"/>
          <p:cNvSpPr>
            <a:spLocks noChangeArrowheads="1"/>
          </p:cNvSpPr>
          <p:nvPr/>
        </p:nvSpPr>
        <p:spPr bwMode="auto">
          <a:xfrm>
            <a:off x="4896066" y="1795316"/>
            <a:ext cx="405007" cy="188983"/>
          </a:xfrm>
          <a:prstGeom prst="rightArrow">
            <a:avLst>
              <a:gd name="adj1" fmla="val 50000"/>
              <a:gd name="adj2" fmla="val 68126"/>
            </a:avLst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500"/>
          </a:p>
        </p:txBody>
      </p:sp>
      <p:sp>
        <p:nvSpPr>
          <p:cNvPr id="157" name="Rectangle 123"/>
          <p:cNvSpPr>
            <a:spLocks noChangeArrowheads="1"/>
          </p:cNvSpPr>
          <p:nvPr/>
        </p:nvSpPr>
        <p:spPr bwMode="auto">
          <a:xfrm>
            <a:off x="2858332" y="3201789"/>
            <a:ext cx="1119717" cy="3510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64" name="Rectangle 123"/>
          <p:cNvSpPr>
            <a:spLocks noChangeArrowheads="1"/>
          </p:cNvSpPr>
          <p:nvPr/>
        </p:nvSpPr>
        <p:spPr bwMode="auto">
          <a:xfrm>
            <a:off x="2858332" y="3849376"/>
            <a:ext cx="1119717" cy="3510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66" name="AutoShape 124"/>
          <p:cNvSpPr>
            <a:spLocks noChangeArrowheads="1"/>
          </p:cNvSpPr>
          <p:nvPr/>
        </p:nvSpPr>
        <p:spPr bwMode="auto">
          <a:xfrm>
            <a:off x="3789045" y="3621447"/>
            <a:ext cx="1512028" cy="189003"/>
          </a:xfrm>
          <a:prstGeom prst="rightArrow">
            <a:avLst>
              <a:gd name="adj1" fmla="val 50000"/>
              <a:gd name="adj2" fmla="val 77766"/>
            </a:avLst>
          </a:prstGeom>
          <a:solidFill>
            <a:srgbClr val="FF0000"/>
          </a:solidFill>
          <a:ln w="9525">
            <a:noFill/>
            <a:bevel/>
          </a:ln>
          <a:effectLst/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500"/>
          </a:p>
        </p:txBody>
      </p:sp>
      <p:grpSp>
        <p:nvGrpSpPr>
          <p:cNvPr id="122" name="Group 2"/>
          <p:cNvGrpSpPr/>
          <p:nvPr/>
        </p:nvGrpSpPr>
        <p:grpSpPr bwMode="auto">
          <a:xfrm>
            <a:off x="2034013" y="1275269"/>
            <a:ext cx="1199422" cy="431792"/>
            <a:chOff x="-126" y="90"/>
            <a:chExt cx="4284" cy="1337"/>
          </a:xfrm>
        </p:grpSpPr>
        <p:sp>
          <p:nvSpPr>
            <p:cNvPr id="16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8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1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2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61940" y="1293495"/>
            <a:ext cx="378206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　</a:t>
            </a:r>
            <a:r>
              <a:rPr lang="zh-CN" altLang="zh-CN" sz="2800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两</a:t>
            </a:r>
            <a:r>
              <a:rPr lang="zh-CN" altLang="zh-CN" sz="28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条长链上的脱氧核糖与磷酸交替排列的顺序是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稳定</a:t>
            </a:r>
            <a:r>
              <a:rPr lang="zh-CN" altLang="zh-CN" sz="28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不变的。</a:t>
            </a:r>
            <a:endParaRPr lang="zh-CN" altLang="zh-CN" sz="28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4655" y="3425825"/>
            <a:ext cx="351663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内侧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碱基互补配对原则</a:t>
            </a:r>
            <a:r>
              <a:rPr lang="zh-CN" altLang="en-US" sz="28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不变。</a:t>
            </a:r>
            <a:endParaRPr lang="zh-CN" altLang="en-US" sz="28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990725" y="1085850"/>
            <a:ext cx="797560" cy="32639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ldLvl="0" animBg="1"/>
      <p:bldP spid="278" grpId="0" bldLvl="0" animBg="1"/>
      <p:bldP spid="279" grpId="0" bldLvl="0" animBg="1"/>
      <p:bldP spid="280" grpId="0" bldLvl="0" animBg="1"/>
      <p:bldP spid="281" grpId="0" bldLvl="0" animBg="1"/>
      <p:bldP spid="282" grpId="0" bldLvl="0" animBg="1"/>
      <p:bldP spid="283" grpId="0" bldLvl="0" animBg="1"/>
      <p:bldP spid="284" grpId="0" bldLvl="0" animBg="1"/>
      <p:bldP spid="285" grpId="0" bldLvl="0" animBg="1"/>
      <p:bldP spid="286" grpId="0" bldLvl="0" animBg="1"/>
      <p:bldP spid="287" grpId="0" bldLvl="0" animBg="1"/>
      <p:bldP spid="288" grpId="0" bldLvl="0" animBg="1"/>
      <p:bldP spid="108" grpId="0" bldLvl="0" animBg="1"/>
      <p:bldP spid="136" grpId="0" bldLvl="0" animBg="1" autoUpdateAnimBg="0"/>
      <p:bldP spid="143" grpId="0" bldLvl="0" animBg="1"/>
      <p:bldP spid="157" grpId="0" bldLvl="0" animBg="1"/>
      <p:bldP spid="164" grpId="0" bldLvl="0" animBg="1"/>
      <p:bldP spid="166" grpId="0" bldLvl="0" animBg="1"/>
      <p:bldP spid="2" grpId="0"/>
      <p:bldP spid="3" grpId="0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" name="Line 115"/>
          <p:cNvSpPr>
            <a:spLocks noChangeShapeType="1"/>
          </p:cNvSpPr>
          <p:nvPr/>
        </p:nvSpPr>
        <p:spPr bwMode="auto">
          <a:xfrm flipH="1">
            <a:off x="2387923" y="1707061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64" name="Group 2"/>
          <p:cNvGrpSpPr/>
          <p:nvPr/>
        </p:nvGrpSpPr>
        <p:grpSpPr bwMode="auto">
          <a:xfrm>
            <a:off x="2196016" y="1874980"/>
            <a:ext cx="1199422" cy="431792"/>
            <a:chOff x="-126" y="90"/>
            <a:chExt cx="4284" cy="1337"/>
          </a:xfrm>
        </p:grpSpPr>
        <p:sp>
          <p:nvSpPr>
            <p:cNvPr id="165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6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1" name="Group 2"/>
          <p:cNvGrpSpPr/>
          <p:nvPr/>
        </p:nvGrpSpPr>
        <p:grpSpPr bwMode="auto">
          <a:xfrm>
            <a:off x="2196016" y="2498680"/>
            <a:ext cx="1199422" cy="431792"/>
            <a:chOff x="-126" y="90"/>
            <a:chExt cx="4284" cy="1337"/>
          </a:xfrm>
        </p:grpSpPr>
        <p:sp>
          <p:nvSpPr>
            <p:cNvPr id="17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3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82" name="Group 2"/>
          <p:cNvGrpSpPr/>
          <p:nvPr/>
        </p:nvGrpSpPr>
        <p:grpSpPr bwMode="auto">
          <a:xfrm>
            <a:off x="2196016" y="3122379"/>
            <a:ext cx="1199422" cy="431792"/>
            <a:chOff x="-126" y="90"/>
            <a:chExt cx="4284" cy="1337"/>
          </a:xfrm>
        </p:grpSpPr>
        <p:sp>
          <p:nvSpPr>
            <p:cNvPr id="185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08" name="Group 2"/>
          <p:cNvGrpSpPr/>
          <p:nvPr/>
        </p:nvGrpSpPr>
        <p:grpSpPr bwMode="auto">
          <a:xfrm>
            <a:off x="2196016" y="3770067"/>
            <a:ext cx="1199422" cy="431792"/>
            <a:chOff x="-126" y="90"/>
            <a:chExt cx="4284" cy="1337"/>
          </a:xfrm>
        </p:grpSpPr>
        <p:sp>
          <p:nvSpPr>
            <p:cNvPr id="20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0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5" name="Group 2"/>
          <p:cNvGrpSpPr/>
          <p:nvPr/>
        </p:nvGrpSpPr>
        <p:grpSpPr bwMode="auto">
          <a:xfrm rot="10800000">
            <a:off x="3779253" y="1371223"/>
            <a:ext cx="1199422" cy="431792"/>
            <a:chOff x="-126" y="90"/>
            <a:chExt cx="4284" cy="1337"/>
          </a:xfrm>
        </p:grpSpPr>
        <p:sp>
          <p:nvSpPr>
            <p:cNvPr id="21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7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2" name="Group 2"/>
          <p:cNvGrpSpPr/>
          <p:nvPr/>
        </p:nvGrpSpPr>
        <p:grpSpPr bwMode="auto">
          <a:xfrm rot="10800000">
            <a:off x="3779253" y="1946946"/>
            <a:ext cx="1199422" cy="431792"/>
            <a:chOff x="-126" y="90"/>
            <a:chExt cx="4284" cy="1337"/>
          </a:xfrm>
        </p:grpSpPr>
        <p:sp>
          <p:nvSpPr>
            <p:cNvPr id="22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9" name="Group 2"/>
          <p:cNvGrpSpPr/>
          <p:nvPr/>
        </p:nvGrpSpPr>
        <p:grpSpPr bwMode="auto">
          <a:xfrm rot="10800000">
            <a:off x="3779253" y="2594633"/>
            <a:ext cx="1199422" cy="431792"/>
            <a:chOff x="-126" y="90"/>
            <a:chExt cx="4284" cy="1337"/>
          </a:xfrm>
        </p:grpSpPr>
        <p:sp>
          <p:nvSpPr>
            <p:cNvPr id="23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1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3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6" name="Group 2"/>
          <p:cNvGrpSpPr/>
          <p:nvPr/>
        </p:nvGrpSpPr>
        <p:grpSpPr bwMode="auto">
          <a:xfrm rot="10800000">
            <a:off x="3779253" y="3218333"/>
            <a:ext cx="1199422" cy="431792"/>
            <a:chOff x="-126" y="90"/>
            <a:chExt cx="4284" cy="1337"/>
          </a:xfrm>
        </p:grpSpPr>
        <p:sp>
          <p:nvSpPr>
            <p:cNvPr id="23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8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2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3" name="Group 2"/>
          <p:cNvGrpSpPr/>
          <p:nvPr/>
        </p:nvGrpSpPr>
        <p:grpSpPr bwMode="auto">
          <a:xfrm rot="10800000">
            <a:off x="3755265" y="3866021"/>
            <a:ext cx="1199422" cy="431792"/>
            <a:chOff x="-126" y="90"/>
            <a:chExt cx="4284" cy="1337"/>
          </a:xfrm>
        </p:grpSpPr>
        <p:sp>
          <p:nvSpPr>
            <p:cNvPr id="24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0" name="Group 74"/>
          <p:cNvGrpSpPr/>
          <p:nvPr/>
        </p:nvGrpSpPr>
        <p:grpSpPr bwMode="auto">
          <a:xfrm>
            <a:off x="3443415" y="1515154"/>
            <a:ext cx="287861" cy="71965"/>
            <a:chOff x="0" y="0"/>
            <a:chExt cx="384" cy="48"/>
          </a:xfrm>
        </p:grpSpPr>
        <p:sp>
          <p:nvSpPr>
            <p:cNvPr id="251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2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3" name="Group 74"/>
          <p:cNvGrpSpPr/>
          <p:nvPr/>
        </p:nvGrpSpPr>
        <p:grpSpPr bwMode="auto">
          <a:xfrm>
            <a:off x="3443415" y="2090876"/>
            <a:ext cx="287861" cy="71965"/>
            <a:chOff x="0" y="0"/>
            <a:chExt cx="384" cy="48"/>
          </a:xfrm>
        </p:grpSpPr>
        <p:sp>
          <p:nvSpPr>
            <p:cNvPr id="254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5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6" name="Group 74"/>
          <p:cNvGrpSpPr/>
          <p:nvPr/>
        </p:nvGrpSpPr>
        <p:grpSpPr bwMode="auto">
          <a:xfrm>
            <a:off x="3443415" y="4009952"/>
            <a:ext cx="287861" cy="71965"/>
            <a:chOff x="0" y="0"/>
            <a:chExt cx="384" cy="48"/>
          </a:xfrm>
        </p:grpSpPr>
        <p:sp>
          <p:nvSpPr>
            <p:cNvPr id="257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8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443415" y="2690587"/>
            <a:ext cx="311850" cy="167919"/>
            <a:chOff x="11256690" y="4986586"/>
            <a:chExt cx="864096" cy="3024336"/>
          </a:xfrm>
        </p:grpSpPr>
        <p:grpSp>
          <p:nvGrpSpPr>
            <p:cNvPr id="260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62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63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61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3443415" y="3314287"/>
            <a:ext cx="311850" cy="167919"/>
            <a:chOff x="11256690" y="4986586"/>
            <a:chExt cx="864096" cy="3024336"/>
          </a:xfrm>
        </p:grpSpPr>
        <p:grpSp>
          <p:nvGrpSpPr>
            <p:cNvPr id="265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67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68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66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69" name="Line 115"/>
          <p:cNvSpPr>
            <a:spLocks noChangeShapeType="1"/>
          </p:cNvSpPr>
          <p:nvPr/>
        </p:nvSpPr>
        <p:spPr bwMode="auto">
          <a:xfrm flipH="1">
            <a:off x="2374755" y="2310728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0" name="Line 115"/>
          <p:cNvSpPr>
            <a:spLocks noChangeShapeType="1"/>
          </p:cNvSpPr>
          <p:nvPr/>
        </p:nvSpPr>
        <p:spPr bwMode="auto">
          <a:xfrm flipH="1">
            <a:off x="2379759" y="2930472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1" name="Line 115"/>
          <p:cNvSpPr>
            <a:spLocks noChangeShapeType="1"/>
          </p:cNvSpPr>
          <p:nvPr/>
        </p:nvSpPr>
        <p:spPr bwMode="auto">
          <a:xfrm flipH="1">
            <a:off x="2347063" y="3554981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2" name="Line 115"/>
          <p:cNvSpPr>
            <a:spLocks noChangeShapeType="1"/>
          </p:cNvSpPr>
          <p:nvPr/>
        </p:nvSpPr>
        <p:spPr bwMode="auto">
          <a:xfrm flipH="1">
            <a:off x="2468053" y="4205816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3" name="Line 115"/>
          <p:cNvSpPr>
            <a:spLocks noChangeShapeType="1"/>
          </p:cNvSpPr>
          <p:nvPr/>
        </p:nvSpPr>
        <p:spPr bwMode="auto">
          <a:xfrm flipH="1">
            <a:off x="4532361" y="1227292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4" name="Line 115"/>
          <p:cNvSpPr>
            <a:spLocks noChangeShapeType="1"/>
          </p:cNvSpPr>
          <p:nvPr/>
        </p:nvSpPr>
        <p:spPr bwMode="auto">
          <a:xfrm flipH="1">
            <a:off x="4542696" y="1762870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5" name="Line 115"/>
          <p:cNvSpPr>
            <a:spLocks noChangeShapeType="1"/>
          </p:cNvSpPr>
          <p:nvPr/>
        </p:nvSpPr>
        <p:spPr bwMode="auto">
          <a:xfrm flipH="1">
            <a:off x="4546883" y="2372109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6" name="Line 115"/>
          <p:cNvSpPr>
            <a:spLocks noChangeShapeType="1"/>
          </p:cNvSpPr>
          <p:nvPr/>
        </p:nvSpPr>
        <p:spPr bwMode="auto">
          <a:xfrm flipH="1">
            <a:off x="4546883" y="3009041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7" name="Line 115"/>
          <p:cNvSpPr>
            <a:spLocks noChangeShapeType="1"/>
          </p:cNvSpPr>
          <p:nvPr/>
        </p:nvSpPr>
        <p:spPr bwMode="auto">
          <a:xfrm flipH="1">
            <a:off x="4522895" y="3630148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8" name="Line 115"/>
          <p:cNvSpPr>
            <a:spLocks noChangeShapeType="1"/>
          </p:cNvSpPr>
          <p:nvPr/>
        </p:nvSpPr>
        <p:spPr bwMode="auto">
          <a:xfrm flipH="1">
            <a:off x="2339946" y="1155327"/>
            <a:ext cx="191908" cy="119942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9" name="Line 115"/>
          <p:cNvSpPr>
            <a:spLocks noChangeShapeType="1"/>
          </p:cNvSpPr>
          <p:nvPr/>
        </p:nvSpPr>
        <p:spPr bwMode="auto">
          <a:xfrm flipH="1">
            <a:off x="4602772" y="4293858"/>
            <a:ext cx="189498" cy="9595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280" name="Group 2"/>
          <p:cNvGrpSpPr/>
          <p:nvPr/>
        </p:nvGrpSpPr>
        <p:grpSpPr bwMode="auto">
          <a:xfrm>
            <a:off x="2196016" y="1275269"/>
            <a:ext cx="1199422" cy="431792"/>
            <a:chOff x="-126" y="90"/>
            <a:chExt cx="4284" cy="1337"/>
          </a:xfrm>
        </p:grpSpPr>
        <p:sp>
          <p:nvSpPr>
            <p:cNvPr id="28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2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5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3654043" y="1275269"/>
            <a:ext cx="513009" cy="300654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290" name="Text Box 6"/>
          <p:cNvSpPr txBox="1">
            <a:spLocks noChangeArrowheads="1"/>
          </p:cNvSpPr>
          <p:nvPr/>
        </p:nvSpPr>
        <p:spPr bwMode="auto">
          <a:xfrm>
            <a:off x="4883150" y="681990"/>
            <a:ext cx="2246630" cy="422910"/>
          </a:xfrm>
          <a:prstGeom prst="rect">
            <a:avLst/>
          </a:prstGeom>
          <a:solidFill>
            <a:srgbClr val="0000FF"/>
          </a:solidFill>
          <a:ln w="3175">
            <a:noFill/>
            <a:miter lim="800000"/>
          </a:ln>
          <a:effectLst/>
        </p:spPr>
        <p:txBody>
          <a:bodyPr lIns="25358" tIns="13214" rIns="25358" bIns="1321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8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多样性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0335" y="1371600"/>
            <a:ext cx="3649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碱基对</a:t>
            </a:r>
            <a:r>
              <a:rPr lang="zh-CN" altLang="en-US" sz="2800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多种多样的排列次序</a:t>
            </a:r>
            <a:endParaRPr lang="zh-CN" altLang="zh-CN" sz="28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0335" y="2633980"/>
            <a:ext cx="392303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生物体内，一个最短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分子也大约有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4000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个碱基对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分子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4000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种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  <p:bldP spid="274" grpId="0" bldLvl="0" animBg="1"/>
      <p:bldP spid="275" grpId="0" bldLvl="0" animBg="1"/>
      <p:bldP spid="276" grpId="0" bldLvl="0" animBg="1"/>
      <p:bldP spid="277" grpId="0" bldLvl="0" animBg="1"/>
      <p:bldP spid="278" grpId="0" bldLvl="0" animBg="1"/>
      <p:bldP spid="279" grpId="0" bldLvl="0" animBg="1"/>
      <p:bldP spid="108" grpId="0" bldLvl="0" animBg="1"/>
      <p:bldP spid="2" grpId="0"/>
      <p:bldP spid="3" grpId="0"/>
      <p:bldP spid="2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3843046" y="1365755"/>
            <a:ext cx="472611" cy="291058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50" name="Line 115"/>
          <p:cNvSpPr>
            <a:spLocks noChangeShapeType="1"/>
          </p:cNvSpPr>
          <p:nvPr/>
        </p:nvSpPr>
        <p:spPr bwMode="auto">
          <a:xfrm flipH="1">
            <a:off x="2576927" y="1734062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57" name="Group 2"/>
          <p:cNvGrpSpPr/>
          <p:nvPr/>
        </p:nvGrpSpPr>
        <p:grpSpPr bwMode="auto">
          <a:xfrm>
            <a:off x="2385019" y="1901981"/>
            <a:ext cx="1199422" cy="431792"/>
            <a:chOff x="-126" y="90"/>
            <a:chExt cx="4284" cy="1337"/>
          </a:xfrm>
        </p:grpSpPr>
        <p:sp>
          <p:nvSpPr>
            <p:cNvPr id="16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5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8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0" name="Group 2"/>
          <p:cNvGrpSpPr/>
          <p:nvPr/>
        </p:nvGrpSpPr>
        <p:grpSpPr bwMode="auto">
          <a:xfrm>
            <a:off x="2385019" y="2525680"/>
            <a:ext cx="1199422" cy="431792"/>
            <a:chOff x="-126" y="90"/>
            <a:chExt cx="4284" cy="1337"/>
          </a:xfrm>
        </p:grpSpPr>
        <p:sp>
          <p:nvSpPr>
            <p:cNvPr id="17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2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7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9" name="Group 2"/>
          <p:cNvGrpSpPr/>
          <p:nvPr/>
        </p:nvGrpSpPr>
        <p:grpSpPr bwMode="auto">
          <a:xfrm>
            <a:off x="2385019" y="3149380"/>
            <a:ext cx="1199422" cy="431792"/>
            <a:chOff x="-126" y="90"/>
            <a:chExt cx="4284" cy="1337"/>
          </a:xfrm>
        </p:grpSpPr>
        <p:sp>
          <p:nvSpPr>
            <p:cNvPr id="18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5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1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07" name="Group 2"/>
          <p:cNvGrpSpPr/>
          <p:nvPr/>
        </p:nvGrpSpPr>
        <p:grpSpPr bwMode="auto">
          <a:xfrm>
            <a:off x="2385019" y="3797068"/>
            <a:ext cx="1199422" cy="431792"/>
            <a:chOff x="-126" y="90"/>
            <a:chExt cx="4284" cy="1337"/>
          </a:xfrm>
        </p:grpSpPr>
        <p:sp>
          <p:nvSpPr>
            <p:cNvPr id="208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4" name="Group 2"/>
          <p:cNvGrpSpPr/>
          <p:nvPr/>
        </p:nvGrpSpPr>
        <p:grpSpPr bwMode="auto">
          <a:xfrm rot="10800000">
            <a:off x="3968257" y="1398223"/>
            <a:ext cx="1199422" cy="431792"/>
            <a:chOff x="-126" y="90"/>
            <a:chExt cx="4284" cy="1337"/>
          </a:xfrm>
        </p:grpSpPr>
        <p:sp>
          <p:nvSpPr>
            <p:cNvPr id="215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6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7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8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1" name="Group 2"/>
          <p:cNvGrpSpPr/>
          <p:nvPr/>
        </p:nvGrpSpPr>
        <p:grpSpPr bwMode="auto">
          <a:xfrm rot="10800000">
            <a:off x="3968257" y="1973946"/>
            <a:ext cx="1199422" cy="431792"/>
            <a:chOff x="-126" y="90"/>
            <a:chExt cx="4284" cy="1337"/>
          </a:xfrm>
        </p:grpSpPr>
        <p:sp>
          <p:nvSpPr>
            <p:cNvPr id="22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3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6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8" name="Group 2"/>
          <p:cNvGrpSpPr/>
          <p:nvPr/>
        </p:nvGrpSpPr>
        <p:grpSpPr bwMode="auto">
          <a:xfrm rot="10800000">
            <a:off x="3968257" y="2621634"/>
            <a:ext cx="1199422" cy="431792"/>
            <a:chOff x="-126" y="90"/>
            <a:chExt cx="4284" cy="1337"/>
          </a:xfrm>
        </p:grpSpPr>
        <p:sp>
          <p:nvSpPr>
            <p:cNvPr id="22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0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3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5" name="Group 2"/>
          <p:cNvGrpSpPr/>
          <p:nvPr/>
        </p:nvGrpSpPr>
        <p:grpSpPr bwMode="auto">
          <a:xfrm rot="10800000">
            <a:off x="3968257" y="3245334"/>
            <a:ext cx="1199422" cy="431792"/>
            <a:chOff x="-126" y="90"/>
            <a:chExt cx="4284" cy="1337"/>
          </a:xfrm>
        </p:grpSpPr>
        <p:sp>
          <p:nvSpPr>
            <p:cNvPr id="23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7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0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2" name="Group 2"/>
          <p:cNvGrpSpPr/>
          <p:nvPr/>
        </p:nvGrpSpPr>
        <p:grpSpPr bwMode="auto">
          <a:xfrm rot="10800000">
            <a:off x="3944268" y="3893022"/>
            <a:ext cx="1199422" cy="431792"/>
            <a:chOff x="-126" y="90"/>
            <a:chExt cx="4284" cy="1337"/>
          </a:xfrm>
        </p:grpSpPr>
        <p:sp>
          <p:nvSpPr>
            <p:cNvPr id="24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7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9" name="Group 74"/>
          <p:cNvGrpSpPr/>
          <p:nvPr/>
        </p:nvGrpSpPr>
        <p:grpSpPr bwMode="auto">
          <a:xfrm>
            <a:off x="3632418" y="1542154"/>
            <a:ext cx="287861" cy="71965"/>
            <a:chOff x="0" y="0"/>
            <a:chExt cx="384" cy="48"/>
          </a:xfrm>
        </p:grpSpPr>
        <p:sp>
          <p:nvSpPr>
            <p:cNvPr id="250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1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2" name="Group 74"/>
          <p:cNvGrpSpPr/>
          <p:nvPr/>
        </p:nvGrpSpPr>
        <p:grpSpPr bwMode="auto">
          <a:xfrm>
            <a:off x="3632418" y="2117877"/>
            <a:ext cx="287861" cy="71965"/>
            <a:chOff x="0" y="0"/>
            <a:chExt cx="384" cy="48"/>
          </a:xfrm>
        </p:grpSpPr>
        <p:sp>
          <p:nvSpPr>
            <p:cNvPr id="253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4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5" name="Group 74"/>
          <p:cNvGrpSpPr/>
          <p:nvPr/>
        </p:nvGrpSpPr>
        <p:grpSpPr bwMode="auto">
          <a:xfrm>
            <a:off x="3632418" y="4036952"/>
            <a:ext cx="287861" cy="71965"/>
            <a:chOff x="0" y="0"/>
            <a:chExt cx="384" cy="48"/>
          </a:xfrm>
        </p:grpSpPr>
        <p:sp>
          <p:nvSpPr>
            <p:cNvPr id="256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57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3632418" y="2717588"/>
            <a:ext cx="311850" cy="167919"/>
            <a:chOff x="11256690" y="4986586"/>
            <a:chExt cx="864096" cy="3024336"/>
          </a:xfrm>
        </p:grpSpPr>
        <p:grpSp>
          <p:nvGrpSpPr>
            <p:cNvPr id="259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61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62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60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3632418" y="3341287"/>
            <a:ext cx="311850" cy="167919"/>
            <a:chOff x="11256690" y="4986586"/>
            <a:chExt cx="864096" cy="3024336"/>
          </a:xfrm>
        </p:grpSpPr>
        <p:grpSp>
          <p:nvGrpSpPr>
            <p:cNvPr id="264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66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67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65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68" name="Line 115"/>
          <p:cNvSpPr>
            <a:spLocks noChangeShapeType="1"/>
          </p:cNvSpPr>
          <p:nvPr/>
        </p:nvSpPr>
        <p:spPr bwMode="auto">
          <a:xfrm flipH="1">
            <a:off x="2563758" y="2337729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69" name="Line 115"/>
          <p:cNvSpPr>
            <a:spLocks noChangeShapeType="1"/>
          </p:cNvSpPr>
          <p:nvPr/>
        </p:nvSpPr>
        <p:spPr bwMode="auto">
          <a:xfrm flipH="1">
            <a:off x="2568762" y="2957472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0" name="Line 115"/>
          <p:cNvSpPr>
            <a:spLocks noChangeShapeType="1"/>
          </p:cNvSpPr>
          <p:nvPr/>
        </p:nvSpPr>
        <p:spPr bwMode="auto">
          <a:xfrm flipH="1">
            <a:off x="2536066" y="3581982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1" name="Line 115"/>
          <p:cNvSpPr>
            <a:spLocks noChangeShapeType="1"/>
          </p:cNvSpPr>
          <p:nvPr/>
        </p:nvSpPr>
        <p:spPr bwMode="auto">
          <a:xfrm flipH="1">
            <a:off x="2657056" y="4232816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2" name="Line 115"/>
          <p:cNvSpPr>
            <a:spLocks noChangeShapeType="1"/>
          </p:cNvSpPr>
          <p:nvPr/>
        </p:nvSpPr>
        <p:spPr bwMode="auto">
          <a:xfrm flipH="1">
            <a:off x="4721365" y="1254293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3" name="Line 115"/>
          <p:cNvSpPr>
            <a:spLocks noChangeShapeType="1"/>
          </p:cNvSpPr>
          <p:nvPr/>
        </p:nvSpPr>
        <p:spPr bwMode="auto">
          <a:xfrm flipH="1">
            <a:off x="4731699" y="1789871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4" name="Line 115"/>
          <p:cNvSpPr>
            <a:spLocks noChangeShapeType="1"/>
          </p:cNvSpPr>
          <p:nvPr/>
        </p:nvSpPr>
        <p:spPr bwMode="auto">
          <a:xfrm flipH="1">
            <a:off x="4735887" y="2399110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5" name="Line 115"/>
          <p:cNvSpPr>
            <a:spLocks noChangeShapeType="1"/>
          </p:cNvSpPr>
          <p:nvPr/>
        </p:nvSpPr>
        <p:spPr bwMode="auto">
          <a:xfrm flipH="1">
            <a:off x="4735887" y="3036041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6" name="Line 115"/>
          <p:cNvSpPr>
            <a:spLocks noChangeShapeType="1"/>
          </p:cNvSpPr>
          <p:nvPr/>
        </p:nvSpPr>
        <p:spPr bwMode="auto">
          <a:xfrm flipH="1">
            <a:off x="4711898" y="3657149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7" name="Line 115"/>
          <p:cNvSpPr>
            <a:spLocks noChangeShapeType="1"/>
          </p:cNvSpPr>
          <p:nvPr/>
        </p:nvSpPr>
        <p:spPr bwMode="auto">
          <a:xfrm flipH="1">
            <a:off x="2528950" y="1182327"/>
            <a:ext cx="191908" cy="119942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78" name="Line 115"/>
          <p:cNvSpPr>
            <a:spLocks noChangeShapeType="1"/>
          </p:cNvSpPr>
          <p:nvPr/>
        </p:nvSpPr>
        <p:spPr bwMode="auto">
          <a:xfrm flipH="1">
            <a:off x="4791776" y="4320858"/>
            <a:ext cx="189498" cy="9595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279" name="Group 2"/>
          <p:cNvGrpSpPr/>
          <p:nvPr/>
        </p:nvGrpSpPr>
        <p:grpSpPr bwMode="auto">
          <a:xfrm>
            <a:off x="2385019" y="1302270"/>
            <a:ext cx="1199422" cy="431792"/>
            <a:chOff x="-126" y="90"/>
            <a:chExt cx="4284" cy="1337"/>
          </a:xfrm>
        </p:grpSpPr>
        <p:sp>
          <p:nvSpPr>
            <p:cNvPr id="28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1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2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3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4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7" name="Text Box 6"/>
          <p:cNvSpPr txBox="1">
            <a:spLocks noChangeArrowheads="1"/>
          </p:cNvSpPr>
          <p:nvPr/>
        </p:nvSpPr>
        <p:spPr bwMode="auto">
          <a:xfrm>
            <a:off x="5072380" y="575310"/>
            <a:ext cx="2251075" cy="556260"/>
          </a:xfrm>
          <a:prstGeom prst="rect">
            <a:avLst/>
          </a:prstGeom>
          <a:solidFill>
            <a:srgbClr val="0000FF"/>
          </a:solidFill>
          <a:ln w="3175">
            <a:noFill/>
            <a:miter lim="800000"/>
          </a:ln>
          <a:effectLst/>
        </p:spPr>
        <p:txBody>
          <a:bodyPr lIns="25358" tIns="13214" rIns="25358" bIns="1321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8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特异性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8925" y="2219960"/>
            <a:ext cx="377507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每种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分子都有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特定的碱基对排列顺序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，代表了特定的遗传信息。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ldLvl="0" animBg="1"/>
      <p:bldP spid="150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  <p:bldP spid="274" grpId="0" bldLvl="0" animBg="1"/>
      <p:bldP spid="275" grpId="0" bldLvl="0" animBg="1"/>
      <p:bldP spid="276" grpId="0" bldLvl="0" animBg="1"/>
      <p:bldP spid="277" grpId="0" bldLvl="0" animBg="1"/>
      <p:bldP spid="278" grpId="0" bldLvl="0" animBg="1"/>
      <p:bldP spid="2" grpId="0"/>
      <p:bldP spid="2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88645" y="212090"/>
            <a:ext cx="4916805" cy="4603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kumimoji="1"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三、利用碱基互补配对原则的计算</a:t>
            </a:r>
            <a:endParaRPr kumimoji="1" lang="zh-CN" altLang="en-US" sz="2400" dirty="0" smtClean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61620" y="780415"/>
            <a:ext cx="84404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400" smtClean="0">
                <a:solidFill>
                  <a:srgbClr val="FF0000"/>
                </a:solidFill>
                <a:latin typeface="华文中宋" panose="02010600040101010101" pitchFamily="2" charset="-122"/>
              </a:rPr>
              <a:t>规律一：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在双链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DNA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分子中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(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以下均同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),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由于碱基互补配对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, 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故在数量上         </a:t>
            </a:r>
            <a:r>
              <a:rPr lang="en-US" altLang="zh-CN" sz="2400" b="0" smtClean="0">
                <a:solidFill>
                  <a:srgbClr val="FF0000"/>
                </a:solidFill>
                <a:latin typeface="华文中宋" panose="02010600040101010101" pitchFamily="2" charset="-122"/>
              </a:rPr>
              <a:t>A=T</a:t>
            </a:r>
            <a:r>
              <a:rPr lang="zh-CN" altLang="en-US" sz="2400" b="0" smtClean="0">
                <a:solidFill>
                  <a:srgbClr val="FF0000"/>
                </a:solidFill>
                <a:latin typeface="华文中宋" panose="02010600040101010101" pitchFamily="2" charset="-122"/>
              </a:rPr>
              <a:t>，</a:t>
            </a:r>
            <a:r>
              <a:rPr lang="en-US" altLang="zh-CN" sz="2400" b="0" smtClean="0">
                <a:solidFill>
                  <a:srgbClr val="FF0000"/>
                </a:solidFill>
                <a:latin typeface="华文中宋" panose="02010600040101010101" pitchFamily="2" charset="-122"/>
              </a:rPr>
              <a:t>C=G</a:t>
            </a:r>
            <a:r>
              <a:rPr lang="en-US" altLang="zh-CN" sz="2400" b="0" smtClean="0">
                <a:solidFill>
                  <a:srgbClr val="000000"/>
                </a:solidFill>
                <a:latin typeface="华文中宋" panose="02010600040101010101" pitchFamily="2" charset="-122"/>
              </a:rPr>
              <a:t> </a:t>
            </a:r>
            <a:endParaRPr lang="en-US" altLang="zh-CN" sz="2400" b="0" smtClean="0">
              <a:solidFill>
                <a:srgbClr val="000000"/>
              </a:solidFill>
              <a:latin typeface="华文中宋" panose="02010600040101010101" pitchFamily="2" charset="-122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85950" y="1979136"/>
            <a:ext cx="471424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27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A+G=T+C</a:t>
            </a:r>
            <a:r>
              <a:rPr lang="zh-CN" altLang="en-US" sz="27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，即嘌呤数</a:t>
            </a:r>
            <a:r>
              <a:rPr lang="en-US" altLang="zh-CN" sz="27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7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嘧啶数</a:t>
            </a:r>
            <a:endParaRPr lang="zh-CN" altLang="en-US" sz="270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75590" y="3162935"/>
            <a:ext cx="8426450" cy="16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</a:rPr>
              <a:t>例</a:t>
            </a:r>
            <a:r>
              <a:rPr lang="en-US" altLang="zh-CN" sz="2400" smtClean="0">
                <a:solidFill>
                  <a:srgbClr val="FF0000"/>
                </a:solidFill>
              </a:rPr>
              <a:t>1. </a:t>
            </a:r>
            <a:r>
              <a:rPr lang="zh-CN" altLang="en-US" sz="2100" smtClean="0">
                <a:solidFill>
                  <a:srgbClr val="000000"/>
                </a:solidFill>
              </a:rPr>
              <a:t>某双链</a:t>
            </a:r>
            <a:r>
              <a:rPr lang="en-US" altLang="zh-CN" sz="2100" smtClean="0">
                <a:solidFill>
                  <a:srgbClr val="000000"/>
                </a:solidFill>
              </a:rPr>
              <a:t>DNA</a:t>
            </a:r>
            <a:r>
              <a:rPr lang="zh-CN" altLang="en-US" sz="2100" smtClean="0">
                <a:solidFill>
                  <a:srgbClr val="000000"/>
                </a:solidFill>
              </a:rPr>
              <a:t>的分子中，鸟嘌呤的分子数占碱基总数的</a:t>
            </a:r>
            <a:r>
              <a:rPr lang="en-US" altLang="zh-CN" sz="2100" smtClean="0">
                <a:solidFill>
                  <a:srgbClr val="000000"/>
                </a:solidFill>
              </a:rPr>
              <a:t>22%</a:t>
            </a:r>
            <a:r>
              <a:rPr lang="zh-CN" altLang="en-US" sz="2100" smtClean="0">
                <a:solidFill>
                  <a:srgbClr val="000000"/>
                </a:solidFill>
              </a:rPr>
              <a:t>，那么胸腺嘧啶的分子数占碱基总数的</a:t>
            </a:r>
            <a:endParaRPr lang="zh-CN" altLang="en-US" sz="21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100" smtClean="0">
                <a:solidFill>
                  <a:srgbClr val="000000"/>
                </a:solidFill>
              </a:rPr>
              <a:t>  </a:t>
            </a:r>
            <a:r>
              <a:rPr lang="en-US" altLang="zh-CN" sz="2100" smtClean="0">
                <a:solidFill>
                  <a:srgbClr val="000000"/>
                </a:solidFill>
              </a:rPr>
              <a:t>A</a:t>
            </a:r>
            <a:r>
              <a:rPr lang="zh-CN" altLang="en-US" sz="2100" smtClean="0">
                <a:solidFill>
                  <a:srgbClr val="000000"/>
                </a:solidFill>
              </a:rPr>
              <a:t>、</a:t>
            </a:r>
            <a:r>
              <a:rPr lang="en-US" altLang="zh-CN" sz="2100" smtClean="0">
                <a:solidFill>
                  <a:srgbClr val="000000"/>
                </a:solidFill>
              </a:rPr>
              <a:t>22%      B</a:t>
            </a:r>
            <a:r>
              <a:rPr lang="zh-CN" altLang="en-US" sz="2100" smtClean="0">
                <a:solidFill>
                  <a:srgbClr val="000000"/>
                </a:solidFill>
              </a:rPr>
              <a:t>、</a:t>
            </a:r>
            <a:r>
              <a:rPr lang="en-US" altLang="zh-CN" sz="2100" smtClean="0">
                <a:solidFill>
                  <a:srgbClr val="000000"/>
                </a:solidFill>
              </a:rPr>
              <a:t>28%       C</a:t>
            </a:r>
            <a:r>
              <a:rPr lang="zh-CN" altLang="en-US" sz="2100" smtClean="0">
                <a:solidFill>
                  <a:srgbClr val="000000"/>
                </a:solidFill>
              </a:rPr>
              <a:t>、</a:t>
            </a:r>
            <a:r>
              <a:rPr lang="en-US" altLang="zh-CN" sz="2100" smtClean="0">
                <a:solidFill>
                  <a:srgbClr val="000000"/>
                </a:solidFill>
              </a:rPr>
              <a:t>78%       D</a:t>
            </a:r>
            <a:r>
              <a:rPr lang="zh-CN" altLang="en-US" sz="2100" smtClean="0">
                <a:solidFill>
                  <a:srgbClr val="000000"/>
                </a:solidFill>
              </a:rPr>
              <a:t>、</a:t>
            </a:r>
            <a:r>
              <a:rPr lang="en-US" altLang="zh-CN" sz="2100" smtClean="0">
                <a:solidFill>
                  <a:srgbClr val="000000"/>
                </a:solidFill>
              </a:rPr>
              <a:t>50%</a:t>
            </a:r>
            <a:endParaRPr lang="en-US" altLang="zh-CN" sz="2100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959293" y="4481830"/>
            <a:ext cx="39179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3000" smtClean="0">
                <a:solidFill>
                  <a:srgbClr val="FF0000"/>
                </a:solidFill>
              </a:rPr>
              <a:t>√</a:t>
            </a:r>
            <a:endParaRPr lang="en-US" altLang="zh-CN" sz="3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32774" grpId="0"/>
      <p:bldP spid="32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7500" y="381000"/>
            <a:ext cx="8698865" cy="17532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规律二：（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1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）在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DNA</a:t>
            </a:r>
            <a:r>
              <a:rPr kumimoji="1" lang="zh-CN" altLang="en-US" sz="2400" smtClean="0">
                <a:solidFill>
                  <a:srgbClr val="FF0000"/>
                </a:solidFill>
                <a:latin typeface="华文中宋" panose="02010600040101010101" pitchFamily="2" charset="-122"/>
              </a:rPr>
              <a:t>双链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中，假设一条单链的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A+G/T+C</a:t>
            </a:r>
            <a:endParaRPr kumimoji="1" lang="en-US" altLang="zh-CN" sz="2400" smtClean="0">
              <a:solidFill>
                <a:srgbClr val="380EE8"/>
              </a:solidFill>
              <a:latin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等于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m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，则另一条互补链的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A+G/T+C</a:t>
            </a: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的值互为倒数关系即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1/m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，在整个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DNA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分子中该值为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1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。</a:t>
            </a:r>
            <a:endParaRPr kumimoji="1" lang="zh-CN" altLang="en-US" sz="2400" smtClean="0">
              <a:solidFill>
                <a:srgbClr val="000000"/>
              </a:solidFill>
              <a:latin typeface="华文中宋" panose="02010600040101010101" pitchFamily="2" charset="-122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7500" y="2327910"/>
            <a:ext cx="8521065" cy="17532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  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（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2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）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DNA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双链中，一条单链的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A+T/G+C</a:t>
            </a: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等于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n</a:t>
            </a: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，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则另一条互补链的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A+T/G+C</a:t>
            </a: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的值是相等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，也为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n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，在整个</a:t>
            </a:r>
            <a:r>
              <a:rPr kumimoji="1" lang="en-US" altLang="zh-CN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DNA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分子中的</a:t>
            </a:r>
            <a:r>
              <a:rPr kumimoji="1" lang="en-US" altLang="zh-CN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A+T/G+C</a:t>
            </a:r>
            <a:r>
              <a:rPr kumimoji="1" lang="zh-CN" altLang="en-US" sz="2400" smtClean="0">
                <a:solidFill>
                  <a:srgbClr val="380EE8"/>
                </a:solidFill>
                <a:latin typeface="华文中宋" panose="02010600040101010101" pitchFamily="2" charset="-122"/>
              </a:rPr>
              <a:t>的值也相等</a:t>
            </a:r>
            <a:r>
              <a:rPr kumimoji="1" lang="zh-CN" altLang="en-US" sz="2400" smtClean="0">
                <a:solidFill>
                  <a:srgbClr val="000000"/>
                </a:solidFill>
                <a:latin typeface="华文中宋" panose="02010600040101010101" pitchFamily="2" charset="-122"/>
              </a:rPr>
              <a:t> 。</a:t>
            </a:r>
            <a:endParaRPr kumimoji="1" lang="zh-CN" altLang="en-US" sz="2400" smtClean="0">
              <a:solidFill>
                <a:srgbClr val="000000"/>
              </a:solidFill>
              <a:latin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8130" y="347980"/>
            <a:ext cx="868870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solidFill>
                  <a:schemeClr val="tx1"/>
                </a:solidFill>
              </a:rPr>
              <a:t>例</a:t>
            </a:r>
            <a:r>
              <a:rPr lang="en-US" altLang="zh-CN" sz="2400" smtClean="0">
                <a:solidFill>
                  <a:schemeClr val="tx1"/>
                </a:solidFill>
              </a:rPr>
              <a:t>2</a:t>
            </a:r>
            <a:r>
              <a:rPr lang="en-US" altLang="zh-CN" sz="2400" smtClean="0">
                <a:solidFill>
                  <a:srgbClr val="000000"/>
                </a:solidFill>
                <a:sym typeface="+mn-ea"/>
              </a:rPr>
              <a:t>.</a:t>
            </a:r>
            <a:r>
              <a:rPr lang="en-US" altLang="zh-CN" sz="2400" smtClean="0">
                <a:solidFill>
                  <a:srgbClr val="000000"/>
                </a:solidFill>
              </a:rPr>
              <a:t>DNA</a:t>
            </a:r>
            <a:r>
              <a:rPr lang="zh-CN" altLang="en-US" sz="2400" smtClean="0">
                <a:solidFill>
                  <a:srgbClr val="000000"/>
                </a:solidFill>
              </a:rPr>
              <a:t>的一条单链中（</a:t>
            </a:r>
            <a:r>
              <a:rPr lang="en-US" altLang="zh-CN" sz="2400" smtClean="0">
                <a:solidFill>
                  <a:srgbClr val="000000"/>
                </a:solidFill>
              </a:rPr>
              <a:t>A+G</a:t>
            </a:r>
            <a:r>
              <a:rPr lang="zh-CN" altLang="en-US" sz="2400" smtClean="0">
                <a:solidFill>
                  <a:srgbClr val="000000"/>
                </a:solidFill>
              </a:rPr>
              <a:t>）</a:t>
            </a:r>
            <a:r>
              <a:rPr lang="en-US" altLang="zh-CN" sz="2400" smtClean="0">
                <a:solidFill>
                  <a:srgbClr val="000000"/>
                </a:solidFill>
              </a:rPr>
              <a:t>/</a:t>
            </a:r>
            <a:r>
              <a:rPr lang="zh-CN" altLang="en-US" sz="2400" smtClean="0">
                <a:solidFill>
                  <a:srgbClr val="000000"/>
                </a:solidFill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</a:rPr>
              <a:t>T+C</a:t>
            </a:r>
            <a:r>
              <a:rPr lang="zh-CN" altLang="en-US" sz="2400" smtClean="0">
                <a:solidFill>
                  <a:srgbClr val="000000"/>
                </a:solidFill>
              </a:rPr>
              <a:t>）</a:t>
            </a:r>
            <a:r>
              <a:rPr lang="en-US" altLang="zh-CN" sz="2400" smtClean="0">
                <a:solidFill>
                  <a:srgbClr val="000000"/>
                </a:solidFill>
              </a:rPr>
              <a:t>=0.4</a:t>
            </a:r>
            <a:r>
              <a:rPr lang="zh-CN" altLang="en-US" sz="2400" smtClean="0">
                <a:solidFill>
                  <a:srgbClr val="000000"/>
                </a:solidFill>
              </a:rPr>
              <a:t>，</a:t>
            </a:r>
            <a:r>
              <a:rPr lang="zh-CN" altLang="en-US" sz="2400" smtClean="0">
                <a:solidFill>
                  <a:srgbClr val="000000"/>
                </a:solidFill>
              </a:rPr>
              <a:t>上述比例在其互补单链和整个</a:t>
            </a:r>
            <a:r>
              <a:rPr lang="en-US" altLang="zh-CN" sz="2400" smtClean="0">
                <a:solidFill>
                  <a:srgbClr val="000000"/>
                </a:solidFill>
              </a:rPr>
              <a:t>DNA</a:t>
            </a:r>
            <a:r>
              <a:rPr lang="zh-CN" altLang="en-US" sz="2400" smtClean="0">
                <a:solidFill>
                  <a:srgbClr val="000000"/>
                </a:solidFill>
              </a:rPr>
              <a:t>分子中分别是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</a:rPr>
              <a:t>  </a:t>
            </a:r>
            <a:r>
              <a:rPr lang="en-US" altLang="zh-CN" sz="2400" smtClean="0">
                <a:solidFill>
                  <a:srgbClr val="000000"/>
                </a:solidFill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0.4</a:t>
            </a:r>
            <a:r>
              <a:rPr lang="zh-CN" altLang="en-US" sz="2400" smtClean="0">
                <a:solidFill>
                  <a:srgbClr val="000000"/>
                </a:solidFill>
              </a:rPr>
              <a:t>和</a:t>
            </a:r>
            <a:r>
              <a:rPr lang="en-US" altLang="zh-CN" sz="2400" smtClean="0">
                <a:solidFill>
                  <a:srgbClr val="000000"/>
                </a:solidFill>
              </a:rPr>
              <a:t>0.5                     B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2.5</a:t>
            </a:r>
            <a:r>
              <a:rPr lang="zh-CN" altLang="en-US" sz="2400" smtClean="0">
                <a:solidFill>
                  <a:srgbClr val="000000"/>
                </a:solidFill>
              </a:rPr>
              <a:t>和</a:t>
            </a:r>
            <a:r>
              <a:rPr lang="en-US" altLang="zh-CN" sz="2400" smtClean="0">
                <a:solidFill>
                  <a:srgbClr val="000000"/>
                </a:solidFill>
              </a:rPr>
              <a:t>0.4     </a:t>
            </a:r>
            <a:endParaRPr lang="en-US" altLang="zh-CN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</a:rPr>
              <a:t>  C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2.5</a:t>
            </a:r>
            <a:r>
              <a:rPr lang="zh-CN" altLang="en-US" sz="2400" smtClean="0">
                <a:solidFill>
                  <a:srgbClr val="000000"/>
                </a:solidFill>
              </a:rPr>
              <a:t>和 </a:t>
            </a:r>
            <a:r>
              <a:rPr lang="en-US" altLang="zh-CN" sz="2400" smtClean="0">
                <a:solidFill>
                  <a:srgbClr val="000000"/>
                </a:solidFill>
              </a:rPr>
              <a:t>1.0                    D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0.4</a:t>
            </a:r>
            <a:r>
              <a:rPr lang="zh-CN" altLang="en-US" sz="2400" smtClean="0">
                <a:solidFill>
                  <a:srgbClr val="000000"/>
                </a:solidFill>
              </a:rPr>
              <a:t>和</a:t>
            </a:r>
            <a:r>
              <a:rPr lang="en-US" altLang="zh-CN" sz="2400" smtClean="0">
                <a:solidFill>
                  <a:srgbClr val="000000"/>
                </a:solidFill>
              </a:rPr>
              <a:t>1.0</a:t>
            </a:r>
            <a:endParaRPr lang="en-US" altLang="zh-CN" sz="2400" smtClean="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8130" y="2654935"/>
            <a:ext cx="848868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</a:rPr>
              <a:t>例</a:t>
            </a:r>
            <a:r>
              <a:rPr lang="en-US" altLang="zh-CN" sz="2400" smtClean="0">
                <a:solidFill>
                  <a:srgbClr val="000000"/>
                </a:solidFill>
              </a:rPr>
              <a:t>3.</a:t>
            </a:r>
            <a:r>
              <a:rPr lang="zh-CN" altLang="en-US" sz="2400" smtClean="0">
                <a:solidFill>
                  <a:srgbClr val="000000"/>
                </a:solidFill>
              </a:rPr>
              <a:t>在双链</a:t>
            </a:r>
            <a:r>
              <a:rPr lang="en-US" altLang="zh-CN" sz="2400" smtClean="0">
                <a:solidFill>
                  <a:srgbClr val="000000"/>
                </a:solidFill>
              </a:rPr>
              <a:t>DNA</a:t>
            </a:r>
            <a:r>
              <a:rPr lang="zh-CN" altLang="en-US" sz="2400" smtClean="0">
                <a:solidFill>
                  <a:srgbClr val="000000"/>
                </a:solidFill>
              </a:rPr>
              <a:t>分子中，</a:t>
            </a:r>
            <a:r>
              <a:rPr lang="en-US" altLang="zh-CN" sz="2400" smtClean="0">
                <a:solidFill>
                  <a:srgbClr val="000000"/>
                </a:solidFill>
              </a:rPr>
              <a:t>G</a:t>
            </a:r>
            <a:r>
              <a:rPr lang="zh-CN" altLang="en-US" sz="2400" smtClean="0">
                <a:solidFill>
                  <a:srgbClr val="000000"/>
                </a:solidFill>
              </a:rPr>
              <a:t>和</a:t>
            </a:r>
            <a:r>
              <a:rPr lang="en-US" altLang="zh-CN" sz="2400" smtClean="0">
                <a:solidFill>
                  <a:srgbClr val="000000"/>
                </a:solidFill>
              </a:rPr>
              <a:t>C</a:t>
            </a:r>
            <a:r>
              <a:rPr lang="zh-CN" altLang="en-US" sz="2400" smtClean="0">
                <a:solidFill>
                  <a:srgbClr val="000000"/>
                </a:solidFill>
              </a:rPr>
              <a:t>之和占全部碱基总数的</a:t>
            </a:r>
            <a:r>
              <a:rPr lang="en-US" altLang="zh-CN" sz="2400" smtClean="0">
                <a:solidFill>
                  <a:srgbClr val="000000"/>
                </a:solidFill>
              </a:rPr>
              <a:t>48%</a:t>
            </a:r>
            <a:r>
              <a:rPr lang="zh-CN" altLang="en-US" sz="2400" smtClean="0">
                <a:solidFill>
                  <a:srgbClr val="000000"/>
                </a:solidFill>
              </a:rPr>
              <a:t>，其中一条链的</a:t>
            </a:r>
            <a:r>
              <a:rPr lang="en-US" altLang="zh-CN" sz="2400" smtClean="0">
                <a:solidFill>
                  <a:srgbClr val="000000"/>
                </a:solidFill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</a:rPr>
              <a:t>占该链碱基数的</a:t>
            </a:r>
            <a:r>
              <a:rPr lang="en-US" altLang="zh-CN" sz="2400" smtClean="0">
                <a:solidFill>
                  <a:srgbClr val="000000"/>
                </a:solidFill>
              </a:rPr>
              <a:t>24%</a:t>
            </a:r>
            <a:r>
              <a:rPr lang="zh-CN" altLang="en-US" sz="2400" smtClean="0">
                <a:solidFill>
                  <a:srgbClr val="000000"/>
                </a:solidFill>
              </a:rPr>
              <a:t>，则另一条链中的</a:t>
            </a:r>
            <a:r>
              <a:rPr lang="en-US" altLang="zh-CN" sz="2400" smtClean="0">
                <a:solidFill>
                  <a:srgbClr val="000000"/>
                </a:solidFill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</a:rPr>
              <a:t>占该链碱基总数的百分比为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</a:rPr>
              <a:t>  </a:t>
            </a:r>
            <a:r>
              <a:rPr lang="en-US" altLang="zh-CN" sz="2400" smtClean="0">
                <a:solidFill>
                  <a:srgbClr val="000000"/>
                </a:solidFill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24%       B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26%        C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28%         D</a:t>
            </a:r>
            <a:r>
              <a:rPr lang="zh-CN" altLang="en-US" sz="2400" smtClean="0">
                <a:solidFill>
                  <a:srgbClr val="000000"/>
                </a:solidFill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</a:rPr>
              <a:t>76%</a:t>
            </a:r>
            <a:endParaRPr lang="en-US" altLang="zh-CN" sz="2400" smtClean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13013" y="2295684"/>
            <a:ext cx="39179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3000" smtClean="0">
                <a:solidFill>
                  <a:srgbClr val="FF0000"/>
                </a:solidFill>
              </a:rPr>
              <a:t>√</a:t>
            </a:r>
            <a:endParaRPr lang="en-US" altLang="zh-CN" sz="3000" smtClean="0">
              <a:solidFill>
                <a:srgbClr val="FF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60825" y="4590415"/>
            <a:ext cx="39941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3000" smtClean="0">
                <a:solidFill>
                  <a:srgbClr val="FF0000"/>
                </a:solidFill>
              </a:rPr>
              <a:t>√</a:t>
            </a:r>
            <a:endParaRPr lang="en-US" altLang="zh-CN" sz="3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9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2924810" y="389255"/>
            <a:ext cx="0" cy="2877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388360" y="361315"/>
            <a:ext cx="0" cy="2877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03" name="AutoShape 3"/>
          <p:cNvSpPr/>
          <p:nvPr/>
        </p:nvSpPr>
        <p:spPr bwMode="auto">
          <a:xfrm>
            <a:off x="2559685" y="361315"/>
            <a:ext cx="177165" cy="1272540"/>
          </a:xfrm>
          <a:prstGeom prst="leftBrace">
            <a:avLst>
              <a:gd name="adj1" fmla="val 16891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4" name="AutoShape 3"/>
          <p:cNvSpPr/>
          <p:nvPr/>
        </p:nvSpPr>
        <p:spPr bwMode="auto">
          <a:xfrm>
            <a:off x="2559685" y="1742440"/>
            <a:ext cx="160020" cy="1496060"/>
          </a:xfrm>
          <a:prstGeom prst="leftBrace">
            <a:avLst>
              <a:gd name="adj1" fmla="val 16891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5" name="文本框 4"/>
          <p:cNvSpPr txBox="1"/>
          <p:nvPr/>
        </p:nvSpPr>
        <p:spPr>
          <a:xfrm>
            <a:off x="1837055" y="841375"/>
            <a:ext cx="72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G+C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837055" y="2334260"/>
            <a:ext cx="62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A+T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790950" y="841375"/>
            <a:ext cx="1344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G+C=48%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790950" y="2387600"/>
            <a:ext cx="1344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A+T=52%</a:t>
            </a:r>
            <a:endParaRPr lang="en-US" altLang="zh-CN"/>
          </a:p>
        </p:txBody>
      </p:sp>
      <p:sp>
        <p:nvSpPr>
          <p:cNvPr id="9" name="AutoShape 3"/>
          <p:cNvSpPr/>
          <p:nvPr/>
        </p:nvSpPr>
        <p:spPr bwMode="auto">
          <a:xfrm flipH="1">
            <a:off x="3566160" y="1770380"/>
            <a:ext cx="117475" cy="1496060"/>
          </a:xfrm>
          <a:prstGeom prst="leftBrace">
            <a:avLst>
              <a:gd name="adj1" fmla="val 16891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10" name="AutoShape 3"/>
          <p:cNvSpPr/>
          <p:nvPr/>
        </p:nvSpPr>
        <p:spPr bwMode="auto">
          <a:xfrm flipH="1">
            <a:off x="3565525" y="389255"/>
            <a:ext cx="118110" cy="1272540"/>
          </a:xfrm>
          <a:prstGeom prst="leftBrace">
            <a:avLst>
              <a:gd name="adj1" fmla="val 16891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11" name="文本框 10"/>
          <p:cNvSpPr txBox="1"/>
          <p:nvPr/>
        </p:nvSpPr>
        <p:spPr>
          <a:xfrm>
            <a:off x="2578735" y="3441700"/>
            <a:ext cx="464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3312160" y="3441700"/>
            <a:ext cx="62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1'</a:t>
            </a:r>
            <a:endParaRPr lang="en-US" alt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2867660" y="1657350"/>
            <a:ext cx="161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84220" y="1657350"/>
            <a:ext cx="189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782570" y="2301240"/>
            <a:ext cx="23685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74695" y="2329815"/>
            <a:ext cx="24638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flipH="1">
            <a:off x="2658745" y="1880235"/>
            <a:ext cx="453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313430" y="1932940"/>
            <a:ext cx="370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2658745" y="2472055"/>
            <a:ext cx="370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 flipH="1">
            <a:off x="3312160" y="2472055"/>
            <a:ext cx="453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5704205" y="3646805"/>
            <a:ext cx="2847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则</a:t>
            </a:r>
            <a:r>
              <a:rPr lang="en-US" altLang="zh-CN" sz="2400">
                <a:sym typeface="+mn-ea"/>
              </a:rPr>
              <a:t>1'</a:t>
            </a:r>
            <a:r>
              <a:rPr lang="zh-CN" altLang="zh-CN" sz="2400" b="1">
                <a:sym typeface="+mn-ea"/>
              </a:rPr>
              <a:t>链中   </a:t>
            </a:r>
            <a:r>
              <a:rPr lang="en-US" altLang="zh-CN" sz="2400" b="1"/>
              <a:t>A=28%</a:t>
            </a:r>
            <a:endParaRPr lang="en-US" altLang="zh-CN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5968365" y="2387600"/>
            <a:ext cx="3246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</a:t>
            </a:r>
            <a:r>
              <a:rPr lang="zh-CN" altLang="zh-CN" sz="2400" b="1"/>
              <a:t>链中     </a:t>
            </a:r>
            <a:r>
              <a:rPr lang="en-US" altLang="zh-CN" sz="2400" b="1"/>
              <a:t>A=24%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4" grpId="0" bldLvl="0" animBg="1"/>
      <p:bldP spid="10" grpId="0" bldLvl="0" animBg="1"/>
      <p:bldP spid="5" grpId="0"/>
      <p:bldP spid="7" grpId="0"/>
      <p:bldP spid="6" grpId="0"/>
      <p:bldP spid="9" grpId="1" animBg="1"/>
      <p:bldP spid="8" grpId="0"/>
      <p:bldP spid="17" grpId="0"/>
      <p:bldP spid="18" grpId="0"/>
      <p:bldP spid="19" grpId="0"/>
      <p:bldP spid="20" grpId="0"/>
      <p:bldP spid="17" grpId="1"/>
      <p:bldP spid="19" grpId="1"/>
      <p:bldP spid="18" grpId="1"/>
      <p:bldP spid="20" grpId="1"/>
      <p:bldP spid="22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/>
          <p:nvPr/>
        </p:nvSpPr>
        <p:spPr bwMode="auto">
          <a:xfrm>
            <a:off x="2266950" y="394970"/>
            <a:ext cx="252730" cy="2862580"/>
          </a:xfrm>
          <a:prstGeom prst="leftBrace">
            <a:avLst>
              <a:gd name="adj1" fmla="val 16891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69515" y="230585"/>
            <a:ext cx="857250" cy="92202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化学组成单位</a:t>
            </a:r>
            <a:endParaRPr kumimoji="1" lang="zh-CN" altLang="en-US" sz="180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5" name="Rectangle 5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2469515" y="2607548"/>
            <a:ext cx="514350" cy="147637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双螺旋结构</a:t>
            </a:r>
            <a:endParaRPr kumimoji="1" lang="zh-CN" altLang="en-US" sz="180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6" name="AutoShape 6"/>
          <p:cNvSpPr/>
          <p:nvPr/>
        </p:nvSpPr>
        <p:spPr bwMode="auto">
          <a:xfrm>
            <a:off x="3377565" y="230505"/>
            <a:ext cx="225029" cy="767954"/>
          </a:xfrm>
          <a:prstGeom prst="leftBrace">
            <a:avLst>
              <a:gd name="adj1" fmla="val 2843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  <p:sp>
        <p:nvSpPr>
          <p:cNvPr id="25607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02355" y="230505"/>
            <a:ext cx="2343150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380EE8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基本单位</a:t>
            </a:r>
            <a:r>
              <a:rPr kumimoji="1" lang="en-US" altLang="zh-CN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kumimoji="1"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脱氧核苷酸</a:t>
            </a:r>
            <a:endParaRPr kumimoji="1"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8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46475" y="738744"/>
            <a:ext cx="571500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380EE8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种类</a:t>
            </a:r>
            <a:endParaRPr kumimoji="1"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187825" y="738505"/>
            <a:ext cx="2027555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380EE8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因碱基不同有四种</a:t>
            </a:r>
            <a:endParaRPr kumimoji="1"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55950" y="2310765"/>
            <a:ext cx="1031875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5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主要内容</a:t>
            </a:r>
            <a:endParaRPr kumimoji="1" lang="zh-CN" altLang="en-US" sz="150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1" name="Text 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2930525" y="3540125"/>
            <a:ext cx="2043430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5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zh-CN" altLang="en-US" sz="15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碱基互补配对及计算</a:t>
            </a:r>
            <a:endParaRPr kumimoji="1" lang="zh-CN" altLang="en-US" sz="150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55950" y="4187825"/>
            <a:ext cx="1994535" cy="32194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5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kumimoji="1" lang="zh-CN" altLang="en-US" sz="15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分子的结构特点</a:t>
            </a:r>
            <a:endParaRPr kumimoji="1" lang="zh-CN" altLang="en-US" sz="150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311650" y="1849120"/>
            <a:ext cx="4431665" cy="1245235"/>
          </a:xfrm>
          <a:prstGeom prst="rect">
            <a:avLst/>
          </a:prstGeom>
          <a:solidFill>
            <a:schemeClr val="bg1"/>
          </a:solidFill>
          <a:ln w="9525">
            <a:solidFill>
              <a:srgbClr val="380EE8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由两条反向平行的脱氧核苷酸长链盘旋而成。</a:t>
            </a:r>
            <a:endParaRPr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②</a:t>
            </a:r>
            <a:r>
              <a:rPr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外侧由脱氧核糖和磷酸交替连接构成基本骨架 ，碱基排列在内侧。</a:t>
            </a:r>
            <a:endParaRPr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③</a:t>
            </a:r>
            <a:r>
              <a:rPr lang="en-US" altLang="zh-CN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150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分子两条链上的碱基通过氢键连接成碱基对。</a:t>
            </a:r>
            <a:endParaRPr lang="zh-CN" altLang="en-US" sz="150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277485" y="4210685"/>
            <a:ext cx="2252980" cy="299085"/>
          </a:xfrm>
          <a:prstGeom prst="rect">
            <a:avLst/>
          </a:prstGeom>
          <a:solidFill>
            <a:schemeClr val="bg1"/>
          </a:solidFill>
          <a:ln w="9525">
            <a:solidFill>
              <a:srgbClr val="380EE8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350">
                <a:solidFill>
                  <a:srgbClr val="380E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稳定性、多样性、特异性</a:t>
            </a:r>
            <a:endParaRPr kumimoji="1" lang="zh-CN" altLang="en-US" sz="1350">
              <a:solidFill>
                <a:srgbClr val="380EE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5026898" y="3397647"/>
            <a:ext cx="2877740" cy="682228"/>
            <a:chOff x="3016" y="2867"/>
            <a:chExt cx="2417" cy="573"/>
          </a:xfrm>
        </p:grpSpPr>
        <p:sp>
          <p:nvSpPr>
            <p:cNvPr id="25618" name="Rectangle 16"/>
            <p:cNvSpPr>
              <a:spLocks noChangeArrowheads="1"/>
            </p:cNvSpPr>
            <p:nvPr/>
          </p:nvSpPr>
          <p:spPr bwMode="auto">
            <a:xfrm>
              <a:off x="3061" y="2950"/>
              <a:ext cx="2223" cy="480"/>
            </a:xfrm>
            <a:prstGeom prst="re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 sz="2100"/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3120" y="2867"/>
              <a:ext cx="23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2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—A —A —C —C— G —G—A— T—</a:t>
              </a:r>
              <a:endParaRPr kumimoji="1" lang="en-US" altLang="zh-CN" sz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016" y="3209"/>
              <a:ext cx="2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2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—T —T —G —G —C —C —T —A—</a:t>
              </a:r>
              <a:endParaRPr kumimoji="1" lang="en-US" altLang="zh-CN" sz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>
              <a:off x="3243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>
              <a:off x="3515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>
              <a:off x="3742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>
              <a:off x="4014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>
              <a:off x="4241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4513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" name="Line 25"/>
            <p:cNvSpPr>
              <a:spLocks noChangeShapeType="1"/>
            </p:cNvSpPr>
            <p:nvPr/>
          </p:nvSpPr>
          <p:spPr bwMode="auto">
            <a:xfrm>
              <a:off x="4740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" name="Line 26"/>
            <p:cNvSpPr>
              <a:spLocks noChangeShapeType="1"/>
            </p:cNvSpPr>
            <p:nvPr/>
          </p:nvSpPr>
          <p:spPr bwMode="auto">
            <a:xfrm>
              <a:off x="5012" y="3113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562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14045" y="1651000"/>
            <a:ext cx="1652905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2250" b="1" smtClean="0">
                <a:solidFill>
                  <a:srgbClr val="000099"/>
                </a:solidFill>
              </a:rPr>
              <a:t>DNA</a:t>
            </a:r>
            <a:r>
              <a:rPr lang="zh-CN" altLang="en-US" sz="2250" b="1" smtClean="0">
                <a:solidFill>
                  <a:srgbClr val="000099"/>
                </a:solidFill>
              </a:rPr>
              <a:t>结构</a:t>
            </a:r>
            <a:endParaRPr lang="zh-CN" altLang="en-US" sz="3150" smtClean="0">
              <a:solidFill>
                <a:srgbClr val="00009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250" y="323215"/>
            <a:ext cx="209486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800" kern="100" dirty="0" smtClean="0">
                <a:latin typeface="+mn-ea"/>
                <a:ea typeface="+mn-ea"/>
              </a:rPr>
              <a:t>归纳总结</a:t>
            </a:r>
            <a:endParaRPr lang="zh-CN" altLang="zh-CN" sz="2800" kern="100" dirty="0">
              <a:latin typeface="+mn-ea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69515" y="1346200"/>
            <a:ext cx="3097530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双螺旋结构模型的建立过程</a:t>
            </a:r>
            <a:endParaRPr kumimoji="1" lang="zh-CN" altLang="en-US" sz="180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2930525" y="2451100"/>
            <a:ext cx="225425" cy="1870710"/>
          </a:xfrm>
          <a:prstGeom prst="leftBrace">
            <a:avLst>
              <a:gd name="adj1" fmla="val 2843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endParaRPr lang="zh-CN" altLang="en-US" sz="2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nimBg="1"/>
      <p:bldP spid="25609" grpId="0" bldLvl="0" animBg="1"/>
      <p:bldP spid="25610" grpId="0" bldLvl="0" animBg="1"/>
      <p:bldP spid="25611" grpId="0" bldLvl="0" animBg="1"/>
      <p:bldP spid="25612" grpId="0" bldLvl="0" animBg="1"/>
      <p:bldP spid="25613" grpId="0" bldLvl="0" animBg="1"/>
      <p:bldP spid="25614" grpId="0" bldLvl="0" animBg="1"/>
      <p:bldP spid="25627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5813822" y="2950369"/>
            <a:ext cx="1590675" cy="1969294"/>
            <a:chOff x="3904" y="2650"/>
            <a:chExt cx="1336" cy="1654"/>
          </a:xfrm>
        </p:grpSpPr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3904" y="2650"/>
              <a:ext cx="102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700" b="1">
                  <a:latin typeface="Times New Roman" panose="02020603050405020304" pitchFamily="18" charset="0"/>
                  <a:ea typeface="楷体_GB2312" pitchFamily="49" charset="-122"/>
                </a:rPr>
                <a:t>腺嘌呤</a:t>
              </a:r>
              <a:endParaRPr kumimoji="1" lang="zh-CN" altLang="en-US" sz="27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3904" y="3082"/>
              <a:ext cx="102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700" b="1">
                  <a:latin typeface="Times New Roman" panose="02020603050405020304" pitchFamily="18" charset="0"/>
                  <a:ea typeface="楷体_GB2312" pitchFamily="49" charset="-122"/>
                </a:rPr>
                <a:t>鸟嘌呤</a:t>
              </a:r>
              <a:endParaRPr kumimoji="1" lang="zh-CN" altLang="en-US" sz="27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3904" y="3494"/>
              <a:ext cx="102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700" b="1">
                  <a:latin typeface="Times New Roman" panose="02020603050405020304" pitchFamily="18" charset="0"/>
                  <a:ea typeface="楷体_GB2312" pitchFamily="49" charset="-122"/>
                </a:rPr>
                <a:t>胞嘧啶</a:t>
              </a:r>
              <a:endParaRPr kumimoji="1" lang="zh-CN" altLang="en-US" sz="27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3928" y="3878"/>
              <a:ext cx="131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700" b="1" dirty="0">
                  <a:latin typeface="Times New Roman" panose="02020603050405020304" pitchFamily="18" charset="0"/>
                  <a:ea typeface="楷体_GB2312" pitchFamily="49" charset="-122"/>
                </a:rPr>
                <a:t>胸腺嘧啶</a:t>
              </a:r>
              <a:endPara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5436394" y="2950369"/>
            <a:ext cx="469106" cy="1993106"/>
            <a:chOff x="3120" y="2352"/>
            <a:chExt cx="394" cy="1674"/>
          </a:xfrm>
        </p:grpSpPr>
        <p:sp>
          <p:nvSpPr>
            <p:cNvPr id="164873" name="Rectangle 9"/>
            <p:cNvSpPr>
              <a:spLocks noChangeArrowheads="1"/>
            </p:cNvSpPr>
            <p:nvPr/>
          </p:nvSpPr>
          <p:spPr bwMode="auto">
            <a:xfrm>
              <a:off x="3120" y="2352"/>
              <a:ext cx="36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7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kumimoji="1"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3120" y="2784"/>
              <a:ext cx="378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7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G</a:t>
              </a:r>
              <a:endParaRPr kumimoji="1"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120" y="3196"/>
              <a:ext cx="362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7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kumimoji="1"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3168" y="3600"/>
              <a:ext cx="346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endParaRPr kumimoji="1"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629740" y="1068070"/>
            <a:ext cx="1384935" cy="50673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2700" b="1" dirty="0">
                <a:latin typeface="宋体" panose="02010600030101010101" pitchFamily="2" charset="-122"/>
              </a:rPr>
              <a:t>（</a:t>
            </a:r>
            <a:r>
              <a:rPr kumimoji="1" lang="en-US" altLang="zh-CN" sz="27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kumimoji="1" lang="zh-CN" altLang="en-US" sz="2700" b="1" dirty="0">
                <a:solidFill>
                  <a:srgbClr val="FF0000"/>
                </a:solidFill>
                <a:latin typeface="宋体" panose="02010600030101010101" pitchFamily="2" charset="-122"/>
              </a:rPr>
              <a:t>种</a:t>
            </a:r>
            <a:r>
              <a:rPr kumimoji="1" lang="zh-CN" altLang="en-US" sz="2700" b="1" dirty="0">
                <a:latin typeface="宋体" panose="02010600030101010101" pitchFamily="2" charset="-122"/>
              </a:rPr>
              <a:t>）</a:t>
            </a:r>
            <a:endParaRPr kumimoji="1" lang="zh-CN" altLang="en-US" sz="2700" b="1" dirty="0">
              <a:latin typeface="宋体" panose="02010600030101010101" pitchFamily="2" charset="-122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1542886" y="1011555"/>
            <a:ext cx="2600325" cy="5067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kumimoji="1"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的基本单位</a:t>
            </a:r>
            <a:r>
              <a:rPr kumimoji="1"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kumimoji="1" lang="en-US" altLang="zh-CN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536780" y="1068070"/>
            <a:ext cx="1897380" cy="5067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2700" b="1">
                <a:solidFill>
                  <a:srgbClr val="FF0000"/>
                </a:solidFill>
                <a:latin typeface="宋体" panose="02010600030101010101" pitchFamily="2" charset="-122"/>
              </a:rPr>
              <a:t>脱氧核苷酸</a:t>
            </a:r>
            <a:endParaRPr kumimoji="1"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79116" y="78740"/>
            <a:ext cx="61722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复习回顾：</a:t>
            </a:r>
            <a:endParaRPr lang="zh-CN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303860" y="1919292"/>
            <a:ext cx="3821916" cy="1323816"/>
            <a:chOff x="1547813" y="2420938"/>
            <a:chExt cx="5095888" cy="1765088"/>
          </a:xfrm>
        </p:grpSpPr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 rot="2278870">
              <a:off x="2071688" y="3303588"/>
              <a:ext cx="511175" cy="1619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2449513" y="3606801"/>
              <a:ext cx="506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3692525" y="2420938"/>
              <a:ext cx="413173" cy="6756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zh-CN" altLang="zh-CN" sz="2700" b="1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 flipV="1">
              <a:off x="4000500" y="3151188"/>
              <a:ext cx="785812" cy="455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164887" name="Oval 23"/>
            <p:cNvSpPr>
              <a:spLocks noChangeArrowheads="1"/>
            </p:cNvSpPr>
            <p:nvPr/>
          </p:nvSpPr>
          <p:spPr bwMode="auto">
            <a:xfrm>
              <a:off x="1571625" y="2586038"/>
              <a:ext cx="760412" cy="757238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888" name="Text Box 24"/>
            <p:cNvSpPr txBox="1">
              <a:spLocks noChangeArrowheads="1"/>
            </p:cNvSpPr>
            <p:nvPr/>
          </p:nvSpPr>
          <p:spPr bwMode="auto">
            <a:xfrm>
              <a:off x="1547813" y="2681288"/>
              <a:ext cx="856827" cy="49106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仿宋_GB2312" pitchFamily="49" charset="-122"/>
                </a:rPr>
                <a:t>磷酸 </a:t>
              </a:r>
              <a:endParaRPr lang="zh-CN" altLang="en-US" b="1">
                <a:ea typeface="仿宋_GB2312" pitchFamily="49" charset="-122"/>
              </a:endParaRPr>
            </a:p>
          </p:txBody>
        </p:sp>
        <p:sp>
          <p:nvSpPr>
            <p:cNvPr id="164889" name="AutoShape 25"/>
            <p:cNvSpPr>
              <a:spLocks noChangeArrowheads="1"/>
            </p:cNvSpPr>
            <p:nvPr/>
          </p:nvSpPr>
          <p:spPr bwMode="auto">
            <a:xfrm>
              <a:off x="2954338" y="3227388"/>
              <a:ext cx="1098550" cy="909638"/>
            </a:xfrm>
            <a:prstGeom prst="pentagon">
              <a:avLst/>
            </a:prstGeom>
            <a:solidFill>
              <a:srgbClr val="FF9999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>
              <a:off x="3070225" y="3325813"/>
              <a:ext cx="1033462" cy="8602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ea typeface="仿宋_GB2312" pitchFamily="49" charset="-122"/>
                </a:rPr>
                <a:t>脱氧</a:t>
              </a:r>
              <a:endParaRPr lang="zh-CN" altLang="en-US" b="1" dirty="0">
                <a:ea typeface="仿宋_GB2312" pitchFamily="49" charset="-122"/>
              </a:endParaRPr>
            </a:p>
            <a:p>
              <a:r>
                <a:rPr lang="zh-CN" altLang="en-US" b="1" dirty="0">
                  <a:ea typeface="仿宋_GB2312" pitchFamily="49" charset="-122"/>
                </a:rPr>
                <a:t>核糖 </a:t>
              </a:r>
              <a:endParaRPr lang="zh-CN" altLang="en-US" b="1" dirty="0">
                <a:ea typeface="仿宋_GB2312" pitchFamily="49" charset="-122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786314" y="2857496"/>
              <a:ext cx="1857387" cy="57150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kumimoji="1" lang="zh-CN" altLang="en-US" sz="21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含氮碱基</a:t>
              </a:r>
              <a:endPara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182745" y="2712085"/>
            <a:ext cx="35433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2235" y="3150870"/>
            <a:ext cx="40132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8515" y="3157855"/>
            <a:ext cx="4883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3425" y="2523490"/>
            <a:ext cx="4883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5110" y="2711450"/>
            <a:ext cx="4883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1085" y="2296795"/>
            <a:ext cx="54229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en-US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7" grpId="0" bldLvl="0" animBg="1" autoUpdateAnimBg="0"/>
      <p:bldP spid="164879" grpId="0" bldLvl="0" animBg="1" autoUpdateAnimBg="0"/>
      <p:bldP spid="164880" grpId="0" bldLvl="0" animBg="1" autoUpdateAnimBg="0"/>
      <p:bldP spid="100" grpId="1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2457450"/>
            <a:ext cx="2114550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腺嘌呤</a:t>
            </a:r>
            <a:r>
              <a:rPr kumimoji="1" lang="zh-CN" altLang="en-US" b="1">
                <a:latin typeface="Times New Roman" panose="02020603050405020304" pitchFamily="18" charset="0"/>
                <a:ea typeface="楷体_GB2312" pitchFamily="49" charset="-122"/>
              </a:rPr>
              <a:t>脱氧核苷酸</a:t>
            </a:r>
            <a:endParaRPr kumimoji="1"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200650" y="2400300"/>
            <a:ext cx="2057400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鸟嘌呤</a:t>
            </a:r>
            <a:r>
              <a:rPr kumimoji="1" lang="zh-CN" altLang="en-US" b="1">
                <a:latin typeface="Times New Roman" panose="02020603050405020304" pitchFamily="18" charset="0"/>
                <a:ea typeface="楷体_GB2312" pitchFamily="49" charset="-122"/>
              </a:rPr>
              <a:t>脱氧核苷酸</a:t>
            </a:r>
            <a:endParaRPr kumimoji="1"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00250" y="4229100"/>
            <a:ext cx="2114550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胞嘧啶</a:t>
            </a:r>
            <a:r>
              <a:rPr kumimoji="1" lang="zh-CN" altLang="en-US" b="1">
                <a:latin typeface="Times New Roman" panose="02020603050405020304" pitchFamily="18" charset="0"/>
                <a:ea typeface="楷体_GB2312" pitchFamily="49" charset="-122"/>
              </a:rPr>
              <a:t>脱氧核苷酸</a:t>
            </a:r>
            <a:endParaRPr kumimoji="1"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23272" y="4229100"/>
            <a:ext cx="2491978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1" lang="en-US" altLang="zh-CN" b="1">
                <a:solidFill>
                  <a:srgbClr val="00FF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胸腺嘧啶</a:t>
            </a:r>
            <a:r>
              <a:rPr kumimoji="1" lang="zh-CN" altLang="en-US" b="1">
                <a:latin typeface="Times New Roman" panose="02020603050405020304" pitchFamily="18" charset="0"/>
                <a:ea typeface="楷体_GB2312" pitchFamily="49" charset="-122"/>
              </a:rPr>
              <a:t>脱氧核苷酸</a:t>
            </a:r>
            <a:endParaRPr kumimoji="1"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57290" y="1017973"/>
            <a:ext cx="3000396" cy="1290762"/>
            <a:chOff x="1547813" y="2420938"/>
            <a:chExt cx="4678192" cy="1809132"/>
          </a:xfrm>
        </p:grpSpPr>
        <p:sp>
          <p:nvSpPr>
            <p:cNvPr id="37" name="Line 19"/>
            <p:cNvSpPr>
              <a:spLocks noChangeShapeType="1"/>
            </p:cNvSpPr>
            <p:nvPr/>
          </p:nvSpPr>
          <p:spPr bwMode="auto">
            <a:xfrm rot="2278870">
              <a:off x="2071688" y="3303588"/>
              <a:ext cx="511175" cy="1619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449513" y="3606801"/>
              <a:ext cx="506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692525" y="2420938"/>
              <a:ext cx="483162" cy="710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zh-CN" altLang="zh-CN" sz="2700" b="1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V="1">
              <a:off x="4000500" y="3151188"/>
              <a:ext cx="785812" cy="455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1571625" y="2586038"/>
              <a:ext cx="760412" cy="757238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1547813" y="2681288"/>
              <a:ext cx="1001968" cy="5162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仿宋_GB2312" pitchFamily="49" charset="-122"/>
                </a:rPr>
                <a:t>磷酸 </a:t>
              </a:r>
              <a:endParaRPr lang="zh-CN" altLang="en-US" b="1">
                <a:ea typeface="仿宋_GB2312" pitchFamily="49" charset="-122"/>
              </a:endParaRPr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954338" y="3227388"/>
              <a:ext cx="1098550" cy="909638"/>
            </a:xfrm>
            <a:prstGeom prst="pentagon">
              <a:avLst/>
            </a:prstGeom>
            <a:solidFill>
              <a:srgbClr val="FF9999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070225" y="3325813"/>
              <a:ext cx="1033462" cy="904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ea typeface="仿宋_GB2312" pitchFamily="49" charset="-122"/>
                </a:rPr>
                <a:t>脱氧</a:t>
              </a:r>
              <a:endParaRPr lang="zh-CN" altLang="en-US" b="1" dirty="0">
                <a:ea typeface="仿宋_GB2312" pitchFamily="49" charset="-122"/>
              </a:endParaRPr>
            </a:p>
            <a:p>
              <a:r>
                <a:rPr lang="zh-CN" altLang="en-US" b="1" dirty="0">
                  <a:ea typeface="仿宋_GB2312" pitchFamily="49" charset="-122"/>
                </a:rPr>
                <a:t>核糖 </a:t>
              </a:r>
              <a:endParaRPr lang="zh-CN" altLang="en-US" b="1" dirty="0">
                <a:ea typeface="仿宋_GB2312" pitchFamily="49" charset="-122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786314" y="2857496"/>
              <a:ext cx="1439691" cy="5396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kumimoji="1" lang="en-US" altLang="zh-CN" sz="21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A</a:t>
              </a:r>
              <a:endPara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86314" y="1017973"/>
            <a:ext cx="3000396" cy="1290762"/>
            <a:chOff x="1547813" y="2420938"/>
            <a:chExt cx="4678192" cy="1809132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 rot="2278870">
              <a:off x="2071688" y="3303588"/>
              <a:ext cx="511175" cy="1619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2449513" y="3606801"/>
              <a:ext cx="506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3692525" y="2420938"/>
              <a:ext cx="483162" cy="710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zh-CN" altLang="zh-CN" sz="2700" b="1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V="1">
              <a:off x="4000500" y="3151188"/>
              <a:ext cx="785812" cy="455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1571625" y="2586038"/>
              <a:ext cx="760412" cy="757238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1547813" y="2681288"/>
              <a:ext cx="1001968" cy="5162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仿宋_GB2312" pitchFamily="49" charset="-122"/>
                </a:rPr>
                <a:t>磷酸 </a:t>
              </a:r>
              <a:endParaRPr lang="zh-CN" altLang="en-US" b="1">
                <a:ea typeface="仿宋_GB2312" pitchFamily="49" charset="-122"/>
              </a:endParaRPr>
            </a:p>
          </p:txBody>
        </p:sp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2954338" y="3227388"/>
              <a:ext cx="1098550" cy="909638"/>
            </a:xfrm>
            <a:prstGeom prst="pentagon">
              <a:avLst/>
            </a:prstGeom>
            <a:solidFill>
              <a:srgbClr val="FF9999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070225" y="3325813"/>
              <a:ext cx="1033462" cy="904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ea typeface="仿宋_GB2312" pitchFamily="49" charset="-122"/>
                </a:rPr>
                <a:t>脱氧</a:t>
              </a:r>
              <a:endParaRPr lang="zh-CN" altLang="en-US" b="1" dirty="0">
                <a:ea typeface="仿宋_GB2312" pitchFamily="49" charset="-122"/>
              </a:endParaRPr>
            </a:p>
            <a:p>
              <a:r>
                <a:rPr lang="zh-CN" altLang="en-US" b="1" dirty="0">
                  <a:ea typeface="仿宋_GB2312" pitchFamily="49" charset="-122"/>
                </a:rPr>
                <a:t>核糖 </a:t>
              </a:r>
              <a:endParaRPr lang="zh-CN" altLang="en-US" b="1" dirty="0">
                <a:ea typeface="仿宋_GB2312" pitchFamily="49" charset="-122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4786314" y="2857496"/>
              <a:ext cx="1439691" cy="5396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kumimoji="1" lang="en-US" altLang="zh-CN" sz="21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G</a:t>
              </a:r>
              <a:endPara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10869" y="2839643"/>
            <a:ext cx="3000396" cy="1290762"/>
            <a:chOff x="1547813" y="2420938"/>
            <a:chExt cx="4678192" cy="1809132"/>
          </a:xfrm>
        </p:grpSpPr>
        <p:sp>
          <p:nvSpPr>
            <p:cNvPr id="57" name="Line 19"/>
            <p:cNvSpPr>
              <a:spLocks noChangeShapeType="1"/>
            </p:cNvSpPr>
            <p:nvPr/>
          </p:nvSpPr>
          <p:spPr bwMode="auto">
            <a:xfrm rot="2278870">
              <a:off x="2071688" y="3303588"/>
              <a:ext cx="511175" cy="1619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>
              <a:off x="2449513" y="3606801"/>
              <a:ext cx="506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3692525" y="2420938"/>
              <a:ext cx="483162" cy="710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zh-CN" altLang="zh-CN" sz="2700" b="1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4000500" y="3151188"/>
              <a:ext cx="785812" cy="455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1571625" y="2586038"/>
              <a:ext cx="760412" cy="757238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auto">
            <a:xfrm>
              <a:off x="1547813" y="2681288"/>
              <a:ext cx="1001968" cy="5162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仿宋_GB2312" pitchFamily="49" charset="-122"/>
                </a:rPr>
                <a:t>磷酸 </a:t>
              </a:r>
              <a:endParaRPr lang="zh-CN" altLang="en-US" b="1">
                <a:ea typeface="仿宋_GB2312" pitchFamily="49" charset="-122"/>
              </a:endParaRPr>
            </a:p>
          </p:txBody>
        </p:sp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2954338" y="3227388"/>
              <a:ext cx="1098550" cy="909638"/>
            </a:xfrm>
            <a:prstGeom prst="pentagon">
              <a:avLst/>
            </a:prstGeom>
            <a:solidFill>
              <a:srgbClr val="FF9999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3070225" y="3325813"/>
              <a:ext cx="1033462" cy="904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ea typeface="仿宋_GB2312" pitchFamily="49" charset="-122"/>
                </a:rPr>
                <a:t>脱氧</a:t>
              </a:r>
              <a:endParaRPr lang="zh-CN" altLang="en-US" b="1" dirty="0">
                <a:ea typeface="仿宋_GB2312" pitchFamily="49" charset="-122"/>
              </a:endParaRPr>
            </a:p>
            <a:p>
              <a:r>
                <a:rPr lang="zh-CN" altLang="en-US" b="1" dirty="0">
                  <a:ea typeface="仿宋_GB2312" pitchFamily="49" charset="-122"/>
                </a:rPr>
                <a:t>核糖 </a:t>
              </a:r>
              <a:endParaRPr lang="zh-CN" altLang="en-US" b="1" dirty="0">
                <a:ea typeface="仿宋_GB2312" pitchFamily="49" charset="-122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4786314" y="2857496"/>
              <a:ext cx="1439691" cy="5396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kumimoji="1" lang="en-US" altLang="zh-CN" sz="21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C</a:t>
              </a:r>
              <a:endPara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786314" y="2839643"/>
            <a:ext cx="3000396" cy="1290762"/>
            <a:chOff x="1547813" y="2420938"/>
            <a:chExt cx="4678192" cy="1809132"/>
          </a:xfrm>
        </p:grpSpPr>
        <p:sp>
          <p:nvSpPr>
            <p:cNvPr id="67" name="Line 19"/>
            <p:cNvSpPr>
              <a:spLocks noChangeShapeType="1"/>
            </p:cNvSpPr>
            <p:nvPr/>
          </p:nvSpPr>
          <p:spPr bwMode="auto">
            <a:xfrm rot="2278870">
              <a:off x="2071688" y="3303588"/>
              <a:ext cx="511175" cy="1619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2449513" y="3606801"/>
              <a:ext cx="506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692525" y="2420938"/>
              <a:ext cx="483162" cy="710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zh-CN" altLang="zh-CN" sz="2700" b="1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4000500" y="3151188"/>
              <a:ext cx="785812" cy="455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71" name="Oval 23"/>
            <p:cNvSpPr>
              <a:spLocks noChangeArrowheads="1"/>
            </p:cNvSpPr>
            <p:nvPr/>
          </p:nvSpPr>
          <p:spPr bwMode="auto">
            <a:xfrm>
              <a:off x="1571625" y="2586038"/>
              <a:ext cx="760412" cy="757238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1547813" y="2681288"/>
              <a:ext cx="1001968" cy="5162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仿宋_GB2312" pitchFamily="49" charset="-122"/>
                </a:rPr>
                <a:t>磷酸 </a:t>
              </a:r>
              <a:endParaRPr lang="zh-CN" altLang="en-US" b="1">
                <a:ea typeface="仿宋_GB2312" pitchFamily="49" charset="-122"/>
              </a:endParaRPr>
            </a:p>
          </p:txBody>
        </p:sp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2954338" y="3227388"/>
              <a:ext cx="1098550" cy="909638"/>
            </a:xfrm>
            <a:prstGeom prst="pentagon">
              <a:avLst/>
            </a:prstGeom>
            <a:solidFill>
              <a:srgbClr val="FF9999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3070225" y="3325813"/>
              <a:ext cx="1033462" cy="904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ea typeface="仿宋_GB2312" pitchFamily="49" charset="-122"/>
                </a:rPr>
                <a:t>脱氧</a:t>
              </a:r>
              <a:endParaRPr lang="zh-CN" altLang="en-US" b="1" dirty="0">
                <a:ea typeface="仿宋_GB2312" pitchFamily="49" charset="-122"/>
              </a:endParaRPr>
            </a:p>
            <a:p>
              <a:r>
                <a:rPr lang="zh-CN" altLang="en-US" b="1" dirty="0">
                  <a:ea typeface="仿宋_GB2312" pitchFamily="49" charset="-122"/>
                </a:rPr>
                <a:t>核糖 </a:t>
              </a:r>
              <a:endParaRPr lang="zh-CN" altLang="en-US" b="1" dirty="0">
                <a:ea typeface="仿宋_GB2312" pitchFamily="49" charset="-122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4786314" y="2857496"/>
              <a:ext cx="1439691" cy="5396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kumimoji="1" lang="en-US" altLang="zh-CN" sz="21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T</a:t>
              </a:r>
              <a:endPara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1518026" y="0"/>
            <a:ext cx="61722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en-US" altLang="zh-CN" sz="33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33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种脱氧核苷酸</a:t>
            </a:r>
            <a:endParaRPr lang="zh-CN" altLang="en-US" sz="33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71145" y="706755"/>
            <a:ext cx="491236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1953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年的</a:t>
            </a: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4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月</a:t>
            </a: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25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日，《自然》杂志刊登了一篇由沃森（</a:t>
            </a: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J. D. Watson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）及克里克（</a:t>
            </a: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F. Crick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）合著的论文，这篇具有里程碑意义的论文讲述了</a:t>
            </a:r>
            <a:r>
              <a:rPr lang="en-US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DNA</a:t>
            </a:r>
            <a:r>
              <a:rPr lang="zh-CN" sz="2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的结构。</a:t>
            </a:r>
            <a:endParaRPr lang="zh-CN" altLang="en-US" sz="2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130" y="3630930"/>
            <a:ext cx="84550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2.1951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年底，富兰克林拍到了一张十分清晰的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的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射线衍射照片。遗憾的是，当时她并没有认识到这张图谱的重要性，他们认为探索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结构的途径是使用晶体学和数学计算的方法。</a:t>
            </a:r>
            <a:endParaRPr lang="en-US" altLang="zh-CN" sz="1400" b="1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145" y="2324100"/>
            <a:ext cx="491299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1.1951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年，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岁的沃森进入剑桥大学卡文迪许实验室后，遇到了刚从物理学领域转型的生物学博士生克里克。他们都对</a:t>
            </a:r>
            <a:r>
              <a:rPr lang="en-US" alt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DNA</a:t>
            </a:r>
            <a:r>
              <a:rPr lang="zh-CN" altLang="en-US" sz="1400" b="1">
                <a:solidFill>
                  <a:srgbClr val="333333"/>
                </a:solidFill>
                <a:ea typeface="宋体" panose="02010600030101010101" pitchFamily="2" charset="-122"/>
              </a:rPr>
              <a:t>结构着迷，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决定携手合作，建立模型来确定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结构。</a:t>
            </a:r>
            <a:endParaRPr lang="zh-CN" altLang="en-US" sz="1400" b="1"/>
          </a:p>
        </p:txBody>
      </p:sp>
      <p:sp>
        <p:nvSpPr>
          <p:cNvPr id="6" name="文本框 5"/>
          <p:cNvSpPr txBox="1"/>
          <p:nvPr/>
        </p:nvSpPr>
        <p:spPr>
          <a:xfrm>
            <a:off x="271145" y="150495"/>
            <a:ext cx="5354955" cy="4603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2400" dirty="0" smtClean="0"/>
              <a:t>一、</a:t>
            </a:r>
            <a:r>
              <a:rPr lang="en-US" altLang="zh-CN" sz="2400" dirty="0" smtClean="0"/>
              <a:t>DNA</a:t>
            </a:r>
            <a:r>
              <a:rPr lang="zh-CN" altLang="en-US" sz="2400" dirty="0" smtClean="0"/>
              <a:t>双螺旋结构模型的构建</a:t>
            </a:r>
            <a:endParaRPr lang="zh-CN" altLang="en-US" sz="2400" dirty="0"/>
          </a:p>
        </p:txBody>
      </p:sp>
      <p:pic>
        <p:nvPicPr>
          <p:cNvPr id="7" name="Picture 2" descr="http://p14.qhimg.com/t019d2075a3e45f1caa.jpg"/>
          <p:cNvPicPr>
            <a:picLocks noChangeAspect="1" noChangeArrowheads="1"/>
          </p:cNvPicPr>
          <p:nvPr/>
        </p:nvPicPr>
        <p:blipFill>
          <a:blip r:embed="rId1"/>
          <a:srcRect r="33009"/>
          <a:stretch>
            <a:fillRect/>
          </a:stretch>
        </p:blipFill>
        <p:spPr bwMode="auto">
          <a:xfrm>
            <a:off x="5433695" y="150495"/>
            <a:ext cx="3629025" cy="294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510" y="388620"/>
            <a:ext cx="80302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3.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美国化学家鲍林（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Linus C. Pauling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），他提出了一个以糖和磷酸骨架为中心的三链螺旋结构，这恰恰是前不久沃森和克里克曾设想过、但已被证实不对的想法，使得鲍林误入歧途。</a:t>
            </a:r>
            <a:endParaRPr lang="zh-CN" altLang="en-US" sz="1400" b="1"/>
          </a:p>
        </p:txBody>
      </p:sp>
      <p:sp>
        <p:nvSpPr>
          <p:cNvPr id="100" name="文本框 99"/>
          <p:cNvSpPr txBox="1"/>
          <p:nvPr/>
        </p:nvSpPr>
        <p:spPr>
          <a:xfrm>
            <a:off x="143510" y="1456690"/>
            <a:ext cx="49930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4.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沃森在会见威尔金斯时，威尔金斯给他看了一些最新的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射线照片，其中包括由</a:t>
            </a:r>
            <a:r>
              <a:rPr lang="zh-CN" sz="1400" b="1">
                <a:solidFill>
                  <a:srgbClr val="333333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富兰克林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拍摄，但一直没有公布的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的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射线衍射照片。看到这张照片时，沃森惊喜不已，可以确定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模型应该是双螺旋。</a:t>
            </a:r>
            <a:endParaRPr lang="zh-CN" altLang="en-US" sz="1400" b="1"/>
          </a:p>
        </p:txBody>
      </p:sp>
      <p:pic>
        <p:nvPicPr>
          <p:cNvPr id="2" name="图片 6" descr="IMG_2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8548" y="1123950"/>
            <a:ext cx="2374265" cy="2745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07645" y="3039745"/>
            <a:ext cx="50641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5.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沃森和克里克尝试了很多种不同的螺旋结构，比如将磷酸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脱氧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核糖骨架安置在螺旋的内部；用相同的碱基配对，即腺嘌呤与腺嘌呤、胸腺嘧啶与胸腺嘧啶配对。种种推测都很快被否定。</a:t>
            </a:r>
            <a:endParaRPr lang="zh-CN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3820" y="103505"/>
            <a:ext cx="50927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6.1952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年，奥地利著名生物化学家查哥夫（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E. Chargaff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）访问剑桥大学，沃森和克里克从他那里得到了一个重要的信息：腺嘌呤（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）的量总是等于胸腺嘧啶（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）的量；鸟嘌呤（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）的量总是等于胞嘧啶（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）的量。于是，他们又兴奋起来。</a:t>
            </a:r>
            <a:endParaRPr lang="zh-CN" altLang="en-US" sz="1400" b="1"/>
          </a:p>
        </p:txBody>
      </p:sp>
      <p:sp>
        <p:nvSpPr>
          <p:cNvPr id="5" name="文本框 4"/>
          <p:cNvSpPr txBox="1"/>
          <p:nvPr/>
        </p:nvSpPr>
        <p:spPr>
          <a:xfrm>
            <a:off x="83820" y="1604645"/>
            <a:ext cx="47478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7.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备受激励的沃森与克里克随即展开新一轮建模工作，改变了碱基配对的方式，让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与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配对，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与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配对，最终揭示出：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分子具有双螺旋梯形结构，每级梯级就是一个碱基对，碱基对的排列顺序就代表了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r>
              <a:rPr lang="zh-CN" sz="1400" b="1">
                <a:solidFill>
                  <a:srgbClr val="333333"/>
                </a:solidFill>
                <a:ea typeface="宋体" panose="02010600030101010101" pitchFamily="2" charset="-122"/>
              </a:rPr>
              <a:t>中存贮的信息。</a:t>
            </a:r>
            <a:endParaRPr lang="zh-CN" altLang="en-US" sz="1400" b="1"/>
          </a:p>
        </p:txBody>
      </p:sp>
      <p:pic>
        <p:nvPicPr>
          <p:cNvPr id="8" name="Picture 4" descr="http://photo.sohu.com/20040731/Img22129536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115" y="156845"/>
            <a:ext cx="3448685" cy="3832860"/>
          </a:xfrm>
          <a:prstGeom prst="rect">
            <a:avLst/>
          </a:prstGeom>
          <a:noFill/>
        </p:spPr>
      </p:pic>
      <p:pic>
        <p:nvPicPr>
          <p:cNvPr id="6" name="图片 9" descr="IMG_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" y="2988310"/>
            <a:ext cx="4161155" cy="2125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687320" y="3335655"/>
            <a:ext cx="51816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42060" y="4054475"/>
            <a:ext cx="51816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2563495" y="4679315"/>
            <a:ext cx="13468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400" b="1">
                <a:solidFill>
                  <a:schemeClr val="tx1"/>
                </a:solidFill>
                <a:ea typeface="宋体" panose="02010600030101010101" pitchFamily="2" charset="-122"/>
              </a:rPr>
              <a:t>碱基互补配对</a:t>
            </a:r>
            <a:endParaRPr lang="zh-CN" altLang="en-US" sz="14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DNA分子的立体结构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24430" y="672465"/>
            <a:ext cx="2812415" cy="3422015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48360" y="4305300"/>
            <a:ext cx="6473190" cy="584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25358" tIns="13214" rIns="25358" bIns="1321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lang="zh-CN" altLang="en-US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分子的简化立体结构模型</a:t>
            </a:r>
            <a:endParaRPr lang="zh-CN" altLang="en-US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328" y="211935"/>
            <a:ext cx="3497386" cy="4603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2400" dirty="0" smtClean="0"/>
              <a:t>二、</a:t>
            </a:r>
            <a:r>
              <a:rPr lang="en-US" altLang="zh-CN" sz="2400" dirty="0" smtClean="0"/>
              <a:t>DNA</a:t>
            </a:r>
            <a:r>
              <a:rPr lang="zh-CN" altLang="en-US" sz="2400" dirty="0" smtClean="0"/>
              <a:t>的结构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Line 115"/>
          <p:cNvSpPr>
            <a:spLocks noChangeShapeType="1"/>
          </p:cNvSpPr>
          <p:nvPr/>
        </p:nvSpPr>
        <p:spPr bwMode="auto">
          <a:xfrm flipH="1">
            <a:off x="2451955" y="1752094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67" name="Group 2"/>
          <p:cNvGrpSpPr/>
          <p:nvPr/>
        </p:nvGrpSpPr>
        <p:grpSpPr bwMode="auto">
          <a:xfrm>
            <a:off x="2260047" y="1320302"/>
            <a:ext cx="1199422" cy="431792"/>
            <a:chOff x="-126" y="90"/>
            <a:chExt cx="4284" cy="1337"/>
          </a:xfrm>
        </p:grpSpPr>
        <p:sp>
          <p:nvSpPr>
            <p:cNvPr id="168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4" name="Group 2"/>
          <p:cNvGrpSpPr/>
          <p:nvPr/>
        </p:nvGrpSpPr>
        <p:grpSpPr bwMode="auto">
          <a:xfrm>
            <a:off x="2260047" y="1920013"/>
            <a:ext cx="1199422" cy="431792"/>
            <a:chOff x="-126" y="90"/>
            <a:chExt cx="4284" cy="1337"/>
          </a:xfrm>
        </p:grpSpPr>
        <p:sp>
          <p:nvSpPr>
            <p:cNvPr id="17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1" name="Group 2"/>
          <p:cNvGrpSpPr/>
          <p:nvPr/>
        </p:nvGrpSpPr>
        <p:grpSpPr bwMode="auto">
          <a:xfrm>
            <a:off x="2260047" y="2543713"/>
            <a:ext cx="1199422" cy="431792"/>
            <a:chOff x="-126" y="90"/>
            <a:chExt cx="4284" cy="1337"/>
          </a:xfrm>
        </p:grpSpPr>
        <p:sp>
          <p:nvSpPr>
            <p:cNvPr id="21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6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8" name="Group 2"/>
          <p:cNvGrpSpPr/>
          <p:nvPr/>
        </p:nvGrpSpPr>
        <p:grpSpPr bwMode="auto">
          <a:xfrm>
            <a:off x="2260047" y="3167412"/>
            <a:ext cx="1199422" cy="431792"/>
            <a:chOff x="-126" y="90"/>
            <a:chExt cx="4284" cy="1337"/>
          </a:xfrm>
        </p:grpSpPr>
        <p:sp>
          <p:nvSpPr>
            <p:cNvPr id="21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5" name="Group 2"/>
          <p:cNvGrpSpPr/>
          <p:nvPr/>
        </p:nvGrpSpPr>
        <p:grpSpPr bwMode="auto">
          <a:xfrm>
            <a:off x="2260047" y="3815100"/>
            <a:ext cx="1199422" cy="431792"/>
            <a:chOff x="-126" y="90"/>
            <a:chExt cx="4284" cy="1337"/>
          </a:xfrm>
        </p:grpSpPr>
        <p:sp>
          <p:nvSpPr>
            <p:cNvPr id="22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0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2" name="Group 2"/>
          <p:cNvGrpSpPr/>
          <p:nvPr/>
        </p:nvGrpSpPr>
        <p:grpSpPr bwMode="auto">
          <a:xfrm rot="10800000">
            <a:off x="3843285" y="1416256"/>
            <a:ext cx="1199422" cy="431792"/>
            <a:chOff x="-126" y="90"/>
            <a:chExt cx="4284" cy="1337"/>
          </a:xfrm>
        </p:grpSpPr>
        <p:sp>
          <p:nvSpPr>
            <p:cNvPr id="23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7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9" name="Group 2"/>
          <p:cNvGrpSpPr/>
          <p:nvPr/>
        </p:nvGrpSpPr>
        <p:grpSpPr bwMode="auto">
          <a:xfrm rot="10800000">
            <a:off x="3843285" y="1991979"/>
            <a:ext cx="1199422" cy="431792"/>
            <a:chOff x="-126" y="90"/>
            <a:chExt cx="4284" cy="1337"/>
          </a:xfrm>
        </p:grpSpPr>
        <p:sp>
          <p:nvSpPr>
            <p:cNvPr id="24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2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3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4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" name="Group 2"/>
          <p:cNvGrpSpPr/>
          <p:nvPr/>
        </p:nvGrpSpPr>
        <p:grpSpPr bwMode="auto">
          <a:xfrm rot="10800000">
            <a:off x="3843285" y="2639666"/>
            <a:ext cx="1199422" cy="431792"/>
            <a:chOff x="-126" y="90"/>
            <a:chExt cx="4284" cy="1337"/>
          </a:xfrm>
        </p:grpSpPr>
        <p:sp>
          <p:nvSpPr>
            <p:cNvPr id="24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1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3" name="Group 2"/>
          <p:cNvGrpSpPr/>
          <p:nvPr/>
        </p:nvGrpSpPr>
        <p:grpSpPr bwMode="auto">
          <a:xfrm rot="10800000">
            <a:off x="3843285" y="3263366"/>
            <a:ext cx="1199422" cy="431792"/>
            <a:chOff x="-126" y="90"/>
            <a:chExt cx="4284" cy="1337"/>
          </a:xfrm>
        </p:grpSpPr>
        <p:sp>
          <p:nvSpPr>
            <p:cNvPr id="25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5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8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0" name="Group 2"/>
          <p:cNvGrpSpPr/>
          <p:nvPr/>
        </p:nvGrpSpPr>
        <p:grpSpPr bwMode="auto">
          <a:xfrm rot="10800000">
            <a:off x="3819297" y="3911054"/>
            <a:ext cx="1199422" cy="431792"/>
            <a:chOff x="-126" y="90"/>
            <a:chExt cx="4284" cy="1337"/>
          </a:xfrm>
        </p:grpSpPr>
        <p:sp>
          <p:nvSpPr>
            <p:cNvPr id="26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2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5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7" name="Group 74"/>
          <p:cNvGrpSpPr/>
          <p:nvPr/>
        </p:nvGrpSpPr>
        <p:grpSpPr bwMode="auto">
          <a:xfrm>
            <a:off x="3507447" y="1560187"/>
            <a:ext cx="287861" cy="71965"/>
            <a:chOff x="0" y="0"/>
            <a:chExt cx="384" cy="48"/>
          </a:xfrm>
        </p:grpSpPr>
        <p:sp>
          <p:nvSpPr>
            <p:cNvPr id="268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9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0" name="Group 74"/>
          <p:cNvGrpSpPr/>
          <p:nvPr/>
        </p:nvGrpSpPr>
        <p:grpSpPr bwMode="auto">
          <a:xfrm>
            <a:off x="3507447" y="2135909"/>
            <a:ext cx="287861" cy="71965"/>
            <a:chOff x="0" y="0"/>
            <a:chExt cx="384" cy="48"/>
          </a:xfrm>
        </p:grpSpPr>
        <p:sp>
          <p:nvSpPr>
            <p:cNvPr id="271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2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3" name="Group 74"/>
          <p:cNvGrpSpPr/>
          <p:nvPr/>
        </p:nvGrpSpPr>
        <p:grpSpPr bwMode="auto">
          <a:xfrm>
            <a:off x="3507447" y="4054985"/>
            <a:ext cx="287861" cy="71965"/>
            <a:chOff x="0" y="0"/>
            <a:chExt cx="384" cy="48"/>
          </a:xfrm>
        </p:grpSpPr>
        <p:sp>
          <p:nvSpPr>
            <p:cNvPr id="274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5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3507447" y="2735620"/>
            <a:ext cx="311850" cy="167919"/>
            <a:chOff x="11256690" y="4986586"/>
            <a:chExt cx="864096" cy="3024336"/>
          </a:xfrm>
        </p:grpSpPr>
        <p:grpSp>
          <p:nvGrpSpPr>
            <p:cNvPr id="277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79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0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78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507447" y="3359320"/>
            <a:ext cx="311850" cy="167919"/>
            <a:chOff x="11256690" y="4986586"/>
            <a:chExt cx="864096" cy="3024336"/>
          </a:xfrm>
        </p:grpSpPr>
        <p:grpSp>
          <p:nvGrpSpPr>
            <p:cNvPr id="282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84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5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83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86" name="Line 115"/>
          <p:cNvSpPr>
            <a:spLocks noChangeShapeType="1"/>
          </p:cNvSpPr>
          <p:nvPr/>
        </p:nvSpPr>
        <p:spPr bwMode="auto">
          <a:xfrm flipH="1">
            <a:off x="2438787" y="2355761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7" name="Line 115"/>
          <p:cNvSpPr>
            <a:spLocks noChangeShapeType="1"/>
          </p:cNvSpPr>
          <p:nvPr/>
        </p:nvSpPr>
        <p:spPr bwMode="auto">
          <a:xfrm flipH="1">
            <a:off x="2443790" y="2975505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8" name="Line 115"/>
          <p:cNvSpPr>
            <a:spLocks noChangeShapeType="1"/>
          </p:cNvSpPr>
          <p:nvPr/>
        </p:nvSpPr>
        <p:spPr bwMode="auto">
          <a:xfrm flipH="1">
            <a:off x="2411094" y="3600014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9" name="Line 115"/>
          <p:cNvSpPr>
            <a:spLocks noChangeShapeType="1"/>
          </p:cNvSpPr>
          <p:nvPr/>
        </p:nvSpPr>
        <p:spPr bwMode="auto">
          <a:xfrm flipH="1">
            <a:off x="2532085" y="4250849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0" name="Line 115"/>
          <p:cNvSpPr>
            <a:spLocks noChangeShapeType="1"/>
          </p:cNvSpPr>
          <p:nvPr/>
        </p:nvSpPr>
        <p:spPr bwMode="auto">
          <a:xfrm flipH="1">
            <a:off x="4596393" y="1272325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1" name="Line 115"/>
          <p:cNvSpPr>
            <a:spLocks noChangeShapeType="1"/>
          </p:cNvSpPr>
          <p:nvPr/>
        </p:nvSpPr>
        <p:spPr bwMode="auto">
          <a:xfrm flipH="1">
            <a:off x="4606727" y="1807903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2" name="Line 115"/>
          <p:cNvSpPr>
            <a:spLocks noChangeShapeType="1"/>
          </p:cNvSpPr>
          <p:nvPr/>
        </p:nvSpPr>
        <p:spPr bwMode="auto">
          <a:xfrm flipH="1">
            <a:off x="4610915" y="2417142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3" name="Line 115"/>
          <p:cNvSpPr>
            <a:spLocks noChangeShapeType="1"/>
          </p:cNvSpPr>
          <p:nvPr/>
        </p:nvSpPr>
        <p:spPr bwMode="auto">
          <a:xfrm flipH="1">
            <a:off x="4610915" y="3054073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4" name="Line 115"/>
          <p:cNvSpPr>
            <a:spLocks noChangeShapeType="1"/>
          </p:cNvSpPr>
          <p:nvPr/>
        </p:nvSpPr>
        <p:spPr bwMode="auto">
          <a:xfrm flipH="1">
            <a:off x="4586927" y="3675181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" name="文本框 1"/>
          <p:cNvSpPr txBox="1"/>
          <p:nvPr/>
        </p:nvSpPr>
        <p:spPr>
          <a:xfrm>
            <a:off x="5941060" y="672465"/>
            <a:ext cx="2719705" cy="2889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1）DNA分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子由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单链组成，按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向平行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方式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盘旋成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双螺旋结构</a:t>
            </a: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2800" b="1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374650" y="167640"/>
            <a:ext cx="422148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25358" tIns="13214" rIns="25358" bIns="1321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1.DNA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分子的平面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16735" y="1076325"/>
            <a:ext cx="44323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5’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8620" y="4196080"/>
            <a:ext cx="6013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93030" y="4156710"/>
            <a:ext cx="44323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5’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83505" y="1193800"/>
            <a:ext cx="6013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1816735" y="1632585"/>
            <a:ext cx="132715" cy="2562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>
            <a:off x="5429885" y="1599565"/>
            <a:ext cx="107950" cy="2534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6835" y="996950"/>
            <a:ext cx="1417955" cy="82359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3,5-</a:t>
            </a:r>
            <a:r>
              <a:rPr lang="zh-CN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磷酸二酯键</a:t>
            </a:r>
            <a:endParaRPr lang="zh-CN" altLang="en-US" sz="1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02080" y="1446530"/>
            <a:ext cx="1193165" cy="354965"/>
          </a:xfrm>
          <a:prstGeom prst="straightConnector1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ldLvl="0" animBg="1"/>
      <p:bldP spid="286" grpId="0" bldLvl="0" animBg="1"/>
      <p:bldP spid="287" grpId="0" bldLvl="0" animBg="1"/>
      <p:bldP spid="288" grpId="0" bldLvl="0" animBg="1"/>
      <p:bldP spid="289" grpId="0" bldLvl="0" animBg="1"/>
      <p:bldP spid="290" grpId="0" bldLvl="0" animBg="1"/>
      <p:bldP spid="291" grpId="0" bldLvl="0" animBg="1"/>
      <p:bldP spid="292" grpId="0" bldLvl="0" animBg="1"/>
      <p:bldP spid="293" grpId="0" bldLvl="0" animBg="1"/>
      <p:bldP spid="294" grpId="0" bldLvl="0" animBg="1"/>
      <p:bldP spid="100" grpId="0"/>
      <p:bldP spid="6" grpId="0" animBg="1"/>
      <p:bldP spid="3" grpId="0"/>
      <p:bldP spid="4" grpId="0"/>
      <p:bldP spid="7" grpId="0" animBg="1"/>
      <p:bldP spid="5" grpId="0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Line 115"/>
          <p:cNvSpPr>
            <a:spLocks noChangeShapeType="1"/>
          </p:cNvSpPr>
          <p:nvPr/>
        </p:nvSpPr>
        <p:spPr bwMode="auto">
          <a:xfrm flipH="1">
            <a:off x="2343953" y="1752094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grpSp>
        <p:nvGrpSpPr>
          <p:cNvPr id="167" name="Group 2"/>
          <p:cNvGrpSpPr/>
          <p:nvPr/>
        </p:nvGrpSpPr>
        <p:grpSpPr bwMode="auto">
          <a:xfrm>
            <a:off x="2152045" y="1320302"/>
            <a:ext cx="1199422" cy="431792"/>
            <a:chOff x="-126" y="90"/>
            <a:chExt cx="4284" cy="1337"/>
          </a:xfrm>
        </p:grpSpPr>
        <p:sp>
          <p:nvSpPr>
            <p:cNvPr id="168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9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1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2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4" name="Group 2"/>
          <p:cNvGrpSpPr/>
          <p:nvPr/>
        </p:nvGrpSpPr>
        <p:grpSpPr bwMode="auto">
          <a:xfrm>
            <a:off x="2152045" y="1920013"/>
            <a:ext cx="1199422" cy="431792"/>
            <a:chOff x="-126" y="90"/>
            <a:chExt cx="4284" cy="1337"/>
          </a:xfrm>
        </p:grpSpPr>
        <p:sp>
          <p:nvSpPr>
            <p:cNvPr id="17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8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9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0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1" name="Group 2"/>
          <p:cNvGrpSpPr/>
          <p:nvPr/>
        </p:nvGrpSpPr>
        <p:grpSpPr bwMode="auto">
          <a:xfrm>
            <a:off x="2152045" y="2543713"/>
            <a:ext cx="1199422" cy="431792"/>
            <a:chOff x="-126" y="90"/>
            <a:chExt cx="4284" cy="1337"/>
          </a:xfrm>
        </p:grpSpPr>
        <p:sp>
          <p:nvSpPr>
            <p:cNvPr id="212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3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4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6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8" name="Group 2"/>
          <p:cNvGrpSpPr/>
          <p:nvPr/>
        </p:nvGrpSpPr>
        <p:grpSpPr bwMode="auto">
          <a:xfrm>
            <a:off x="2152045" y="3167412"/>
            <a:ext cx="1199422" cy="431792"/>
            <a:chOff x="-126" y="90"/>
            <a:chExt cx="4284" cy="1337"/>
          </a:xfrm>
        </p:grpSpPr>
        <p:sp>
          <p:nvSpPr>
            <p:cNvPr id="219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0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1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4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5" name="Group 2"/>
          <p:cNvGrpSpPr/>
          <p:nvPr/>
        </p:nvGrpSpPr>
        <p:grpSpPr bwMode="auto">
          <a:xfrm>
            <a:off x="2152045" y="3815100"/>
            <a:ext cx="1199422" cy="431792"/>
            <a:chOff x="-126" y="90"/>
            <a:chExt cx="4284" cy="1337"/>
          </a:xfrm>
        </p:grpSpPr>
        <p:sp>
          <p:nvSpPr>
            <p:cNvPr id="226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auto">
            <a:xfrm>
              <a:off x="3274" y="599"/>
              <a:ext cx="884" cy="6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zh-CN" altLang="en-US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8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9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0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1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2" name="Group 2"/>
          <p:cNvGrpSpPr/>
          <p:nvPr/>
        </p:nvGrpSpPr>
        <p:grpSpPr bwMode="auto">
          <a:xfrm rot="10800000">
            <a:off x="3735283" y="1416256"/>
            <a:ext cx="1199422" cy="431792"/>
            <a:chOff x="-126" y="90"/>
            <a:chExt cx="4284" cy="1337"/>
          </a:xfrm>
        </p:grpSpPr>
        <p:sp>
          <p:nvSpPr>
            <p:cNvPr id="233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4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6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7" name="Line 7"/>
            <p:cNvSpPr>
              <a:spLocks noChangeShapeType="1"/>
            </p:cNvSpPr>
            <p:nvPr/>
          </p:nvSpPr>
          <p:spPr bwMode="auto">
            <a:xfrm rot="2278870" flipV="1">
              <a:off x="664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8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9" name="Group 2"/>
          <p:cNvGrpSpPr/>
          <p:nvPr/>
        </p:nvGrpSpPr>
        <p:grpSpPr bwMode="auto">
          <a:xfrm rot="10800000">
            <a:off x="3735283" y="1991979"/>
            <a:ext cx="1199422" cy="431792"/>
            <a:chOff x="-126" y="90"/>
            <a:chExt cx="4284" cy="1337"/>
          </a:xfrm>
        </p:grpSpPr>
        <p:sp>
          <p:nvSpPr>
            <p:cNvPr id="240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1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2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3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4" name="Line 7"/>
            <p:cNvSpPr>
              <a:spLocks noChangeShapeType="1"/>
            </p:cNvSpPr>
            <p:nvPr/>
          </p:nvSpPr>
          <p:spPr bwMode="auto">
            <a:xfrm rot="2278870" flipV="1">
              <a:off x="636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" name="Group 2"/>
          <p:cNvGrpSpPr/>
          <p:nvPr/>
        </p:nvGrpSpPr>
        <p:grpSpPr bwMode="auto">
          <a:xfrm rot="10800000">
            <a:off x="3735283" y="2639666"/>
            <a:ext cx="1199422" cy="431792"/>
            <a:chOff x="-126" y="90"/>
            <a:chExt cx="4284" cy="1337"/>
          </a:xfrm>
        </p:grpSpPr>
        <p:sp>
          <p:nvSpPr>
            <p:cNvPr id="247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8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9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0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1" name="Line 7"/>
            <p:cNvSpPr>
              <a:spLocks noChangeShapeType="1"/>
            </p:cNvSpPr>
            <p:nvPr/>
          </p:nvSpPr>
          <p:spPr bwMode="auto">
            <a:xfrm rot="2278870" flipV="1">
              <a:off x="622" y="354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3" name="Group 2"/>
          <p:cNvGrpSpPr/>
          <p:nvPr/>
        </p:nvGrpSpPr>
        <p:grpSpPr bwMode="auto">
          <a:xfrm rot="10800000">
            <a:off x="3735283" y="3263366"/>
            <a:ext cx="1199422" cy="431792"/>
            <a:chOff x="-126" y="90"/>
            <a:chExt cx="4284" cy="1337"/>
          </a:xfrm>
        </p:grpSpPr>
        <p:sp>
          <p:nvSpPr>
            <p:cNvPr id="254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5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7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8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9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0" name="Group 2"/>
          <p:cNvGrpSpPr/>
          <p:nvPr/>
        </p:nvGrpSpPr>
        <p:grpSpPr bwMode="auto">
          <a:xfrm rot="10800000">
            <a:off x="3711295" y="3911054"/>
            <a:ext cx="1199422" cy="431792"/>
            <a:chOff x="-126" y="90"/>
            <a:chExt cx="4284" cy="1337"/>
          </a:xfrm>
        </p:grpSpPr>
        <p:sp>
          <p:nvSpPr>
            <p:cNvPr id="261" name="AutoShape 3"/>
            <p:cNvSpPr>
              <a:spLocks noChangeArrowheads="1"/>
            </p:cNvSpPr>
            <p:nvPr/>
          </p:nvSpPr>
          <p:spPr bwMode="auto">
            <a:xfrm>
              <a:off x="1221" y="544"/>
              <a:ext cx="1228" cy="883"/>
            </a:xfrm>
            <a:prstGeom prst="pentag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0"/>
                </a:spcBef>
              </a:pPr>
              <a:endParaRPr lang="zh-CN" altLang="en-US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2" name="Rectangle 4"/>
            <p:cNvSpPr>
              <a:spLocks noChangeArrowheads="1"/>
            </p:cNvSpPr>
            <p:nvPr/>
          </p:nvSpPr>
          <p:spPr bwMode="auto">
            <a:xfrm flipV="1">
              <a:off x="3216" y="547"/>
              <a:ext cx="942" cy="65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5358" tIns="13214" rIns="25358" bIns="13214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65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zh-CN" altLang="en-US" sz="165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3" name="Oval 5"/>
            <p:cNvSpPr>
              <a:spLocks noChangeArrowheads="1"/>
            </p:cNvSpPr>
            <p:nvPr/>
          </p:nvSpPr>
          <p:spPr bwMode="auto">
            <a:xfrm>
              <a:off x="-126" y="90"/>
              <a:ext cx="756" cy="576"/>
            </a:xfrm>
            <a:prstGeom prst="ellipse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zh-CN" altLang="zh-CN" sz="15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4" name="Line 6"/>
            <p:cNvSpPr>
              <a:spLocks noChangeShapeType="1"/>
            </p:cNvSpPr>
            <p:nvPr/>
          </p:nvSpPr>
          <p:spPr bwMode="auto">
            <a:xfrm>
              <a:off x="2446" y="884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5" name="Line 7"/>
            <p:cNvSpPr>
              <a:spLocks noChangeShapeType="1"/>
            </p:cNvSpPr>
            <p:nvPr/>
          </p:nvSpPr>
          <p:spPr bwMode="auto">
            <a:xfrm rot="2278870" flipV="1">
              <a:off x="622" y="366"/>
              <a:ext cx="694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" name="Line 6"/>
            <p:cNvSpPr>
              <a:spLocks noChangeShapeType="1"/>
            </p:cNvSpPr>
            <p:nvPr/>
          </p:nvSpPr>
          <p:spPr bwMode="auto">
            <a:xfrm flipH="1">
              <a:off x="1221" y="566"/>
              <a:ext cx="126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zh-CN" altLang="en-US" sz="15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7" name="Group 74"/>
          <p:cNvGrpSpPr/>
          <p:nvPr/>
        </p:nvGrpSpPr>
        <p:grpSpPr bwMode="auto">
          <a:xfrm>
            <a:off x="3399445" y="1560187"/>
            <a:ext cx="287861" cy="71965"/>
            <a:chOff x="0" y="0"/>
            <a:chExt cx="384" cy="48"/>
          </a:xfrm>
        </p:grpSpPr>
        <p:sp>
          <p:nvSpPr>
            <p:cNvPr id="268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69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0" name="Group 74"/>
          <p:cNvGrpSpPr/>
          <p:nvPr/>
        </p:nvGrpSpPr>
        <p:grpSpPr bwMode="auto">
          <a:xfrm>
            <a:off x="3399445" y="2135909"/>
            <a:ext cx="287861" cy="71965"/>
            <a:chOff x="0" y="0"/>
            <a:chExt cx="384" cy="48"/>
          </a:xfrm>
        </p:grpSpPr>
        <p:sp>
          <p:nvSpPr>
            <p:cNvPr id="271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2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3" name="Group 74"/>
          <p:cNvGrpSpPr/>
          <p:nvPr/>
        </p:nvGrpSpPr>
        <p:grpSpPr bwMode="auto">
          <a:xfrm>
            <a:off x="3399445" y="4054985"/>
            <a:ext cx="287861" cy="71965"/>
            <a:chOff x="0" y="0"/>
            <a:chExt cx="384" cy="48"/>
          </a:xfrm>
        </p:grpSpPr>
        <p:sp>
          <p:nvSpPr>
            <p:cNvPr id="274" name="Line 75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  <p:sp>
          <p:nvSpPr>
            <p:cNvPr id="275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3399445" y="2735620"/>
            <a:ext cx="311850" cy="167919"/>
            <a:chOff x="11256690" y="4986586"/>
            <a:chExt cx="864096" cy="3024336"/>
          </a:xfrm>
        </p:grpSpPr>
        <p:grpSp>
          <p:nvGrpSpPr>
            <p:cNvPr id="277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79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0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78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399445" y="3359320"/>
            <a:ext cx="311850" cy="167919"/>
            <a:chOff x="11256690" y="4986586"/>
            <a:chExt cx="864096" cy="3024336"/>
          </a:xfrm>
        </p:grpSpPr>
        <p:grpSp>
          <p:nvGrpSpPr>
            <p:cNvPr id="282" name="Group 74"/>
            <p:cNvGrpSpPr/>
            <p:nvPr/>
          </p:nvGrpSpPr>
          <p:grpSpPr bwMode="auto">
            <a:xfrm>
              <a:off x="11256690" y="4986586"/>
              <a:ext cx="864096" cy="3024336"/>
              <a:chOff x="0" y="0"/>
              <a:chExt cx="384" cy="48"/>
            </a:xfrm>
          </p:grpSpPr>
          <p:sp>
            <p:nvSpPr>
              <p:cNvPr id="284" name="Line 75"/>
              <p:cNvSpPr>
                <a:spLocks noChangeShapeType="1"/>
              </p:cNvSpPr>
              <p:nvPr/>
            </p:nvSpPr>
            <p:spPr bwMode="auto">
              <a:xfrm>
                <a:off x="0" y="4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  <p:sp>
            <p:nvSpPr>
              <p:cNvPr id="285" name="Line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893" tIns="12947" rIns="25893" bIns="12947" anchor="b"/>
              <a:lstStyle/>
              <a:p>
                <a:endParaRPr lang="zh-CN" altLang="en-US" sz="675"/>
              </a:p>
            </p:txBody>
          </p:sp>
        </p:grpSp>
        <p:sp>
          <p:nvSpPr>
            <p:cNvPr id="283" name="Line 75"/>
            <p:cNvSpPr>
              <a:spLocks noChangeShapeType="1"/>
            </p:cNvSpPr>
            <p:nvPr/>
          </p:nvSpPr>
          <p:spPr bwMode="auto">
            <a:xfrm>
              <a:off x="11256690" y="6498754"/>
              <a:ext cx="8640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893" tIns="12947" rIns="25893" bIns="12947" anchor="b"/>
            <a:lstStyle/>
            <a:p>
              <a:endParaRPr lang="zh-CN" altLang="en-US" sz="675"/>
            </a:p>
          </p:txBody>
        </p:sp>
      </p:grpSp>
      <p:sp>
        <p:nvSpPr>
          <p:cNvPr id="286" name="Line 115"/>
          <p:cNvSpPr>
            <a:spLocks noChangeShapeType="1"/>
          </p:cNvSpPr>
          <p:nvPr/>
        </p:nvSpPr>
        <p:spPr bwMode="auto">
          <a:xfrm flipH="1">
            <a:off x="2330785" y="2355761"/>
            <a:ext cx="262511" cy="19984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7" name="Line 115"/>
          <p:cNvSpPr>
            <a:spLocks noChangeShapeType="1"/>
          </p:cNvSpPr>
          <p:nvPr/>
        </p:nvSpPr>
        <p:spPr bwMode="auto">
          <a:xfrm flipH="1">
            <a:off x="2335788" y="2975505"/>
            <a:ext cx="261463" cy="215896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8" name="Line 115"/>
          <p:cNvSpPr>
            <a:spLocks noChangeShapeType="1"/>
          </p:cNvSpPr>
          <p:nvPr/>
        </p:nvSpPr>
        <p:spPr bwMode="auto">
          <a:xfrm flipH="1">
            <a:off x="2303092" y="3600014"/>
            <a:ext cx="284839" cy="22154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89" name="Line 115"/>
          <p:cNvSpPr>
            <a:spLocks noChangeShapeType="1"/>
          </p:cNvSpPr>
          <p:nvPr/>
        </p:nvSpPr>
        <p:spPr bwMode="auto">
          <a:xfrm flipH="1">
            <a:off x="2424083" y="4250849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0" name="Line 115"/>
          <p:cNvSpPr>
            <a:spLocks noChangeShapeType="1"/>
          </p:cNvSpPr>
          <p:nvPr/>
        </p:nvSpPr>
        <p:spPr bwMode="auto">
          <a:xfrm flipH="1">
            <a:off x="4488391" y="1272325"/>
            <a:ext cx="165509" cy="14393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1" name="Line 115"/>
          <p:cNvSpPr>
            <a:spLocks noChangeShapeType="1"/>
          </p:cNvSpPr>
          <p:nvPr/>
        </p:nvSpPr>
        <p:spPr bwMode="auto">
          <a:xfrm flipH="1">
            <a:off x="4498725" y="1807903"/>
            <a:ext cx="237365" cy="181980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2" name="Line 115"/>
          <p:cNvSpPr>
            <a:spLocks noChangeShapeType="1"/>
          </p:cNvSpPr>
          <p:nvPr/>
        </p:nvSpPr>
        <p:spPr bwMode="auto">
          <a:xfrm flipH="1">
            <a:off x="4502913" y="2417142"/>
            <a:ext cx="256915" cy="222525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3" name="Line 115"/>
          <p:cNvSpPr>
            <a:spLocks noChangeShapeType="1"/>
          </p:cNvSpPr>
          <p:nvPr/>
        </p:nvSpPr>
        <p:spPr bwMode="auto">
          <a:xfrm flipH="1">
            <a:off x="4502913" y="3054073"/>
            <a:ext cx="245047" cy="213501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4" name="Line 115"/>
          <p:cNvSpPr>
            <a:spLocks noChangeShapeType="1"/>
          </p:cNvSpPr>
          <p:nvPr/>
        </p:nvSpPr>
        <p:spPr bwMode="auto">
          <a:xfrm flipH="1">
            <a:off x="4478925" y="3675181"/>
            <a:ext cx="280903" cy="235873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5" name="Line 115"/>
          <p:cNvSpPr>
            <a:spLocks noChangeShapeType="1"/>
          </p:cNvSpPr>
          <p:nvPr/>
        </p:nvSpPr>
        <p:spPr bwMode="auto">
          <a:xfrm flipH="1">
            <a:off x="2295976" y="1200360"/>
            <a:ext cx="191908" cy="119942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296" name="Line 115"/>
          <p:cNvSpPr>
            <a:spLocks noChangeShapeType="1"/>
          </p:cNvSpPr>
          <p:nvPr/>
        </p:nvSpPr>
        <p:spPr bwMode="auto">
          <a:xfrm flipH="1">
            <a:off x="4558802" y="4338891"/>
            <a:ext cx="189498" cy="95954"/>
          </a:xfrm>
          <a:prstGeom prst="line">
            <a:avLst/>
          </a:prstGeom>
          <a:noFill/>
          <a:ln w="76200" cap="rnd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893" tIns="12947" rIns="25893" bIns="12947" anchor="b"/>
          <a:lstStyle/>
          <a:p>
            <a:endParaRPr lang="zh-CN" altLang="en-US" sz="675"/>
          </a:p>
        </p:txBody>
      </p:sp>
      <p:sp>
        <p:nvSpPr>
          <p:cNvPr id="107" name="Rectangle 120"/>
          <p:cNvSpPr>
            <a:spLocks noChangeArrowheads="1"/>
          </p:cNvSpPr>
          <p:nvPr/>
        </p:nvSpPr>
        <p:spPr bwMode="auto">
          <a:xfrm>
            <a:off x="4150082" y="1200360"/>
            <a:ext cx="851323" cy="323448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109" name="Rectangle 121"/>
          <p:cNvSpPr>
            <a:spLocks noChangeArrowheads="1"/>
          </p:cNvSpPr>
          <p:nvPr/>
        </p:nvSpPr>
        <p:spPr bwMode="auto">
          <a:xfrm>
            <a:off x="3664073" y="1200360"/>
            <a:ext cx="408776" cy="323448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75"/>
          </a:p>
        </p:txBody>
      </p:sp>
      <p:sp>
        <p:nvSpPr>
          <p:cNvPr id="2" name="文本框 1"/>
          <p:cNvSpPr txBox="1"/>
          <p:nvPr/>
        </p:nvSpPr>
        <p:spPr>
          <a:xfrm>
            <a:off x="5380990" y="1139825"/>
            <a:ext cx="353504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zh-CN" sz="28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2）DNA分子中的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脱氧核糖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磷酸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交替连接，排列在外侧，构成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基本骨架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；碱基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排列</a:t>
            </a:r>
            <a:r>
              <a:rPr lang="zh-CN" alt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在内侧。</a:t>
            </a:r>
            <a:endParaRPr lang="zh-CN" altLang="zh-CN" sz="2800" b="1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688975" y="334010"/>
            <a:ext cx="422148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25358" tIns="13214" rIns="25358" bIns="1321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楷体" panose="02010609060101010101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1.DNA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分子的平面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ldLvl="0" animBg="1"/>
      <p:bldP spid="286" grpId="0" bldLvl="0" animBg="1"/>
      <p:bldP spid="287" grpId="0" bldLvl="0" animBg="1"/>
      <p:bldP spid="288" grpId="0" bldLvl="0" animBg="1"/>
      <p:bldP spid="289" grpId="0" bldLvl="0" animBg="1"/>
      <p:bldP spid="290" grpId="0" bldLvl="0" animBg="1"/>
      <p:bldP spid="291" grpId="0" bldLvl="0" animBg="1"/>
      <p:bldP spid="292" grpId="0" bldLvl="0" animBg="1"/>
      <p:bldP spid="293" grpId="0" bldLvl="0" animBg="1"/>
      <p:bldP spid="294" grpId="0" bldLvl="0" animBg="1"/>
      <p:bldP spid="296" grpId="0" bldLvl="0" animBg="1"/>
      <p:bldP spid="107" grpId="0" bldLvl="0" animBg="1"/>
      <p:bldP spid="109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WPS 演示</Application>
  <PresentationFormat>全屏显示(16:9)</PresentationFormat>
  <Paragraphs>364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楷体_GB2312</vt:lpstr>
      <vt:lpstr>新宋体</vt:lpstr>
      <vt:lpstr>黑体</vt:lpstr>
      <vt:lpstr>仿宋_GB2312</vt:lpstr>
      <vt:lpstr>隶书</vt:lpstr>
      <vt:lpstr>Calibri</vt:lpstr>
      <vt:lpstr>华文中宋</vt:lpstr>
      <vt:lpstr>Arial Unicode MS</vt:lpstr>
      <vt:lpstr>仿宋</vt:lpstr>
      <vt:lpstr>1_Office 主题​​</vt:lpstr>
      <vt:lpstr>解密核酸（1）-DNA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DNA结构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VV</cp:lastModifiedBy>
  <cp:revision>97</cp:revision>
  <dcterms:created xsi:type="dcterms:W3CDTF">2020-02-01T11:21:00Z</dcterms:created>
  <dcterms:modified xsi:type="dcterms:W3CDTF">2020-03-14T01:35:07Z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