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61" r:id="rId6"/>
    <p:sldId id="295" r:id="rId7"/>
    <p:sldId id="296" r:id="rId8"/>
    <p:sldId id="297" r:id="rId9"/>
    <p:sldId id="298" r:id="rId10"/>
    <p:sldId id="259" r:id="rId11"/>
    <p:sldId id="311" r:id="rId12"/>
    <p:sldId id="312" r:id="rId13"/>
    <p:sldId id="260" r:id="rId14"/>
    <p:sldId id="257" r:id="rId15"/>
    <p:sldId id="280" r:id="rId16"/>
    <p:sldId id="320" r:id="rId17"/>
    <p:sldId id="262" r:id="rId18"/>
    <p:sldId id="265" r:id="rId19"/>
    <p:sldId id="263" r:id="rId20"/>
    <p:sldId id="264" r:id="rId2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8" y="-84"/>
      </p:cViewPr>
      <p:guideLst>
        <p:guide orient="horz" pos="1647"/>
        <p:guide pos="29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50710-45E4-4835-B9E2-CB3319CE5F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C185F-F8EF-4137-B2F4-C68C696E59C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2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2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2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2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6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1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5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7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4824418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70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2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70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70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5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5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4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70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70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70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4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70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1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5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2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6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7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1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1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2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4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6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5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5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3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7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1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5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5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8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2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5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9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79433"/>
            <a:ext cx="2133600" cy="274543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79433"/>
            <a:ext cx="2895600" cy="274543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79433"/>
            <a:ext cx="2133600" cy="274543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8" Type="http://schemas.openxmlformats.org/officeDocument/2006/relationships/theme" Target="../theme/theme2.xml"/><Relationship Id="rId27" Type="http://schemas.openxmlformats.org/officeDocument/2006/relationships/tags" Target="../tags/tag150.xml"/><Relationship Id="rId26" Type="http://schemas.openxmlformats.org/officeDocument/2006/relationships/tags" Target="../tags/tag149.xml"/><Relationship Id="rId25" Type="http://schemas.openxmlformats.org/officeDocument/2006/relationships/tags" Target="../tags/tag148.xml"/><Relationship Id="rId24" Type="http://schemas.openxmlformats.org/officeDocument/2006/relationships/tags" Target="../tags/tag147.xml"/><Relationship Id="rId23" Type="http://schemas.openxmlformats.org/officeDocument/2006/relationships/tags" Target="../tags/tag146.xml"/><Relationship Id="rId22" Type="http://schemas.openxmlformats.org/officeDocument/2006/relationships/tags" Target="../tags/tag145.xml"/><Relationship Id="rId21" Type="http://schemas.openxmlformats.org/officeDocument/2006/relationships/image" Target="../media/image7.png"/><Relationship Id="rId20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2" y="721139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964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964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964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jpeg"/><Relationship Id="rId1" Type="http://schemas.openxmlformats.org/officeDocument/2006/relationships/tags" Target="../tags/tag1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56.xml"/><Relationship Id="rId2" Type="http://schemas.openxmlformats.org/officeDocument/2006/relationships/image" Target="../media/image18.jpeg"/><Relationship Id="rId1" Type="http://schemas.openxmlformats.org/officeDocument/2006/relationships/tags" Target="../tags/tag1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tags" Target="../tags/tag1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684481" y="2331745"/>
            <a:ext cx="6459523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解密核酸（</a:t>
            </a:r>
            <a:r>
              <a:rPr lang="en-US" altLang="zh-CN" sz="36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36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lang="en-US" altLang="zh-CN" sz="36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-RNA</a:t>
            </a:r>
            <a:endParaRPr lang="en-US" altLang="zh-CN" sz="3600" b="1" spc="3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b="1" kern="0" spc="226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  </a:t>
            </a:r>
            <a:r>
              <a:rPr lang="en-US" altLang="zh-CN" sz="2000" kern="0" spc="226" dirty="0">
                <a:solidFill>
                  <a:srgbClr val="000000"/>
                </a:solidFill>
                <a:latin typeface="微软雅黑" panose="020B0503020204020204" charset="-122"/>
                <a:cs typeface="+mj-cs"/>
                <a:sym typeface="Calibri" panose="020F0502020204030204"/>
              </a:rPr>
              <a:t> </a:t>
            </a:r>
            <a:endParaRPr lang="en-US" altLang="zh-CN" sz="2000" kern="0" spc="226" dirty="0">
              <a:solidFill>
                <a:srgbClr val="000000"/>
              </a:solidFill>
              <a:latin typeface="微软雅黑" panose="020B0503020204020204" charset="-122"/>
              <a:cs typeface="+mj-cs"/>
              <a:sym typeface="Calibri" panose="020F0502020204030204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23" y="1194125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zh-CN" altLang="en-US" sz="2000" b="1" kern="0" spc="226" dirty="0">
                <a:solidFill>
                  <a:srgbClr val="002060"/>
                </a:solidFill>
                <a:latin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kern="0" spc="226" dirty="0">
                <a:solidFill>
                  <a:srgbClr val="002060"/>
                </a:solidFill>
                <a:latin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kern="0" spc="226" dirty="0">
                <a:solidFill>
                  <a:srgbClr val="002060"/>
                </a:solidFill>
                <a:latin typeface="微软雅黑" panose="020B0503020204020204" charset="-122"/>
                <a:cs typeface="楷体" panose="02010609060101010101" charset="-122"/>
                <a:sym typeface="+mn-ea"/>
              </a:rPr>
              <a:t>高一年级生物</a:t>
            </a:r>
            <a:r>
              <a:rPr lang="zh-CN" altLang="en-US" sz="2400" b="1" kern="0" spc="226" dirty="0">
                <a:solidFill>
                  <a:srgbClr val="002060"/>
                </a:solidFill>
                <a:latin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kern="0" spc="226" dirty="0">
              <a:solidFill>
                <a:srgbClr val="002060"/>
              </a:solidFill>
              <a:latin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25190" y="3688715"/>
            <a:ext cx="50482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zh-CN" altLang="en-US" sz="2000" kern="0" spc="226" dirty="0" smtClean="0">
                <a:solidFill>
                  <a:srgbClr val="FCFDFD">
                    <a:lumMod val="10000"/>
                  </a:srgbClr>
                </a:solidFill>
                <a:latin typeface="微软雅黑" panose="020B0503020204020204" charset="-122"/>
                <a:cs typeface="+mj-cs"/>
                <a:sym typeface="Calibri" panose="020F0502020204030204"/>
              </a:rPr>
              <a:t>人大附中朝阳学校       周梅</a:t>
            </a:r>
            <a:endParaRPr lang="zh-CN" altLang="en-US" sz="2000" kern="0" spc="226" dirty="0">
              <a:solidFill>
                <a:srgbClr val="FCFDFD">
                  <a:lumMod val="10000"/>
                </a:srgbClr>
              </a:solidFill>
              <a:latin typeface="微软雅黑" panose="020B0503020204020204" charset="-122"/>
              <a:cs typeface="+mj-cs"/>
              <a:sym typeface="Calibri" panose="020F0502020204030204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0" y="102235"/>
            <a:ext cx="4848860" cy="742950"/>
          </a:xfrm>
        </p:spPr>
        <p:txBody>
          <a:bodyPr/>
          <a:lstStyle/>
          <a:p>
            <a:pPr eaLnBrk="1" hangingPunct="1"/>
            <a:r>
              <a:rPr lang="en-US" altLang="zh-CN" sz="21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en-US" altLang="zh-CN" sz="2100" b="1" dirty="0" err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tRNA</a:t>
            </a:r>
            <a:r>
              <a:rPr lang="zh-CN" altLang="en-US" sz="2100" b="1" dirty="0" err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zh-CN" altLang="en-US" sz="21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氨基酸的“搬运工”</a:t>
            </a:r>
            <a:endParaRPr lang="zh-CN" altLang="en-US" sz="21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44695" y="1663065"/>
            <a:ext cx="3869690" cy="1559560"/>
          </a:xfrm>
        </p:spPr>
        <p:txBody>
          <a:bodyPr>
            <a:normAutofit fontScale="90000"/>
          </a:bodyPr>
          <a:lstStyle/>
          <a:p>
            <a:pPr marL="0" indent="0" algn="l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 smtClean="0"/>
              <a:t>1.tRNA</a:t>
            </a:r>
            <a:r>
              <a:rPr lang="zh-CN" altLang="en-US" sz="1800" b="1" dirty="0" smtClean="0"/>
              <a:t>呈</a:t>
            </a:r>
            <a:r>
              <a:rPr lang="en-US" altLang="zh-CN" sz="1800" b="1" dirty="0" smtClean="0"/>
              <a:t>__________</a:t>
            </a:r>
            <a:r>
              <a:rPr lang="zh-CN" altLang="en-US" sz="1800" b="1" dirty="0" smtClean="0"/>
              <a:t>；</a:t>
            </a:r>
            <a:endParaRPr lang="zh-CN" altLang="en-US" sz="1800" b="1" dirty="0" smtClean="0"/>
          </a:p>
          <a:p>
            <a:pPr marL="0" indent="0" algn="l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 smtClean="0"/>
              <a:t>2.</a:t>
            </a:r>
            <a:r>
              <a:rPr lang="zh-CN" altLang="en-US" sz="1800" b="1" dirty="0" smtClean="0"/>
              <a:t>一端为携带</a:t>
            </a:r>
            <a:r>
              <a:rPr lang="en-US" altLang="zh-CN" sz="1800" b="1" dirty="0" smtClean="0"/>
              <a:t>_______</a:t>
            </a:r>
            <a:r>
              <a:rPr lang="zh-CN" altLang="en-US" sz="1800" b="1" dirty="0" smtClean="0"/>
              <a:t>的部位；</a:t>
            </a:r>
            <a:endParaRPr lang="zh-CN" altLang="en-US" sz="1800" b="1" dirty="0" smtClean="0"/>
          </a:p>
          <a:p>
            <a:pPr marL="0" indent="0" algn="l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 smtClean="0"/>
              <a:t>3.</a:t>
            </a:r>
            <a:r>
              <a:rPr lang="zh-CN" altLang="en-US" sz="1800" b="1" dirty="0" smtClean="0"/>
              <a:t>另一端有</a:t>
            </a:r>
            <a:r>
              <a:rPr lang="en-US" altLang="zh-CN" sz="1800" b="1" dirty="0" smtClean="0"/>
              <a:t>3</a:t>
            </a:r>
            <a:r>
              <a:rPr lang="zh-CN" altLang="en-US" sz="1800" b="1" dirty="0" smtClean="0"/>
              <a:t>个（特别意义）的碱基。</a:t>
            </a:r>
            <a:endParaRPr lang="zh-CN" altLang="en-US" sz="1800" b="1" dirty="0" smtClean="0"/>
          </a:p>
        </p:txBody>
      </p:sp>
      <p:sp>
        <p:nvSpPr>
          <p:cNvPr id="2" name="矩形 1"/>
          <p:cNvSpPr/>
          <p:nvPr/>
        </p:nvSpPr>
        <p:spPr>
          <a:xfrm>
            <a:off x="5786577" y="1653779"/>
            <a:ext cx="140493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0">
              <a:defRPr/>
            </a:pPr>
            <a:r>
              <a:rPr lang="zh-CN" altLang="en-US" b="1" kern="0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三叶草形</a:t>
            </a:r>
            <a:endParaRPr lang="zh-CN" altLang="en-US" sz="1350" kern="0" dirty="0">
              <a:solidFill>
                <a:srgbClr val="7030A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93146" y="2112169"/>
            <a:ext cx="148232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0">
              <a:defRPr/>
            </a:pPr>
            <a:r>
              <a:rPr lang="zh-CN" altLang="en-US" b="1" kern="0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氨基酸</a:t>
            </a:r>
            <a:endParaRPr lang="zh-CN" altLang="en-US" sz="1350" kern="0" dirty="0">
              <a:solidFill>
                <a:srgbClr val="7030A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41804" y="3304541"/>
            <a:ext cx="4495165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defRPr/>
            </a:pPr>
            <a:r>
              <a:rPr lang="zh-CN" altLang="en-US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   每个</a:t>
            </a:r>
            <a:r>
              <a:rPr lang="en-US" altLang="zh-CN" b="1" kern="0" dirty="0" err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tRNA</a:t>
            </a:r>
            <a:r>
              <a:rPr lang="zh-CN" altLang="en-US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上的这</a:t>
            </a:r>
            <a:r>
              <a:rPr lang="en-US" altLang="zh-CN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3</a:t>
            </a:r>
            <a:r>
              <a:rPr lang="zh-CN" altLang="en-US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个碱基可以与</a:t>
            </a:r>
            <a:r>
              <a:rPr lang="en-US" altLang="zh-CN" b="1" kern="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mRNA</a:t>
            </a:r>
            <a:r>
              <a:rPr lang="zh-CN" altLang="en-US" b="1" kern="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上</a:t>
            </a:r>
            <a:r>
              <a:rPr lang="zh-CN" altLang="en-US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的遗传密码（又称</a:t>
            </a:r>
            <a:r>
              <a:rPr lang="zh-CN" altLang="en-US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密码子</a:t>
            </a:r>
            <a:r>
              <a:rPr lang="en-US" altLang="zh-CN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---</a:t>
            </a:r>
            <a:r>
              <a:rPr lang="zh-CN" altLang="en-US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三个相邻的核糖核苷酸）互补</a:t>
            </a:r>
            <a:r>
              <a:rPr lang="zh-CN" altLang="en-US" b="1" kern="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配对，称</a:t>
            </a:r>
            <a:r>
              <a:rPr lang="zh-CN" altLang="en-US" b="1" kern="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反密码子</a:t>
            </a:r>
            <a:r>
              <a:rPr lang="zh-CN" altLang="en-US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。</a:t>
            </a:r>
            <a:endParaRPr lang="zh-CN" altLang="en-US" b="1" kern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pic>
        <p:nvPicPr>
          <p:cNvPr id="5" name="图片 4" descr="tRNA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725" y="747395"/>
            <a:ext cx="3838575" cy="4171950"/>
          </a:xfrm>
          <a:prstGeom prst="rect">
            <a:avLst/>
          </a:prstGeom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938020" y="897255"/>
            <a:ext cx="722630" cy="37655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 ker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713355" y="3778885"/>
            <a:ext cx="967740" cy="29781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 ker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omb/>
      </p:transition>
    </mc:Choice>
    <mc:Fallback>
      <p:transition advClick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 uiExpand="1" build="p"/>
      <p:bldP spid="24581" grpId="0" bldLvl="0" animBg="1"/>
      <p:bldP spid="24582" grpId="0" bldLvl="0" animBg="1"/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0" name="TextBox 24"/>
          <p:cNvSpPr txBox="1">
            <a:spLocks noChangeArrowheads="1"/>
          </p:cNvSpPr>
          <p:nvPr/>
        </p:nvSpPr>
        <p:spPr bwMode="auto">
          <a:xfrm>
            <a:off x="926148" y="1109030"/>
            <a:ext cx="45862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1</a:t>
            </a:r>
            <a:r>
              <a:rPr lang="zh-CN" altLang="en-US" sz="2400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、</a:t>
            </a:r>
            <a:r>
              <a:rPr lang="en-US" altLang="zh-CN" sz="2400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RNA</a:t>
            </a:r>
            <a:r>
              <a:rPr lang="zh-CN" altLang="en-US" sz="2400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的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基本单位：</a:t>
            </a:r>
            <a:endParaRPr lang="zh-CN" altLang="en-US" sz="2400" b="1" kern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780155" y="1109345"/>
            <a:ext cx="21551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ker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核糖核苷酸</a:t>
            </a:r>
            <a:endParaRPr lang="zh-CN" altLang="en-US" sz="2400" b="1" kern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166813" y="2549210"/>
            <a:ext cx="2600325" cy="1446927"/>
            <a:chOff x="4921324" y="1678631"/>
            <a:chExt cx="3467100" cy="1929236"/>
          </a:xfrm>
        </p:grpSpPr>
        <p:sp>
          <p:nvSpPr>
            <p:cNvPr id="64523" name="AutoShape 1046"/>
            <p:cNvSpPr>
              <a:spLocks noChangeArrowheads="1"/>
            </p:cNvSpPr>
            <p:nvPr/>
          </p:nvSpPr>
          <p:spPr bwMode="auto">
            <a:xfrm>
              <a:off x="5950024" y="2688704"/>
              <a:ext cx="1066800" cy="919163"/>
            </a:xfrm>
            <a:prstGeom prst="pentagon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350" ker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endParaRPr>
            </a:p>
          </p:txBody>
        </p:sp>
        <p:sp>
          <p:nvSpPr>
            <p:cNvPr id="64524" name="Oval 1047"/>
            <p:cNvSpPr>
              <a:spLocks noChangeArrowheads="1"/>
            </p:cNvSpPr>
            <p:nvPr/>
          </p:nvSpPr>
          <p:spPr bwMode="auto">
            <a:xfrm>
              <a:off x="4921324" y="1678631"/>
              <a:ext cx="838200" cy="762000"/>
            </a:xfrm>
            <a:prstGeom prst="ellipse">
              <a:avLst/>
            </a:prstGeom>
            <a:solidFill>
              <a:srgbClr val="FF6699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350" ker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endParaRPr>
            </a:p>
          </p:txBody>
        </p:sp>
        <p:sp>
          <p:nvSpPr>
            <p:cNvPr id="64525" name="Rectangle 1048"/>
            <p:cNvSpPr>
              <a:spLocks noChangeArrowheads="1"/>
            </p:cNvSpPr>
            <p:nvPr/>
          </p:nvSpPr>
          <p:spPr bwMode="auto">
            <a:xfrm>
              <a:off x="7474024" y="2845867"/>
              <a:ext cx="9144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350" ker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endParaRPr>
            </a:p>
          </p:txBody>
        </p:sp>
        <p:sp>
          <p:nvSpPr>
            <p:cNvPr id="64526" name="Line 1050"/>
            <p:cNvSpPr>
              <a:spLocks noChangeShapeType="1"/>
            </p:cNvSpPr>
            <p:nvPr/>
          </p:nvSpPr>
          <p:spPr bwMode="auto">
            <a:xfrm>
              <a:off x="7016824" y="3074467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hangingPunct="0"/>
              <a:endParaRPr lang="zh-CN" altLang="en-US" sz="1350" ker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endParaRPr>
            </a:p>
          </p:txBody>
        </p:sp>
        <p:sp>
          <p:nvSpPr>
            <p:cNvPr id="64527" name="Line 1061"/>
            <p:cNvSpPr>
              <a:spLocks noChangeShapeType="1"/>
            </p:cNvSpPr>
            <p:nvPr/>
          </p:nvSpPr>
          <p:spPr bwMode="auto">
            <a:xfrm>
              <a:off x="5542777" y="2845338"/>
              <a:ext cx="407247" cy="2243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hangingPunct="0"/>
              <a:endParaRPr lang="zh-CN" altLang="en-US" sz="1350" ker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endParaRPr>
            </a:p>
          </p:txBody>
        </p:sp>
        <p:sp>
          <p:nvSpPr>
            <p:cNvPr id="14" name="Line 1061"/>
            <p:cNvSpPr>
              <a:spLocks noChangeShapeType="1"/>
            </p:cNvSpPr>
            <p:nvPr/>
          </p:nvSpPr>
          <p:spPr bwMode="auto">
            <a:xfrm>
              <a:off x="5542777" y="2339031"/>
              <a:ext cx="847" cy="501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pPr hangingPunct="0"/>
              <a:endParaRPr lang="zh-CN" altLang="en-US" sz="1350" ker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endParaRPr>
            </a:p>
          </p:txBody>
        </p:sp>
      </p:grpSp>
      <p:sp>
        <p:nvSpPr>
          <p:cNvPr id="127008" name="Text Box 1056"/>
          <p:cNvSpPr txBox="1">
            <a:spLocks noChangeArrowheads="1"/>
          </p:cNvSpPr>
          <p:nvPr/>
        </p:nvSpPr>
        <p:spPr bwMode="auto">
          <a:xfrm>
            <a:off x="1938655" y="2341880"/>
            <a:ext cx="215836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kern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核糖核苷酸</a:t>
            </a:r>
            <a:endParaRPr lang="zh-CN" altLang="en-US" sz="2400" b="1" kern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5" name="Text Box 1055"/>
          <p:cNvSpPr txBox="1">
            <a:spLocks noChangeArrowheads="1"/>
          </p:cNvSpPr>
          <p:nvPr/>
        </p:nvSpPr>
        <p:spPr bwMode="auto">
          <a:xfrm>
            <a:off x="2639699" y="4187192"/>
            <a:ext cx="217868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ker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碱基：</a:t>
            </a:r>
            <a:r>
              <a:rPr lang="en-US" altLang="zh-CN" sz="2400" b="1" ker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A</a:t>
            </a:r>
            <a:r>
              <a:rPr lang="en-US" altLang="zh-CN" sz="2400" b="1" ker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 U</a:t>
            </a:r>
            <a:r>
              <a:rPr lang="en-US" altLang="zh-CN" sz="2400" b="1" ker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 C G</a:t>
            </a:r>
            <a:endParaRPr lang="en-US" altLang="zh-CN" sz="2400" b="1" ker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39695" y="3274060"/>
            <a:ext cx="318770" cy="321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500" b="1">
                <a:latin typeface="Calibri" panose="020F0502020204030204" charset="0"/>
                <a:ea typeface="宋体" panose="02010600030101010101" pitchFamily="2" charset="-122"/>
              </a:rPr>
              <a:t>1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476500" y="3865245"/>
            <a:ext cx="318770" cy="321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500" b="1">
                <a:latin typeface="Calibri" panose="020F0502020204030204" charset="0"/>
                <a:ea typeface="宋体" panose="02010600030101010101" pitchFamily="2" charset="-122"/>
              </a:rPr>
              <a:t>2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951355" y="3865245"/>
            <a:ext cx="318770" cy="321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500" b="1">
                <a:latin typeface="Calibri" panose="020F0502020204030204" charset="0"/>
                <a:ea typeface="宋体" panose="02010600030101010101" pitchFamily="2" charset="-122"/>
              </a:rPr>
              <a:t>3</a:t>
            </a:r>
            <a:endParaRPr lang="en-US"/>
          </a:p>
        </p:txBody>
      </p:sp>
      <p:sp>
        <p:nvSpPr>
          <p:cNvPr id="17" name="文本框 16"/>
          <p:cNvSpPr txBox="1"/>
          <p:nvPr/>
        </p:nvSpPr>
        <p:spPr>
          <a:xfrm>
            <a:off x="1852930" y="3274060"/>
            <a:ext cx="256540" cy="321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500" b="1">
                <a:latin typeface="Calibri" panose="020F0502020204030204" charset="0"/>
                <a:ea typeface="宋体" panose="02010600030101010101" pitchFamily="2" charset="-122"/>
              </a:rPr>
              <a:t>4</a:t>
            </a:r>
            <a:endParaRPr lang="en-US"/>
          </a:p>
        </p:txBody>
      </p:sp>
      <p:sp>
        <p:nvSpPr>
          <p:cNvPr id="18" name="文本框 17"/>
          <p:cNvSpPr txBox="1"/>
          <p:nvPr/>
        </p:nvSpPr>
        <p:spPr>
          <a:xfrm>
            <a:off x="1453515" y="3347085"/>
            <a:ext cx="256540" cy="321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500" b="1">
                <a:latin typeface="Calibri" panose="020F0502020204030204" charset="0"/>
                <a:ea typeface="宋体" panose="02010600030101010101" pitchFamily="2" charset="-122"/>
              </a:rPr>
              <a:t>5</a:t>
            </a:r>
            <a:endParaRPr lang="zh-CN" altLang="en-US"/>
          </a:p>
        </p:txBody>
      </p:sp>
      <p:sp>
        <p:nvSpPr>
          <p:cNvPr id="65602" name="Text Box 353"/>
          <p:cNvSpPr txBox="1">
            <a:spLocks noChangeArrowheads="1"/>
          </p:cNvSpPr>
          <p:nvPr/>
        </p:nvSpPr>
        <p:spPr bwMode="auto">
          <a:xfrm>
            <a:off x="732790" y="417830"/>
            <a:ext cx="551307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二</a:t>
            </a:r>
            <a:r>
              <a:rPr kumimoji="1" lang="en-US" altLang="zh-CN" sz="2800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.RNA</a:t>
            </a:r>
            <a:r>
              <a:rPr kumimoji="1" lang="zh-CN" altLang="en-US" sz="2800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的结构</a:t>
            </a:r>
            <a:endParaRPr kumimoji="1" lang="zh-CN" altLang="en-US" sz="2800" b="1" kern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7008" grpId="0" animBg="1"/>
      <p:bldP spid="11" grpId="0"/>
      <p:bldP spid="15" grpId="0"/>
      <p:bldP spid="16" grpId="0"/>
      <p:bldP spid="17" grpId="0"/>
      <p:bldP spid="18" grpId="0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u=2480228661,2581528781&amp;fm=26&amp;gp=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60450" y="96520"/>
            <a:ext cx="7886065" cy="502856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800350" y="196215"/>
            <a:ext cx="443230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200" b="1">
                <a:latin typeface="Times New Roman" panose="02020603050405020304" pitchFamily="18" charset="0"/>
                <a:ea typeface="宋体" panose="02010600030101010101" pitchFamily="2" charset="-122"/>
              </a:rPr>
              <a:t>5’</a:t>
            </a:r>
            <a:r>
              <a:rPr lang="en-US" sz="2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>
            <a:off x="2896235" y="808990"/>
            <a:ext cx="132715" cy="3602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20975" y="4498975"/>
            <a:ext cx="60134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2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3</a:t>
            </a:r>
            <a:r>
              <a:rPr lang="en-US" sz="2200" b="1">
                <a:latin typeface="Times New Roman" panose="02020603050405020304" pitchFamily="18" charset="0"/>
                <a:ea typeface="宋体" panose="02010600030101010101" pitchFamily="2" charset="-122"/>
              </a:rPr>
              <a:t>’</a:t>
            </a:r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5803900" y="808990"/>
            <a:ext cx="1417955" cy="823595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3,5-</a:t>
            </a:r>
            <a:r>
              <a:rPr lang="zh-CN" sz="1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磷酸二酯键</a:t>
            </a:r>
            <a:endParaRPr lang="zh-CN" altLang="en-US" sz="16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4283710" y="1102360"/>
            <a:ext cx="1520190" cy="89535"/>
          </a:xfrm>
          <a:prstGeom prst="straightConnector1">
            <a:avLst/>
          </a:prstGeom>
          <a:ln w="19050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20" name="TextBox 24"/>
          <p:cNvSpPr txBox="1">
            <a:spLocks noChangeArrowheads="1"/>
          </p:cNvSpPr>
          <p:nvPr/>
        </p:nvSpPr>
        <p:spPr bwMode="auto">
          <a:xfrm>
            <a:off x="379095" y="348615"/>
            <a:ext cx="2171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2</a:t>
            </a:r>
            <a:r>
              <a:rPr lang="zh-CN" altLang="en-US" sz="2400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、</a:t>
            </a:r>
            <a:r>
              <a:rPr lang="en-US" altLang="zh-CN" sz="2400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RNA</a:t>
            </a:r>
            <a:r>
              <a:rPr lang="zh-CN" altLang="en-US" sz="2400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的连接</a:t>
            </a:r>
            <a:endParaRPr lang="zh-CN" altLang="en-US" sz="2400" b="1" kern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6" grpId="0" bldLvl="0" animBg="1"/>
      <p:bldP spid="3" grpId="0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RNA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2325" y="500380"/>
            <a:ext cx="4338955" cy="3980180"/>
          </a:xfrm>
          <a:prstGeom prst="rect">
            <a:avLst/>
          </a:prstGeom>
        </p:spPr>
      </p:pic>
      <p:pic>
        <p:nvPicPr>
          <p:cNvPr id="2" name="图片 1" descr="MRN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5" y="1503045"/>
            <a:ext cx="3392170" cy="29775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5450" y="500380"/>
            <a:ext cx="33191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3</a:t>
            </a:r>
            <a:r>
              <a:rPr lang="zh-CN" altLang="en-US" sz="2400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、</a:t>
            </a:r>
            <a:r>
              <a:rPr lang="en-US" altLang="zh-CN" sz="2400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RNA</a:t>
            </a:r>
            <a:r>
              <a:rPr lang="zh-CN" altLang="en-US" sz="2400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的空间结构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68" name="Group 348"/>
          <p:cNvGraphicFramePr>
            <a:graphicFrameLocks noGrp="1"/>
          </p:cNvGraphicFramePr>
          <p:nvPr/>
        </p:nvGraphicFramePr>
        <p:xfrm>
          <a:off x="4610100" y="789305"/>
          <a:ext cx="2194560" cy="4048760"/>
        </p:xfrm>
        <a:graphic>
          <a:graphicData uri="http://schemas.openxmlformats.org/drawingml/2006/table">
            <a:tbl>
              <a:tblPr/>
              <a:tblGrid>
                <a:gridCol w="2194560"/>
              </a:tblGrid>
              <a:tr h="77216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1" lang="en-US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RNA</a:t>
                      </a:r>
                      <a:endParaRPr kumimoji="1" lang="en-US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820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1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46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1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67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1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94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1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421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1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95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1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52" name="Group 33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95095" y="778510"/>
          <a:ext cx="3230245" cy="4093845"/>
        </p:xfrm>
        <a:graphic>
          <a:graphicData uri="http://schemas.openxmlformats.org/drawingml/2006/table">
            <a:tbl>
              <a:tblPr/>
              <a:tblGrid>
                <a:gridCol w="1334770"/>
                <a:gridCol w="1895475"/>
              </a:tblGrid>
              <a:tr h="77216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1" lang="en-US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1" lang="en-US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87" marB="342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1" lang="en-US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DNA</a:t>
                      </a:r>
                      <a:endParaRPr kumimoji="1" lang="en-US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24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基本组成</a:t>
                      </a:r>
                      <a:endParaRPr kumimoji="1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单位</a:t>
                      </a:r>
                      <a:endParaRPr kumimoji="1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87" marB="3428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1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68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五碳糖</a:t>
                      </a:r>
                      <a:endParaRPr kumimoji="1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87" marB="3428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1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2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无机酸</a:t>
                      </a:r>
                      <a:endParaRPr kumimoji="1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87" marB="3428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1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68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碱  基</a:t>
                      </a:r>
                      <a:endParaRPr kumimoji="1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87" marB="3428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1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单双链</a:t>
                      </a:r>
                      <a:endParaRPr kumimoji="1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87" marB="3428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1" lang="zh-CN" altLang="zh-C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96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分子大小</a:t>
                      </a:r>
                      <a:endParaRPr kumimoji="1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87" marB="3428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1" lang="zh-CN" altLang="zh-C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5057775" y="1762125"/>
            <a:ext cx="1733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hangingPunct="0">
              <a:defRPr/>
            </a:pPr>
            <a:r>
              <a:rPr kumimoji="1" lang="zh-CN" altLang="en-US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核糖核苷酸</a:t>
            </a:r>
            <a:endParaRPr kumimoji="1" lang="zh-CN" altLang="en-US" b="1" kern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5166126" y="2450069"/>
            <a:ext cx="13846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hangingPunct="0">
              <a:spcBef>
                <a:spcPct val="20000"/>
              </a:spcBef>
              <a:defRPr/>
            </a:pPr>
            <a:r>
              <a:rPr kumimoji="1" lang="zh-CN" altLang="en-US" b="1" kern="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核    糖</a:t>
            </a:r>
            <a:endParaRPr lang="zh-CN" altLang="en-US" b="1" kern="0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2949020" y="2819083"/>
            <a:ext cx="12632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hangingPunct="0">
              <a:defRPr/>
            </a:pPr>
            <a:r>
              <a:rPr kumimoji="1" lang="zh-CN" altLang="en-US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磷     酸</a:t>
            </a:r>
            <a:endParaRPr kumimoji="1" lang="zh-CN" altLang="en-US" b="1" kern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65586" name="Text Box 49"/>
          <p:cNvSpPr txBox="1">
            <a:spLocks noChangeArrowheads="1"/>
          </p:cNvSpPr>
          <p:nvPr/>
        </p:nvSpPr>
        <p:spPr bwMode="auto">
          <a:xfrm>
            <a:off x="5543550" y="2882503"/>
            <a:ext cx="145375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kumimoji="1" lang="en-US" altLang="zh-CN" sz="1500" b="1" ker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  <a:p>
            <a:pPr eaLnBrk="1" hangingPunct="1"/>
            <a:endParaRPr lang="en-US" altLang="zh-CN" sz="1500" b="1" ker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65587" name="Text Box 50"/>
          <p:cNvSpPr txBox="1">
            <a:spLocks noChangeArrowheads="1"/>
          </p:cNvSpPr>
          <p:nvPr/>
        </p:nvSpPr>
        <p:spPr bwMode="auto">
          <a:xfrm>
            <a:off x="5614991" y="3261122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kumimoji="1" lang="en-US" altLang="zh-CN" sz="1500" b="1" ker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  <a:p>
            <a:pPr eaLnBrk="1" hangingPunct="1"/>
            <a:endParaRPr lang="en-US" altLang="zh-CN" sz="1500" b="1" ker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65588" name="Rectangle 71"/>
          <p:cNvSpPr>
            <a:spLocks noChangeArrowheads="1"/>
          </p:cNvSpPr>
          <p:nvPr/>
        </p:nvSpPr>
        <p:spPr bwMode="auto">
          <a:xfrm>
            <a:off x="1871666" y="789385"/>
            <a:ext cx="7649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 </a:t>
            </a:r>
            <a:r>
              <a:rPr kumimoji="1" lang="zh-CN" altLang="en-US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核酸</a:t>
            </a:r>
            <a:endParaRPr kumimoji="1" lang="zh-CN" altLang="en-US" b="1" kern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65589" name="Rectangle 73"/>
          <p:cNvSpPr>
            <a:spLocks noChangeArrowheads="1"/>
          </p:cNvSpPr>
          <p:nvPr/>
        </p:nvSpPr>
        <p:spPr bwMode="auto">
          <a:xfrm>
            <a:off x="1547816" y="1202531"/>
            <a:ext cx="6495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b="1" ker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项目</a:t>
            </a:r>
            <a:endParaRPr kumimoji="1" lang="zh-CN" altLang="en-US" b="1" ker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5199" name="Rectangle 79"/>
          <p:cNvSpPr>
            <a:spLocks noChangeArrowheads="1"/>
          </p:cNvSpPr>
          <p:nvPr/>
        </p:nvSpPr>
        <p:spPr bwMode="auto">
          <a:xfrm>
            <a:off x="4787508" y="3759994"/>
            <a:ext cx="18907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hangingPunct="0">
              <a:defRPr/>
            </a:pPr>
            <a:r>
              <a:rPr kumimoji="1" lang="zh-CN" altLang="en-US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通常是单链结构</a:t>
            </a:r>
            <a:endParaRPr kumimoji="1" lang="zh-CN" altLang="en-US" b="1" kern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5200" name="Rectangle 80"/>
          <p:cNvSpPr>
            <a:spLocks noChangeArrowheads="1"/>
          </p:cNvSpPr>
          <p:nvPr/>
        </p:nvSpPr>
        <p:spPr bwMode="auto">
          <a:xfrm>
            <a:off x="5112544" y="3219450"/>
            <a:ext cx="15656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hangingPunct="0">
              <a:defRPr/>
            </a:pPr>
            <a:r>
              <a:rPr kumimoji="1" lang="en-US" altLang="zh-CN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A</a:t>
            </a:r>
            <a:r>
              <a:rPr kumimoji="1" lang="zh-CN" altLang="en-US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、</a:t>
            </a:r>
            <a:r>
              <a:rPr kumimoji="1" lang="en-US" altLang="zh-CN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G</a:t>
            </a:r>
            <a:r>
              <a:rPr kumimoji="1" lang="zh-CN" altLang="en-US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、</a:t>
            </a:r>
            <a:r>
              <a:rPr kumimoji="1" lang="en-US" altLang="zh-CN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C</a:t>
            </a:r>
            <a:r>
              <a:rPr kumimoji="1" lang="zh-CN" altLang="en-US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、</a:t>
            </a:r>
            <a:r>
              <a:rPr kumimoji="1" lang="en-US" altLang="zh-CN" b="1" kern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U</a:t>
            </a:r>
            <a:endParaRPr kumimoji="1" lang="en-US" altLang="zh-CN" b="1" kern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5243" name="Rectangle 123"/>
          <p:cNvSpPr>
            <a:spLocks noChangeArrowheads="1"/>
          </p:cNvSpPr>
          <p:nvPr/>
        </p:nvSpPr>
        <p:spPr bwMode="auto">
          <a:xfrm>
            <a:off x="2775585" y="2386965"/>
            <a:ext cx="16090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1" lang="zh-CN" altLang="en-US" b="1" ker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脱 氧 核 糖</a:t>
            </a:r>
            <a:endParaRPr kumimoji="1" lang="zh-CN" altLang="en-US" b="1" kern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5244" name="Rectangle 124"/>
          <p:cNvSpPr>
            <a:spLocks noChangeArrowheads="1"/>
          </p:cNvSpPr>
          <p:nvPr/>
        </p:nvSpPr>
        <p:spPr bwMode="auto">
          <a:xfrm>
            <a:off x="2949178" y="1750219"/>
            <a:ext cx="13468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b="1" ker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脱氧核苷酸</a:t>
            </a:r>
            <a:endParaRPr kumimoji="1" lang="zh-CN" altLang="en-US" b="1" ker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5245" name="Rectangle 125"/>
          <p:cNvSpPr>
            <a:spLocks noChangeArrowheads="1"/>
          </p:cNvSpPr>
          <p:nvPr/>
        </p:nvSpPr>
        <p:spPr bwMode="auto">
          <a:xfrm>
            <a:off x="5199380" y="2849880"/>
            <a:ext cx="1351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磷      酸</a:t>
            </a:r>
            <a:endParaRPr kumimoji="1" lang="zh-CN" altLang="en-US" b="1" kern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5246" name="Rectangle 126"/>
          <p:cNvSpPr>
            <a:spLocks noChangeArrowheads="1"/>
          </p:cNvSpPr>
          <p:nvPr/>
        </p:nvSpPr>
        <p:spPr bwMode="auto">
          <a:xfrm>
            <a:off x="2897981" y="3252232"/>
            <a:ext cx="15656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hangingPunct="0">
              <a:defRPr/>
            </a:pPr>
            <a:r>
              <a:rPr kumimoji="1" lang="en-US" altLang="zh-CN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A</a:t>
            </a:r>
            <a:r>
              <a:rPr kumimoji="1" lang="zh-CN" altLang="en-US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、</a:t>
            </a:r>
            <a:r>
              <a:rPr kumimoji="1" lang="en-US" altLang="zh-CN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G</a:t>
            </a:r>
            <a:r>
              <a:rPr kumimoji="1" lang="zh-CN" altLang="en-US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、</a:t>
            </a:r>
            <a:r>
              <a:rPr kumimoji="1" lang="en-US" altLang="zh-CN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C</a:t>
            </a:r>
            <a:r>
              <a:rPr kumimoji="1" lang="zh-CN" altLang="en-US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、</a:t>
            </a:r>
            <a:r>
              <a:rPr kumimoji="1" lang="en-US" altLang="zh-CN" b="1" kern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T</a:t>
            </a:r>
            <a:endParaRPr kumimoji="1" lang="en-US" altLang="zh-CN" b="1" kern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5247" name="Rectangle 127"/>
          <p:cNvSpPr>
            <a:spLocks noChangeArrowheads="1"/>
          </p:cNvSpPr>
          <p:nvPr/>
        </p:nvSpPr>
        <p:spPr bwMode="auto">
          <a:xfrm>
            <a:off x="2627714" y="3621884"/>
            <a:ext cx="1949053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hangingPunct="0">
              <a:spcBef>
                <a:spcPct val="20000"/>
              </a:spcBef>
              <a:defRPr/>
            </a:pPr>
            <a:r>
              <a:rPr kumimoji="1" lang="zh-CN" altLang="en-US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通常是规则的</a:t>
            </a:r>
            <a:endParaRPr kumimoji="1" lang="en-US" altLang="zh-CN" b="1" kern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  <a:p>
            <a:pPr algn="ctr" hangingPunct="0">
              <a:spcBef>
                <a:spcPct val="20000"/>
              </a:spcBef>
              <a:defRPr/>
            </a:pPr>
            <a:r>
              <a:rPr kumimoji="1" lang="zh-CN" altLang="en-US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双螺旋结构</a:t>
            </a:r>
            <a:endParaRPr kumimoji="1" lang="zh-CN" altLang="en-US" b="1" kern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5458" name="Text Box 338"/>
          <p:cNvSpPr txBox="1">
            <a:spLocks noChangeArrowheads="1"/>
          </p:cNvSpPr>
          <p:nvPr/>
        </p:nvSpPr>
        <p:spPr bwMode="auto">
          <a:xfrm>
            <a:off x="5086353" y="4386263"/>
            <a:ext cx="12322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hangingPunct="0">
              <a:defRPr/>
            </a:pPr>
            <a:r>
              <a:rPr kumimoji="1" lang="zh-CN" altLang="en-US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比较小</a:t>
            </a:r>
            <a:endParaRPr kumimoji="1" lang="zh-CN" altLang="en-US" b="1" kern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5459" name="Text Box 339"/>
          <p:cNvSpPr txBox="1">
            <a:spLocks noChangeArrowheads="1"/>
          </p:cNvSpPr>
          <p:nvPr/>
        </p:nvSpPr>
        <p:spPr bwMode="auto">
          <a:xfrm>
            <a:off x="3168257" y="4386263"/>
            <a:ext cx="9001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hangingPunct="0">
              <a:defRPr/>
            </a:pPr>
            <a:r>
              <a:rPr kumimoji="1" lang="zh-CN" altLang="en-US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很大</a:t>
            </a:r>
            <a:endParaRPr kumimoji="1" lang="zh-CN" altLang="en-US" b="1" kern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64520" name="TextBox 24"/>
          <p:cNvSpPr txBox="1">
            <a:spLocks noChangeArrowheads="1"/>
          </p:cNvSpPr>
          <p:nvPr/>
        </p:nvSpPr>
        <p:spPr bwMode="auto">
          <a:xfrm>
            <a:off x="624205" y="214630"/>
            <a:ext cx="3260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三、</a:t>
            </a:r>
            <a:r>
              <a:rPr lang="en-US" altLang="zh-CN" sz="2400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DNA</a:t>
            </a:r>
            <a:r>
              <a:rPr lang="zh-CN" altLang="en-US" sz="2400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与</a:t>
            </a:r>
            <a:r>
              <a:rPr lang="en-US" altLang="zh-CN" sz="2400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RNA</a:t>
            </a:r>
            <a:r>
              <a:rPr lang="zh-CN" altLang="en-US" sz="2400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的比较</a:t>
            </a:r>
            <a:endParaRPr lang="zh-CN" altLang="en-US" sz="2400" b="1" kern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omb/>
      </p:transition>
    </mc:Choice>
    <mc:Fallback>
      <p:transition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6" grpId="0" bldLvl="0" animBg="1"/>
      <p:bldP spid="5167" grpId="0" bldLvl="0" animBg="1"/>
      <p:bldP spid="5168" grpId="0" bldLvl="0" animBg="1"/>
      <p:bldP spid="5199" grpId="0" bldLvl="0" animBg="1"/>
      <p:bldP spid="5200" grpId="0" bldLvl="0" animBg="1"/>
      <p:bldP spid="5243" grpId="0" bldLvl="0" animBg="1"/>
      <p:bldP spid="5244" grpId="0" bldLvl="0" animBg="1"/>
      <p:bldP spid="5245" grpId="0" bldLvl="0" animBg="1"/>
      <p:bldP spid="5246" grpId="0" bldLvl="0" animBg="1"/>
      <p:bldP spid="5247" grpId="0" bldLvl="0" animBg="1"/>
      <p:bldP spid="5458" grpId="0" bldLvl="0" animBg="1"/>
      <p:bldP spid="545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Rectangle 2"/>
          <p:cNvSpPr>
            <a:spLocks noGrp="1" noChangeArrowheads="1"/>
          </p:cNvSpPr>
          <p:nvPr/>
        </p:nvSpPr>
        <p:spPr>
          <a:xfrm>
            <a:off x="636905" y="873125"/>
            <a:ext cx="7957820" cy="2883535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eaLnBrk="1" hangingPunct="1">
              <a:lnSpc>
                <a:spcPct val="150000"/>
              </a:lnSpc>
            </a:pPr>
            <a:r>
              <a:rPr lang="zh-CN" altLang="en-US" sz="27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思考：</a:t>
            </a:r>
            <a:endParaRPr lang="zh-CN" altLang="en-US" sz="2700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7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7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细胞中同时存在</a:t>
            </a:r>
            <a:r>
              <a:rPr lang="en-US" altLang="zh-CN" sz="27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DNA</a:t>
            </a:r>
            <a:r>
              <a:rPr lang="zh-CN" altLang="en-US" sz="27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和</a:t>
            </a:r>
            <a:r>
              <a:rPr lang="en-US" altLang="zh-CN" sz="27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RNA</a:t>
            </a:r>
            <a:r>
              <a:rPr lang="zh-CN" altLang="en-US" sz="27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，从二者结构的角度分析哪种核酸更适合作为遗传物质呢？</a:t>
            </a:r>
            <a:endParaRPr lang="zh-CN" altLang="en-US" sz="2700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7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lang="zh-CN" altLang="en-US" sz="27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非细胞结构的生物遗传物质是什么呢？</a:t>
            </a:r>
            <a:endParaRPr lang="zh-CN" altLang="en-US" sz="2700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/>
          <p:nvPr/>
        </p:nvSpPr>
        <p:spPr>
          <a:xfrm>
            <a:off x="626110" y="1146175"/>
            <a:ext cx="1145540" cy="783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kern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/>
              </a:rPr>
              <a:t>RNA</a:t>
            </a:r>
            <a:r>
              <a:rPr lang="zh-CN" altLang="en-US" sz="2100" b="1" kern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/>
              </a:rPr>
              <a:t>的种类</a:t>
            </a:r>
            <a:endParaRPr lang="zh-CN" altLang="en-US" sz="2100" b="1" kern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Calibri" panose="020F0502020204030204"/>
            </a:endParaRPr>
          </a:p>
        </p:txBody>
      </p:sp>
      <p:sp>
        <p:nvSpPr>
          <p:cNvPr id="26627" name="Rectangle 3"/>
          <p:cNvSpPr/>
          <p:nvPr/>
        </p:nvSpPr>
        <p:spPr>
          <a:xfrm>
            <a:off x="2038350" y="1146175"/>
            <a:ext cx="1932940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100" b="1" kern="0" dirty="0">
                <a:solidFill>
                  <a:srgbClr val="000000"/>
                </a:solidFill>
                <a:latin typeface="宋体" panose="02010600030101010101" pitchFamily="2" charset="-122"/>
                <a:cs typeface="+mj-cs"/>
                <a:sym typeface="Calibri" panose="020F0502020204030204"/>
              </a:rPr>
              <a:t>信使</a:t>
            </a:r>
            <a:r>
              <a:rPr lang="en-US" altLang="zh-CN" sz="2100" b="1" kern="0" dirty="0">
                <a:solidFill>
                  <a:srgbClr val="000000"/>
                </a:solidFill>
                <a:latin typeface="宋体" panose="02010600030101010101" pitchFamily="2" charset="-122"/>
                <a:cs typeface="+mj-cs"/>
                <a:sym typeface="Calibri" panose="020F0502020204030204"/>
              </a:rPr>
              <a:t>RNA(mRNA)</a:t>
            </a:r>
            <a:endParaRPr lang="en-US" altLang="zh-CN" sz="2100" b="1" kern="0" dirty="0">
              <a:solidFill>
                <a:srgbClr val="000000"/>
              </a:solidFill>
              <a:latin typeface="宋体" panose="02010600030101010101" pitchFamily="2" charset="-122"/>
              <a:cs typeface="+mj-cs"/>
              <a:sym typeface="Calibri" panose="020F0502020204030204"/>
            </a:endParaRPr>
          </a:p>
        </p:txBody>
      </p:sp>
      <p:sp>
        <p:nvSpPr>
          <p:cNvPr id="26628" name="Rectangle 4"/>
          <p:cNvSpPr/>
          <p:nvPr/>
        </p:nvSpPr>
        <p:spPr>
          <a:xfrm>
            <a:off x="2038350" y="285750"/>
            <a:ext cx="2303145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sv-SE" sz="2100" b="1" kern="0" dirty="0">
                <a:solidFill>
                  <a:srgbClr val="000000"/>
                </a:solidFill>
                <a:latin typeface="宋体" panose="02010600030101010101" pitchFamily="2" charset="-122"/>
                <a:cs typeface="+mj-cs"/>
                <a:sym typeface="Calibri" panose="020F0502020204030204"/>
              </a:rPr>
              <a:t>核糖体</a:t>
            </a:r>
            <a:r>
              <a:rPr lang="sv-SE" altLang="zh-CN" sz="2100" b="1" kern="0" dirty="0">
                <a:solidFill>
                  <a:srgbClr val="000000"/>
                </a:solidFill>
                <a:latin typeface="宋体" panose="02010600030101010101" pitchFamily="2" charset="-122"/>
                <a:cs typeface="+mj-cs"/>
                <a:sym typeface="Calibri" panose="020F0502020204030204"/>
              </a:rPr>
              <a:t>RNA(rRNA)</a:t>
            </a:r>
            <a:endParaRPr lang="en-US" altLang="zh-CN" sz="2100" b="1" kern="0" dirty="0">
              <a:solidFill>
                <a:srgbClr val="000000"/>
              </a:solidFill>
              <a:latin typeface="宋体" panose="02010600030101010101" pitchFamily="2" charset="-122"/>
              <a:cs typeface="+mj-cs"/>
              <a:sym typeface="Calibri" panose="020F0502020204030204"/>
            </a:endParaRPr>
          </a:p>
        </p:txBody>
      </p:sp>
      <p:sp>
        <p:nvSpPr>
          <p:cNvPr id="26629" name="Rectangle 5"/>
          <p:cNvSpPr/>
          <p:nvPr/>
        </p:nvSpPr>
        <p:spPr>
          <a:xfrm>
            <a:off x="2115820" y="2038985"/>
            <a:ext cx="2080895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100" b="1" kern="0" dirty="0">
                <a:solidFill>
                  <a:srgbClr val="000000"/>
                </a:solidFill>
                <a:latin typeface="宋体" panose="02010600030101010101" pitchFamily="2" charset="-122"/>
                <a:cs typeface="+mj-cs"/>
                <a:sym typeface="Calibri" panose="020F0502020204030204"/>
              </a:rPr>
              <a:t>转运</a:t>
            </a:r>
            <a:r>
              <a:rPr lang="en-US" altLang="zh-CN" sz="2100" b="1" kern="0" dirty="0">
                <a:solidFill>
                  <a:srgbClr val="000000"/>
                </a:solidFill>
                <a:latin typeface="宋体" panose="02010600030101010101" pitchFamily="2" charset="-122"/>
                <a:cs typeface="+mj-cs"/>
                <a:sym typeface="Calibri" panose="020F0502020204030204"/>
              </a:rPr>
              <a:t>RNA(tRNA)</a:t>
            </a:r>
            <a:endParaRPr lang="en-US" altLang="zh-CN" sz="2100" b="1" kern="0" dirty="0">
              <a:solidFill>
                <a:srgbClr val="000000"/>
              </a:solidFill>
              <a:latin typeface="宋体" panose="02010600030101010101" pitchFamily="2" charset="-122"/>
              <a:cs typeface="+mj-cs"/>
              <a:sym typeface="Calibri" panose="020F0502020204030204"/>
            </a:endParaRPr>
          </a:p>
        </p:txBody>
      </p:sp>
      <p:sp>
        <p:nvSpPr>
          <p:cNvPr id="26630" name="AutoShape 6"/>
          <p:cNvSpPr/>
          <p:nvPr/>
        </p:nvSpPr>
        <p:spPr>
          <a:xfrm>
            <a:off x="1771650" y="473710"/>
            <a:ext cx="266700" cy="1759585"/>
          </a:xfrm>
          <a:prstGeom prst="leftBrace">
            <a:avLst>
              <a:gd name="adj1" fmla="val 150000"/>
              <a:gd name="adj2" fmla="val 50000"/>
            </a:avLst>
          </a:prstGeom>
          <a:noFill/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zh-CN" sz="2100" b="1" kern="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  <a:cs typeface="+mj-cs"/>
              <a:sym typeface="Calibri" panose="020F0502020204030204"/>
            </a:endParaRPr>
          </a:p>
        </p:txBody>
      </p:sp>
      <p:sp>
        <p:nvSpPr>
          <p:cNvPr id="165895" name="Text Box 7"/>
          <p:cNvSpPr txBox="1"/>
          <p:nvPr/>
        </p:nvSpPr>
        <p:spPr>
          <a:xfrm>
            <a:off x="4196715" y="1189990"/>
            <a:ext cx="3932555" cy="41402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+mj-cs"/>
                <a:sym typeface="Calibri" panose="020F0502020204030204"/>
              </a:rPr>
              <a:t>遗传信息的中间载体</a:t>
            </a:r>
            <a:endParaRPr lang="zh-CN" altLang="en-US" sz="2100" b="1" kern="0" dirty="0">
              <a:solidFill>
                <a:srgbClr val="000000"/>
              </a:solidFill>
              <a:latin typeface="Times New Roman" panose="02020603050405020304" pitchFamily="18" charset="0"/>
              <a:cs typeface="+mj-cs"/>
              <a:sym typeface="Calibri" panose="020F0502020204030204"/>
            </a:endParaRPr>
          </a:p>
        </p:txBody>
      </p:sp>
      <p:sp>
        <p:nvSpPr>
          <p:cNvPr id="165896" name="Text Box 8"/>
          <p:cNvSpPr txBox="1"/>
          <p:nvPr/>
        </p:nvSpPr>
        <p:spPr>
          <a:xfrm>
            <a:off x="4197985" y="2038985"/>
            <a:ext cx="3933825" cy="41402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+mj-cs"/>
                <a:sym typeface="Calibri" panose="020F0502020204030204"/>
              </a:rPr>
              <a:t>氨基酸的运载工具</a:t>
            </a:r>
            <a:endParaRPr lang="zh-CN" altLang="en-US" sz="2100" b="1" kern="0" dirty="0">
              <a:solidFill>
                <a:srgbClr val="000000"/>
              </a:solidFill>
              <a:latin typeface="Times New Roman" panose="02020603050405020304" pitchFamily="18" charset="0"/>
              <a:cs typeface="+mj-cs"/>
              <a:sym typeface="Calibri" panose="020F0502020204030204"/>
            </a:endParaRPr>
          </a:p>
        </p:txBody>
      </p:sp>
      <p:sp>
        <p:nvSpPr>
          <p:cNvPr id="165897" name="Text Box 9"/>
          <p:cNvSpPr txBox="1"/>
          <p:nvPr/>
        </p:nvSpPr>
        <p:spPr>
          <a:xfrm>
            <a:off x="4197985" y="285750"/>
            <a:ext cx="3932555" cy="41402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+mj-cs"/>
                <a:sym typeface="Calibri" panose="020F0502020204030204"/>
              </a:rPr>
              <a:t>核糖体的组成部分</a:t>
            </a:r>
            <a:endParaRPr lang="zh-CN" altLang="en-US" sz="2100" b="1" kern="0" dirty="0">
              <a:solidFill>
                <a:srgbClr val="000000"/>
              </a:solidFill>
              <a:latin typeface="Times New Roman" panose="02020603050405020304" pitchFamily="18" charset="0"/>
              <a:cs typeface="+mj-cs"/>
              <a:sym typeface="Calibri" panose="020F05020202040302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38350" y="4027805"/>
            <a:ext cx="6539230" cy="3987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 b="1" dirty="0" smtClean="0">
                <a:latin typeface="+mj-ea"/>
                <a:ea typeface="+mj-ea"/>
                <a:cs typeface="+mj-ea"/>
                <a:sym typeface="+mn-ea"/>
              </a:rPr>
              <a:t>细胞生物中，</a:t>
            </a:r>
            <a:r>
              <a:rPr lang="en-US" altLang="zh-CN" sz="2000" b="1" dirty="0" smtClean="0">
                <a:latin typeface="+mj-ea"/>
                <a:ea typeface="+mj-ea"/>
                <a:cs typeface="+mj-ea"/>
                <a:sym typeface="+mn-ea"/>
              </a:rPr>
              <a:t>DNA</a:t>
            </a:r>
            <a:r>
              <a:rPr lang="zh-CN" altLang="en-US" sz="2000" b="1" dirty="0" smtClean="0">
                <a:latin typeface="+mj-ea"/>
                <a:ea typeface="+mj-ea"/>
                <a:cs typeface="+mj-ea"/>
                <a:sym typeface="+mn-ea"/>
              </a:rPr>
              <a:t>更稳定、更适合作为生物的遗传物质。</a:t>
            </a:r>
            <a:endParaRPr lang="zh-CN" altLang="en-US" sz="2000" b="1" dirty="0" smtClean="0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712470" y="2724150"/>
            <a:ext cx="1145540" cy="783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zh-CN" sz="2400" b="1" kern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/>
              </a:rPr>
              <a:t>RNA</a:t>
            </a:r>
            <a:r>
              <a:rPr lang="zh-CN" altLang="en-US" sz="2100" b="1" kern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/>
              </a:rPr>
              <a:t>的结构</a:t>
            </a:r>
            <a:endParaRPr lang="zh-CN" altLang="en-US" sz="2100" b="1" kern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Calibri" panose="020F0502020204030204"/>
            </a:endParaRPr>
          </a:p>
        </p:txBody>
      </p:sp>
      <p:sp>
        <p:nvSpPr>
          <p:cNvPr id="4" name="Text Box 8"/>
          <p:cNvSpPr txBox="1"/>
          <p:nvPr/>
        </p:nvSpPr>
        <p:spPr>
          <a:xfrm>
            <a:off x="2038350" y="2908935"/>
            <a:ext cx="6367145" cy="4140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+mj-cs"/>
                <a:sym typeface="Calibri" panose="020F0502020204030204"/>
              </a:rPr>
              <a:t>通常是单链结构，</a:t>
            </a:r>
            <a:r>
              <a:rPr lang="en-US" altLang="zh-CN" sz="21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+mj-cs"/>
                <a:sym typeface="Calibri" panose="020F0502020204030204"/>
              </a:rPr>
              <a:t>tRNA</a:t>
            </a:r>
            <a:r>
              <a:rPr lang="zh-CN" altLang="en-US" sz="21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+mj-cs"/>
                <a:sym typeface="Calibri" panose="020F0502020204030204"/>
              </a:rPr>
              <a:t>中有部分氢键相连的双链</a:t>
            </a:r>
            <a:endParaRPr lang="zh-CN" altLang="en-US" sz="2100" b="1" kern="0" dirty="0">
              <a:solidFill>
                <a:srgbClr val="000000"/>
              </a:solidFill>
              <a:latin typeface="Times New Roman" panose="02020603050405020304" pitchFamily="18" charset="0"/>
              <a:cs typeface="+mj-cs"/>
              <a:sym typeface="Calibri" panose="020F0502020204030204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802640" y="3858260"/>
            <a:ext cx="114554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zh-CN" sz="2100" b="1" kern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/>
              </a:rPr>
              <a:t>RNA</a:t>
            </a:r>
            <a:r>
              <a:rPr lang="zh-CN" altLang="en-US" sz="2100" b="1" kern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/>
              </a:rPr>
              <a:t>与</a:t>
            </a:r>
            <a:r>
              <a:rPr lang="en-US" altLang="zh-CN" sz="2100" b="1" kern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/>
              </a:rPr>
              <a:t>DNA</a:t>
            </a:r>
            <a:r>
              <a:rPr lang="zh-CN" altLang="en-US" sz="2100" b="1" kern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/>
              </a:rPr>
              <a:t>相比</a:t>
            </a:r>
            <a:endParaRPr lang="zh-CN" altLang="en-US" sz="2100" b="1" kern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Calibri" panose="020F0502020204030204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535940" y="1460500"/>
            <a:ext cx="266700" cy="2861310"/>
          </a:xfrm>
          <a:prstGeom prst="leftBrace">
            <a:avLst>
              <a:gd name="adj1" fmla="val 150000"/>
              <a:gd name="adj2" fmla="val 50000"/>
            </a:avLst>
          </a:prstGeom>
          <a:noFill/>
          <a:ln w="28575" cap="flat" cmpd="sng">
            <a:solidFill>
              <a:schemeClr val="accent1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zh-CN" sz="2100" b="1" kern="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  <a:cs typeface="+mj-cs"/>
              <a:sym typeface="Calibri" panose="020F0502020204030204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-74930" y="2660650"/>
            <a:ext cx="7874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zh-CN" sz="2400" b="1" kern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/>
              </a:rPr>
              <a:t>RNA</a:t>
            </a:r>
            <a:endParaRPr lang="zh-CN" altLang="en-US" sz="2100" b="1" kern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5" grpId="0" bldLvl="0" animBg="1"/>
      <p:bldP spid="165896" grpId="0" bldLvl="0" animBg="1"/>
      <p:bldP spid="165897" grpId="0" bldLvl="0" animBg="1"/>
      <p:bldP spid="3" grpId="0" bldLvl="0" animBg="1"/>
      <p:bldP spid="4" grpId="0" bldLvl="0" animBg="1"/>
      <p:bldP spid="26630" grpId="0" animBg="1"/>
      <p:bldP spid="26628" grpId="0"/>
      <p:bldP spid="26627" grpId="0"/>
      <p:bldP spid="266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9" y="2360295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/>
            <a:r>
              <a:rPr lang="zh-CN" altLang="en-US" sz="5400" b="1" kern="0" spc="300" dirty="0">
                <a:solidFill>
                  <a:srgbClr val="002060"/>
                </a:solidFill>
                <a:latin typeface="微软雅黑" panose="020B0503020204020204" charset="-122"/>
                <a:cs typeface="+mj-cs"/>
                <a:sym typeface="Calibri" panose="020F0502020204030204"/>
              </a:rPr>
              <a:t>谢谢您的观看</a:t>
            </a:r>
            <a:endParaRPr lang="zh-CN" altLang="en-US" sz="5400" b="1" kern="0" spc="300" dirty="0">
              <a:solidFill>
                <a:srgbClr val="002060"/>
              </a:solidFill>
              <a:latin typeface="微软雅黑" panose="020B0503020204020204" charset="-122"/>
              <a:cs typeface="+mj-cs"/>
              <a:sym typeface="Calibri" panose="020F050202020403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2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kern="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北京市朝阳区教育研究中心  制作</a:t>
            </a:r>
            <a:endParaRPr lang="zh-CN" altLang="en-US" kern="0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84835" y="1518285"/>
            <a:ext cx="4563110" cy="1337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b="1">
                <a:ea typeface="宋体" panose="02010600030101010101" pitchFamily="2" charset="-122"/>
              </a:rPr>
              <a:t>rRNA一般与核糖体的蛋白质结合在一起，形成核糖体（ribosome）。如果把rRNA从核糖体上除掉，核糖体的结构就会发生塌陷。</a:t>
            </a:r>
            <a:endParaRPr lang="zh-CN" b="1">
              <a:ea typeface="宋体" panose="02010600030101010101" pitchFamily="2" charset="-122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/>
        </p:nvSpPr>
        <p:spPr>
          <a:xfrm>
            <a:off x="584835" y="826135"/>
            <a:ext cx="4848860" cy="74295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eaLnBrk="1" hangingPunct="1"/>
            <a:r>
              <a:rPr lang="en-US" altLang="zh-CN" sz="21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en-US" sz="210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rRNA</a:t>
            </a:r>
            <a:r>
              <a:rPr lang="zh-CN" altLang="en-US" sz="210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zh-CN" sz="21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组成核糖体的主要成分</a:t>
            </a:r>
            <a:endParaRPr lang="zh-CN" altLang="en-US" sz="2100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26636" name="Picture 12" descr="pic_278093"/>
          <p:cNvPicPr>
            <a:picLocks noChangeAspect="1"/>
          </p:cNvPicPr>
          <p:nvPr/>
        </p:nvPicPr>
        <p:blipFill>
          <a:blip r:embed="rId1"/>
          <a:srcRect t="31494" r="60785"/>
          <a:stretch>
            <a:fillRect/>
          </a:stretch>
        </p:blipFill>
        <p:spPr>
          <a:xfrm>
            <a:off x="5972175" y="1405255"/>
            <a:ext cx="2225675" cy="26612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4" name="Rectangle 1029"/>
          <p:cNvSpPr>
            <a:spLocks noChangeArrowheads="1"/>
          </p:cNvSpPr>
          <p:nvPr/>
        </p:nvSpPr>
        <p:spPr bwMode="auto">
          <a:xfrm>
            <a:off x="1047808" y="297856"/>
            <a:ext cx="4438274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250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 </a:t>
            </a:r>
            <a:r>
              <a:rPr lang="zh-CN" altLang="en-US" sz="2250" b="1" kern="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 一 、</a:t>
            </a:r>
            <a:r>
              <a:rPr lang="en-US" altLang="zh-CN" sz="2250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RNA</a:t>
            </a:r>
            <a:r>
              <a:rPr lang="zh-CN" altLang="en-US" sz="2250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的种类及功能</a:t>
            </a:r>
            <a:endParaRPr lang="zh-CN" altLang="en-US" sz="2250" b="1" kern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047433" y="3494725"/>
            <a:ext cx="2600325" cy="1446927"/>
            <a:chOff x="4921324" y="1678631"/>
            <a:chExt cx="3467100" cy="1929236"/>
          </a:xfrm>
        </p:grpSpPr>
        <p:sp>
          <p:nvSpPr>
            <p:cNvPr id="64523" name="AutoShape 1046"/>
            <p:cNvSpPr>
              <a:spLocks noChangeArrowheads="1"/>
            </p:cNvSpPr>
            <p:nvPr/>
          </p:nvSpPr>
          <p:spPr bwMode="auto">
            <a:xfrm>
              <a:off x="5950024" y="2688704"/>
              <a:ext cx="1066800" cy="919163"/>
            </a:xfrm>
            <a:prstGeom prst="pentagon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350" ker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endParaRPr>
            </a:p>
          </p:txBody>
        </p:sp>
        <p:sp>
          <p:nvSpPr>
            <p:cNvPr id="64524" name="Oval 1047"/>
            <p:cNvSpPr>
              <a:spLocks noChangeArrowheads="1"/>
            </p:cNvSpPr>
            <p:nvPr/>
          </p:nvSpPr>
          <p:spPr bwMode="auto">
            <a:xfrm>
              <a:off x="4921324" y="1678631"/>
              <a:ext cx="838200" cy="762000"/>
            </a:xfrm>
            <a:prstGeom prst="ellipse">
              <a:avLst/>
            </a:prstGeom>
            <a:solidFill>
              <a:srgbClr val="FF6699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350" ker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endParaRPr>
            </a:p>
          </p:txBody>
        </p:sp>
        <p:sp>
          <p:nvSpPr>
            <p:cNvPr id="64525" name="Rectangle 1048"/>
            <p:cNvSpPr>
              <a:spLocks noChangeArrowheads="1"/>
            </p:cNvSpPr>
            <p:nvPr/>
          </p:nvSpPr>
          <p:spPr bwMode="auto">
            <a:xfrm>
              <a:off x="7474024" y="2845867"/>
              <a:ext cx="9144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350" ker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endParaRPr>
            </a:p>
          </p:txBody>
        </p:sp>
        <p:sp>
          <p:nvSpPr>
            <p:cNvPr id="64526" name="Line 1050"/>
            <p:cNvSpPr>
              <a:spLocks noChangeShapeType="1"/>
            </p:cNvSpPr>
            <p:nvPr/>
          </p:nvSpPr>
          <p:spPr bwMode="auto">
            <a:xfrm>
              <a:off x="7016824" y="3074467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hangingPunct="0"/>
              <a:endParaRPr lang="zh-CN" altLang="en-US" sz="1350" ker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endParaRPr>
            </a:p>
          </p:txBody>
        </p:sp>
        <p:sp>
          <p:nvSpPr>
            <p:cNvPr id="64527" name="Line 1061"/>
            <p:cNvSpPr>
              <a:spLocks noChangeShapeType="1"/>
            </p:cNvSpPr>
            <p:nvPr/>
          </p:nvSpPr>
          <p:spPr bwMode="auto">
            <a:xfrm>
              <a:off x="5542777" y="2845338"/>
              <a:ext cx="407247" cy="2243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hangingPunct="0"/>
              <a:endParaRPr lang="zh-CN" altLang="en-US" sz="1350" ker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endParaRPr>
            </a:p>
          </p:txBody>
        </p:sp>
        <p:sp>
          <p:nvSpPr>
            <p:cNvPr id="14" name="Line 1061"/>
            <p:cNvSpPr>
              <a:spLocks noChangeShapeType="1"/>
            </p:cNvSpPr>
            <p:nvPr/>
          </p:nvSpPr>
          <p:spPr bwMode="auto">
            <a:xfrm>
              <a:off x="5542777" y="2339031"/>
              <a:ext cx="847" cy="501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pPr hangingPunct="0"/>
              <a:endParaRPr lang="zh-CN" altLang="en-US" sz="1350" ker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endParaRPr>
            </a:p>
          </p:txBody>
        </p:sp>
      </p:grpSp>
      <p:sp>
        <p:nvSpPr>
          <p:cNvPr id="127008" name="Text Box 1056"/>
          <p:cNvSpPr txBox="1">
            <a:spLocks noChangeArrowheads="1"/>
          </p:cNvSpPr>
          <p:nvPr/>
        </p:nvSpPr>
        <p:spPr bwMode="auto">
          <a:xfrm>
            <a:off x="1819275" y="3034665"/>
            <a:ext cx="350075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kern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基本单位：核糖核苷酸</a:t>
            </a:r>
            <a:endParaRPr lang="zh-CN" altLang="en-US" sz="2400" b="1" kern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5" name="Text Box 1055"/>
          <p:cNvSpPr txBox="1">
            <a:spLocks noChangeArrowheads="1"/>
          </p:cNvSpPr>
          <p:nvPr/>
        </p:nvSpPr>
        <p:spPr bwMode="auto">
          <a:xfrm>
            <a:off x="4431669" y="4311017"/>
            <a:ext cx="217868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ker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碱基：</a:t>
            </a:r>
            <a:r>
              <a:rPr lang="en-US" altLang="zh-CN" sz="2400" b="1" ker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A</a:t>
            </a:r>
            <a:r>
              <a:rPr lang="en-US" altLang="zh-CN" sz="2400" b="1" ker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 U</a:t>
            </a:r>
            <a:r>
              <a:rPr lang="en-US" altLang="zh-CN" sz="2400" b="1" ker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 C G</a:t>
            </a:r>
            <a:endParaRPr lang="en-US" altLang="zh-CN" sz="2400" b="1" ker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27008" grpId="0" bldLvl="0" animBg="1"/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30555" y="261620"/>
            <a:ext cx="778700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000" b="1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资料一、</a:t>
            </a:r>
            <a:r>
              <a:rPr 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为确定遗传信息从DNA传递给蛋白质的中间载体，科学家们做了如下研究。（1）对于“信使”有两种不同假说。</a:t>
            </a:r>
            <a:endParaRPr lang="zh-CN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假说一：核糖体RNA可能就是信息的载体；</a:t>
            </a:r>
            <a:endParaRPr lang="zh-CN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假说二：另有一种RNA（称为mRNA）作为遗传信息传递的信使。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4855" y="2996565"/>
            <a:ext cx="777684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000" b="1">
                <a:ea typeface="宋体" panose="02010600030101010101" pitchFamily="2" charset="-122"/>
              </a:rPr>
              <a:t>①若假说一成立，则细胞内的核糖体种类是否相同？为什么？②若假说二成立，则mRNA在指导蛋白质合成过程中与细胞内原有的核糖体什么关系？</a:t>
            </a:r>
            <a:endParaRPr lang="zh-CN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74040" y="379730"/>
            <a:ext cx="8023860" cy="1783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sz="2000" b="1">
                <a:ea typeface="宋体" panose="02010600030101010101" pitchFamily="2" charset="-122"/>
              </a:rPr>
              <a:t>若假说一成立，则细胞内的核糖体</a:t>
            </a:r>
            <a:r>
              <a:rPr lang="zh-CN" sz="2000" b="1">
                <a:solidFill>
                  <a:srgbClr val="FF0000"/>
                </a:solidFill>
                <a:ea typeface="宋体" panose="02010600030101010101" pitchFamily="2" charset="-122"/>
              </a:rPr>
              <a:t>种类是不相同的</a:t>
            </a:r>
            <a:r>
              <a:rPr lang="zh-CN" sz="2000" b="1">
                <a:ea typeface="宋体" panose="02010600030101010101" pitchFamily="2" charset="-122"/>
              </a:rPr>
              <a:t>。因为细胞核中的DNA所控制合成的蛋白质多种多样，作为两者之间传递信息的载体RNA也多种多样，所以由这些RNA参与形成的核糖体是不同的。</a:t>
            </a:r>
            <a:endParaRPr 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000" b="1"/>
          </a:p>
        </p:txBody>
      </p:sp>
      <p:sp>
        <p:nvSpPr>
          <p:cNvPr id="2" name="文本框 1"/>
          <p:cNvSpPr txBox="1"/>
          <p:nvPr/>
        </p:nvSpPr>
        <p:spPr>
          <a:xfrm>
            <a:off x="574040" y="2231390"/>
            <a:ext cx="78232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50000"/>
              </a:lnSpc>
            </a:pPr>
            <a:r>
              <a:rPr 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②</a:t>
            </a:r>
            <a:r>
              <a:rPr lang="zh-CN" sz="2000" b="1">
                <a:ea typeface="宋体" panose="02010600030101010101" pitchFamily="2" charset="-122"/>
                <a:sym typeface="+mn-ea"/>
              </a:rPr>
              <a:t>若假说二成立，则mRNA在</a:t>
            </a:r>
            <a:r>
              <a:rPr lang="zh-CN" sz="2000" b="1">
                <a:ea typeface="宋体" panose="02010600030101010101" pitchFamily="2" charset="-122"/>
                <a:sym typeface="+mn-ea"/>
              </a:rPr>
              <a:t>参与</a:t>
            </a:r>
            <a:r>
              <a:rPr lang="zh-CN" sz="2000" b="1">
                <a:ea typeface="宋体" panose="02010600030101010101" pitchFamily="2" charset="-122"/>
                <a:sym typeface="+mn-ea"/>
              </a:rPr>
              <a:t>蛋白质合成过程中与细胞内原有的核糖体结合。</a:t>
            </a:r>
            <a:endParaRPr lang="zh-CN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76200" y="299085"/>
            <a:ext cx="5986780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资料二、</a:t>
            </a:r>
            <a:r>
              <a:rPr lang="zh-CN" sz="2000" b="1">
                <a:ea typeface="宋体" panose="02010600030101010101" pitchFamily="2" charset="-122"/>
              </a:rPr>
              <a:t>研究发现</a:t>
            </a:r>
            <a:r>
              <a:rPr lang="zh-CN" sz="2000" b="1">
                <a:solidFill>
                  <a:schemeClr val="tx1"/>
                </a:solidFill>
                <a:ea typeface="宋体" panose="02010600030101010101" pitchFamily="2" charset="-122"/>
              </a:rPr>
              <a:t>噬菌体</a:t>
            </a:r>
            <a:r>
              <a:rPr lang="zh-CN" sz="2000" b="1">
                <a:ea typeface="宋体" panose="02010600030101010101" pitchFamily="2" charset="-122"/>
              </a:rPr>
              <a:t>侵入到细菌后，细菌的蛋白质合成立即停止，转而合成噬菌体的蛋白质，在此过程中，细菌细胞内合成了新噬菌体</a:t>
            </a:r>
            <a:r>
              <a:rPr lang="zh-CN" sz="2000" b="1">
                <a:ea typeface="宋体" panose="02010600030101010101" pitchFamily="2" charset="-122"/>
                <a:sym typeface="+mn-ea"/>
              </a:rPr>
              <a:t>的</a:t>
            </a:r>
            <a:r>
              <a:rPr lang="zh-CN" sz="2000" b="1">
                <a:ea typeface="宋体" panose="02010600030101010101" pitchFamily="2" charset="-122"/>
              </a:rPr>
              <a:t>RNA。为确定新合成的噬菌体RNA是否为“信使”，需要进一步实验。</a:t>
            </a:r>
            <a:endParaRPr lang="zh-CN" altLang="en-US" sz="20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200" y="222250"/>
            <a:ext cx="2250440" cy="22504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0975" y="3026410"/>
            <a:ext cx="842073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2000" b="1">
                <a:ea typeface="宋体" panose="02010600030101010101" pitchFamily="2" charset="-122"/>
              </a:rPr>
              <a:t>实验：用含</a:t>
            </a:r>
            <a:r>
              <a:rPr lang="zh-CN" sz="2000" b="1" baseline="30000">
                <a:ea typeface="宋体" panose="02010600030101010101" pitchFamily="2" charset="-122"/>
              </a:rPr>
              <a:t>15</a:t>
            </a:r>
            <a:r>
              <a:rPr lang="zh-CN" sz="2000" b="1">
                <a:ea typeface="宋体" panose="02010600030101010101" pitchFamily="2" charset="-122"/>
              </a:rPr>
              <a:t>N的培养基多代培养细菌，标记细菌的核糖体（即“重核糖体”），然后将细菌转移至含</a:t>
            </a:r>
            <a:r>
              <a:rPr lang="zh-CN" sz="2000" b="1" baseline="30000">
                <a:ea typeface="宋体" panose="02010600030101010101" pitchFamily="2" charset="-122"/>
              </a:rPr>
              <a:t>14</a:t>
            </a:r>
            <a:r>
              <a:rPr lang="zh-CN" sz="2000" b="1">
                <a:ea typeface="宋体" panose="02010600030101010101" pitchFamily="2" charset="-122"/>
              </a:rPr>
              <a:t>N和</a:t>
            </a:r>
            <a:r>
              <a:rPr lang="zh-CN" sz="2000" b="1" baseline="30000">
                <a:ea typeface="宋体" panose="02010600030101010101" pitchFamily="2" charset="-122"/>
              </a:rPr>
              <a:t>32</a:t>
            </a:r>
            <a:r>
              <a:rPr lang="zh-CN" sz="2000" b="1">
                <a:ea typeface="宋体" panose="02010600030101010101" pitchFamily="2" charset="-122"/>
              </a:rPr>
              <a:t>P的培养基中，同时接种噬菌体。进行一定时间的培养，密度梯度离心分离核糖体，同时进行放射性检测。</a:t>
            </a:r>
            <a:endParaRPr lang="zh-CN" altLang="en-US" sz="2000" b="1"/>
          </a:p>
        </p:txBody>
      </p:sp>
      <p:sp>
        <p:nvSpPr>
          <p:cNvPr id="4" name="文本框 3"/>
          <p:cNvSpPr txBox="1"/>
          <p:nvPr/>
        </p:nvSpPr>
        <p:spPr>
          <a:xfrm>
            <a:off x="6062345" y="2614295"/>
            <a:ext cx="2470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噬菌体结构模式图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79425" y="297180"/>
            <a:ext cx="825119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000" b="1">
                <a:ea typeface="宋体" panose="02010600030101010101" pitchFamily="2" charset="-122"/>
              </a:rPr>
              <a:t>将被噬菌体入侵之后裂解的细菌进行密度梯度离心和放射性检测，结果如下图所示。实验结果支持哪个假说？</a:t>
            </a:r>
            <a:endParaRPr lang="zh-CN" altLang="en-US" sz="2000" b="1"/>
          </a:p>
        </p:txBody>
      </p:sp>
      <p:pic>
        <p:nvPicPr>
          <p:cNvPr id="114692" name="图片 203" descr="lz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52525" y="1371600"/>
            <a:ext cx="6450330" cy="2158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03860" y="3599815"/>
            <a:ext cx="866140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000" b="1">
                <a:ea typeface="宋体" panose="02010600030101010101" pitchFamily="2" charset="-122"/>
              </a:rPr>
              <a:t>核糖体离心的结果只有重带，且放射性出现的位置与重带的位置一致，说明</a:t>
            </a:r>
            <a:r>
              <a:rPr lang="zh-CN" sz="2000" b="1">
                <a:solidFill>
                  <a:srgbClr val="FF0000"/>
                </a:solidFill>
                <a:ea typeface="宋体" panose="02010600030101010101" pitchFamily="2" charset="-122"/>
              </a:rPr>
              <a:t>噬菌体入侵后并没有合成新的核糖体</a:t>
            </a:r>
            <a:r>
              <a:rPr lang="zh-CN" sz="2000" b="1">
                <a:ea typeface="宋体" panose="02010600030101010101" pitchFamily="2" charset="-122"/>
              </a:rPr>
              <a:t>，噬菌体侵入大肠杆菌后合成的具有放射性标记的RNA与原有细菌的“重核糖体”结合，指导其蛋白质合成。</a:t>
            </a:r>
            <a:endParaRPr lang="zh-CN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双链DN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8025" y="3685540"/>
            <a:ext cx="6819900" cy="1343025"/>
          </a:xfrm>
          <a:prstGeom prst="rect">
            <a:avLst/>
          </a:prstGeom>
        </p:spPr>
      </p:pic>
      <p:sp>
        <p:nvSpPr>
          <p:cNvPr id="68610" name="Rectangle 2"/>
          <p:cNvSpPr>
            <a:spLocks noGrp="1" noChangeArrowheads="1"/>
          </p:cNvSpPr>
          <p:nvPr/>
        </p:nvSpPr>
        <p:spPr bwMode="auto">
          <a:xfrm>
            <a:off x="1439466" y="411958"/>
            <a:ext cx="61722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norm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sz="210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2.</a:t>
            </a:r>
            <a:r>
              <a:rPr lang="en-US" altLang="zh-CN" sz="210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mRNA</a:t>
            </a:r>
            <a:r>
              <a:rPr lang="zh-CN" altLang="en-US" sz="210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en-US" altLang="zh-CN" sz="210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DNA</a:t>
            </a:r>
            <a:r>
              <a:rPr lang="zh-CN" altLang="en-US" sz="210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的信使</a:t>
            </a:r>
            <a:endParaRPr lang="zh-CN" altLang="en-US" sz="2100" dirty="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Calibri" panose="020F0502020204030204"/>
            </a:endParaRPr>
          </a:p>
        </p:txBody>
      </p:sp>
      <p:sp>
        <p:nvSpPr>
          <p:cNvPr id="2" name="圆角矩形 1"/>
          <p:cNvSpPr>
            <a:spLocks noChangeArrowheads="1"/>
          </p:cNvSpPr>
          <p:nvPr/>
        </p:nvSpPr>
        <p:spPr bwMode="auto">
          <a:xfrm>
            <a:off x="1258570" y="897890"/>
            <a:ext cx="7289800" cy="2430145"/>
          </a:xfrm>
          <a:prstGeom prst="roundRect">
            <a:avLst>
              <a:gd name="adj" fmla="val 16667"/>
            </a:avLst>
          </a:prstGeom>
          <a:noFill/>
          <a:ln w="31750" algn="ctr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kumimoji="1" lang="zh-CN" altLang="en-US" ker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234499" name="Rectangle 3"/>
          <p:cNvSpPr>
            <a:spLocks noGrp="1" noChangeArrowheads="1"/>
          </p:cNvSpPr>
          <p:nvPr/>
        </p:nvSpPr>
        <p:spPr bwMode="auto">
          <a:xfrm>
            <a:off x="1640840" y="1059815"/>
            <a:ext cx="6405245" cy="8312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norm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（</a:t>
            </a:r>
            <a:r>
              <a:rPr lang="en-US" altLang="zh-CN" sz="18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1</a:t>
            </a:r>
            <a:r>
              <a:rPr lang="zh-CN" altLang="en-US" sz="18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）</a:t>
            </a:r>
            <a:r>
              <a:rPr lang="en-US" altLang="zh-CN" sz="18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 RNA</a:t>
            </a:r>
            <a:r>
              <a:rPr lang="zh-CN" altLang="en-US" sz="1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是由基本单位</a:t>
            </a:r>
            <a:r>
              <a:rPr lang="en-US" altLang="zh-CN" sz="1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---</a:t>
            </a:r>
            <a:r>
              <a:rPr lang="zh-CN" altLang="en-US" sz="18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核</a:t>
            </a:r>
            <a:r>
              <a:rPr lang="zh-CN" altLang="en-US" sz="1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苷</a:t>
            </a:r>
            <a:r>
              <a:rPr lang="zh-CN" altLang="en-US" sz="18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酸</a:t>
            </a:r>
            <a:r>
              <a:rPr lang="zh-CN" altLang="en-US" sz="1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连接而</a:t>
            </a:r>
            <a:r>
              <a:rPr lang="zh-CN" altLang="en-US" sz="18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成，跟</a:t>
            </a:r>
            <a:r>
              <a:rPr lang="en-US" altLang="zh-CN" sz="18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DNA</a:t>
            </a:r>
            <a:r>
              <a:rPr lang="zh-CN" altLang="en-US" sz="1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一样</a:t>
            </a:r>
            <a:r>
              <a:rPr lang="zh-CN" altLang="en-US" sz="18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能储存遗传信息。</a:t>
            </a:r>
            <a:endParaRPr lang="en-US" altLang="zh-CN" sz="18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Calibri" panose="020F0502020204030204"/>
            </a:endParaRP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1601470" y="1957070"/>
            <a:ext cx="6647180" cy="81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kumimoji="1" lang="zh-CN" altLang="en-US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（</a:t>
            </a:r>
            <a:r>
              <a:rPr kumimoji="1" lang="en-US" altLang="zh-CN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2</a:t>
            </a:r>
            <a:r>
              <a:rPr kumimoji="1" lang="zh-CN" altLang="en-US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）</a:t>
            </a:r>
            <a:r>
              <a:rPr kumimoji="1" lang="en-US" altLang="zh-CN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RNA</a:t>
            </a:r>
            <a:r>
              <a:rPr kumimoji="1" lang="zh-CN" altLang="en-US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一般为</a:t>
            </a:r>
            <a:r>
              <a:rPr kumimoji="1" lang="zh-CN" altLang="en-US" b="1" kern="0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单</a:t>
            </a:r>
            <a:r>
              <a:rPr kumimoji="1" lang="zh-CN" altLang="en-US" b="1" kern="0" dirty="0" smtClean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链</a:t>
            </a:r>
            <a:r>
              <a:rPr kumimoji="1" lang="zh-CN" altLang="en-US" b="1" kern="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，比</a:t>
            </a:r>
            <a:r>
              <a:rPr kumimoji="1" lang="en-US" altLang="zh-CN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DNA</a:t>
            </a:r>
            <a:r>
              <a:rPr kumimoji="1" lang="zh-CN" altLang="en-US" b="1" kern="0" dirty="0" smtClean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短</a:t>
            </a:r>
            <a:r>
              <a:rPr kumimoji="1" lang="zh-CN" altLang="en-US" b="1" kern="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，在真核细胞中能</a:t>
            </a:r>
            <a:r>
              <a:rPr kumimoji="1" lang="zh-CN" altLang="en-US" b="1" kern="0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通过</a:t>
            </a:r>
            <a:r>
              <a:rPr kumimoji="1" lang="zh-CN" altLang="en-US" b="1" kern="0" dirty="0" smtClean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核孔</a:t>
            </a:r>
            <a:r>
              <a:rPr kumimoji="1" lang="zh-CN" altLang="en-US" b="1" kern="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，从</a:t>
            </a:r>
            <a:r>
              <a:rPr kumimoji="1" lang="zh-CN" altLang="en-US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细胞核转移到细胞质中。</a:t>
            </a:r>
            <a:endParaRPr kumimoji="1" lang="zh-CN" altLang="en-US" b="1" kern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1601396" y="2832782"/>
            <a:ext cx="60102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kumimoji="1" lang="zh-CN" altLang="en-US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（</a:t>
            </a:r>
            <a:r>
              <a:rPr kumimoji="1" lang="en-US" altLang="zh-CN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3</a:t>
            </a:r>
            <a:r>
              <a:rPr kumimoji="1" lang="zh-CN" altLang="en-US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）</a:t>
            </a:r>
            <a:r>
              <a:rPr kumimoji="1" lang="en-US" altLang="zh-CN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RNA</a:t>
            </a:r>
            <a:r>
              <a:rPr kumimoji="1" lang="zh-CN" altLang="en-US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与</a:t>
            </a:r>
            <a:r>
              <a:rPr kumimoji="1" lang="en-US" altLang="zh-CN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DNA</a:t>
            </a:r>
            <a:r>
              <a:rPr kumimoji="1" lang="zh-CN" altLang="en-US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的关系</a:t>
            </a:r>
            <a:r>
              <a:rPr kumimoji="1" lang="zh-CN" altLang="en-US" b="1" kern="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中，也</a:t>
            </a:r>
            <a:r>
              <a:rPr kumimoji="1" lang="zh-CN" altLang="en-US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遵循“</a:t>
            </a:r>
            <a:r>
              <a:rPr kumimoji="1" lang="zh-CN" altLang="en-US" b="1" kern="0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碱基</a:t>
            </a:r>
            <a:r>
              <a:rPr kumimoji="1" lang="zh-CN" altLang="en-US" b="1" kern="0" dirty="0" smtClean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互补配对</a:t>
            </a:r>
            <a:r>
              <a:rPr kumimoji="1" lang="zh-CN" altLang="en-US" b="1" kern="0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原则</a:t>
            </a:r>
            <a:r>
              <a:rPr kumimoji="1" lang="zh-CN" altLang="en-US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”。</a:t>
            </a:r>
            <a:endParaRPr kumimoji="1" lang="zh-CN" altLang="en-US" b="1" kern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85782" y="449588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defRPr/>
            </a:pPr>
            <a:r>
              <a:rPr kumimoji="1" lang="en-US" altLang="zh-TW" b="1" kern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U</a:t>
            </a:r>
            <a:endParaRPr lang="zh-CN" altLang="en-US" sz="1350" kern="0" dirty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72100" y="4494530"/>
            <a:ext cx="39433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defRPr/>
            </a:pPr>
            <a:r>
              <a:rPr kumimoji="1" lang="en-US" altLang="zh-TW" b="1" kern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A </a:t>
            </a:r>
            <a:endParaRPr lang="zh-CN" altLang="en-US" sz="1350" kern="0" dirty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90235" y="4487545"/>
            <a:ext cx="31686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defRPr/>
            </a:pPr>
            <a:r>
              <a:rPr kumimoji="1" lang="en-US" altLang="zh-TW" b="1" kern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C</a:t>
            </a:r>
            <a:endParaRPr lang="zh-CN" altLang="en-US" sz="1350" kern="0" dirty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06465" y="4494530"/>
            <a:ext cx="38735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defRPr/>
            </a:pPr>
            <a:r>
              <a:rPr kumimoji="1" lang="en-US" altLang="zh-TW" b="1" kern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G</a:t>
            </a:r>
            <a:endParaRPr lang="zh-CN" altLang="en-US" sz="1350" kern="0" dirty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93815" y="4486275"/>
            <a:ext cx="371475" cy="368300"/>
          </a:xfrm>
          <a:prstGeom prst="rect">
            <a:avLst/>
          </a:prstGeom>
        </p:spPr>
        <p:txBody>
          <a:bodyPr wrap="square">
            <a:spAutoFit/>
          </a:bodyPr>
          <a:p>
            <a:pPr hangingPunct="0">
              <a:defRPr/>
            </a:pPr>
            <a:r>
              <a:rPr kumimoji="1" lang="en-US" altLang="zh-TW" b="1" kern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A</a:t>
            </a:r>
            <a:endParaRPr lang="zh-CN" altLang="en-US" sz="1350" kern="0" dirty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7395845" y="4495800"/>
            <a:ext cx="327660" cy="368300"/>
          </a:xfrm>
          <a:prstGeom prst="rect">
            <a:avLst/>
          </a:prstGeom>
        </p:spPr>
        <p:txBody>
          <a:bodyPr wrap="square">
            <a:spAutoFit/>
          </a:bodyPr>
          <a:p>
            <a:pPr hangingPunct="0">
              <a:defRPr/>
            </a:pPr>
            <a:r>
              <a:rPr kumimoji="1" lang="en-US" altLang="zh-TW" b="1" kern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G</a:t>
            </a:r>
            <a:endParaRPr lang="zh-CN" altLang="en-US" sz="1350" kern="0" dirty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65290" y="4483735"/>
            <a:ext cx="301625" cy="368300"/>
          </a:xfrm>
          <a:prstGeom prst="rect">
            <a:avLst/>
          </a:prstGeom>
        </p:spPr>
        <p:txBody>
          <a:bodyPr wrap="square">
            <a:spAutoFit/>
          </a:bodyPr>
          <a:p>
            <a:pPr hangingPunct="0">
              <a:defRPr/>
            </a:pPr>
            <a:r>
              <a:rPr kumimoji="1" lang="en-US" altLang="zh-TW" b="1" kern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U</a:t>
            </a:r>
            <a:endParaRPr lang="zh-CN" altLang="en-US" sz="1350" kern="0" dirty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66836" y="448365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p>
            <a:pPr hangingPunct="0">
              <a:defRPr/>
            </a:pPr>
            <a:r>
              <a:rPr kumimoji="1" lang="en-US" altLang="zh-TW" b="1" kern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C</a:t>
            </a:r>
            <a:endParaRPr lang="zh-CN" altLang="en-US" sz="1350" kern="0" dirty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611745" y="4483735"/>
            <a:ext cx="308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kumimoji="1" lang="en-US" altLang="zh-TW" b="1" kern="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—</a:t>
            </a:r>
            <a:endParaRPr lang="en-US" altLang="zh-CN" sz="1500" b="1" kern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91485" y="4419600"/>
            <a:ext cx="567690" cy="368300"/>
          </a:xfrm>
          <a:prstGeom prst="rect">
            <a:avLst/>
          </a:prstGeom>
        </p:spPr>
        <p:txBody>
          <a:bodyPr wrap="square">
            <a:spAutoFit/>
          </a:bodyPr>
          <a:p>
            <a:pPr hangingPunct="0">
              <a:defRPr/>
            </a:pPr>
            <a:r>
              <a:rPr kumimoji="1" lang="en-US" altLang="zh-TW" b="1" kern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RNA</a:t>
            </a:r>
            <a:endParaRPr lang="zh-CN" altLang="en-US" sz="1350" kern="0" dirty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86647" y="4494610"/>
            <a:ext cx="759460" cy="368300"/>
          </a:xfrm>
          <a:prstGeom prst="rect">
            <a:avLst/>
          </a:prstGeom>
        </p:spPr>
        <p:txBody>
          <a:bodyPr wrap="none">
            <a:spAutoFit/>
          </a:bodyPr>
          <a:p>
            <a:pPr hangingPunct="0">
              <a:defRPr/>
            </a:pPr>
            <a:r>
              <a:rPr kumimoji="1" lang="en-US" altLang="zh-TW" b="1" kern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5’--</a:t>
            </a:r>
            <a:endParaRPr lang="zh-CN" altLang="en-US" sz="1350" kern="0" dirty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920752" y="4495245"/>
            <a:ext cx="528320" cy="368300"/>
          </a:xfrm>
          <a:prstGeom prst="rect">
            <a:avLst/>
          </a:prstGeom>
        </p:spPr>
        <p:txBody>
          <a:bodyPr wrap="none">
            <a:spAutoFit/>
          </a:bodyPr>
          <a:p>
            <a:pPr hangingPunct="0">
              <a:defRPr/>
            </a:pPr>
            <a:r>
              <a:rPr kumimoji="1" lang="en-US" altLang="zh-TW" b="1" kern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3’</a:t>
            </a:r>
            <a:endParaRPr lang="zh-CN" altLang="en-US" sz="1350" kern="0" dirty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0515" y="1059815"/>
            <a:ext cx="725170" cy="398780"/>
          </a:xfrm>
          <a:prstGeom prst="rect">
            <a:avLst/>
          </a:prstGeom>
        </p:spPr>
        <p:txBody>
          <a:bodyPr wrap="square">
            <a:spAutoFit/>
          </a:bodyPr>
          <a:p>
            <a:pPr hangingPunct="0">
              <a:defRPr/>
            </a:pPr>
            <a:r>
              <a:rPr lang="zh-CN" altLang="en-US" sz="2000" b="1" kern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原因</a:t>
            </a:r>
            <a:endParaRPr lang="zh-CN" altLang="en-US" sz="2000" b="1" kern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j-cs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4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4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9" grpId="0"/>
      <p:bldP spid="10" grpId="0"/>
      <p:bldP spid="11" grpId="0"/>
      <p:bldP spid="12" grpId="0"/>
      <p:bldP spid="3" grpId="0"/>
      <p:bldP spid="6" grpId="0"/>
      <p:bldP spid="7" grpId="0"/>
      <p:bldP spid="13" grpId="0"/>
      <p:bldP spid="14" grpId="0"/>
      <p:bldP spid="4" grpId="0"/>
      <p:bldP spid="5" grpId="0"/>
      <p:bldP spid="1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88340" y="408305"/>
            <a:ext cx="777621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000" b="1">
                <a:latin typeface="黑体" panose="02010609060101010101" charset="-122"/>
                <a:ea typeface="黑体" panose="02010609060101010101" charset="-122"/>
              </a:rPr>
              <a:t>资料三</a:t>
            </a:r>
            <a:r>
              <a:rPr lang="zh-CN" sz="2000" b="1">
                <a:ea typeface="宋体" panose="02010600030101010101" pitchFamily="2" charset="-122"/>
              </a:rPr>
              <a:t>、科学家发现迅速生长的组织中含有高浓度的RNA，并指出 有些RNA 可能与蛋白质合成有关。</a:t>
            </a:r>
            <a:endParaRPr lang="zh-CN" sz="2000" b="1"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1955年，扎米尼克等人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用</a:t>
            </a:r>
            <a:r>
              <a:rPr lang="zh-CN" altLang="en-US" sz="2000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14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C标记的氨基酸与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ATP、核糖体、细胞抽提液的可溶性部分一起保温后，发现RNA被标记了。而且发现</a:t>
            </a:r>
            <a:r>
              <a:rPr lang="zh-CN" altLang="en-US" sz="2000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14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C标记的氨基酸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愈多，与小分子RNA结合的也愈多。用</a:t>
            </a:r>
            <a:r>
              <a:rPr lang="zh-CN" altLang="en-US" sz="2000" b="1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C标记的氨基酸和没有标记的ATP、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GTP（蛋白质合成必需物质）等经过保温处理（以不保温作对照），并同时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去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除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游离的未结合氨基酸后，实验结果如下：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740" y="247650"/>
            <a:ext cx="6971665" cy="20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13995" y="2273300"/>
            <a:ext cx="839597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000" b="1">
                <a:ea typeface="宋体" panose="02010600030101010101" pitchFamily="2" charset="-122"/>
              </a:rPr>
              <a:t>结果表明：含标记氨基酸的</a:t>
            </a:r>
            <a:r>
              <a:rPr lang="zh-CN" sz="2000" b="1">
                <a:ea typeface="宋体" panose="02010600030101010101" pitchFamily="2" charset="-122"/>
                <a:sym typeface="+mn-ea"/>
              </a:rPr>
              <a:t>RNA（氨基酰</a:t>
            </a:r>
            <a:r>
              <a:rPr lang="en-US" altLang="zh-CN" sz="2000" b="1">
                <a:ea typeface="宋体" panose="02010600030101010101" pitchFamily="2" charset="-122"/>
                <a:sym typeface="+mn-ea"/>
              </a:rPr>
              <a:t>-</a:t>
            </a:r>
            <a:r>
              <a:rPr lang="zh-CN" sz="2000" b="1">
                <a:ea typeface="宋体" panose="02010600030101010101" pitchFamily="2" charset="-122"/>
                <a:sym typeface="+mn-ea"/>
              </a:rPr>
              <a:t>tRNA</a:t>
            </a:r>
            <a:r>
              <a:rPr lang="zh-CN" sz="2000" b="1">
                <a:ea typeface="宋体" panose="02010600030101010101" pitchFamily="2" charset="-122"/>
              </a:rPr>
              <a:t>）是搬运氨基酸使它们在蛋白质分子中有序排列的中间物质。 1958 年，扎米尼克的研究成果正式发表在美国的《生物化学杂志 》上 ，这个成果标志着tRNA的正式发现。</a:t>
            </a:r>
            <a:endParaRPr lang="zh-CN" sz="2000" b="1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3995" y="3970020"/>
            <a:ext cx="790702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000" b="1">
                <a:ea typeface="宋体" panose="02010600030101010101" pitchFamily="2" charset="-122"/>
              </a:rPr>
              <a:t>1962 年，李普曼证实了核糖体可以识别的是氨基酰</a:t>
            </a:r>
            <a:r>
              <a:rPr lang="en-US" altLang="zh-CN" sz="2000" b="1">
                <a:ea typeface="宋体" panose="02010600030101010101" pitchFamily="2" charset="-122"/>
              </a:rPr>
              <a:t>-</a:t>
            </a:r>
            <a:r>
              <a:rPr lang="zh-CN" sz="2000" b="1">
                <a:ea typeface="宋体" panose="02010600030101010101" pitchFamily="2" charset="-122"/>
              </a:rPr>
              <a:t>tRNA 中的tRNA，而不是氨基酸， 进一步证实了tRNA 的作用 。</a:t>
            </a:r>
            <a:endParaRPr lang="zh-CN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REFSHAPE" val="192461252"/>
  <p:tag name="KSO_WM_UNIT_PLACING_PICTURE_USER_VIEWPORT" val="{&quot;height&quot;:2028,&quot;width&quot;:6060}"/>
</p:tagLst>
</file>

<file path=ppt/tags/tag153.xml><?xml version="1.0" encoding="utf-8"?>
<p:tagLst xmlns:p="http://schemas.openxmlformats.org/presentationml/2006/main">
  <p:tag name="REFSHAPE" val="512160356"/>
  <p:tag name="KSO_WM_UNIT_PLACING_PICTURE_USER_VIEWPORT" val="{&quot;height&quot;:6730,&quot;width&quot;:10048}"/>
</p:tagLst>
</file>

<file path=ppt/tags/tag154.xml><?xml version="1.0" encoding="utf-8"?>
<p:tagLst xmlns:p="http://schemas.openxmlformats.org/presentationml/2006/main">
  <p:tag name="KSO_WM_UNIT_TABLE_BEAUTIFY" val="smartTable{cc0f634e-4276-464b-9fed-a98127ea517a}"/>
</p:tagLst>
</file>

<file path=ppt/tags/tag155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1889</Words>
  <Application>WPS 演示</Application>
  <PresentationFormat>全屏显示(16:9)</PresentationFormat>
  <Paragraphs>210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Calibri</vt:lpstr>
      <vt:lpstr>汉仪旗黑-85S</vt:lpstr>
      <vt:lpstr>楷体</vt:lpstr>
      <vt:lpstr>黑体</vt:lpstr>
      <vt:lpstr>Calibri</vt:lpstr>
      <vt:lpstr>Times New Roman</vt:lpstr>
      <vt:lpstr>Tahoma</vt:lpstr>
      <vt:lpstr>楷体_GB2312</vt:lpstr>
      <vt:lpstr>Arial Unicode MS</vt:lpstr>
      <vt:lpstr>新宋体</vt:lpstr>
      <vt:lpstr>Office 主题</vt:lpstr>
      <vt:lpstr>1_Office 主题​​</vt:lpstr>
      <vt:lpstr>解密核酸（2）-RNA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3.tRNA：氨基酸的“搬运工”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解密核酸（2）-RNA</dc:title>
  <dc:creator>user</dc:creator>
  <cp:lastModifiedBy>老肖</cp:lastModifiedBy>
  <cp:revision>86</cp:revision>
  <dcterms:created xsi:type="dcterms:W3CDTF">2020-03-11T05:38:00Z</dcterms:created>
  <dcterms:modified xsi:type="dcterms:W3CDTF">2020-03-17T11:17:35Z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