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heme/theme3.xml" ContentType="application/vnd.openxmlformats-officedocument.theme+xml"/>
  <Override PartName="/ppt/tags/tag159.xml" ContentType="application/vnd.openxmlformats-officedocument.presentationml.tags+xml"/>
  <Override PartName="/ppt/notesSlides/notesSlide1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0"/>
  </p:notesMasterIdLst>
  <p:sldIdLst>
    <p:sldId id="306" r:id="rId3"/>
    <p:sldId id="397" r:id="rId4"/>
    <p:sldId id="379" r:id="rId5"/>
    <p:sldId id="395" r:id="rId6"/>
    <p:sldId id="396" r:id="rId7"/>
    <p:sldId id="402" r:id="rId8"/>
    <p:sldId id="380" r:id="rId9"/>
    <p:sldId id="382" r:id="rId10"/>
    <p:sldId id="383" r:id="rId11"/>
    <p:sldId id="384" r:id="rId12"/>
    <p:sldId id="385" r:id="rId13"/>
    <p:sldId id="386" r:id="rId14"/>
    <p:sldId id="387" r:id="rId15"/>
    <p:sldId id="389" r:id="rId16"/>
    <p:sldId id="392" r:id="rId17"/>
    <p:sldId id="393" r:id="rId18"/>
    <p:sldId id="378" r:id="rId19"/>
    <p:sldId id="350" r:id="rId20"/>
    <p:sldId id="334" r:id="rId21"/>
    <p:sldId id="335" r:id="rId22"/>
    <p:sldId id="336" r:id="rId23"/>
    <p:sldId id="337" r:id="rId24"/>
    <p:sldId id="338" r:id="rId25"/>
    <p:sldId id="339" r:id="rId26"/>
    <p:sldId id="341" r:id="rId27"/>
    <p:sldId id="342" r:id="rId28"/>
    <p:sldId id="343" r:id="rId29"/>
    <p:sldId id="344" r:id="rId30"/>
    <p:sldId id="352" r:id="rId31"/>
    <p:sldId id="398" r:id="rId32"/>
    <p:sldId id="399" r:id="rId33"/>
    <p:sldId id="400" r:id="rId34"/>
    <p:sldId id="401" r:id="rId35"/>
    <p:sldId id="403" r:id="rId36"/>
    <p:sldId id="404" r:id="rId37"/>
    <p:sldId id="405" r:id="rId38"/>
    <p:sldId id="309" r:id="rId39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8E"/>
    <a:srgbClr val="41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2" autoAdjust="0"/>
  </p:normalViewPr>
  <p:slideViewPr>
    <p:cSldViewPr snapToGrid="0">
      <p:cViewPr varScale="1">
        <p:scale>
          <a:sx n="91" d="100"/>
          <a:sy n="91" d="100"/>
        </p:scale>
        <p:origin x="6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6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62A4-5846-4D52-A45A-39AB28F8C750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62674-D844-473B-83D9-099A25E893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59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34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6.xml"/><Relationship Id="rId10" Type="http://schemas.openxmlformats.org/officeDocument/2006/relationships/image" Target="../media/image5.png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2.xml"/><Relationship Id="rId7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6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5.png"/><Relationship Id="rId5" Type="http://schemas.openxmlformats.org/officeDocument/2006/relationships/tags" Target="../tags/tag3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5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image" Target="../media/image6.png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9.xml"/><Relationship Id="rId10" Type="http://schemas.openxmlformats.org/officeDocument/2006/relationships/image" Target="../media/image6.png"/><Relationship Id="rId4" Type="http://schemas.openxmlformats.org/officeDocument/2006/relationships/tags" Target="../tags/tag58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6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5.png"/><Relationship Id="rId5" Type="http://schemas.openxmlformats.org/officeDocument/2006/relationships/tags" Target="../tags/tag6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7.xml"/><Relationship Id="rId10" Type="http://schemas.openxmlformats.org/officeDocument/2006/relationships/image" Target="../media/image5.png"/><Relationship Id="rId4" Type="http://schemas.openxmlformats.org/officeDocument/2006/relationships/tags" Target="../tags/tag76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4.xml"/><Relationship Id="rId9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6.png"/><Relationship Id="rId5" Type="http://schemas.openxmlformats.org/officeDocument/2006/relationships/tags" Target="../tags/tag9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7.xml"/><Relationship Id="rId9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5.png"/><Relationship Id="rId5" Type="http://schemas.openxmlformats.org/officeDocument/2006/relationships/tags" Target="../tags/tag10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4.xml"/><Relationship Id="rId10" Type="http://schemas.openxmlformats.org/officeDocument/2006/relationships/image" Target="../media/image5.png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5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image" Target="../media/image5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9.xml"/><Relationship Id="rId16" Type="http://schemas.openxmlformats.org/officeDocument/2006/relationships/image" Target="../media/image6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10.png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5.png"/><Relationship Id="rId5" Type="http://schemas.openxmlformats.org/officeDocument/2006/relationships/tags" Target="../tags/tag15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53079" y="3425530"/>
            <a:ext cx="8627540" cy="467211"/>
          </a:xfrm>
          <a:noFill/>
        </p:spPr>
        <p:txBody>
          <a:bodyPr wrap="none">
            <a:norm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753079" y="2420986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753079" y="3399397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1753079" y="2420986"/>
            <a:ext cx="8627540" cy="960992"/>
          </a:xfrm>
          <a:noFill/>
        </p:spPr>
        <p:txBody>
          <a:bodyPr wrap="none" lIns="0" tIns="0" rIns="0" bIns="0" anchor="ctr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  <a:effectLst>
                  <a:outerShdw dist="38100" dir="5400000" algn="t" rotWithShape="0">
                    <a:srgbClr val="E8D188">
                      <a:alpha val="38000"/>
                    </a:srgbClr>
                  </a:outerShdw>
                </a:effectLst>
                <a:latin typeface="Elephant" panose="02020904090505020303" pitchFamily="18" charset="0"/>
              </a:defRPr>
            </a:lvl1pPr>
          </a:lstStyle>
          <a:p>
            <a:r>
              <a:rPr lang="zh-CN" altLang="en-US" dirty="0"/>
              <a:t>单击此处添加标题文字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40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98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56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23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9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8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842541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3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35336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92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21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1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894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2020/3/17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86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18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54642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844455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70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32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33818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18697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8330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890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8"/>
          <a:stretch/>
        </p:blipFill>
        <p:spPr>
          <a:xfrm rot="5400000" flipV="1">
            <a:off x="2667001" y="-2667000"/>
            <a:ext cx="6858000" cy="12191999"/>
          </a:xfrm>
          <a:prstGeom prst="rect">
            <a:avLst/>
          </a:prstGeom>
        </p:spPr>
      </p:pic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934792" y="2481945"/>
            <a:ext cx="6261461" cy="811257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934792" y="3320190"/>
            <a:ext cx="6261461" cy="450623"/>
          </a:xfrm>
        </p:spPr>
        <p:txBody>
          <a:bodyPr>
            <a:normAutofit/>
          </a:bodyPr>
          <a:lstStyle>
            <a:lvl1pPr marL="0" indent="0" algn="ctr">
              <a:buNone/>
              <a:defRPr sz="1600" spc="180" baseline="0">
                <a:solidFill>
                  <a:schemeClr val="accent1">
                    <a:lumMod val="75000"/>
                  </a:schemeClr>
                </a:solidFill>
                <a:latin typeface="Elephant" panose="020209040905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单击此处添加副标题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826000" y="4484123"/>
            <a:ext cx="540000" cy="540000"/>
            <a:chOff x="4347417" y="5016137"/>
            <a:chExt cx="487680" cy="487680"/>
          </a:xfrm>
        </p:grpSpPr>
        <p:sp>
          <p:nvSpPr>
            <p:cNvPr id="9" name="椭圆 8">
              <a:hlinkClick r:id="" action="ppaction://hlinkshowjump?jump=nextslide"/>
            </p:cNvPr>
            <p:cNvSpPr/>
            <p:nvPr userDrawn="1"/>
          </p:nvSpPr>
          <p:spPr>
            <a:xfrm>
              <a:off x="4347417" y="5016137"/>
              <a:ext cx="487680" cy="48768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>
              <a:outerShdw dist="25400" dir="5400000" algn="t" rotWithShape="0">
                <a:schemeClr val="bg1"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燕尾形 9">
              <a:hlinkClick r:id="" action="ppaction://hlinkshowjump?jump=nextslide"/>
            </p:cNvPr>
            <p:cNvSpPr/>
            <p:nvPr userDrawn="1"/>
          </p:nvSpPr>
          <p:spPr>
            <a:xfrm>
              <a:off x="4502830" y="5168537"/>
              <a:ext cx="176854" cy="204653"/>
            </a:xfrm>
            <a:prstGeom prst="chevron">
              <a:avLst>
                <a:gd name="adj" fmla="val 617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266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67331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52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11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63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74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91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7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14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1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1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38627" y="101595"/>
            <a:ext cx="10974823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38627" y="1166950"/>
            <a:ext cx="10963532" cy="527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263D-2266-4A68-8BAA-E4DB42E0C137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38627" y="818607"/>
            <a:ext cx="10974823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4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2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j-cs"/>
        </a:defRPr>
      </a:lvl1pPr>
    </p:titleStyle>
    <p:bodyStyle>
      <a:lvl1pPr marL="357188" indent="-357188" algn="just" defTabSz="914400" rtl="0" eaLnBrk="1" latinLnBrk="0" hangingPunct="1">
        <a:lnSpc>
          <a:spcPct val="110000"/>
        </a:lnSpc>
        <a:spcBef>
          <a:spcPts val="1400"/>
        </a:spcBef>
        <a:spcAft>
          <a:spcPts val="0"/>
        </a:spcAft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u"/>
        <a:defRPr sz="2400" b="1" kern="1200" baseline="0">
          <a:solidFill>
            <a:schemeClr val="accent1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357188" indent="-28575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Font typeface="华文新魏" panose="02010800040101010101" pitchFamily="2" charset="-122"/>
        <a:buChar char=" "/>
        <a:defRPr sz="2000" b="0" kern="1200" baseline="0">
          <a:solidFill>
            <a:schemeClr val="tx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2020/3/17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229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l" defTabSz="914377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594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783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tabLst>
          <a:tab pos="1609473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2971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160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349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9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www.ffjf.8u8.com/p0056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85160" y="3550920"/>
            <a:ext cx="9006840" cy="971127"/>
          </a:xfrm>
        </p:spPr>
        <p:txBody>
          <a:bodyPr>
            <a:noAutofit/>
          </a:bodyPr>
          <a:lstStyle/>
          <a:p>
            <a:pPr algn="ctr"/>
            <a:r>
              <a:rPr lang="zh-CN" altLang="en-US" sz="4300" b="1" dirty="0" smtClean="0">
                <a:solidFill>
                  <a:srgbClr val="FF0000"/>
                </a:solidFill>
              </a:rPr>
              <a:t>“品千古兴亡事，感人生悲欢情”专题</a:t>
            </a:r>
            <a:r>
              <a:rPr lang="zh-CN" altLang="en-US" sz="4300" b="1" dirty="0">
                <a:solidFill>
                  <a:srgbClr val="FF0000"/>
                </a:solidFill>
              </a:rPr>
              <a:t>阅读</a:t>
            </a: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69" y="1592170"/>
            <a:ext cx="545846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32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8" y="4932753"/>
            <a:ext cx="7150101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0" spc="30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北京市第八十中学：孙洁</a:t>
            </a:r>
            <a:endParaRPr lang="zh-CN" altLang="en-US" sz="2700" spc="30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1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7"/>
    </mc:Choice>
    <mc:Fallback xmlns="">
      <p:transition spd="slow" advTm="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12285" y="903287"/>
            <a:ext cx="10272183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4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感伤</a:t>
            </a:r>
            <a:r>
              <a:rPr lang="zh-CN" altLang="en-US" sz="4000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兴衰（变迁）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3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现实</a:t>
            </a:r>
            <a:r>
              <a:rPr lang="zh-CN" altLang="en-US" sz="36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en-US" sz="3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不尽人意使</a:t>
            </a:r>
            <a:r>
              <a:rPr lang="zh-CN" altLang="en-US" sz="36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诗人触景生情，抒发对事物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世态沧桑、人事代谢、物是人非、昔盛今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衰</a:t>
            </a:r>
            <a:r>
              <a:rPr lang="zh-CN" altLang="en-US" sz="3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en-US" sz="36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感伤，独抒思古之幽情。</a:t>
            </a:r>
          </a:p>
        </p:txBody>
      </p:sp>
    </p:spTree>
    <p:extLst>
      <p:ext uri="{BB962C8B-B14F-4D97-AF65-F5344CB8AC3E}">
        <p14:creationId xmlns:p14="http://schemas.microsoft.com/office/powerpoint/2010/main" val="36400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8870" y="1708103"/>
            <a:ext cx="533823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ea typeface="黑体" pitchFamily="49" charset="-122"/>
              </a:rPr>
              <a:t>怀古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ea typeface="黑体" pitchFamily="49" charset="-122"/>
              </a:rPr>
              <a:t>伤今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693" y="1373280"/>
            <a:ext cx="6080347" cy="3273802"/>
            <a:chOff x="612" y="18"/>
            <a:chExt cx="2449" cy="2450"/>
          </a:xfrm>
        </p:grpSpPr>
        <p:grpSp>
          <p:nvGrpSpPr>
            <p:cNvPr id="11270" name="Group 4"/>
            <p:cNvGrpSpPr>
              <a:grpSpLocks/>
            </p:cNvGrpSpPr>
            <p:nvPr/>
          </p:nvGrpSpPr>
          <p:grpSpPr bwMode="auto">
            <a:xfrm>
              <a:off x="612" y="18"/>
              <a:ext cx="2449" cy="2450"/>
              <a:chOff x="657" y="91"/>
              <a:chExt cx="2449" cy="2450"/>
            </a:xfrm>
          </p:grpSpPr>
          <p:sp>
            <p:nvSpPr>
              <p:cNvPr id="11273" name="Rectangle 5"/>
              <p:cNvSpPr>
                <a:spLocks noChangeArrowheads="1"/>
              </p:cNvSpPr>
              <p:nvPr/>
            </p:nvSpPr>
            <p:spPr bwMode="auto">
              <a:xfrm>
                <a:off x="884" y="91"/>
                <a:ext cx="2222" cy="24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274" name="AutoShape 6"/>
              <p:cNvSpPr>
                <a:spLocks/>
              </p:cNvSpPr>
              <p:nvPr/>
            </p:nvSpPr>
            <p:spPr bwMode="auto">
              <a:xfrm>
                <a:off x="657" y="346"/>
                <a:ext cx="169" cy="1678"/>
              </a:xfrm>
              <a:prstGeom prst="leftBrace">
                <a:avLst>
                  <a:gd name="adj1" fmla="val 51409"/>
                  <a:gd name="adj2" fmla="val 50000"/>
                </a:avLst>
              </a:pr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930" y="132"/>
              <a:ext cx="204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、古盛今衰：</a:t>
              </a:r>
              <a:r>
                <a:rPr lang="zh-CN" altLang="en-US" sz="28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繁华远去，只留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荒芜，物换星移</a:t>
              </a:r>
              <a:r>
                <a:rPr lang="zh-CN" altLang="en-US" sz="28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，世事沧桑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930" y="1610"/>
              <a:ext cx="2043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2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、物是人非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: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风景</a:t>
              </a:r>
              <a:r>
                <a:rPr lang="zh-CN" altLang="en-US" sz="28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依旧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，朱</a:t>
              </a:r>
              <a:r>
                <a:rPr lang="zh-CN" altLang="en-US" sz="28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颜已改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。物是人非</a:t>
              </a:r>
              <a:r>
                <a:rPr lang="zh-CN" altLang="en-US" sz="28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，讽今伤今</a:t>
              </a:r>
              <a:endParaRPr lang="zh-CN" altLang="en-US" sz="1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6959600" y="1044576"/>
            <a:ext cx="566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 b="1">
              <a:solidFill>
                <a:schemeClr val="tx1"/>
              </a:solidFill>
            </a:endParaRP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7069669" y="1563170"/>
            <a:ext cx="4205818" cy="705816"/>
            <a:chOff x="3387" y="482"/>
            <a:chExt cx="1987" cy="493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3387" y="482"/>
              <a:ext cx="1987" cy="49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chemeClr val="tx1"/>
                </a:solidFill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3424" y="578"/>
              <a:ext cx="1950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 smtClean="0">
                  <a:solidFill>
                    <a:schemeClr val="tx1"/>
                  </a:solidFill>
                  <a:ea typeface="黑体" pitchFamily="49" charset="-122"/>
                </a:rPr>
                <a:t>李白</a:t>
              </a:r>
              <a:r>
                <a:rPr lang="en-US" altLang="zh-CN" sz="2800" b="1" dirty="0" smtClean="0">
                  <a:solidFill>
                    <a:schemeClr val="tx1"/>
                  </a:solidFill>
                  <a:ea typeface="黑体" pitchFamily="49" charset="-122"/>
                </a:rPr>
                <a:t>《</a:t>
              </a:r>
              <a:r>
                <a:rPr lang="zh-CN" altLang="en-US" sz="2800" b="1" dirty="0" smtClean="0">
                  <a:solidFill>
                    <a:schemeClr val="tx1"/>
                  </a:solidFill>
                  <a:ea typeface="黑体" pitchFamily="49" charset="-122"/>
                </a:rPr>
                <a:t>登金陵凤凰台</a:t>
              </a:r>
              <a:r>
                <a:rPr lang="en-US" altLang="zh-CN" sz="2800" b="1" dirty="0" smtClean="0">
                  <a:solidFill>
                    <a:schemeClr val="tx1"/>
                  </a:solidFill>
                  <a:ea typeface="黑体" pitchFamily="49" charset="-122"/>
                </a:rPr>
                <a:t>》</a:t>
              </a:r>
              <a:endParaRPr lang="zh-CN" altLang="en-US" sz="2800" b="1" dirty="0">
                <a:solidFill>
                  <a:schemeClr val="tx1"/>
                </a:solidFill>
                <a:ea typeface="黑体" pitchFamily="49" charset="-122"/>
              </a:endParaRPr>
            </a:p>
          </p:txBody>
        </p:sp>
      </p:grp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7069669" y="3693473"/>
            <a:ext cx="4227227" cy="647752"/>
            <a:chOff x="3116" y="635"/>
            <a:chExt cx="2087" cy="459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3116" y="635"/>
              <a:ext cx="2087" cy="45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chemeClr val="tx1"/>
                </a:solidFill>
              </a:endParaRPr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3253" y="674"/>
              <a:ext cx="1950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 smtClean="0">
                  <a:solidFill>
                    <a:schemeClr val="tx1"/>
                  </a:solidFill>
                  <a:ea typeface="黑体" pitchFamily="49" charset="-122"/>
                </a:rPr>
                <a:t>刘禹锡</a:t>
              </a:r>
              <a:r>
                <a:rPr lang="en-US" altLang="zh-CN" sz="2800" b="1" dirty="0" smtClean="0">
                  <a:solidFill>
                    <a:schemeClr val="tx1"/>
                  </a:solidFill>
                  <a:ea typeface="黑体" pitchFamily="49" charset="-122"/>
                </a:rPr>
                <a:t>《</a:t>
              </a:r>
              <a:r>
                <a:rPr lang="zh-CN" altLang="en-US" sz="2800" b="1" dirty="0" smtClean="0">
                  <a:solidFill>
                    <a:schemeClr val="tx1"/>
                  </a:solidFill>
                  <a:ea typeface="黑体" pitchFamily="49" charset="-122"/>
                </a:rPr>
                <a:t>石头城</a:t>
              </a:r>
              <a:r>
                <a:rPr lang="en-US" altLang="zh-CN" sz="2800" b="1" dirty="0" smtClean="0">
                  <a:solidFill>
                    <a:schemeClr val="tx1"/>
                  </a:solidFill>
                  <a:ea typeface="黑体" pitchFamily="49" charset="-122"/>
                </a:rPr>
                <a:t>》</a:t>
              </a:r>
              <a:endParaRPr lang="zh-CN" altLang="en-US" sz="2800" b="1" dirty="0">
                <a:solidFill>
                  <a:schemeClr val="tx1"/>
                </a:solidFill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9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2"/>
          <p:cNvSpPr txBox="1">
            <a:spLocks noChangeArrowheads="1"/>
          </p:cNvSpPr>
          <p:nvPr/>
        </p:nvSpPr>
        <p:spPr bwMode="auto">
          <a:xfrm>
            <a:off x="-48684" y="4329114"/>
            <a:ext cx="12481984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zh-CN" altLang="zh-CN" sz="3200" b="1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4755" name="Text Box 24"/>
          <p:cNvSpPr txBox="1">
            <a:spLocks noChangeArrowheads="1"/>
          </p:cNvSpPr>
          <p:nvPr/>
        </p:nvSpPr>
        <p:spPr bwMode="auto">
          <a:xfrm>
            <a:off x="479424" y="1745003"/>
            <a:ext cx="1142576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3</a:t>
            </a:r>
            <a:r>
              <a:rPr lang="zh-CN" altLang="en-US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、理性反思</a:t>
            </a:r>
            <a:endParaRPr lang="en-US" altLang="zh-CN" sz="4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defRPr/>
            </a:pPr>
            <a:endParaRPr lang="zh-CN" altLang="en-US" sz="4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defRPr/>
            </a:pP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表达自己对历史事实的独特观点，启迪世人。</a:t>
            </a:r>
          </a:p>
          <a:p>
            <a:pPr>
              <a:defRPr/>
            </a:pP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</a:t>
            </a:r>
          </a:p>
          <a:p>
            <a:pPr>
              <a:defRPr/>
            </a:pP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杜牧</a:t>
            </a:r>
            <a:r>
              <a:rPr lang="en-US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赤壁</a:t>
            </a:r>
            <a:r>
              <a:rPr lang="en-US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39658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38627" y="101595"/>
            <a:ext cx="10974823" cy="1262748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鉴赏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方法</a:t>
            </a:r>
            <a:endParaRPr lang="zh-CN" altLang="en-US" sz="36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    </a:t>
            </a:r>
            <a:r>
              <a:rPr lang="en-US" altLang="zh-CN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弄清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史实，疏通文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</a:t>
            </a:r>
            <a:endParaRPr lang="en-US" altLang="zh-CN" sz="4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    读懂咏史怀古诗，对作品所涉及的史实和人物一定要有所了解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，要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积累一定的历史知识。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    如刘禹锡的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乌衣巷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    朱雀桥边野草花，乌衣巷口夕阳斜。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    旧时王谢堂前燕，飞入寻常百姓家。</a:t>
            </a:r>
          </a:p>
        </p:txBody>
      </p:sp>
    </p:spTree>
    <p:extLst>
      <p:ext uri="{BB962C8B-B14F-4D97-AF65-F5344CB8AC3E}">
        <p14:creationId xmlns:p14="http://schemas.microsoft.com/office/powerpoint/2010/main" val="26920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6488" y="933451"/>
            <a:ext cx="9623425" cy="4906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  </a:t>
            </a:r>
            <a:r>
              <a:rPr lang="en-US" altLang="zh-CN" sz="4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4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、领悟感情</a:t>
            </a:r>
            <a:endParaRPr lang="en-US" altLang="zh-CN" sz="40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40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  </a:t>
            </a:r>
            <a:r>
              <a:rPr lang="en-US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抓住</a:t>
            </a:r>
            <a:r>
              <a:rPr lang="zh-CN" altLang="en-US" sz="36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历史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人物或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事件和</a:t>
            </a:r>
            <a:r>
              <a:rPr lang="zh-CN" altLang="en-US" sz="36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诗人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自己身世之间的</a:t>
            </a:r>
            <a:r>
              <a:rPr lang="zh-CN" altLang="en-US" sz="36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连接点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713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839" y="786266"/>
            <a:ext cx="11332011" cy="5059363"/>
          </a:xfrm>
        </p:spPr>
        <p:txBody>
          <a:bodyPr>
            <a:normAutofit/>
          </a:bodyPr>
          <a:lstStyle/>
          <a:p>
            <a:pPr>
              <a:buNone/>
            </a:pPr>
            <a:endParaRPr lang="zh-CN" altLang="en-US" sz="36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Tx/>
              <a:buNone/>
            </a:pPr>
            <a:r>
              <a:rPr lang="en-US" altLang="zh-CN" sz="39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3.</a:t>
            </a:r>
            <a:r>
              <a:rPr lang="zh-CN" altLang="en-US" sz="39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析技巧 察诗心</a:t>
            </a:r>
            <a:endParaRPr lang="en-US" altLang="zh-CN" sz="39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Tx/>
              <a:buNone/>
            </a:pP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）以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景衬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情：苏轼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念奴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娇 赤壁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怀古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</a:p>
          <a:p>
            <a:pPr>
              <a:buNone/>
            </a:pP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用典：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永遇乐京口北固亭怀古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）正反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对比：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李白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越中揽古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Tx/>
              <a:buNone/>
            </a:pP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）议论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引发：清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人刘献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庭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王昭君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敢惜妾身归异国，汉家长策在和番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 ，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对汉元帝统治的无能作了辛辣的讽刺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91027" y="253995"/>
            <a:ext cx="10974823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j-cs"/>
              </a:defRPr>
            </a:lvl1pPr>
          </a:lstStyle>
          <a:p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1" y="609595"/>
            <a:ext cx="10974823" cy="699594"/>
          </a:xfrm>
        </p:spPr>
        <p:txBody>
          <a:bodyPr>
            <a:noAutofit/>
          </a:bodyPr>
          <a:lstStyle/>
          <a:p>
            <a:endParaRPr lang="zh-CN" alt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   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小结：鉴赏咏史诗三步曲</a:t>
            </a:r>
            <a:b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zh-CN" altLang="en-US" sz="36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弄清史实     体悟感情     分析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技巧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       </a:t>
            </a:r>
          </a:p>
        </p:txBody>
      </p:sp>
      <p:sp>
        <p:nvSpPr>
          <p:cNvPr id="2" name="右箭头 1"/>
          <p:cNvSpPr/>
          <p:nvPr/>
        </p:nvSpPr>
        <p:spPr>
          <a:xfrm>
            <a:off x="4300538" y="2465452"/>
            <a:ext cx="978408" cy="2423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7310438" y="2494599"/>
            <a:ext cx="978408" cy="2423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1569720" y="1471125"/>
            <a:ext cx="10918834" cy="971035"/>
          </a:xfrm>
        </p:spPr>
        <p:txBody>
          <a:bodyPr>
            <a:noAutofit/>
          </a:bodyPr>
          <a:lstStyle/>
          <a:p>
            <a: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4800" b="1" spc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二、王安石</a:t>
            </a:r>
            <a:r>
              <a:rPr lang="en-US" altLang="zh-CN" sz="4800" b="1" spc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4800" b="1" spc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桂枝</a:t>
            </a:r>
            <a:r>
              <a:rPr lang="zh-CN" altLang="en-US" sz="4800" b="1" spc="0" dirty="0">
                <a:latin typeface="黑体" panose="02010609060101010101" pitchFamily="49" charset="-122"/>
                <a:ea typeface="黑体" panose="02010609060101010101" pitchFamily="49" charset="-122"/>
              </a:rPr>
              <a:t>香</a:t>
            </a:r>
            <a:r>
              <a:rPr lang="en-US" altLang="zh-CN" sz="4800" b="1" spc="0" dirty="0">
                <a:latin typeface="黑体" panose="02010609060101010101" pitchFamily="49" charset="-122"/>
                <a:ea typeface="黑体" panose="02010609060101010101" pitchFamily="49" charset="-122"/>
              </a:rPr>
              <a:t>•</a:t>
            </a:r>
            <a:r>
              <a:rPr lang="zh-CN" altLang="en-US" sz="4800" b="1" spc="0" dirty="0">
                <a:latin typeface="黑体" panose="02010609060101010101" pitchFamily="49" charset="-122"/>
                <a:ea typeface="黑体" panose="02010609060101010101" pitchFamily="49" charset="-122"/>
              </a:rPr>
              <a:t> 金陵怀古</a:t>
            </a:r>
            <a: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64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1120" y="1393149"/>
            <a:ext cx="94487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08088E"/>
                </a:solidFill>
                <a:latin typeface="华文楷体" pitchFamily="2" charset="-122"/>
                <a:ea typeface="华文楷体" pitchFamily="2" charset="-122"/>
              </a:rPr>
              <a:t>       金陵</a:t>
            </a:r>
            <a:r>
              <a:rPr lang="zh-CN" altLang="en-US" sz="4800" b="1" dirty="0">
                <a:solidFill>
                  <a:srgbClr val="08088E"/>
                </a:solidFill>
                <a:latin typeface="华文楷体" pitchFamily="2" charset="-122"/>
                <a:ea typeface="华文楷体" pitchFamily="2" charset="-122"/>
              </a:rPr>
              <a:t>怀古，</a:t>
            </a:r>
            <a:r>
              <a:rPr lang="zh-CN" altLang="en-US" sz="4800" b="1" dirty="0" smtClean="0">
                <a:solidFill>
                  <a:srgbClr val="08088E"/>
                </a:solidFill>
                <a:latin typeface="华文楷体" pitchFamily="2" charset="-122"/>
                <a:ea typeface="华文楷体" pitchFamily="2" charset="-122"/>
              </a:rPr>
              <a:t>诸公</a:t>
            </a:r>
            <a:r>
              <a:rPr lang="zh-CN" altLang="zh-CN" sz="4800" b="1" dirty="0" smtClean="0">
                <a:solidFill>
                  <a:srgbClr val="08088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寄</a:t>
            </a:r>
            <a:r>
              <a:rPr lang="zh-CN" altLang="zh-CN" sz="4800" b="1" dirty="0">
                <a:solidFill>
                  <a:srgbClr val="08088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词于 《桂枝香》</a:t>
            </a:r>
            <a:r>
              <a:rPr lang="en-US" altLang="zh-CN" sz="4800" b="1" dirty="0">
                <a:solidFill>
                  <a:srgbClr val="08088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zh-CN" sz="4800" b="1" dirty="0">
                <a:solidFill>
                  <a:srgbClr val="08088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凡三十馀首</a:t>
            </a:r>
            <a:r>
              <a:rPr lang="en-US" altLang="zh-CN" sz="4800" b="1" dirty="0">
                <a:solidFill>
                  <a:srgbClr val="08088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,</a:t>
            </a:r>
            <a:r>
              <a:rPr lang="zh-CN" altLang="zh-CN" sz="4800" b="1" dirty="0">
                <a:solidFill>
                  <a:srgbClr val="08088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独介甫最为绝唱</a:t>
            </a:r>
            <a:r>
              <a:rPr lang="zh-CN" altLang="zh-CN" sz="4800" b="1" dirty="0" smtClean="0">
                <a:solidFill>
                  <a:srgbClr val="08088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4800" b="1" dirty="0" smtClean="0">
              <a:solidFill>
                <a:srgbClr val="08088E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800" b="1" dirty="0">
                <a:solidFill>
                  <a:srgbClr val="08088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800" b="1" dirty="0" smtClean="0">
                <a:solidFill>
                  <a:srgbClr val="08088E"/>
                </a:solidFill>
                <a:latin typeface="华文楷体" pitchFamily="2" charset="-122"/>
                <a:ea typeface="华文楷体" pitchFamily="2" charset="-122"/>
              </a:rPr>
              <a:t>                  ——《</a:t>
            </a:r>
            <a:r>
              <a:rPr lang="zh-CN" altLang="en-US" sz="4800" b="1" dirty="0" smtClean="0">
                <a:solidFill>
                  <a:srgbClr val="08088E"/>
                </a:solidFill>
                <a:latin typeface="华文楷体" pitchFamily="2" charset="-122"/>
                <a:ea typeface="华文楷体" pitchFamily="2" charset="-122"/>
              </a:rPr>
              <a:t>古今词话</a:t>
            </a:r>
            <a:r>
              <a:rPr lang="en-US" altLang="zh-CN" sz="4800" b="1" dirty="0" smtClean="0">
                <a:solidFill>
                  <a:srgbClr val="08088E"/>
                </a:solidFill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sz="4800" dirty="0" smtClean="0">
                <a:solidFill>
                  <a:srgbClr val="08088E"/>
                </a:solidFill>
                <a:latin typeface="方正姚体" pitchFamily="2" charset="-122"/>
                <a:ea typeface="方正姚体" pitchFamily="2" charset="-122"/>
              </a:rPr>
              <a:t>        </a:t>
            </a:r>
            <a:endParaRPr lang="zh-CN" altLang="en-US" sz="4800" dirty="0">
              <a:solidFill>
                <a:srgbClr val="08088E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60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无标题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1"/>
          <a:stretch>
            <a:fillRect/>
          </a:stretch>
        </p:blipFill>
        <p:spPr bwMode="auto">
          <a:xfrm>
            <a:off x="1" y="1"/>
            <a:ext cx="3069167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34434" y="3213100"/>
            <a:ext cx="2495551" cy="431800"/>
          </a:xfrm>
          <a:prstGeom prst="rect">
            <a:avLst/>
          </a:prstGeom>
          <a:solidFill>
            <a:srgbClr val="993300">
              <a:alpha val="88000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34433" y="3068639"/>
            <a:ext cx="2497667" cy="579437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  <a:latin typeface="Verdana" pitchFamily="34" charset="0"/>
              </a:rPr>
              <a:t>王安石</a:t>
            </a:r>
          </a:p>
        </p:txBody>
      </p:sp>
      <p:sp>
        <p:nvSpPr>
          <p:cNvPr id="35853" name="WordArt 13" descr="白色大理石"/>
          <p:cNvSpPr>
            <a:spLocks noChangeArrowheads="1" noChangeShapeType="1" noTextEdit="1"/>
          </p:cNvSpPr>
          <p:nvPr/>
        </p:nvSpPr>
        <p:spPr bwMode="auto">
          <a:xfrm>
            <a:off x="4078818" y="188913"/>
            <a:ext cx="4610100" cy="673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3600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隶书"/>
                <a:ea typeface="隶书"/>
              </a:rPr>
              <a:t>作 </a:t>
            </a:r>
            <a:r>
              <a:rPr lang="zh-CN" alt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隶书"/>
                <a:ea typeface="隶书"/>
              </a:rPr>
              <a:t>者 简 介</a:t>
            </a:r>
          </a:p>
        </p:txBody>
      </p:sp>
      <p:sp>
        <p:nvSpPr>
          <p:cNvPr id="2" name="矩形 1"/>
          <p:cNvSpPr/>
          <p:nvPr/>
        </p:nvSpPr>
        <p:spPr>
          <a:xfrm>
            <a:off x="3541260" y="2305615"/>
            <a:ext cx="7852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        仁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宗庆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历二年进士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。他目睹时弊，慨然有匡世之志，曾给皇帝上万言书，主张改革。神宗即位，前后两度为相。在他执政期间，积极推行变法，抑制官僚地主的兼并，推行富国强兵的政策。因保守派反对，新法遭到阻碍。晚年退居金陵。</a:t>
            </a:r>
          </a:p>
        </p:txBody>
      </p:sp>
      <p:sp>
        <p:nvSpPr>
          <p:cNvPr id="3" name="矩形 2"/>
          <p:cNvSpPr/>
          <p:nvPr/>
        </p:nvSpPr>
        <p:spPr>
          <a:xfrm>
            <a:off x="798287" y="4987987"/>
            <a:ext cx="10595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他是具有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多方面成就的杰出文学家</a:t>
            </a: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，“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唐宋八大家”之一，其文逻辑严密，辨理深透，笔力雄健，语言简练。</a:t>
            </a:r>
          </a:p>
        </p:txBody>
      </p:sp>
      <p:sp>
        <p:nvSpPr>
          <p:cNvPr id="4" name="矩形 3"/>
          <p:cNvSpPr/>
          <p:nvPr/>
        </p:nvSpPr>
        <p:spPr>
          <a:xfrm>
            <a:off x="3444240" y="1146959"/>
            <a:ext cx="8427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字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介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甫，号半山，临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川人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r>
              <a:rPr lang="zh-CN" altLang="en-US" sz="2800" b="1" dirty="0"/>
              <a:t>北宋著名的思想家、政治家、文学家、改革家</a:t>
            </a:r>
            <a:r>
              <a:rPr lang="zh-CN" altLang="en-US" sz="2800" b="1" dirty="0" smtClean="0"/>
              <a:t>。</a:t>
            </a:r>
            <a:r>
              <a:rPr lang="zh-CN" altLang="en-US" sz="2800" b="1" dirty="0"/>
              <a:t>封</a:t>
            </a:r>
            <a:r>
              <a:rPr lang="zh-CN" altLang="en-US" sz="2800" b="1" dirty="0" smtClean="0"/>
              <a:t>“荆国公”，谥号“文”。</a:t>
            </a:r>
            <a:endParaRPr lang="zh-CN" altLang="en-US" sz="2800" b="1" dirty="0">
              <a:latin typeface="Verdana" pitchFamily="34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570366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1240" y="1875392"/>
            <a:ext cx="93726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题材：怀古咏史诗</a:t>
            </a:r>
            <a:endParaRPr lang="en-US" altLang="zh-CN" sz="4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4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</a:pPr>
            <a:endParaRPr lang="zh-CN" altLang="en-US" sz="4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093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03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79"/>
          <a:stretch>
            <a:fillRect/>
          </a:stretch>
        </p:blipFill>
        <p:spPr bwMode="auto">
          <a:xfrm>
            <a:off x="46568" y="-26988"/>
            <a:ext cx="62441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03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79"/>
          <a:stretch>
            <a:fillRect/>
          </a:stretch>
        </p:blipFill>
        <p:spPr bwMode="auto">
          <a:xfrm>
            <a:off x="11711517" y="0"/>
            <a:ext cx="624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03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6806" r="4723" b="81111"/>
          <a:stretch>
            <a:fillRect/>
          </a:stretch>
        </p:blipFill>
        <p:spPr bwMode="auto">
          <a:xfrm>
            <a:off x="527051" y="804863"/>
            <a:ext cx="11137900" cy="17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 descr="03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6806" r="4723" b="81111"/>
          <a:stretch>
            <a:fillRect/>
          </a:stretch>
        </p:blipFill>
        <p:spPr bwMode="auto">
          <a:xfrm>
            <a:off x="624418" y="5773738"/>
            <a:ext cx="11137900" cy="17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5" name="Picture 15" descr="74e5768841519d528840e3e55191f87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DE7BD"/>
              </a:clrFrom>
              <a:clrTo>
                <a:srgbClr val="BDE7B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6" r="25027" b="13039"/>
          <a:stretch>
            <a:fillRect/>
          </a:stretch>
        </p:blipFill>
        <p:spPr bwMode="auto">
          <a:xfrm>
            <a:off x="10320867" y="981075"/>
            <a:ext cx="1439333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320800" y="1249423"/>
            <a:ext cx="80412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    登临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送目，正故国晚秋，天气初肃。千里澄江似练，翠峰如簇。征帆去棹残阳里，背西风、酒旗斜矗。彩舟云淡，星河鹭起，画图难足。 </a:t>
            </a:r>
          </a:p>
          <a:p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    念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往昔、繁华竞逐。叹门外楼头，悲恨相续。千古凭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高，对此谩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嗟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荣辱。六朝旧事随流水，但寒烟衰草凝绿。至今商女，时时犹唱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，后庭遗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曲。 </a:t>
            </a:r>
          </a:p>
        </p:txBody>
      </p:sp>
    </p:spTree>
    <p:extLst>
      <p:ext uri="{BB962C8B-B14F-4D97-AF65-F5344CB8AC3E}">
        <p14:creationId xmlns:p14="http://schemas.microsoft.com/office/powerpoint/2010/main" val="365663189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3" name="Picture 9" descr="夜宿山寺  李白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9E4E1"/>
              </a:clrFrom>
              <a:clrTo>
                <a:srgbClr val="E9E4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4" t="14948" r="32291" b="13853"/>
          <a:stretch>
            <a:fillRect/>
          </a:stretch>
        </p:blipFill>
        <p:spPr bwMode="auto">
          <a:xfrm>
            <a:off x="2" y="836613"/>
            <a:ext cx="4176222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1"/>
            <a:ext cx="7500938" cy="101566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 dirty="0">
                <a:solidFill>
                  <a:schemeClr val="bg1"/>
                </a:solidFill>
                <a:latin typeface="Verdana" pitchFamily="34" charset="0"/>
                <a:ea typeface="华文楷体" pitchFamily="2" charset="-122"/>
              </a:rPr>
              <a:t>上片</a:t>
            </a:r>
            <a:r>
              <a:rPr lang="zh-CN" altLang="en-US" sz="6000" b="1" dirty="0" smtClean="0">
                <a:solidFill>
                  <a:schemeClr val="bg1"/>
                </a:solidFill>
                <a:latin typeface="Verdana" pitchFamily="34" charset="0"/>
                <a:ea typeface="华文楷体" pitchFamily="2" charset="-122"/>
              </a:rPr>
              <a:t>：描绘金陵景色</a:t>
            </a:r>
            <a:endParaRPr lang="zh-CN" altLang="en-US" sz="6000" b="1" dirty="0">
              <a:solidFill>
                <a:schemeClr val="bg1"/>
              </a:solidFill>
              <a:latin typeface="Verdana" pitchFamily="34" charset="0"/>
              <a:ea typeface="华文楷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76224" y="1186800"/>
            <a:ext cx="85331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8088E"/>
                </a:solidFill>
                <a:latin typeface="+mn-ea"/>
              </a:rPr>
              <a:t>登临送目，正故国晚秋，天气初肃。</a:t>
            </a:r>
            <a:r>
              <a:rPr lang="zh-CN" altLang="en-US" sz="3200" b="1" dirty="0">
                <a:solidFill>
                  <a:srgbClr val="08088E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4429125" y="2414564"/>
            <a:ext cx="71989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华文楷体" pitchFamily="2" charset="-122"/>
                <a:ea typeface="华文楷体" pitchFamily="2" charset="-122"/>
              </a:rPr>
              <a:t>地点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</a:rPr>
              <a:t>:</a:t>
            </a:r>
            <a:r>
              <a:rPr lang="zh-CN" altLang="en-US" sz="4000" b="1" dirty="0">
                <a:latin typeface="华文楷体" pitchFamily="2" charset="-122"/>
                <a:ea typeface="华文楷体" pitchFamily="2" charset="-122"/>
              </a:rPr>
              <a:t>故国</a:t>
            </a:r>
            <a:r>
              <a:rPr lang="zh-CN" altLang="en-US" sz="4000" b="1" dirty="0" smtClean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即今南京，六朝古都） 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4000" b="1" dirty="0">
                <a:latin typeface="华文楷体" pitchFamily="2" charset="-122"/>
                <a:ea typeface="华文楷体" pitchFamily="2" charset="-122"/>
              </a:rPr>
              <a:t>时令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</a:rPr>
              <a:t>:</a:t>
            </a:r>
            <a:r>
              <a:rPr lang="zh-CN" altLang="en-US" sz="4000" b="1" dirty="0">
                <a:latin typeface="华文楷体" pitchFamily="2" charset="-122"/>
                <a:ea typeface="华文楷体" pitchFamily="2" charset="-122"/>
              </a:rPr>
              <a:t>晚秋</a:t>
            </a:r>
          </a:p>
          <a:p>
            <a:r>
              <a:rPr lang="zh-CN" altLang="en-US" sz="4000" b="1" dirty="0">
                <a:latin typeface="华文楷体" pitchFamily="2" charset="-122"/>
                <a:ea typeface="华文楷体" pitchFamily="2" charset="-122"/>
              </a:rPr>
              <a:t>天气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</a:rPr>
              <a:t>:</a:t>
            </a:r>
            <a:r>
              <a:rPr lang="zh-CN" altLang="en-US" sz="4000" b="1" dirty="0">
                <a:latin typeface="华文楷体" pitchFamily="2" charset="-122"/>
                <a:ea typeface="华文楷体" pitchFamily="2" charset="-122"/>
              </a:rPr>
              <a:t>初肃 </a:t>
            </a:r>
            <a:endParaRPr lang="en-US" altLang="zh-CN" sz="4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4000" b="1" dirty="0" smtClean="0">
                <a:latin typeface="华文楷体" pitchFamily="2" charset="-122"/>
                <a:ea typeface="华文楷体" pitchFamily="2" charset="-122"/>
              </a:rPr>
              <a:t> </a:t>
            </a:r>
            <a:endParaRPr lang="zh-CN" altLang="en-US" sz="40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4000" b="1" dirty="0" smtClean="0">
                <a:solidFill>
                  <a:srgbClr val="08088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——</a:t>
            </a:r>
            <a:r>
              <a:rPr lang="zh-CN" altLang="en-US" sz="4800" b="1" dirty="0" smtClean="0">
                <a:solidFill>
                  <a:srgbClr val="08088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凭栏远眺 秋色肃爽</a:t>
            </a:r>
            <a:endParaRPr lang="en-US" altLang="zh-CN" sz="4800" b="1" dirty="0" smtClean="0">
              <a:solidFill>
                <a:srgbClr val="08088E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258306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001a"/>
          <p:cNvPicPr>
            <a:picLocks noChangeAspect="1" noChangeArrowheads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t="4625" r="23882" b="7515"/>
          <a:stretch>
            <a:fillRect/>
          </a:stretch>
        </p:blipFill>
        <p:spPr bwMode="auto">
          <a:xfrm>
            <a:off x="7632701" y="692151"/>
            <a:ext cx="3934884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7632701" y="620713"/>
            <a:ext cx="3934884" cy="54721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7440085" y="0"/>
            <a:ext cx="4751916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21797" y="170071"/>
            <a:ext cx="634019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8088E"/>
                </a:solidFill>
                <a:latin typeface="+mn-ea"/>
              </a:rPr>
              <a:t>千里澄江似练，翠峰如簇</a:t>
            </a:r>
            <a:r>
              <a:rPr lang="zh-CN" altLang="en-US" sz="4000" b="1" dirty="0" smtClean="0">
                <a:solidFill>
                  <a:srgbClr val="08088E"/>
                </a:solidFill>
                <a:latin typeface="+mn-ea"/>
              </a:rPr>
              <a:t>。</a:t>
            </a:r>
            <a:endParaRPr lang="en-US" altLang="zh-CN" sz="4000" b="1" dirty="0" smtClean="0">
              <a:solidFill>
                <a:srgbClr val="08088E"/>
              </a:solidFill>
              <a:latin typeface="+mn-ea"/>
            </a:endParaRPr>
          </a:p>
          <a:p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用典）</a:t>
            </a:r>
          </a:p>
          <a:p>
            <a:r>
              <a:rPr lang="zh-CN" altLang="en-US" sz="4000" b="1" dirty="0" smtClean="0">
                <a:solidFill>
                  <a:srgbClr val="08088E"/>
                </a:solidFill>
                <a:latin typeface="+mn-ea"/>
              </a:rPr>
              <a:t> </a:t>
            </a:r>
            <a:endParaRPr lang="zh-CN" altLang="en-US" sz="4000" b="1" dirty="0">
              <a:solidFill>
                <a:srgbClr val="08088E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3897" y="4895850"/>
            <a:ext cx="6371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solidFill>
                  <a:srgbClr val="08088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——</a:t>
            </a:r>
            <a:r>
              <a:rPr lang="zh-CN" altLang="en-US" sz="4800" b="1" dirty="0" smtClean="0">
                <a:solidFill>
                  <a:srgbClr val="08088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远</a:t>
            </a:r>
            <a:r>
              <a:rPr lang="zh-CN" altLang="en-US" sz="4800" b="1" dirty="0">
                <a:solidFill>
                  <a:srgbClr val="08088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山</a:t>
            </a:r>
            <a:r>
              <a:rPr lang="zh-CN" altLang="en-US" sz="4800" b="1" dirty="0" smtClean="0">
                <a:solidFill>
                  <a:srgbClr val="08088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远水</a:t>
            </a:r>
            <a:r>
              <a:rPr lang="zh-CN" altLang="zh-CN" sz="4800" b="1" dirty="0" smtClean="0">
                <a:solidFill>
                  <a:srgbClr val="08088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构图辽阔</a:t>
            </a:r>
            <a:endParaRPr lang="zh-CN" altLang="en-US" sz="4800" dirty="0">
              <a:solidFill>
                <a:srgbClr val="08088E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9669" y="31464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36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簇</a:t>
            </a:r>
            <a:r>
              <a:rPr lang="en-US" altLang="zh-CN" sz="36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36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箭头。</a:t>
            </a:r>
            <a:r>
              <a:rPr lang="zh-CN" altLang="en-US" sz="3600" b="1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形容山峰林立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6557" y="1697491"/>
            <a:ext cx="74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澄江静如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练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谢朓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晚登三山还望京邑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269146230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 descr="隋宫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F2"/>
              </a:clrFrom>
              <a:clrTo>
                <a:srgbClr val="FDF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33" y="0"/>
            <a:ext cx="4464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隋宫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4" t="17134" r="780" b="56041"/>
          <a:stretch>
            <a:fillRect/>
          </a:stretch>
        </p:blipFill>
        <p:spPr bwMode="auto">
          <a:xfrm>
            <a:off x="8113184" y="24923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3" name="Picture 13" descr="隋宫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8" t="18584" r="781" b="57133"/>
          <a:stretch>
            <a:fillRect/>
          </a:stretch>
        </p:blipFill>
        <p:spPr bwMode="auto">
          <a:xfrm>
            <a:off x="8976784" y="1412876"/>
            <a:ext cx="6604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24273" y="196334"/>
            <a:ext cx="99181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08088E"/>
                </a:solidFill>
                <a:latin typeface="+mn-ea"/>
              </a:rPr>
              <a:t>征帆去棹残阳里，背西风、酒旗斜矗。 </a:t>
            </a:r>
          </a:p>
        </p:txBody>
      </p:sp>
      <p:sp>
        <p:nvSpPr>
          <p:cNvPr id="3" name="矩形 2"/>
          <p:cNvSpPr/>
          <p:nvPr/>
        </p:nvSpPr>
        <p:spPr>
          <a:xfrm>
            <a:off x="124273" y="1881188"/>
            <a:ext cx="76523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“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帆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”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棹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”, </a:t>
            </a:r>
            <a:r>
              <a:rPr lang="zh-CN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以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局部</a:t>
            </a:r>
            <a:r>
              <a:rPr lang="zh-CN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代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整体。</a:t>
            </a:r>
            <a:endParaRPr lang="en-US" altLang="zh-CN" sz="36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36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背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逆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着西风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,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酒旗在旗杆上飘荡 。暗示长江两岸 很繁华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,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酒家林立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,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为后面的商女唱后庭遗曲埋下</a:t>
            </a:r>
            <a:r>
              <a:rPr lang="zh-CN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伏笔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36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3600" dirty="0" smtClean="0"/>
          </a:p>
          <a:p>
            <a:r>
              <a:rPr lang="en-US" altLang="zh-CN" sz="4800" dirty="0" smtClean="0">
                <a:solidFill>
                  <a:srgbClr val="08088E"/>
                </a:solidFill>
              </a:rPr>
              <a:t>——</a:t>
            </a:r>
            <a:r>
              <a:rPr lang="zh-CN" altLang="zh-CN" sz="4800" b="1" dirty="0">
                <a:solidFill>
                  <a:srgbClr val="08088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江中之景和江边之景</a:t>
            </a:r>
            <a:endParaRPr lang="zh-CN" altLang="en-US" sz="4800" dirty="0">
              <a:solidFill>
                <a:srgbClr val="08088E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9080313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20051116215925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0706"/>
            <a:ext cx="12192000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U68P2T1D452448F2755DT200411021510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AA69D"/>
              </a:clrFrom>
              <a:clrTo>
                <a:srgbClr val="AAA69D">
                  <a:alpha val="0"/>
                </a:srgbClr>
              </a:clrTo>
            </a:clrChange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45967" r="59131" b="43839"/>
          <a:stretch>
            <a:fillRect/>
          </a:stretch>
        </p:blipFill>
        <p:spPr bwMode="auto">
          <a:xfrm rot="812877">
            <a:off x="6769100" y="4510089"/>
            <a:ext cx="575733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U68P2T1D452448F2755DT200411021510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BA79B"/>
              </a:clrFrom>
              <a:clrTo>
                <a:srgbClr val="ABA79B">
                  <a:alpha val="0"/>
                </a:srgbClr>
              </a:clrTo>
            </a:clrChange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9" t="45967" r="5840" b="28517"/>
          <a:stretch>
            <a:fillRect/>
          </a:stretch>
        </p:blipFill>
        <p:spPr bwMode="auto">
          <a:xfrm>
            <a:off x="8498418" y="5084764"/>
            <a:ext cx="1250949" cy="6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0" name="Picture 12" descr="U68P2T1D452448F2755DT200411021510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AA69D"/>
              </a:clrFrom>
              <a:clrTo>
                <a:srgbClr val="AAA69D">
                  <a:alpha val="0"/>
                </a:srgbClr>
              </a:clrTo>
            </a:clrChange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45967" r="59131" b="43839"/>
          <a:stretch>
            <a:fillRect/>
          </a:stretch>
        </p:blipFill>
        <p:spPr bwMode="auto">
          <a:xfrm>
            <a:off x="7730067" y="4868864"/>
            <a:ext cx="863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1" name="Picture 13" descr="U68P2T1D452448F2755DT200411021510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AA69D"/>
              </a:clrFrom>
              <a:clrTo>
                <a:srgbClr val="AAA69D">
                  <a:alpha val="0"/>
                </a:srgbClr>
              </a:clrTo>
            </a:clrChange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45967" r="59131" b="43839"/>
          <a:stretch>
            <a:fillRect/>
          </a:stretch>
        </p:blipFill>
        <p:spPr bwMode="auto">
          <a:xfrm rot="1503457">
            <a:off x="7249584" y="4725989"/>
            <a:ext cx="575733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5834" y="128447"/>
            <a:ext cx="1208616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8088E"/>
                </a:solidFill>
                <a:latin typeface="Verdana" pitchFamily="34" charset="0"/>
              </a:rPr>
              <a:t>彩舟云淡，星河</a:t>
            </a:r>
            <a:r>
              <a:rPr lang="zh-CN" altLang="en-US" sz="4000" b="1">
                <a:solidFill>
                  <a:srgbClr val="08088E"/>
                </a:solidFill>
                <a:latin typeface="Verdana" pitchFamily="34" charset="0"/>
              </a:rPr>
              <a:t>鹭</a:t>
            </a:r>
            <a:r>
              <a:rPr lang="zh-CN" altLang="en-US" sz="4000" b="1" smtClean="0">
                <a:solidFill>
                  <a:srgbClr val="08088E"/>
                </a:solidFill>
                <a:latin typeface="Verdana" pitchFamily="34" charset="0"/>
              </a:rPr>
              <a:t>起</a:t>
            </a:r>
            <a:endParaRPr lang="en-US" altLang="zh-CN" sz="4000" b="1" dirty="0">
              <a:solidFill>
                <a:srgbClr val="08088E"/>
              </a:solidFill>
              <a:latin typeface="Verdana" pitchFamily="34" charset="0"/>
            </a:endParaRPr>
          </a:p>
          <a:p>
            <a:r>
              <a:rPr lang="en-US" altLang="zh-CN" sz="3200" dirty="0" smtClean="0"/>
              <a:t>    </a:t>
            </a:r>
            <a:r>
              <a:rPr lang="zh-CN" altLang="zh-CN" sz="3200" dirty="0" smtClean="0"/>
              <a:t>天上</a:t>
            </a:r>
            <a:r>
              <a:rPr lang="zh-CN" altLang="zh-CN" sz="3200" dirty="0"/>
              <a:t>的云彩和星河 倒映在</a:t>
            </a:r>
            <a:r>
              <a:rPr lang="zh-CN" altLang="zh-CN" sz="3200" dirty="0" smtClean="0"/>
              <a:t>江面</a:t>
            </a:r>
            <a:r>
              <a:rPr lang="zh-CN" altLang="en-US" sz="3200" dirty="0" smtClean="0"/>
              <a:t>，</a:t>
            </a:r>
            <a:r>
              <a:rPr lang="zh-CN" altLang="zh-CN" sz="3200" dirty="0" smtClean="0"/>
              <a:t>白鹭</a:t>
            </a:r>
            <a:r>
              <a:rPr lang="zh-CN" altLang="zh-CN" sz="3200" dirty="0"/>
              <a:t>在空中盘旋</a:t>
            </a:r>
            <a:r>
              <a:rPr lang="en-US" altLang="zh-CN" sz="3200" dirty="0"/>
              <a:t> ,</a:t>
            </a:r>
            <a:r>
              <a:rPr lang="zh-CN" altLang="zh-CN" sz="3200" dirty="0"/>
              <a:t>好像是在星河里头 </a:t>
            </a:r>
            <a:r>
              <a:rPr lang="zh-CN" altLang="zh-CN" sz="3200" dirty="0" smtClean="0"/>
              <a:t>盘旋</a:t>
            </a:r>
            <a:r>
              <a:rPr lang="zh-CN" altLang="en-US" sz="3200" dirty="0" smtClean="0"/>
              <a:t>。</a:t>
            </a:r>
            <a:endParaRPr lang="zh-CN" altLang="zh-CN" sz="3200" dirty="0"/>
          </a:p>
          <a:p>
            <a:pPr algn="ctr"/>
            <a:endParaRPr lang="zh-CN" altLang="en-US" sz="3200" b="1" dirty="0">
              <a:solidFill>
                <a:srgbClr val="08088E"/>
              </a:solidFill>
              <a:latin typeface="Verdana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4734" y="2173488"/>
            <a:ext cx="10942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08088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                                     ——</a:t>
            </a:r>
            <a:r>
              <a:rPr lang="zh-CN" altLang="en-US" sz="5400" b="1" dirty="0" smtClean="0">
                <a:solidFill>
                  <a:srgbClr val="08088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远景虚写</a:t>
            </a:r>
            <a:endParaRPr lang="zh-CN" altLang="en-US" sz="5400" b="1" dirty="0">
              <a:solidFill>
                <a:srgbClr val="08088E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061043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3" name="AutoShape 11" descr="P139"/>
          <p:cNvSpPr>
            <a:spLocks noChangeArrowheads="1"/>
          </p:cNvSpPr>
          <p:nvPr/>
        </p:nvSpPr>
        <p:spPr bwMode="auto">
          <a:xfrm>
            <a:off x="527051" y="476250"/>
            <a:ext cx="10847916" cy="6048375"/>
          </a:xfrm>
          <a:prstGeom prst="horizontalScroll">
            <a:avLst>
              <a:gd name="adj" fmla="val 12500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altLang="zh-CN" sz="3200" b="1">
              <a:solidFill>
                <a:srgbClr val="0000FF"/>
              </a:solidFill>
              <a:ea typeface="华文行楷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ea typeface="楷体_GB2312" pitchFamily="49" charset="-122"/>
              </a:rPr>
              <a:t>    </a:t>
            </a:r>
            <a:endParaRPr kumimoji="1" lang="en-US" altLang="zh-CN" sz="4000" b="1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69637" name="WordArt 5"/>
          <p:cNvSpPr>
            <a:spLocks noChangeArrowheads="1" noChangeShapeType="1" noTextEdit="1"/>
          </p:cNvSpPr>
          <p:nvPr/>
        </p:nvSpPr>
        <p:spPr bwMode="auto">
          <a:xfrm>
            <a:off x="7823201" y="3068638"/>
            <a:ext cx="3359151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32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隶书"/>
                <a:ea typeface="隶书"/>
              </a:rPr>
              <a:t>画图难足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790951" y="1412876"/>
            <a:ext cx="3744383" cy="30210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chemeClr val="bg1"/>
                </a:solidFill>
                <a:ea typeface="华文楷体" pitchFamily="2" charset="-122"/>
              </a:rPr>
              <a:t>有实有虚</a:t>
            </a:r>
          </a:p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chemeClr val="bg1"/>
                </a:solidFill>
                <a:ea typeface="华文楷体" pitchFamily="2" charset="-122"/>
              </a:rPr>
              <a:t>远近交错</a:t>
            </a:r>
          </a:p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chemeClr val="bg1"/>
                </a:solidFill>
                <a:ea typeface="华文楷体" pitchFamily="2" charset="-122"/>
              </a:rPr>
              <a:t>动静结合</a:t>
            </a:r>
          </a:p>
        </p:txBody>
      </p:sp>
    </p:spTree>
    <p:extLst>
      <p:ext uri="{BB962C8B-B14F-4D97-AF65-F5344CB8AC3E}">
        <p14:creationId xmlns:p14="http://schemas.microsoft.com/office/powerpoint/2010/main" val="380774382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22843"/>
            <a:ext cx="8256178" cy="830997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b="1" dirty="0">
                <a:solidFill>
                  <a:schemeClr val="bg1"/>
                </a:solidFill>
                <a:latin typeface="Verdana" pitchFamily="34" charset="0"/>
                <a:ea typeface="华文楷体" pitchFamily="2" charset="-122"/>
              </a:rPr>
              <a:t>下片：</a:t>
            </a:r>
            <a:r>
              <a:rPr lang="zh-CN" altLang="en-US" sz="4800" b="1" dirty="0" smtClean="0">
                <a:solidFill>
                  <a:schemeClr val="bg1"/>
                </a:solidFill>
                <a:latin typeface="Verdana" pitchFamily="34" charset="0"/>
                <a:ea typeface="华文楷体" pitchFamily="2" charset="-122"/>
              </a:rPr>
              <a:t>怀古抒情</a:t>
            </a:r>
            <a:endParaRPr lang="zh-CN" altLang="en-US" sz="4800" b="1" dirty="0">
              <a:solidFill>
                <a:schemeClr val="bg1"/>
              </a:solidFill>
              <a:latin typeface="Verdana" pitchFamily="34" charset="0"/>
              <a:ea typeface="华文楷体" pitchFamily="2" charset="-122"/>
            </a:endParaRPr>
          </a:p>
        </p:txBody>
      </p:sp>
      <p:pic>
        <p:nvPicPr>
          <p:cNvPr id="49155" name="Picture 3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0" t="35278" b="6750"/>
          <a:stretch>
            <a:fillRect/>
          </a:stretch>
        </p:blipFill>
        <p:spPr bwMode="auto">
          <a:xfrm>
            <a:off x="8256178" y="0"/>
            <a:ext cx="38883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40416" y="1165843"/>
            <a:ext cx="10105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Verdana" pitchFamily="34" charset="0"/>
              </a:rPr>
              <a:t>念往昔繁华竞逐，叹门外楼头，悲恨相续。 </a:t>
            </a:r>
          </a:p>
        </p:txBody>
      </p:sp>
      <p:sp>
        <p:nvSpPr>
          <p:cNvPr id="3" name="矩形 2"/>
          <p:cNvSpPr/>
          <p:nvPr/>
        </p:nvSpPr>
        <p:spPr>
          <a:xfrm>
            <a:off x="1770743" y="4274849"/>
            <a:ext cx="6952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solidFill>
                  <a:srgbClr val="08088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——</a:t>
            </a:r>
            <a:r>
              <a:rPr lang="zh-CN" altLang="zh-CN" sz="4800" dirty="0" smtClean="0">
                <a:solidFill>
                  <a:srgbClr val="08088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特写镜头</a:t>
            </a:r>
            <a:r>
              <a:rPr lang="zh-CN" altLang="en-US" sz="4800" dirty="0" smtClean="0">
                <a:solidFill>
                  <a:srgbClr val="08088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揭亡国原因</a:t>
            </a:r>
            <a:endParaRPr lang="zh-CN" altLang="en-US" sz="4800" dirty="0">
              <a:solidFill>
                <a:srgbClr val="08088E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9214" y="2186472"/>
            <a:ext cx="68652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tx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用典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：杜</a:t>
            </a:r>
            <a:r>
              <a:rPr lang="zh-CN" altLang="en-US" sz="3600" b="1" dirty="0" smtClean="0">
                <a:solidFill>
                  <a:schemeClr val="tx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牧</a:t>
            </a:r>
            <a:r>
              <a:rPr lang="en-US" altLang="zh-CN" sz="3600" b="1" dirty="0" smtClean="0">
                <a:solidFill>
                  <a:schemeClr val="tx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台城曲</a:t>
            </a:r>
            <a:r>
              <a:rPr lang="en-US" altLang="zh-CN" sz="3600" b="1" dirty="0" smtClean="0">
                <a:solidFill>
                  <a:schemeClr val="tx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》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“门外韩擒虎，楼头张丽华”（南朝陈后主）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70695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登岳阳楼诗画欣赏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b="13927"/>
          <a:stretch>
            <a:fillRect/>
          </a:stretch>
        </p:blipFill>
        <p:spPr bwMode="auto">
          <a:xfrm>
            <a:off x="0" y="0"/>
            <a:ext cx="4464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594972" y="138277"/>
            <a:ext cx="6050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8088E"/>
                </a:solidFill>
                <a:latin typeface="+mn-ea"/>
              </a:rPr>
              <a:t>千古凭高</a:t>
            </a:r>
            <a:r>
              <a:rPr lang="en-US" altLang="zh-CN" sz="4000" b="1" dirty="0">
                <a:solidFill>
                  <a:srgbClr val="08088E"/>
                </a:solidFill>
                <a:latin typeface="+mn-ea"/>
              </a:rPr>
              <a:t>,</a:t>
            </a:r>
            <a:r>
              <a:rPr lang="zh-CN" altLang="en-US" sz="4000" b="1" dirty="0" smtClean="0">
                <a:solidFill>
                  <a:srgbClr val="08088E"/>
                </a:solidFill>
                <a:latin typeface="+mn-ea"/>
              </a:rPr>
              <a:t>对此</a:t>
            </a:r>
            <a:r>
              <a:rPr lang="zh-CN" altLang="en-US" sz="4000" b="1" dirty="0">
                <a:solidFill>
                  <a:srgbClr val="08088E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谩</a:t>
            </a:r>
            <a:r>
              <a:rPr lang="zh-CN" altLang="en-US" sz="4000" b="1" dirty="0" smtClean="0">
                <a:solidFill>
                  <a:srgbClr val="08088E"/>
                </a:solidFill>
                <a:latin typeface="+mn-ea"/>
              </a:rPr>
              <a:t>嗟</a:t>
            </a:r>
            <a:r>
              <a:rPr lang="zh-CN" altLang="en-US" sz="4000" b="1" dirty="0">
                <a:solidFill>
                  <a:srgbClr val="08088E"/>
                </a:solidFill>
                <a:latin typeface="+mn-ea"/>
              </a:rPr>
              <a:t>荣辱。 </a:t>
            </a:r>
          </a:p>
        </p:txBody>
      </p:sp>
      <p:sp>
        <p:nvSpPr>
          <p:cNvPr id="3" name="矩形 2"/>
          <p:cNvSpPr/>
          <p:nvPr/>
        </p:nvSpPr>
        <p:spPr>
          <a:xfrm>
            <a:off x="4760684" y="1479393"/>
            <a:ext cx="71265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defRPr/>
            </a:pP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   漫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：同“漫”，徒然。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 </a:t>
            </a:r>
          </a:p>
          <a:p>
            <a:pPr indent="266700">
              <a:defRPr/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 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  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此：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它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既可具体指眼前胜景，也可抽象概括北宋当时的社会状态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。</a:t>
            </a:r>
            <a:endParaRPr lang="en-US" altLang="zh-CN" sz="3600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宋体" pitchFamily="2" charset="-122"/>
            </a:endParaRPr>
          </a:p>
          <a:p>
            <a:pPr indent="266700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     </a:t>
            </a:r>
            <a:endParaRPr lang="en-US" altLang="zh-CN" sz="3600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宋体" pitchFamily="2" charset="-122"/>
            </a:endParaRPr>
          </a:p>
          <a:p>
            <a:pPr indent="266700">
              <a:defRPr/>
            </a:pPr>
            <a:r>
              <a:rPr lang="en-US" altLang="zh-CN" sz="3600" b="1" dirty="0">
                <a:solidFill>
                  <a:srgbClr val="0808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 </a:t>
            </a:r>
            <a:r>
              <a:rPr lang="en-US" altLang="zh-CN" sz="3600" b="1" dirty="0" smtClean="0">
                <a:solidFill>
                  <a:srgbClr val="0808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                      </a:t>
            </a:r>
            <a:r>
              <a:rPr lang="en-US" altLang="zh-CN" sz="4000" b="1" dirty="0" smtClean="0">
                <a:solidFill>
                  <a:srgbClr val="0808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  <a:sym typeface="宋体" pitchFamily="2" charset="-122"/>
              </a:rPr>
              <a:t>——</a:t>
            </a:r>
            <a:r>
              <a:rPr lang="zh-CN" altLang="en-US" sz="4800" dirty="0" smtClean="0">
                <a:solidFill>
                  <a:srgbClr val="0808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sym typeface="宋体" pitchFamily="2" charset="-122"/>
              </a:rPr>
              <a:t>感慨无奈</a:t>
            </a:r>
            <a:endParaRPr lang="zh-CN" altLang="en-US" sz="4800" dirty="0">
              <a:solidFill>
                <a:srgbClr val="08088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sym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07480" y="4684707"/>
            <a:ext cx="64797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后人哀之而不鉴之，亦使后人而复哀后人也。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—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杜牧 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阿房宫赋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26437246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sqhy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260351"/>
            <a:ext cx="4064000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464051" y="1223498"/>
            <a:ext cx="7568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08088E"/>
                </a:solidFill>
                <a:latin typeface="+mn-ea"/>
              </a:rPr>
              <a:t>六朝旧事随流水，但寒</a:t>
            </a:r>
            <a:r>
              <a:rPr lang="zh-CN" altLang="en-US" sz="4000" b="1" dirty="0" smtClean="0">
                <a:solidFill>
                  <a:srgbClr val="08088E"/>
                </a:solidFill>
                <a:latin typeface="+mn-ea"/>
              </a:rPr>
              <a:t>烟</a:t>
            </a:r>
            <a:r>
              <a:rPr lang="zh-CN" altLang="en-US" sz="4000" b="1" dirty="0">
                <a:solidFill>
                  <a:srgbClr val="08088E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衰</a:t>
            </a:r>
            <a:r>
              <a:rPr lang="zh-CN" altLang="en-US" sz="4000" b="1" dirty="0" smtClean="0">
                <a:solidFill>
                  <a:srgbClr val="08088E"/>
                </a:solidFill>
                <a:latin typeface="+mn-ea"/>
              </a:rPr>
              <a:t>草</a:t>
            </a:r>
            <a:r>
              <a:rPr lang="zh-CN" altLang="en-US" sz="4000" b="1" dirty="0">
                <a:solidFill>
                  <a:srgbClr val="08088E"/>
                </a:solidFill>
                <a:latin typeface="+mn-ea"/>
              </a:rPr>
              <a:t>凝绿。至今商女，时时犹唱</a:t>
            </a:r>
            <a:r>
              <a:rPr lang="zh-CN" altLang="en-US" sz="4000" b="1" dirty="0" smtClean="0">
                <a:solidFill>
                  <a:srgbClr val="08088E"/>
                </a:solidFill>
                <a:latin typeface="+mn-ea"/>
              </a:rPr>
              <a:t>，后庭遗</a:t>
            </a:r>
            <a:r>
              <a:rPr lang="zh-CN" altLang="en-US" sz="4000" b="1" dirty="0">
                <a:solidFill>
                  <a:srgbClr val="08088E"/>
                </a:solidFill>
                <a:latin typeface="+mn-ea"/>
              </a:rPr>
              <a:t>曲。</a:t>
            </a:r>
          </a:p>
        </p:txBody>
      </p:sp>
      <p:sp>
        <p:nvSpPr>
          <p:cNvPr id="3" name="矩形 2"/>
          <p:cNvSpPr/>
          <p:nvPr/>
        </p:nvSpPr>
        <p:spPr>
          <a:xfrm>
            <a:off x="334433" y="3622123"/>
            <a:ext cx="116985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华文楷体" pitchFamily="2" charset="-122"/>
              </a:rPr>
              <a:t>用典：杜牧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华文楷体" pitchFamily="2" charset="-122"/>
              </a:rPr>
              <a:t>《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华文楷体" pitchFamily="2" charset="-122"/>
              </a:rPr>
              <a:t>泊秦淮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华文楷体" pitchFamily="2" charset="-122"/>
              </a:rPr>
              <a:t>》</a:t>
            </a: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华文楷体" pitchFamily="2" charset="-122"/>
              </a:rPr>
              <a:t>：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华文楷体"/>
                <a:ea typeface="华文楷体" pitchFamily="2" charset="-122"/>
              </a:rPr>
              <a:t>“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华文楷体" pitchFamily="2" charset="-122"/>
              </a:rPr>
              <a:t>商女不知亡国恨，隔江犹唱后庭花。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华文楷体"/>
                <a:ea typeface="华文楷体" pitchFamily="2" charset="-122"/>
              </a:rPr>
              <a:t>”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Verdana" pitchFamily="34" charset="0"/>
              <a:ea typeface="华文楷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华文楷体" pitchFamily="2" charset="-122"/>
              </a:rPr>
              <a:t>作用：警告担忧统治者不可让六朝悲恨延续。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 </a:t>
            </a:r>
            <a:endParaRPr lang="en-US" altLang="zh-CN" sz="3200" b="1" dirty="0" smtClean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                                     </a:t>
            </a:r>
            <a:r>
              <a:rPr lang="en-US" altLang="zh-CN" sz="4800" b="1" dirty="0" smtClean="0">
                <a:solidFill>
                  <a:srgbClr val="08088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——</a:t>
            </a:r>
            <a:r>
              <a:rPr lang="zh-CN" altLang="en-US" sz="4800" b="1" dirty="0" smtClean="0">
                <a:solidFill>
                  <a:srgbClr val="08088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抒</a:t>
            </a:r>
            <a:r>
              <a:rPr lang="zh-CN" altLang="en-US" sz="4800" b="1" dirty="0">
                <a:solidFill>
                  <a:srgbClr val="08088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悲叹之情 </a:t>
            </a:r>
            <a:r>
              <a:rPr lang="zh-CN" altLang="en-US" sz="3200" b="1" dirty="0">
                <a:solidFill>
                  <a:schemeClr val="bg1"/>
                </a:solidFill>
                <a:latin typeface="Verdana" pitchFamily="34" charset="0"/>
                <a:ea typeface="楷体_GB2312" pitchFamily="49" charset="-122"/>
              </a:rPr>
              <a:t>。</a:t>
            </a:r>
          </a:p>
          <a:p>
            <a:pPr>
              <a:spcBef>
                <a:spcPct val="50000"/>
              </a:spcBef>
            </a:pP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2021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72143" y="1093560"/>
            <a:ext cx="11328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>
              <a:defRPr/>
            </a:pPr>
            <a:r>
              <a:rPr lang="zh-CN" alt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     上阕</a:t>
            </a:r>
            <a:r>
              <a:rPr lang="zh-CN" alt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金陵之景，虚实结合，远近交错，</a:t>
            </a:r>
            <a:r>
              <a:rPr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气势</a:t>
            </a:r>
            <a:r>
              <a:rPr lang="zh-CN" alt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恢宏；</a:t>
            </a:r>
            <a:endParaRPr lang="en-US" altLang="zh-CN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sym typeface="宋体" pitchFamily="2" charset="-122"/>
            </a:endParaRPr>
          </a:p>
          <a:p>
            <a:pPr indent="266700">
              <a:defRPr/>
            </a:pPr>
            <a:r>
              <a:rPr lang="zh-CN" alt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     下</a:t>
            </a:r>
            <a:r>
              <a:rPr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阕追古思今</a:t>
            </a:r>
            <a:r>
              <a:rPr lang="zh-CN" alt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，用典贴切，笔力</a:t>
            </a:r>
            <a:r>
              <a:rPr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雄健</a:t>
            </a:r>
            <a:r>
              <a:rPr lang="zh-CN" alt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，富有</a:t>
            </a:r>
            <a:r>
              <a:rPr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深意</a:t>
            </a:r>
            <a:r>
              <a:rPr lang="zh-CN" alt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。</a:t>
            </a:r>
            <a:endParaRPr lang="en-US" altLang="zh-CN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sym typeface="宋体" pitchFamily="2" charset="-122"/>
            </a:endParaRPr>
          </a:p>
          <a:p>
            <a:pPr indent="266700">
              <a:defRPr/>
            </a:pPr>
            <a:r>
              <a:rPr lang="zh-CN" alt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     词</a:t>
            </a:r>
            <a:r>
              <a:rPr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中通过对六朝历史兴衰的认识，表达了词人对北宋社会现实的不满与谴责，透露出居安思危的忧患意识，较之一般怀古伤今的诗词，立意较高较新。</a:t>
            </a:r>
          </a:p>
          <a:p>
            <a:pPr indent="266700">
              <a:defRPr/>
            </a:pPr>
            <a:r>
              <a:rPr lang="zh-CN" alt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     在</a:t>
            </a:r>
            <a:r>
              <a:rPr lang="zh-CN" alt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婉约</a:t>
            </a:r>
            <a:r>
              <a:rPr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诗风占主导地位的宋初，王安石的这首词，无论在题材的选择和意境的开拓上，都确有</a:t>
            </a:r>
            <a:r>
              <a:rPr lang="zh-CN" altLang="en-US" sz="36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开豪放词风气之先</a:t>
            </a:r>
            <a:r>
              <a:rPr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的意义。</a:t>
            </a:r>
            <a:endParaRPr lang="en-US" altLang="zh-CN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sym typeface="宋体" pitchFamily="2" charset="-122"/>
            </a:endParaRPr>
          </a:p>
          <a:p>
            <a:pPr indent="266700">
              <a:defRPr/>
            </a:pPr>
            <a:r>
              <a:rPr lang="en-US" altLang="zh-C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宋体" pitchFamily="2" charset="-122"/>
              </a:rPr>
              <a:t>  </a:t>
            </a:r>
            <a:endParaRPr lang="zh-CN" alt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sym typeface="宋体" pitchFamily="2" charset="-122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007534" y="195263"/>
            <a:ext cx="1023408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行楷" pitchFamily="2" charset="-122"/>
                <a:ea typeface="华文行楷" pitchFamily="2" charset="-122"/>
                <a:sym typeface="宋体" pitchFamily="2" charset="-122"/>
              </a:rPr>
              <a:t>小结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行楷" pitchFamily="2" charset="-122"/>
              <a:ea typeface="华文行楷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0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3829" y="760550"/>
            <a:ext cx="11480800" cy="527998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zh-CN" alt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一、回顾旧知</a:t>
            </a:r>
            <a:endParaRPr lang="en-US" altLang="zh-CN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0" indent="0" algn="ctr">
              <a:buNone/>
            </a:pPr>
            <a:r>
              <a:rPr lang="zh-CN" alt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怀古诗</a:t>
            </a:r>
            <a:endParaRPr lang="en-US" altLang="zh-CN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zh-CN" altLang="en-US" sz="4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以</a:t>
            </a:r>
            <a:r>
              <a:rPr lang="zh-CN" altLang="en-US" sz="4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历史事件、历史人物、历史陈迹</a:t>
            </a:r>
            <a:r>
              <a:rPr lang="zh-CN" altLang="en-US" sz="4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为题材，借登高望远、咏叹史实、怀念古迹来达到</a:t>
            </a:r>
            <a:r>
              <a:rPr lang="zh-CN" altLang="en-US" sz="4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感慨兴衰</a:t>
            </a:r>
            <a:r>
              <a:rPr lang="zh-CN" altLang="en-US" sz="4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、借古讽今</a:t>
            </a:r>
            <a:r>
              <a:rPr lang="zh-CN" altLang="en-US" sz="4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等目的。这类诗由于多写古人往事，且</a:t>
            </a:r>
            <a:r>
              <a:rPr lang="zh-CN" altLang="en-US" sz="4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多用典故</a:t>
            </a:r>
            <a:r>
              <a:rPr lang="zh-CN" altLang="en-US" sz="4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，手法委婉</a:t>
            </a:r>
            <a:r>
              <a:rPr lang="zh-CN" altLang="en-US" sz="4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40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97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三、更多金陵怀古诗</a:t>
            </a:r>
            <a:endParaRPr lang="zh-CN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3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680" y="193358"/>
            <a:ext cx="11856720" cy="6146897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、泊秦淮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zh-C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唐代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zh-C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杜</a:t>
            </a:r>
            <a:r>
              <a:rPr lang="zh-CN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牧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lang="zh-CN" altLang="zh-C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烟笼寒水月笼沙，夜泊秦淮近酒家。商女不知亡国恨，隔江犹唱后庭花。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、金陵怀古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唐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刘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禹锡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lang="zh-CN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潮满冶城渚，日斜征虏亭。蔡洲新草绿，幕府旧烟青。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兴废由人事，山川空地形。后庭花一曲，幽怨不堪听。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、金陵五题·石头</a:t>
            </a:r>
            <a:r>
              <a:rPr lang="zh-CN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城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唐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刘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禹锡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lang="zh-CN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山围故国周遭在，潮打空城寂寞回。 淮水东边旧时月，夜深还过女墙来。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、金陵五题·乌衣</a:t>
            </a:r>
            <a:r>
              <a:rPr lang="zh-CN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巷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唐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刘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禹锡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朱雀桥边野草花，乌衣巷口夕阳斜。旧时王谢堂前燕，飞入寻常百姓家。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4000"/>
              </a:lnSpc>
            </a:pP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50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61938"/>
            <a:ext cx="11902440" cy="6261197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、金陵怀古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唐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许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lang="zh-CN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玉树歌残王气终，景阳兵合戍楼空。松楸远近千官冢，禾黍高低六代宫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。石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燕拂云晴亦雨，江豚吹浪夜还风。英雄一去豪华尽，惟有青山似洛中。 </a:t>
            </a:r>
          </a:p>
          <a:p>
            <a:pPr>
              <a:lnSpc>
                <a:spcPts val="4000"/>
              </a:lnSpc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6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、金陵怀古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宋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王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珪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lang="zh-CN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怀乡访古事悠悠，独上江城满目秋。一鸟带烟来别渚，数帆和雨下归舟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。萧萧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暮吹惊红叶，惨惨寒云压旧楼。故国凄凉谁与问，人心无复更风流。</a:t>
            </a:r>
          </a:p>
          <a:p>
            <a:pPr>
              <a:lnSpc>
                <a:spcPts val="4000"/>
              </a:lnSpc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、金陵怀古四首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其一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王安石</a:t>
            </a:r>
          </a:p>
          <a:p>
            <a:pPr>
              <a:lnSpc>
                <a:spcPts val="4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霸祖孤身取二江，子孙多以百城降。豪华尽出成功后，逸乐安知与祸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双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?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东府旧基留佛刹，《后庭》余唱落船窗。《黍离》《麦秀》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②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从来事，且置兴亡近酒缸。</a:t>
            </a:r>
          </a:p>
          <a:p>
            <a:pPr>
              <a:lnSpc>
                <a:spcPts val="4000"/>
              </a:lnSpc>
            </a:pP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27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四、更多经典怀古诗</a:t>
            </a:r>
            <a:endParaRPr lang="zh-CN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07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1464" y="100014"/>
            <a:ext cx="11330696" cy="6757986"/>
          </a:xfrm>
        </p:spPr>
        <p:txBody>
          <a:bodyPr>
            <a:normAutofit/>
          </a:bodyPr>
          <a:lstStyle/>
          <a:p>
            <a:pPr lvl="0"/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南乡子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·登京口北固亭有怀　辛弃疾 　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　</a:t>
            </a:r>
          </a:p>
          <a:p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何处望神州？满眼风光北固楼。千古兴亡多少事？悠悠，不尽长江滚滚流！ 　　年少万兜鍪，坐断东南战未休。天下英雄谁敌手？曹刘，生子当如孙仲谋！ </a:t>
            </a:r>
          </a:p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、山坡羊·潼关怀古　张养浩 　　</a:t>
            </a:r>
          </a:p>
          <a:p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峰峦如聚，波涛如怒，山河表里潼关路。望西都，意踌躇，伤心秦汉经行处。宫阙万间都做了土。兴，百姓苦；亡，百姓苦！</a:t>
            </a:r>
          </a:p>
          <a:p>
            <a:pPr lvl="0"/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登</a:t>
            </a:r>
            <a:r>
              <a:rPr lang="zh-CN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鹿门山怀古　孟浩然 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</a:p>
          <a:p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清晓因兴来，乘流越江岘。沙禽近初识，浦树遥莫辨。渐到鹿门山，山明翠微浅。岩潭多屈曲，舟楫屡回转。昔闻庞德公，采药遂不返。金涧养芝术，石床卧苔藓。纷吾感耆旧，结缆事攀践。隐迹今尚存，高风邈已远。白云何时去，丹桂空偃蹇。探讨意未穷，回艇夕阳晚。 　　</a:t>
            </a:r>
          </a:p>
        </p:txBody>
      </p:sp>
    </p:spTree>
    <p:extLst>
      <p:ext uri="{BB962C8B-B14F-4D97-AF65-F5344CB8AC3E}">
        <p14:creationId xmlns:p14="http://schemas.microsoft.com/office/powerpoint/2010/main" val="33447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9560" y="289560"/>
            <a:ext cx="11312599" cy="615737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夜泊牛渚怀古　李白 　</a:t>
            </a:r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　</a:t>
            </a:r>
          </a:p>
          <a:p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牛渚西江夜，青天无片云。登舟望秋月，空忆谢将军。</a:t>
            </a:r>
          </a:p>
          <a:p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余亦能高咏，斯人不可闻。 明朝挂帆席，枫叶落纷纷。 　　</a:t>
            </a:r>
          </a:p>
          <a:p>
            <a:pPr lvl="0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西江怀古　杜牧 </a:t>
            </a:r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</a:p>
          <a:p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上吞巴汉控潇湘，怒似连山净镜光。魏帝缝囊真戏剧，苻坚投棰更荒唐</a:t>
            </a:r>
            <a:r>
              <a:rPr lang="zh-CN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。千秋</a:t>
            </a:r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钓舸歌《明月》，万里沙鸥弄夕阳。范蠡清尘何寂寞，好风唯属往来商。 </a:t>
            </a:r>
            <a:endParaRPr lang="en-US" altLang="zh-CN" sz="32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/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江南怀古　杜牧 </a:t>
            </a:r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</a:p>
          <a:p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车书混一业无穷，井邑山川今古同。戊辰年向金陵过，惆怅闲吟忆庾公。 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74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7175" y="123963"/>
            <a:ext cx="11715750" cy="527998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汴</a:t>
            </a:r>
            <a:r>
              <a:rPr lang="zh-CN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河怀古　杜牧 </a:t>
            </a:r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</a:p>
          <a:p>
            <a:pPr>
              <a:lnSpc>
                <a:spcPct val="100000"/>
              </a:lnSpc>
            </a:pPr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锦缆龙舟隋炀帝，平台复道汉梁王。游人闲起前朝念，《折柳》孤吟断杀肠。 　　</a:t>
            </a:r>
          </a:p>
          <a:p>
            <a:pPr>
              <a:lnSpc>
                <a:spcPct val="100000"/>
              </a:lnSpc>
            </a:pP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、金谷怀古　杜牧 </a:t>
            </a:r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</a:p>
          <a:p>
            <a:pPr>
              <a:lnSpc>
                <a:spcPct val="100000"/>
              </a:lnSpc>
            </a:pPr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凄凉遗迹洛川东，浮世荣枯万古同。桃李香消金谷在，绮罗魂断玉楼</a:t>
            </a:r>
            <a:r>
              <a:rPr lang="zh-CN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空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往年</a:t>
            </a:r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人事伤心外，今日风光属梦中。徒想夜泉流客恨，夜泉流恨恨无穷。 　　</a:t>
            </a:r>
          </a:p>
          <a:p>
            <a:pPr lvl="0">
              <a:lnSpc>
                <a:spcPct val="100000"/>
              </a:lnSpc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西塞山</a:t>
            </a:r>
            <a:r>
              <a:rPr lang="zh-CN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怀古　刘禹锡 </a:t>
            </a:r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</a:p>
          <a:p>
            <a:pPr>
              <a:lnSpc>
                <a:spcPct val="100000"/>
              </a:lnSpc>
            </a:pPr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王浚楼船下益州，金陵王气黯然收。千寻铁锁沉江底，一片降幡出石头</a:t>
            </a:r>
            <a:r>
              <a:rPr lang="zh-CN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。人世</a:t>
            </a:r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几回伤往事，山形依旧枕寒流。 从今四海为家日，故垒萧萧</a:t>
            </a:r>
            <a:r>
              <a:rPr lang="zh-CN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芦荻秋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</a:pP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46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9680" y="1996440"/>
            <a:ext cx="4709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江南春   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杜牧</a:t>
            </a:r>
          </a:p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千里莺啼绿映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红，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水村山郭酒旗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风。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南朝四百八十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寺，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多少楼台烟雨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中。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4640" y="1996440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赤壁     杜牧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折戟沉沙铁未销，</a:t>
            </a:r>
          </a:p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自将磨洗认前朝。</a:t>
            </a:r>
          </a:p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东风不与周郎便，</a:t>
            </a:r>
          </a:p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铜雀春深锁二乔。</a:t>
            </a:r>
          </a:p>
        </p:txBody>
      </p:sp>
    </p:spTree>
    <p:extLst>
      <p:ext uri="{BB962C8B-B14F-4D97-AF65-F5344CB8AC3E}">
        <p14:creationId xmlns:p14="http://schemas.microsoft.com/office/powerpoint/2010/main" val="266433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" y="518160"/>
            <a:ext cx="49987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念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奴娇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赤壁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怀古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苏轼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大江东去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，浪淘尽，千古风流人物。故垒西边，人道是，三国周郎赤壁。乱石穿空，惊涛拍岸，卷起千堆雪。江山如画，一时多少豪杰。</a:t>
            </a:r>
            <a:b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  <a:b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遥想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公瑾当年，小乔初嫁了，雄姿英发。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羽扇，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谈笑间，樯橹灰飞烟灭。故国神游，多情应笑我，早生华发。人生如梦，一尊还酹江月。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9400" y="518160"/>
            <a:ext cx="49682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永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遇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乐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京口北固亭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怀古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辛弃疾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</a:p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千古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江山，英雄无觅孙仲谋处。舞榭歌台，风流总被雨打风吹去。斜阳草树，寻常巷陌，人道寄奴曾住。想当年，金戈铁马，气吞万里如虎。</a:t>
            </a:r>
            <a:b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元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嘉草草，封狼居胥，赢得仓皇北顾。四十三年，望中犹记，烽火扬州路。可堪回首，佛狸祠下，一片神鸦社鼓。凭谁问：廉颇老矣，尚能饭否？</a:t>
            </a:r>
          </a:p>
        </p:txBody>
      </p:sp>
    </p:spTree>
    <p:extLst>
      <p:ext uri="{BB962C8B-B14F-4D97-AF65-F5344CB8AC3E}">
        <p14:creationId xmlns:p14="http://schemas.microsoft.com/office/powerpoint/2010/main" val="216148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39" y="1257300"/>
            <a:ext cx="95583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怀古诗</a:t>
            </a:r>
            <a:endParaRPr lang="en-US" altLang="zh-CN" sz="4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基本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脉络：临古迹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思古人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念古事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    </a:t>
            </a:r>
          </a:p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慨自身</a:t>
            </a:r>
            <a:endParaRPr lang="en-US" altLang="zh-CN" sz="36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核心：自身的感慨</a:t>
            </a:r>
          </a:p>
        </p:txBody>
      </p:sp>
    </p:spTree>
    <p:extLst>
      <p:ext uri="{BB962C8B-B14F-4D97-AF65-F5344CB8AC3E}">
        <p14:creationId xmlns:p14="http://schemas.microsoft.com/office/powerpoint/2010/main" val="40851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304801"/>
            <a:ext cx="11582400" cy="5973763"/>
          </a:xfrm>
        </p:spPr>
        <p:txBody>
          <a:bodyPr>
            <a:normAutofit/>
          </a:bodyPr>
          <a:lstStyle/>
          <a:p>
            <a:r>
              <a:rPr lang="zh-CN" altLang="zh-CN" sz="3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古</a:t>
            </a:r>
            <a:r>
              <a:rPr lang="zh-CN" altLang="en-US" sz="3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迹</a:t>
            </a:r>
            <a:r>
              <a:rPr lang="zh-CN" altLang="zh-CN" sz="3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sz="3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en-US" altLang="zh-CN" sz="32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r>
              <a:rPr lang="zh-CN" altLang="zh-CN" sz="32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前代的都城： 咸阳、长安、金陵、姑苏、洛阳、汴京等。尤其是作为六朝古都、曾经繁华一时的金陵更是成为古代诗人们感情的集射地，</a:t>
            </a:r>
            <a:r>
              <a:rPr lang="zh-CN" altLang="zh-CN" sz="3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金陵</a:t>
            </a:r>
            <a:r>
              <a:rPr lang="zh-CN" altLang="zh-CN" sz="32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怀古几乎成为咏史诗的一个专题</a:t>
            </a:r>
            <a:r>
              <a:rPr lang="zh-CN" altLang="zh-CN" sz="3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3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en-US" altLang="zh-CN" sz="32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r>
              <a:rPr lang="zh-CN" altLang="zh-CN" sz="32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发生过重大事件的地点： 骊山、赤壁、新亭、隋堤、马嵬、华清宫、汴河</a:t>
            </a:r>
            <a:r>
              <a:rPr lang="zh-CN" altLang="zh-CN" sz="3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3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en-US" altLang="zh-CN" sz="32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r>
              <a:rPr lang="zh-CN" altLang="zh-CN" sz="32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经常发生动乱的历史朝代：六朝、吴国、隋代、安史之乱、南唐后蜀等</a:t>
            </a:r>
            <a:r>
              <a:rPr lang="zh-CN" altLang="zh-CN" sz="3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3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特点：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衰败、荒凉、萧条</a:t>
            </a:r>
          </a:p>
        </p:txBody>
      </p:sp>
    </p:spTree>
    <p:extLst>
      <p:ext uri="{BB962C8B-B14F-4D97-AF65-F5344CB8AC3E}">
        <p14:creationId xmlns:p14="http://schemas.microsoft.com/office/powerpoint/2010/main" val="22352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67394" y="1016001"/>
            <a:ext cx="11233149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8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慨自身：</a:t>
            </a:r>
            <a:r>
              <a:rPr lang="zh-CN" altLang="en-US" dirty="0" smtClean="0"/>
              <a:t>表达</a:t>
            </a:r>
            <a:r>
              <a:rPr lang="zh-CN" altLang="en-US" dirty="0"/>
              <a:t>对现实的某一种态度 </a:t>
            </a:r>
            <a:r>
              <a:rPr lang="en-US" altLang="zh-CN" dirty="0"/>
              <a:t>,</a:t>
            </a:r>
            <a:r>
              <a:rPr lang="zh-CN" altLang="en-US" dirty="0" smtClean="0"/>
              <a:t>作者</a:t>
            </a:r>
            <a:r>
              <a:rPr lang="zh-CN" altLang="en-US" dirty="0"/>
              <a:t>不过是用一种曲折的方式来表达自己的人生态度、人生</a:t>
            </a:r>
            <a:r>
              <a:rPr lang="zh-CN" altLang="en-US" dirty="0" smtClean="0"/>
              <a:t>思考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、感慨身世，</a:t>
            </a:r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关照自我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着眼</a:t>
            </a:r>
            <a:r>
              <a:rPr lang="zh-CN" altLang="en-US" sz="36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于个人境遇</a:t>
            </a:r>
            <a:r>
              <a:rPr lang="zh-CN" altLang="en-US" sz="3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变化</a:t>
            </a:r>
            <a:r>
              <a:rPr lang="zh-CN" altLang="en-US" sz="36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，借古人古事抒发自己的感慨</a:t>
            </a:r>
            <a:r>
              <a:rPr lang="zh-CN" altLang="en-US" sz="3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40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94912" y="1328822"/>
            <a:ext cx="4417484" cy="934747"/>
            <a:chOff x="3355" y="681"/>
            <a:chExt cx="2087" cy="680"/>
          </a:xfrm>
        </p:grpSpPr>
        <p:sp>
          <p:nvSpPr>
            <p:cNvPr id="9230" name="Rectangle 3"/>
            <p:cNvSpPr>
              <a:spLocks noChangeArrowheads="1"/>
            </p:cNvSpPr>
            <p:nvPr/>
          </p:nvSpPr>
          <p:spPr bwMode="auto">
            <a:xfrm>
              <a:off x="3355" y="681"/>
              <a:ext cx="2087" cy="68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chemeClr val="tx1"/>
                </a:solidFill>
              </a:endParaRPr>
            </a:p>
          </p:txBody>
        </p:sp>
        <p:sp>
          <p:nvSpPr>
            <p:cNvPr id="9231" name="Rectangle 4"/>
            <p:cNvSpPr>
              <a:spLocks noChangeArrowheads="1"/>
            </p:cNvSpPr>
            <p:nvPr/>
          </p:nvSpPr>
          <p:spPr bwMode="auto">
            <a:xfrm>
              <a:off x="3425" y="913"/>
              <a:ext cx="1950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 smtClean="0">
                  <a:solidFill>
                    <a:schemeClr val="tx1"/>
                  </a:solidFill>
                  <a:ea typeface="黑体" pitchFamily="49" charset="-122"/>
                </a:rPr>
                <a:t>苏轼</a:t>
              </a:r>
              <a:r>
                <a:rPr lang="en-US" altLang="zh-CN" sz="2800" b="1" dirty="0" smtClean="0">
                  <a:solidFill>
                    <a:schemeClr val="tx1"/>
                  </a:solidFill>
                  <a:ea typeface="黑体" pitchFamily="49" charset="-122"/>
                </a:rPr>
                <a:t>《</a:t>
              </a:r>
              <a:r>
                <a:rPr lang="zh-CN" altLang="en-US" sz="2800" b="1" dirty="0">
                  <a:solidFill>
                    <a:schemeClr val="tx1"/>
                  </a:solidFill>
                  <a:ea typeface="黑体" pitchFamily="49" charset="-122"/>
                </a:rPr>
                <a:t>念奴娇</a:t>
              </a:r>
              <a:r>
                <a:rPr lang="en-US" altLang="zh-CN" sz="2800" b="1" dirty="0">
                  <a:solidFill>
                    <a:schemeClr val="tx1"/>
                  </a:solidFill>
                  <a:ea typeface="黑体" pitchFamily="49" charset="-122"/>
                </a:rPr>
                <a:t>•</a:t>
              </a:r>
              <a:r>
                <a:rPr lang="zh-CN" altLang="en-US" sz="2800" b="1" dirty="0">
                  <a:solidFill>
                    <a:schemeClr val="tx1"/>
                  </a:solidFill>
                  <a:ea typeface="黑体" pitchFamily="49" charset="-122"/>
                </a:rPr>
                <a:t>赤壁怀古</a:t>
              </a:r>
              <a:r>
                <a:rPr lang="en-US" altLang="zh-CN" sz="2800" b="1" dirty="0" smtClean="0">
                  <a:solidFill>
                    <a:schemeClr val="tx1"/>
                  </a:solidFill>
                  <a:ea typeface="黑体" pitchFamily="49" charset="-122"/>
                </a:rPr>
                <a:t>》</a:t>
              </a:r>
              <a:endParaRPr lang="zh-CN" altLang="en-US" sz="2800" b="1" dirty="0">
                <a:solidFill>
                  <a:schemeClr val="tx1"/>
                </a:solidFill>
                <a:ea typeface="黑体" pitchFamily="49" charset="-122"/>
              </a:endParaRPr>
            </a:p>
          </p:txBody>
        </p:sp>
      </p:grpSp>
      <p:sp>
        <p:nvSpPr>
          <p:cNvPr id="9219" name="AutoShape 5"/>
          <p:cNvSpPr>
            <a:spLocks/>
          </p:cNvSpPr>
          <p:nvPr/>
        </p:nvSpPr>
        <p:spPr bwMode="auto">
          <a:xfrm>
            <a:off x="1200152" y="1268414"/>
            <a:ext cx="143933" cy="3240087"/>
          </a:xfrm>
          <a:prstGeom prst="leftBrace">
            <a:avLst>
              <a:gd name="adj1" fmla="val 3779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539260" y="1013227"/>
            <a:ext cx="5474944" cy="2096543"/>
            <a:chOff x="703" y="91"/>
            <a:chExt cx="2404" cy="1888"/>
          </a:xfrm>
        </p:grpSpPr>
        <p:sp>
          <p:nvSpPr>
            <p:cNvPr id="9228" name="Rectangle 7"/>
            <p:cNvSpPr>
              <a:spLocks noChangeArrowheads="1"/>
            </p:cNvSpPr>
            <p:nvPr/>
          </p:nvSpPr>
          <p:spPr bwMode="auto">
            <a:xfrm>
              <a:off x="748" y="91"/>
              <a:ext cx="2359" cy="188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chemeClr val="tx1"/>
                </a:solidFill>
              </a:endParaRPr>
            </a:p>
          </p:txBody>
        </p:sp>
        <p:sp>
          <p:nvSpPr>
            <p:cNvPr id="9229" name="Text Box 8"/>
            <p:cNvSpPr txBox="1">
              <a:spLocks noChangeArrowheads="1"/>
            </p:cNvSpPr>
            <p:nvPr/>
          </p:nvSpPr>
          <p:spPr bwMode="auto">
            <a:xfrm>
              <a:off x="703" y="125"/>
              <a:ext cx="2304" cy="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对比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失落：</a:t>
              </a:r>
              <a:r>
                <a:rPr lang="zh-CN" altLang="en-US" sz="28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古人展抱负，建功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业，</a:t>
              </a:r>
              <a:r>
                <a:rPr lang="zh-CN" altLang="en-US" sz="28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自己却因为某种原因被朝廷冷落或不能才尽其用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，表达壮志难酬之</a:t>
              </a:r>
              <a:r>
                <a:rPr lang="zh-CN" altLang="en-US" sz="28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情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。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 </a:t>
              </a:r>
              <a:endParaRPr lang="zh-CN" altLang="en-US" sz="28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488018" y="3922603"/>
            <a:ext cx="5526186" cy="2032000"/>
            <a:chOff x="657" y="2659"/>
            <a:chExt cx="2314" cy="1280"/>
          </a:xfrm>
        </p:grpSpPr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703" y="2659"/>
              <a:ext cx="2268" cy="90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chemeClr val="tx1"/>
                </a:solidFill>
              </a:endParaRP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657" y="2659"/>
              <a:ext cx="2314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同病相怜：</a:t>
              </a:r>
              <a:r>
                <a:rPr lang="zh-CN" altLang="en-US" sz="28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自己和古人的遭遇相同，追思古人更体现自己的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不得志 </a:t>
              </a:r>
              <a:endPara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zh-CN" sz="28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374229" y="1857405"/>
            <a:ext cx="82592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ea typeface="黑体" pitchFamily="49" charset="-122"/>
              </a:rPr>
              <a:t>怀</a:t>
            </a:r>
            <a:r>
              <a:rPr lang="zh-CN" altLang="en-US" b="1" dirty="0" smtClean="0">
                <a:solidFill>
                  <a:schemeClr val="tx1"/>
                </a:solidFill>
                <a:ea typeface="黑体" pitchFamily="49" charset="-122"/>
              </a:rPr>
              <a:t>人伤</a:t>
            </a:r>
            <a:r>
              <a:rPr lang="zh-CN" altLang="en-US" b="1" dirty="0">
                <a:solidFill>
                  <a:schemeClr val="tx1"/>
                </a:solidFill>
                <a:ea typeface="黑体" pitchFamily="49" charset="-122"/>
              </a:rPr>
              <a:t>己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249584" y="4066272"/>
            <a:ext cx="4462812" cy="943873"/>
            <a:chOff x="3379" y="2251"/>
            <a:chExt cx="1948" cy="1407"/>
          </a:xfrm>
        </p:grpSpPr>
        <p:sp>
          <p:nvSpPr>
            <p:cNvPr id="9224" name="Rectangle 14"/>
            <p:cNvSpPr>
              <a:spLocks noChangeArrowheads="1"/>
            </p:cNvSpPr>
            <p:nvPr/>
          </p:nvSpPr>
          <p:spPr bwMode="auto">
            <a:xfrm>
              <a:off x="3379" y="2251"/>
              <a:ext cx="1948" cy="140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chemeClr val="tx1"/>
                </a:solidFill>
              </a:endParaRPr>
            </a:p>
          </p:txBody>
        </p:sp>
        <p:sp>
          <p:nvSpPr>
            <p:cNvPr id="9225" name="Rectangle 15"/>
            <p:cNvSpPr>
              <a:spLocks noChangeArrowheads="1"/>
            </p:cNvSpPr>
            <p:nvPr/>
          </p:nvSpPr>
          <p:spPr bwMode="auto">
            <a:xfrm>
              <a:off x="3470" y="2344"/>
              <a:ext cx="1857" cy="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杜甫</a:t>
              </a:r>
              <a:r>
                <a:rPr lang="en-US" altLang="zh-CN" sz="28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28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咏怀古迹五首</a:t>
              </a:r>
              <a:r>
                <a:rPr lang="en-US" altLang="zh-CN" sz="2800" b="1" dirty="0" smtClean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·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800" b="1" dirty="0" smtClean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</a:t>
              </a:r>
              <a:r>
                <a:rPr lang="zh-CN" altLang="en-US" sz="2800" b="1" dirty="0" smtClean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其</a:t>
              </a:r>
              <a:r>
                <a:rPr lang="zh-CN" altLang="en-US" sz="28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三</a:t>
              </a:r>
              <a:r>
                <a:rPr lang="en-US" altLang="zh-CN" sz="28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257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PRE" val="126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A000120140530A18PPBG">
  <a:themeElements>
    <a:clrScheme name="kso_RED4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C68F2C"/>
      </a:accent1>
      <a:accent2>
        <a:srgbClr val="BB4A27"/>
      </a:accent2>
      <a:accent3>
        <a:srgbClr val="E68C68"/>
      </a:accent3>
      <a:accent4>
        <a:srgbClr val="8F2578"/>
      </a:accent4>
      <a:accent5>
        <a:srgbClr val="DCD834"/>
      </a:accent5>
      <a:accent6>
        <a:srgbClr val="9FBE3C"/>
      </a:accent6>
      <a:hlink>
        <a:srgbClr val="00B0F0"/>
      </a:hlink>
      <a:folHlink>
        <a:srgbClr val="AFB2B4"/>
      </a:folHlink>
    </a:clrScheme>
    <a:fontScheme name="KSO主题6">
      <a:majorFont>
        <a:latin typeface="Elephant"/>
        <a:ea typeface="幼圆"/>
        <a:cs typeface=""/>
      </a:majorFont>
      <a:minorFont>
        <a:latin typeface="Calibri"/>
        <a:ea typeface="华文新魏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637026332889634403</Template>
  <TotalTime>1958</TotalTime>
  <Words>1798</Words>
  <Application>Microsoft Office PowerPoint</Application>
  <PresentationFormat>宽屏</PresentationFormat>
  <Paragraphs>178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62" baseType="lpstr">
      <vt:lpstr>方正粗黑宋简体</vt:lpstr>
      <vt:lpstr>方正姚体</vt:lpstr>
      <vt:lpstr>仿宋</vt:lpstr>
      <vt:lpstr>汉仪旗黑-85S</vt:lpstr>
      <vt:lpstr>黑体</vt:lpstr>
      <vt:lpstr>华文行楷</vt:lpstr>
      <vt:lpstr>华文楷体</vt:lpstr>
      <vt:lpstr>华文隶书</vt:lpstr>
      <vt:lpstr>华文宋体</vt:lpstr>
      <vt:lpstr>华文新魏</vt:lpstr>
      <vt:lpstr>华文中宋</vt:lpstr>
      <vt:lpstr>楷体</vt:lpstr>
      <vt:lpstr>楷体_GB2312</vt:lpstr>
      <vt:lpstr>隶书</vt:lpstr>
      <vt:lpstr>宋体</vt:lpstr>
      <vt:lpstr>微软雅黑</vt:lpstr>
      <vt:lpstr>幼圆</vt:lpstr>
      <vt:lpstr>Arial</vt:lpstr>
      <vt:lpstr>Calibri</vt:lpstr>
      <vt:lpstr>Elephant</vt:lpstr>
      <vt:lpstr>Times New Roman</vt:lpstr>
      <vt:lpstr>Verdana</vt:lpstr>
      <vt:lpstr>Wingdings</vt:lpstr>
      <vt:lpstr>A000120140530A18PPBG</vt:lpstr>
      <vt:lpstr>1_Office 主题​​</vt:lpstr>
      <vt:lpstr>“品千古兴亡事，感人生悲欢情”专题阅读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鉴赏方法</vt:lpstr>
      <vt:lpstr>PowerPoint 演示文稿</vt:lpstr>
      <vt:lpstr>PowerPoint 演示文稿</vt:lpstr>
      <vt:lpstr>PowerPoint 演示文稿</vt:lpstr>
      <vt:lpstr>  二、王安石《桂枝香• 金陵怀古》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yaoxianqing</cp:lastModifiedBy>
  <cp:revision>229</cp:revision>
  <dcterms:created xsi:type="dcterms:W3CDTF">2019-08-28T15:40:44Z</dcterms:created>
  <dcterms:modified xsi:type="dcterms:W3CDTF">2020-03-17T09:22:53Z</dcterms:modified>
</cp:coreProperties>
</file>