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heme/theme3.xml" ContentType="application/vnd.openxmlformats-officedocument.theme+xml"/>
  <Override PartName="/ppt/tags/tag158.xml" ContentType="application/vnd.openxmlformats-officedocument.presentationml.tags+xml"/>
  <Override PartName="/ppt/notesSlides/notesSlide1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82" r:id="rId2"/>
  </p:sldMasterIdLst>
  <p:notesMasterIdLst>
    <p:notesMasterId r:id="rId25"/>
  </p:notesMasterIdLst>
  <p:sldIdLst>
    <p:sldId id="280" r:id="rId3"/>
    <p:sldId id="281" r:id="rId4"/>
    <p:sldId id="282" r:id="rId5"/>
    <p:sldId id="283" r:id="rId6"/>
    <p:sldId id="284" r:id="rId7"/>
    <p:sldId id="285" r:id="rId8"/>
    <p:sldId id="286" r:id="rId9"/>
    <p:sldId id="305" r:id="rId10"/>
    <p:sldId id="301" r:id="rId11"/>
    <p:sldId id="302" r:id="rId12"/>
    <p:sldId id="303" r:id="rId13"/>
    <p:sldId id="304" r:id="rId14"/>
    <p:sldId id="287" r:id="rId15"/>
    <p:sldId id="288" r:id="rId16"/>
    <p:sldId id="289" r:id="rId17"/>
    <p:sldId id="290" r:id="rId18"/>
    <p:sldId id="291" r:id="rId19"/>
    <p:sldId id="306" r:id="rId20"/>
    <p:sldId id="297" r:id="rId21"/>
    <p:sldId id="298" r:id="rId22"/>
    <p:sldId id="299" r:id="rId23"/>
    <p:sldId id="30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8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9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62A4-5846-4D52-A45A-39AB28F8C750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104879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9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9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9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2674-D844-473B-83D9-099A25E893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03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0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5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8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5.xml"/><Relationship Id="rId10" Type="http://schemas.openxmlformats.org/officeDocument/2006/relationships/image" Target="../media/image5.png"/><Relationship Id="rId4" Type="http://schemas.openxmlformats.org/officeDocument/2006/relationships/tags" Target="../tags/tag24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1.xml"/><Relationship Id="rId7" Type="http://schemas.openxmlformats.org/officeDocument/2006/relationships/image" Target="../media/image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6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5.png"/><Relationship Id="rId5" Type="http://schemas.openxmlformats.org/officeDocument/2006/relationships/tags" Target="../tags/tag3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5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6.png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8.xml"/><Relationship Id="rId10" Type="http://schemas.openxmlformats.org/officeDocument/2006/relationships/image" Target="../media/image6.png"/><Relationship Id="rId4" Type="http://schemas.openxmlformats.org/officeDocument/2006/relationships/tags" Target="../tags/tag57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6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5.png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6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6.xml"/><Relationship Id="rId10" Type="http://schemas.openxmlformats.org/officeDocument/2006/relationships/image" Target="../media/image5.png"/><Relationship Id="rId4" Type="http://schemas.openxmlformats.org/officeDocument/2006/relationships/tags" Target="../tags/tag75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6.png"/><Relationship Id="rId5" Type="http://schemas.openxmlformats.org/officeDocument/2006/relationships/tags" Target="../tags/tag84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3.xml"/><Relationship Id="rId9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6.png"/><Relationship Id="rId5" Type="http://schemas.openxmlformats.org/officeDocument/2006/relationships/tags" Target="../tags/tag9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6.xml"/><Relationship Id="rId9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6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5.png"/><Relationship Id="rId5" Type="http://schemas.openxmlformats.org/officeDocument/2006/relationships/tags" Target="../tags/tag10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3.xml"/><Relationship Id="rId10" Type="http://schemas.openxmlformats.org/officeDocument/2006/relationships/image" Target="../media/image5.png"/><Relationship Id="rId4" Type="http://schemas.openxmlformats.org/officeDocument/2006/relationships/tags" Target="../tags/tag112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5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5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8.xml"/><Relationship Id="rId16" Type="http://schemas.openxmlformats.org/officeDocument/2006/relationships/image" Target="../media/image6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image" Target="../media/image10.pn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5.png"/><Relationship Id="rId5" Type="http://schemas.openxmlformats.org/officeDocument/2006/relationships/tags" Target="../tags/tag15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3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53079" y="3425530"/>
            <a:ext cx="8627540" cy="467211"/>
          </a:xfrm>
          <a:noFill/>
        </p:spPr>
        <p:txBody>
          <a:bodyPr wrap="none">
            <a:norm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  <p:sp>
        <p:nvSpPr>
          <p:cNvPr id="104873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104873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145729" name="直接连接符 11"/>
          <p:cNvCxnSpPr>
            <a:cxnSpLocks/>
          </p:cNvCxnSpPr>
          <p:nvPr/>
        </p:nvCxnSpPr>
        <p:spPr>
          <a:xfrm>
            <a:off x="1753079" y="2420986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12"/>
          <p:cNvCxnSpPr>
            <a:cxnSpLocks/>
          </p:cNvCxnSpPr>
          <p:nvPr/>
        </p:nvCxnSpPr>
        <p:spPr>
          <a:xfrm>
            <a:off x="1753079" y="3399397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37" name="KSO_CT1"/>
          <p:cNvSpPr>
            <a:spLocks noGrp="1"/>
          </p:cNvSpPr>
          <p:nvPr>
            <p:ph type="ctrTitle" hasCustomPrompt="1"/>
          </p:nvPr>
        </p:nvSpPr>
        <p:spPr>
          <a:xfrm>
            <a:off x="1753079" y="2420986"/>
            <a:ext cx="8627540" cy="960992"/>
          </a:xfrm>
          <a:noFill/>
        </p:spPr>
        <p:txBody>
          <a:bodyPr wrap="none" lIns="0" tIns="0" rIns="0" bIns="0" anchor="ctr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  <a:effectLst>
                  <a:outerShdw dist="38100" dir="5400000" algn="t" rotWithShape="0">
                    <a:srgbClr val="E8D188">
                      <a:alpha val="38000"/>
                    </a:srgbClr>
                  </a:outerShdw>
                </a:effectLst>
                <a:latin typeface="Elephant" panose="02020904090505020303" pitchFamily="18" charset="0"/>
              </a:defRPr>
            </a:lvl1pPr>
          </a:lstStyle>
          <a:p>
            <a:r>
              <a:rPr lang="zh-CN" altLang="en-US" dirty="0"/>
              <a:t>单击此处添加标题文字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759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1048760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104876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2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74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104874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104874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1048593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23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594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48595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9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1048596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8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1048597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048598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41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42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43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104864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1048645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048646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2097181" name="图片 7"/>
            <p:cNvPicPr>
              <a:picLocks/>
            </p:cNvPicPr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2097182" name="图片 6"/>
            <p:cNvPicPr>
              <a:picLocks/>
            </p:cNvPicPr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1048719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720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721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722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723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图片 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1048656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57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58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59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2097155" name="图片 8"/>
            <p:cNvPicPr>
              <a:picLocks/>
            </p:cNvPicPr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2097156" name="图片 7"/>
            <p:cNvPicPr>
              <a:picLocks/>
            </p:cNvPicPr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104862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1048625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1048626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627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28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29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2097172" name="图片 10"/>
            <p:cNvPicPr>
              <a:picLocks/>
            </p:cNvPicPr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2097173" name="图片 9"/>
            <p:cNvPicPr>
              <a:picLocks/>
            </p:cNvPicPr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1048683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684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048685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686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1048687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688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89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90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图片 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2097159" name="图片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104863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104863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3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3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68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69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748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1048749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104875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1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2097177" name="图片 8"/>
            <p:cNvPicPr>
              <a:picLocks/>
            </p:cNvPicPr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2097178" name="图片 7"/>
            <p:cNvPicPr>
              <a:picLocks/>
            </p:cNvPicPr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1048706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707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1048708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1048709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2020/3/16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710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711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2097162" name="图片 7"/>
            <p:cNvPicPr>
              <a:picLocks/>
            </p:cNvPicPr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2097163" name="图片 6"/>
            <p:cNvPicPr>
              <a:picLocks/>
            </p:cNvPicPr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1048647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1048648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649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50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51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2097164" name="图片 7"/>
            <p:cNvPicPr>
              <a:picLocks/>
            </p:cNvPicPr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2097165" name="图片 5"/>
            <p:cNvPicPr>
              <a:picLocks/>
            </p:cNvPicPr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1048652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53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54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55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图片 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1048701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702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703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704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1048705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2097160" name="图片 6"/>
            <p:cNvPicPr>
              <a:picLocks/>
            </p:cNvPicPr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2097161" name="图片 5"/>
            <p:cNvPicPr>
              <a:picLocks/>
            </p:cNvPicPr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1048636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637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38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39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103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2097174" name="图片 8"/>
            <p:cNvPicPr>
              <a:picLocks/>
            </p:cNvPicPr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2097175" name="图片 7"/>
            <p:cNvPicPr>
              <a:picLocks/>
            </p:cNvPicPr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1048696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69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698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99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700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2097167" name="图片 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1048661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1048662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63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64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65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666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108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2097179" name="图片 9"/>
            <p:cNvPicPr>
              <a:picLocks/>
            </p:cNvPicPr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2097180" name="图片 7"/>
            <p:cNvPicPr>
              <a:picLocks/>
            </p:cNvPicPr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1048713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14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715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716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71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718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9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2097168" name="图片 9"/>
            <p:cNvPicPr>
              <a:picLocks/>
            </p:cNvPicPr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2097169" name="图片 7"/>
            <p:cNvPicPr>
              <a:picLocks/>
            </p:cNvPicPr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1048671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672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73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74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75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676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112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2097183" name="图片 11"/>
            <p:cNvPicPr>
              <a:picLocks/>
            </p:cNvPicPr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2097184" name="图片 9"/>
            <p:cNvPicPr>
              <a:picLocks/>
            </p:cNvPicPr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1048725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726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727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728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729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30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3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732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图片 6"/>
          <p:cNvPicPr>
            <a:picLocks noChangeAspect="1"/>
          </p:cNvPicPr>
          <p:nvPr/>
        </p:nvPicPr>
        <p:blipFill rotWithShape="1">
          <a:blip r:embed="rId2" cstate="print"/>
          <a:srcRect b="13448"/>
          <a:stretch>
            <a:fillRect/>
          </a:stretch>
        </p:blipFill>
        <p:spPr>
          <a:xfrm rot="5400000" flipV="1">
            <a:off x="2667001" y="-2667000"/>
            <a:ext cx="6858000" cy="12191999"/>
          </a:xfrm>
          <a:prstGeom prst="rect">
            <a:avLst/>
          </a:prstGeom>
        </p:spPr>
      </p:pic>
      <p:sp>
        <p:nvSpPr>
          <p:cNvPr id="1048763" name="KSO_ST1"/>
          <p:cNvSpPr>
            <a:spLocks noGrp="1"/>
          </p:cNvSpPr>
          <p:nvPr>
            <p:ph type="title" hasCustomPrompt="1"/>
          </p:nvPr>
        </p:nvSpPr>
        <p:spPr>
          <a:xfrm>
            <a:off x="2934792" y="2481945"/>
            <a:ext cx="6261461" cy="811257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1048764" name="KSO_ST2"/>
          <p:cNvSpPr>
            <a:spLocks noGrp="1"/>
          </p:cNvSpPr>
          <p:nvPr>
            <p:ph type="body" idx="1" hasCustomPrompt="1"/>
          </p:nvPr>
        </p:nvSpPr>
        <p:spPr>
          <a:xfrm>
            <a:off x="2934792" y="3320190"/>
            <a:ext cx="6261461" cy="450623"/>
          </a:xfrm>
        </p:spPr>
        <p:txBody>
          <a:bodyPr>
            <a:normAutofit/>
          </a:bodyPr>
          <a:lstStyle>
            <a:lvl1pPr marL="0" indent="0" algn="ctr">
              <a:buNone/>
              <a:defRPr sz="1600" spc="180" baseline="0">
                <a:solidFill>
                  <a:schemeClr val="accent1">
                    <a:lumMod val="75000"/>
                  </a:schemeClr>
                </a:solidFill>
                <a:latin typeface="Elephant" panose="020209040905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单击此处添加副标题</a:t>
            </a:r>
            <a:endParaRPr lang="en-US" altLang="zh-CN" dirty="0"/>
          </a:p>
        </p:txBody>
      </p:sp>
      <p:sp>
        <p:nvSpPr>
          <p:cNvPr id="104876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104876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20" name="组合 7"/>
          <p:cNvGrpSpPr/>
          <p:nvPr/>
        </p:nvGrpSpPr>
        <p:grpSpPr>
          <a:xfrm>
            <a:off x="5826000" y="4484123"/>
            <a:ext cx="540000" cy="540000"/>
            <a:chOff x="4347417" y="5016137"/>
            <a:chExt cx="487680" cy="487680"/>
          </a:xfrm>
        </p:grpSpPr>
        <p:sp>
          <p:nvSpPr>
            <p:cNvPr id="1048768" name="椭圆 8">
              <a:hlinkClick r:id="" action="ppaction://hlinkshowjump?jump=nextslide"/>
            </p:cNvPr>
            <p:cNvSpPr/>
            <p:nvPr userDrawn="1"/>
          </p:nvSpPr>
          <p:spPr>
            <a:xfrm>
              <a:off x="4347417" y="5016137"/>
              <a:ext cx="487680" cy="48768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>
              <a:outerShdw dist="25400" dir="5400000" algn="t" rotWithShape="0">
                <a:schemeClr val="bg1"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48769" name="燕尾形 9">
              <a:hlinkClick r:id="" action="ppaction://hlinkshowjump?jump=nextslide"/>
            </p:cNvPr>
            <p:cNvSpPr/>
            <p:nvPr userDrawn="1"/>
          </p:nvSpPr>
          <p:spPr>
            <a:xfrm>
              <a:off x="4502830" y="5168537"/>
              <a:ext cx="176854" cy="204653"/>
            </a:xfrm>
            <a:prstGeom prst="chevron">
              <a:avLst>
                <a:gd name="adj" fmla="val 61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98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2097170" name="图片 8"/>
            <p:cNvPicPr>
              <a:picLocks/>
            </p:cNvPicPr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2097171" name="图片 7"/>
            <p:cNvPicPr>
              <a:picLocks/>
            </p:cNvPicPr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1048678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679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80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81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82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9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9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9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771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1048772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104877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104877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777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78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104877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80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1048781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104878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3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739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104874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1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581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104858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785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1048786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8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104878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75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875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5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104875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3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1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1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1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576" name="KSO_BT1"/>
          <p:cNvSpPr>
            <a:spLocks noGrp="1"/>
          </p:cNvSpPr>
          <p:nvPr>
            <p:ph type="title"/>
          </p:nvPr>
        </p:nvSpPr>
        <p:spPr>
          <a:xfrm>
            <a:off x="638627" y="101595"/>
            <a:ext cx="1097482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048577" name="KSO_BC1"/>
          <p:cNvSpPr>
            <a:spLocks noGrp="1"/>
          </p:cNvSpPr>
          <p:nvPr>
            <p:ph type="body" idx="1"/>
          </p:nvPr>
        </p:nvSpPr>
        <p:spPr>
          <a:xfrm>
            <a:off x="638627" y="1166950"/>
            <a:ext cx="10963532" cy="527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1048578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263D-2266-4A68-8BAA-E4DB42E0C137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1048579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145728" name="直接连接符 11"/>
          <p:cNvCxnSpPr>
            <a:cxnSpLocks/>
          </p:cNvCxnSpPr>
          <p:nvPr/>
        </p:nvCxnSpPr>
        <p:spPr>
          <a:xfrm>
            <a:off x="638627" y="818607"/>
            <a:ext cx="10974823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2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</p:titleStyle>
    <p:bodyStyle>
      <a:lvl1pPr marL="357188" indent="-357188" algn="just" defTabSz="914400" rtl="0" eaLnBrk="1" latinLnBrk="0" hangingPunct="1">
        <a:lnSpc>
          <a:spcPct val="110000"/>
        </a:lnSpc>
        <a:spcBef>
          <a:spcPts val="1400"/>
        </a:spcBef>
        <a:spcAft>
          <a:spcPts val="0"/>
        </a:spcAft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u"/>
        <a:defRPr sz="2400" b="1" kern="1200" baseline="0">
          <a:solidFill>
            <a:schemeClr val="accent1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357188" indent="-28575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华文新魏" panose="02010800040101010101" pitchFamily="2" charset="-122"/>
        <a:buChar char=" "/>
        <a:defRPr sz="2000" b="0" kern="1200" baseline="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619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620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2020/3/16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1048621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1048622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1048623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73" algn="l"/>
        </a:tabLst>
        <a:defRPr sz="1600" u="none" strike="noStrike" kern="1200" cap="none" spc="200" normalizeH="0" baseline="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8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599" name="标题 14"/>
          <p:cNvSpPr>
            <a:spLocks noGrp="1"/>
          </p:cNvSpPr>
          <p:nvPr>
            <p:ph type="ctrTitle" idx="13"/>
          </p:nvPr>
        </p:nvSpPr>
        <p:spPr>
          <a:xfrm>
            <a:off x="3736622" y="2965046"/>
            <a:ext cx="8274756" cy="971127"/>
          </a:xfrm>
        </p:spPr>
        <p:txBody>
          <a:bodyPr>
            <a:noAutofit/>
          </a:bodyPr>
          <a:lstStyle/>
          <a:p>
            <a:pPr algn="ctr"/>
            <a:r>
              <a:rPr lang="zh-CN" altLang="en-US" sz="4300" b="1" dirty="0" smtClean="0">
                <a:solidFill>
                  <a:srgbClr val="FF0000"/>
                </a:solidFill>
              </a:rPr>
              <a:t>文言文</a:t>
            </a:r>
            <a:r>
              <a:rPr lang="zh-CN" altLang="en-US" sz="4300" b="1" dirty="0">
                <a:solidFill>
                  <a:srgbClr val="FF0000"/>
                </a:solidFill>
              </a:rPr>
              <a:t>阅读常见问题</a:t>
            </a:r>
            <a:r>
              <a:rPr lang="zh-CN" altLang="en-US" sz="4300" b="1" dirty="0" smtClean="0">
                <a:solidFill>
                  <a:srgbClr val="FF0000"/>
                </a:solidFill>
              </a:rPr>
              <a:t>分析</a:t>
            </a:r>
            <a:endParaRPr lang="zh-CN" altLang="en-US" sz="4300" b="1" dirty="0">
              <a:solidFill>
                <a:srgbClr val="FF0000"/>
              </a:solidFill>
            </a:endParaRPr>
          </a:p>
        </p:txBody>
      </p:sp>
      <p:sp>
        <p:nvSpPr>
          <p:cNvPr id="104860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048601" name="文本框 10"/>
          <p:cNvSpPr txBox="1"/>
          <p:nvPr/>
        </p:nvSpPr>
        <p:spPr>
          <a:xfrm>
            <a:off x="5422169" y="1592170"/>
            <a:ext cx="545846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32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48602" name="文本框 8"/>
          <p:cNvSpPr txBox="1"/>
          <p:nvPr/>
        </p:nvSpPr>
        <p:spPr>
          <a:xfrm>
            <a:off x="4432299" y="4932753"/>
            <a:ext cx="7150101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对外经济贸易大学附属中学：尚姝雅</a:t>
            </a:r>
            <a:endParaRPr lang="zh-CN" altLang="en-US" sz="2700" spc="30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98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矩形 1"/>
          <p:cNvSpPr/>
          <p:nvPr/>
        </p:nvSpPr>
        <p:spPr>
          <a:xfrm>
            <a:off x="0" y="0"/>
            <a:ext cx="12192000" cy="517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2400"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（</a:t>
            </a:r>
            <a:r>
              <a:rPr lang="en-US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6</a:t>
            </a:r>
            <a:r>
              <a:rPr lang="zh-CN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）抑王兴甲兵，</a:t>
            </a:r>
            <a:r>
              <a:rPr lang="zh-CN" altLang="zh-CN" sz="2800" b="1" kern="100" dirty="0">
                <a:solidFill>
                  <a:srgbClr val="FF0000"/>
                </a:solidFill>
                <a:ea typeface="宋体"/>
                <a:cs typeface="Times New Roman"/>
              </a:rPr>
              <a:t>危</a:t>
            </a:r>
            <a:r>
              <a:rPr lang="zh-CN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士臣，构怨于诸侯，然后快于心与？”</a:t>
            </a:r>
            <a:endParaRPr lang="zh-CN" altLang="zh-CN" sz="2000" kern="100" dirty="0">
              <a:solidFill>
                <a:srgbClr val="494B4D"/>
              </a:solidFill>
              <a:ea typeface="宋体"/>
              <a:cs typeface="Times New Roman"/>
            </a:endParaRPr>
          </a:p>
          <a:p>
            <a:pPr lvl="0" indent="152400"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（</a:t>
            </a:r>
            <a:r>
              <a:rPr lang="en-US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7</a:t>
            </a:r>
            <a:r>
              <a:rPr lang="zh-CN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）</a:t>
            </a:r>
            <a:r>
              <a:rPr lang="zh-CN" altLang="zh-CN" sz="2800" kern="100" spc="200" dirty="0">
                <a:solidFill>
                  <a:srgbClr val="494B4D"/>
                </a:solidFill>
                <a:ea typeface="宋体"/>
                <a:cs typeface="Times New Roman"/>
              </a:rPr>
              <a:t>曰：“为</a:t>
            </a:r>
            <a:r>
              <a:rPr lang="zh-CN" altLang="zh-CN" sz="2800" b="1" kern="100" dirty="0">
                <a:solidFill>
                  <a:srgbClr val="FF0000"/>
                </a:solidFill>
                <a:ea typeface="宋体"/>
                <a:cs typeface="Times New Roman"/>
              </a:rPr>
              <a:t>肥甘</a:t>
            </a:r>
            <a:r>
              <a:rPr lang="zh-CN" altLang="zh-CN" sz="2800" kern="100" spc="200" dirty="0">
                <a:solidFill>
                  <a:srgbClr val="494B4D"/>
                </a:solidFill>
                <a:ea typeface="宋体"/>
                <a:cs typeface="Times New Roman"/>
              </a:rPr>
              <a:t>不足于口与？</a:t>
            </a:r>
            <a:r>
              <a:rPr lang="zh-CN" altLang="zh-CN" sz="2800" b="1" kern="100" dirty="0">
                <a:solidFill>
                  <a:srgbClr val="FF0000"/>
                </a:solidFill>
                <a:ea typeface="宋体"/>
                <a:cs typeface="Times New Roman"/>
              </a:rPr>
              <a:t>轻暖</a:t>
            </a:r>
            <a:r>
              <a:rPr lang="zh-CN" altLang="zh-CN" sz="2800" kern="100" spc="200" dirty="0">
                <a:solidFill>
                  <a:srgbClr val="494B4D"/>
                </a:solidFill>
                <a:ea typeface="宋体"/>
                <a:cs typeface="Times New Roman"/>
              </a:rPr>
              <a:t>不足于体与？</a:t>
            </a:r>
            <a:endParaRPr lang="zh-CN" altLang="zh-CN" sz="2000" kern="100" dirty="0">
              <a:solidFill>
                <a:srgbClr val="494B4D"/>
              </a:solidFill>
              <a:ea typeface="宋体"/>
              <a:cs typeface="Times New Roman"/>
            </a:endParaRPr>
          </a:p>
          <a:p>
            <a:pPr lvl="0" indent="203200" algn="just">
              <a:lnSpc>
                <a:spcPct val="150000"/>
              </a:lnSpc>
            </a:pPr>
            <a:r>
              <a:rPr lang="zh-CN" altLang="zh-CN" sz="2800" kern="100" spc="200" dirty="0">
                <a:solidFill>
                  <a:srgbClr val="494B4D"/>
                </a:solidFill>
                <a:ea typeface="宋体"/>
                <a:cs typeface="Times New Roman"/>
              </a:rPr>
              <a:t>（</a:t>
            </a:r>
            <a:r>
              <a:rPr lang="en-US" altLang="zh-CN" sz="2800" kern="100" spc="200" dirty="0">
                <a:solidFill>
                  <a:srgbClr val="494B4D"/>
                </a:solidFill>
                <a:ea typeface="宋体"/>
                <a:cs typeface="Times New Roman"/>
              </a:rPr>
              <a:t>8</a:t>
            </a:r>
            <a:r>
              <a:rPr lang="zh-CN" altLang="zh-CN" sz="2800" kern="100" spc="200" dirty="0">
                <a:solidFill>
                  <a:srgbClr val="494B4D"/>
                </a:solidFill>
                <a:ea typeface="宋体"/>
                <a:cs typeface="Times New Roman"/>
              </a:rPr>
              <a:t>）曰：“然则王之所大欲可知已：欲辟土地，</a:t>
            </a:r>
            <a:r>
              <a:rPr lang="zh-CN" altLang="zh-CN" sz="2800" b="1" kern="100" dirty="0">
                <a:solidFill>
                  <a:srgbClr val="FF0000"/>
                </a:solidFill>
                <a:ea typeface="宋体"/>
                <a:cs typeface="Times New Roman"/>
              </a:rPr>
              <a:t>朝</a:t>
            </a:r>
            <a:r>
              <a:rPr lang="zh-CN" altLang="zh-CN" sz="2800" kern="100" spc="200" dirty="0">
                <a:solidFill>
                  <a:srgbClr val="494B4D"/>
                </a:solidFill>
                <a:ea typeface="宋体"/>
                <a:cs typeface="Times New Roman"/>
              </a:rPr>
              <a:t>秦楚，莅中国而抚四夷也。</a:t>
            </a:r>
            <a:endParaRPr lang="zh-CN" altLang="zh-CN" sz="2000" kern="100" dirty="0">
              <a:solidFill>
                <a:srgbClr val="494B4D"/>
              </a:solidFill>
              <a:ea typeface="宋体"/>
              <a:cs typeface="Times New Roman"/>
            </a:endParaRPr>
          </a:p>
          <a:p>
            <a:pPr lvl="0" indent="304800"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（</a:t>
            </a:r>
            <a:r>
              <a:rPr lang="en-US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9</a:t>
            </a:r>
            <a:r>
              <a:rPr lang="zh-CN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）</a:t>
            </a:r>
            <a:r>
              <a:rPr lang="en-US" altLang="zh-CN" sz="2800" kern="100" spc="200" dirty="0">
                <a:solidFill>
                  <a:srgbClr val="494B4D"/>
                </a:solidFill>
                <a:latin typeface="宋体"/>
                <a:ea typeface="宋体"/>
                <a:cs typeface="Times New Roman"/>
              </a:rPr>
              <a:t>“</a:t>
            </a:r>
            <a:r>
              <a:rPr lang="zh-CN" altLang="zh-CN" sz="2800" kern="100" spc="200" dirty="0">
                <a:solidFill>
                  <a:srgbClr val="494B4D"/>
                </a:solidFill>
                <a:ea typeface="宋体"/>
                <a:cs typeface="Times New Roman"/>
              </a:rPr>
              <a:t>然则</a:t>
            </a:r>
            <a:r>
              <a:rPr lang="zh-CN" altLang="zh-CN" sz="28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小</a:t>
            </a:r>
            <a:r>
              <a:rPr lang="zh-CN" altLang="zh-CN" sz="2800" kern="100" spc="200" dirty="0">
                <a:solidFill>
                  <a:srgbClr val="494B4D"/>
                </a:solidFill>
                <a:ea typeface="宋体"/>
                <a:cs typeface="Times New Roman"/>
              </a:rPr>
              <a:t>固不可以敌</a:t>
            </a:r>
            <a:r>
              <a:rPr lang="zh-CN" altLang="zh-CN" sz="28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大</a:t>
            </a:r>
            <a:r>
              <a:rPr lang="zh-CN" altLang="zh-CN" sz="2800" kern="100" spc="200" dirty="0">
                <a:solidFill>
                  <a:srgbClr val="494B4D"/>
                </a:solidFill>
                <a:ea typeface="宋体"/>
                <a:cs typeface="Times New Roman"/>
              </a:rPr>
              <a:t>，</a:t>
            </a:r>
            <a:r>
              <a:rPr lang="zh-CN" altLang="zh-CN" sz="28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寡</a:t>
            </a:r>
            <a:r>
              <a:rPr lang="zh-CN" altLang="zh-CN" sz="2800" kern="100" spc="200" dirty="0">
                <a:solidFill>
                  <a:srgbClr val="494B4D"/>
                </a:solidFill>
                <a:ea typeface="宋体"/>
                <a:cs typeface="Times New Roman"/>
              </a:rPr>
              <a:t>固不可以敌</a:t>
            </a:r>
            <a:r>
              <a:rPr lang="zh-CN" altLang="zh-CN" sz="28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众</a:t>
            </a:r>
            <a:r>
              <a:rPr lang="zh-CN" altLang="zh-CN" sz="2800" kern="100" spc="200" dirty="0">
                <a:solidFill>
                  <a:srgbClr val="494B4D"/>
                </a:solidFill>
                <a:ea typeface="宋体"/>
                <a:cs typeface="Times New Roman"/>
              </a:rPr>
              <a:t>，</a:t>
            </a:r>
            <a:r>
              <a:rPr lang="zh-CN" altLang="zh-CN" sz="28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弱</a:t>
            </a:r>
            <a:r>
              <a:rPr lang="zh-CN" altLang="zh-CN" sz="2800" kern="100" spc="200" dirty="0">
                <a:solidFill>
                  <a:srgbClr val="494B4D"/>
                </a:solidFill>
                <a:ea typeface="宋体"/>
                <a:cs typeface="Times New Roman"/>
              </a:rPr>
              <a:t>固不可以敌</a:t>
            </a:r>
            <a:r>
              <a:rPr lang="zh-CN" altLang="zh-CN" sz="28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强</a:t>
            </a:r>
            <a:r>
              <a:rPr lang="zh-CN" altLang="zh-CN" sz="2800" kern="100" spc="200" dirty="0">
                <a:solidFill>
                  <a:srgbClr val="494B4D"/>
                </a:solidFill>
                <a:ea typeface="宋体"/>
                <a:cs typeface="Times New Roman"/>
              </a:rPr>
              <a:t>。海内之地，方千里者九，齐集有其一；以一</a:t>
            </a:r>
            <a:r>
              <a:rPr lang="zh-CN" altLang="zh-CN" sz="28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服</a:t>
            </a:r>
            <a:r>
              <a:rPr lang="zh-CN" altLang="zh-CN" sz="2800" kern="100" spc="200" dirty="0">
                <a:solidFill>
                  <a:srgbClr val="494B4D"/>
                </a:solidFill>
                <a:ea typeface="宋体"/>
                <a:cs typeface="Times New Roman"/>
              </a:rPr>
              <a:t>八，何以异于邹敌楚哉？</a:t>
            </a:r>
            <a:endParaRPr lang="zh-CN" altLang="zh-CN" sz="2000" kern="100" dirty="0">
              <a:solidFill>
                <a:srgbClr val="494B4D"/>
              </a:solidFill>
              <a:ea typeface="宋体"/>
              <a:cs typeface="Times New Roman"/>
            </a:endParaRPr>
          </a:p>
          <a:p>
            <a:pPr lvl="0" indent="304800"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（</a:t>
            </a:r>
            <a:r>
              <a:rPr lang="en-US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10</a:t>
            </a:r>
            <a:r>
              <a:rPr lang="zh-CN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）及陷于罪，然后从而刑之，是</a:t>
            </a:r>
            <a:r>
              <a:rPr lang="zh-CN" altLang="zh-CN" sz="2800" b="1" kern="100" dirty="0">
                <a:solidFill>
                  <a:srgbClr val="FF0000"/>
                </a:solidFill>
                <a:ea typeface="宋体"/>
                <a:cs typeface="Times New Roman"/>
              </a:rPr>
              <a:t>罔</a:t>
            </a:r>
            <a:r>
              <a:rPr lang="zh-CN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民也。</a:t>
            </a:r>
            <a:endParaRPr lang="zh-CN" altLang="zh-CN" sz="2000" kern="100" dirty="0">
              <a:solidFill>
                <a:srgbClr val="494B4D"/>
              </a:solidFill>
              <a:ea typeface="宋体"/>
              <a:cs typeface="Times New Roman"/>
            </a:endParaRPr>
          </a:p>
          <a:p>
            <a:pPr lvl="0" indent="304800"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（</a:t>
            </a:r>
            <a:r>
              <a:rPr lang="en-US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11</a:t>
            </a:r>
            <a:r>
              <a:rPr lang="zh-CN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）五亩之宅，</a:t>
            </a:r>
            <a:r>
              <a:rPr lang="zh-CN" altLang="zh-CN" sz="2800" b="1" kern="100" dirty="0">
                <a:solidFill>
                  <a:srgbClr val="FF0000"/>
                </a:solidFill>
                <a:ea typeface="宋体"/>
                <a:cs typeface="Times New Roman"/>
              </a:rPr>
              <a:t>树</a:t>
            </a:r>
            <a:r>
              <a:rPr lang="zh-CN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之以桑，五十者可以衣帛矣； </a:t>
            </a:r>
            <a:endParaRPr lang="zh-CN" altLang="zh-CN" sz="2000" kern="100" dirty="0">
              <a:solidFill>
                <a:srgbClr val="494B4D"/>
              </a:solidFill>
              <a:ea typeface="宋体"/>
              <a:cs typeface="Times New Roman"/>
            </a:endParaRPr>
          </a:p>
          <a:p>
            <a:pPr lvl="0" indent="304800"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（</a:t>
            </a:r>
            <a:r>
              <a:rPr lang="en-US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12</a:t>
            </a:r>
            <a:r>
              <a:rPr lang="zh-CN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）</a:t>
            </a:r>
            <a:r>
              <a:rPr lang="zh-CN" altLang="zh-CN" sz="2800" b="1" kern="100" dirty="0">
                <a:solidFill>
                  <a:srgbClr val="FF0000"/>
                </a:solidFill>
                <a:ea typeface="宋体"/>
                <a:cs typeface="Times New Roman"/>
              </a:rPr>
              <a:t>谨</a:t>
            </a:r>
            <a:r>
              <a:rPr lang="zh-CN" altLang="zh-CN" sz="2800" kern="100" dirty="0">
                <a:solidFill>
                  <a:srgbClr val="494B4D"/>
                </a:solidFill>
                <a:ea typeface="宋体"/>
                <a:cs typeface="Times New Roman"/>
              </a:rPr>
              <a:t>庠序之教，申之以孝悌之义，颁白者不负戴于道路矣。</a:t>
            </a:r>
            <a:endParaRPr lang="zh-CN" altLang="zh-CN" sz="2000" kern="100" dirty="0">
              <a:solidFill>
                <a:srgbClr val="494B4D"/>
              </a:solidFill>
              <a:ea typeface="宋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4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extBox 1"/>
          <p:cNvSpPr txBox="1"/>
          <p:nvPr/>
        </p:nvSpPr>
        <p:spPr>
          <a:xfrm>
            <a:off x="0" y="137159"/>
            <a:ext cx="11974286" cy="712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kern="100" dirty="0" smtClean="0">
                <a:solidFill>
                  <a:srgbClr val="494B4D"/>
                </a:solidFill>
                <a:ea typeface="宋体"/>
                <a:cs typeface="Times New Roman"/>
              </a:rPr>
              <a:t> </a:t>
            </a:r>
            <a:r>
              <a:rPr lang="zh-CN" altLang="zh-CN" sz="2800" b="1" kern="100" dirty="0">
                <a:solidFill>
                  <a:srgbClr val="494B4D"/>
                </a:solidFill>
                <a:ea typeface="宋体"/>
                <a:cs typeface="Times New Roman"/>
              </a:rPr>
              <a:t>写出下列句</a:t>
            </a:r>
            <a:r>
              <a:rPr lang="zh-CN" altLang="zh-CN" sz="2800" b="1" kern="100" dirty="0" smtClean="0">
                <a:solidFill>
                  <a:srgbClr val="494B4D"/>
                </a:solidFill>
                <a:ea typeface="宋体"/>
                <a:cs typeface="Times New Roman"/>
              </a:rPr>
              <a:t>中</a:t>
            </a:r>
            <a:r>
              <a:rPr lang="zh-CN" altLang="en-US" sz="2800" b="1" kern="100" dirty="0" smtClean="0">
                <a:solidFill>
                  <a:srgbClr val="494B4D"/>
                </a:solidFill>
                <a:ea typeface="宋体"/>
                <a:cs typeface="Times New Roman"/>
              </a:rPr>
              <a:t>标红</a:t>
            </a:r>
            <a:r>
              <a:rPr lang="zh-CN" altLang="zh-CN" sz="2800" b="1" kern="100" dirty="0" smtClean="0">
                <a:solidFill>
                  <a:srgbClr val="494B4D"/>
                </a:solidFill>
                <a:ea typeface="宋体"/>
                <a:cs typeface="Times New Roman"/>
              </a:rPr>
              <a:t>词</a:t>
            </a:r>
            <a:r>
              <a:rPr lang="zh-CN" altLang="zh-CN" sz="2800" b="1" kern="100" dirty="0">
                <a:solidFill>
                  <a:srgbClr val="494B4D"/>
                </a:solidFill>
                <a:ea typeface="宋体"/>
                <a:cs typeface="Times New Roman"/>
              </a:rPr>
              <a:t>的词类活用现象并解释</a:t>
            </a:r>
            <a:r>
              <a:rPr lang="zh-CN" altLang="zh-CN" sz="2800" b="1" kern="100" dirty="0" smtClean="0">
                <a:solidFill>
                  <a:srgbClr val="494B4D"/>
                </a:solidFill>
                <a:ea typeface="宋体"/>
                <a:cs typeface="Times New Roman"/>
              </a:rPr>
              <a:t>。</a:t>
            </a:r>
            <a:endParaRPr lang="en-US" altLang="zh-CN" kern="100" dirty="0">
              <a:solidFill>
                <a:srgbClr val="494B4D"/>
              </a:solidFill>
              <a:ea typeface="宋体"/>
              <a:cs typeface="Times New Roman"/>
            </a:endParaRPr>
          </a:p>
          <a:p>
            <a:pPr algn="just"/>
            <a:r>
              <a:rPr lang="zh-CN" altLang="zh-CN" sz="2200" kern="100" dirty="0" smtClean="0">
                <a:solidFill>
                  <a:srgbClr val="494B4D"/>
                </a:solidFill>
                <a:ea typeface="宋体"/>
                <a:cs typeface="Times New Roman"/>
              </a:rPr>
              <a:t>（</a:t>
            </a:r>
            <a:r>
              <a:rPr lang="en-US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1</a:t>
            </a:r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）曰：“德何如，则可以</a:t>
            </a:r>
            <a:r>
              <a:rPr lang="zh-CN" altLang="zh-CN" sz="2200" b="1" kern="100" dirty="0">
                <a:solidFill>
                  <a:srgbClr val="FF0000"/>
                </a:solidFill>
                <a:ea typeface="宋体"/>
                <a:cs typeface="Times New Roman"/>
              </a:rPr>
              <a:t>王</a:t>
            </a:r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矣？</a:t>
            </a:r>
            <a:r>
              <a:rPr lang="zh-CN" altLang="zh-CN" sz="2200" kern="100" dirty="0" smtClean="0">
                <a:solidFill>
                  <a:srgbClr val="494B4D"/>
                </a:solidFill>
                <a:ea typeface="宋体"/>
                <a:cs typeface="Times New Roman"/>
              </a:rPr>
              <a:t>”</a:t>
            </a:r>
            <a:r>
              <a:rPr lang="zh-CN" altLang="zh-CN" sz="2200" kern="100" dirty="0" smtClean="0">
                <a:solidFill>
                  <a:srgbClr val="FF0000"/>
                </a:solidFill>
                <a:ea typeface="宋体"/>
                <a:cs typeface="Times New Roman"/>
              </a:rPr>
              <a:t> </a:t>
            </a:r>
            <a:r>
              <a:rPr lang="zh-CN" altLang="zh-CN" sz="2200" kern="100" dirty="0" smtClean="0">
                <a:solidFill>
                  <a:srgbClr val="494B4D"/>
                </a:solidFill>
                <a:ea typeface="宋体"/>
                <a:cs typeface="Times New Roman"/>
              </a:rPr>
              <a:t>曰</a:t>
            </a:r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：“保民而</a:t>
            </a:r>
            <a:r>
              <a:rPr lang="zh-CN" altLang="zh-CN" sz="2200" b="1" kern="100" dirty="0">
                <a:solidFill>
                  <a:srgbClr val="FF0000"/>
                </a:solidFill>
                <a:ea typeface="宋体"/>
                <a:cs typeface="Times New Roman"/>
              </a:rPr>
              <a:t>王</a:t>
            </a:r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，莫之能御也。”</a:t>
            </a:r>
          </a:p>
          <a:p>
            <a:pPr indent="304800" algn="just"/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曰：“若寡人者，可以保民乎哉？”</a:t>
            </a:r>
          </a:p>
          <a:p>
            <a:pPr indent="304800" algn="just"/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曰：</a:t>
            </a:r>
            <a:r>
              <a:rPr lang="zh-CN" altLang="zh-CN" sz="2200" kern="100" dirty="0" smtClean="0">
                <a:solidFill>
                  <a:srgbClr val="494B4D"/>
                </a:solidFill>
                <a:ea typeface="宋体"/>
                <a:cs typeface="Times New Roman"/>
              </a:rPr>
              <a:t>“可。”</a:t>
            </a:r>
            <a:endParaRPr lang="en-US" altLang="zh-CN" sz="2200" kern="100" dirty="0" smtClean="0">
              <a:solidFill>
                <a:srgbClr val="494B4D"/>
              </a:solidFill>
              <a:ea typeface="宋体"/>
              <a:cs typeface="Times New Roman"/>
            </a:endParaRPr>
          </a:p>
          <a:p>
            <a:pPr indent="304800" algn="just"/>
            <a:r>
              <a:rPr lang="zh-CN" altLang="zh-CN" sz="2200" kern="100" dirty="0" smtClean="0">
                <a:solidFill>
                  <a:srgbClr val="FF0000"/>
                </a:solidFill>
                <a:ea typeface="宋体"/>
                <a:cs typeface="Times New Roman"/>
              </a:rPr>
              <a:t>王</a:t>
            </a:r>
            <a:r>
              <a:rPr lang="zh-CN" altLang="zh-CN" sz="2200" kern="100" dirty="0">
                <a:solidFill>
                  <a:srgbClr val="FF0000"/>
                </a:solidFill>
                <a:ea typeface="宋体"/>
                <a:cs typeface="Times New Roman"/>
              </a:rPr>
              <a:t>：名词作动词（称王</a:t>
            </a:r>
            <a:r>
              <a:rPr lang="zh-CN" altLang="zh-CN" sz="2200" kern="100" dirty="0" smtClean="0">
                <a:solidFill>
                  <a:srgbClr val="FF0000"/>
                </a:solidFill>
                <a:ea typeface="宋体"/>
                <a:cs typeface="Times New Roman"/>
              </a:rPr>
              <a:t>）</a:t>
            </a:r>
            <a:endParaRPr lang="en-US" altLang="zh-CN" sz="2200" kern="100" dirty="0" smtClean="0">
              <a:solidFill>
                <a:srgbClr val="494B4D"/>
              </a:solidFill>
              <a:ea typeface="宋体"/>
              <a:cs typeface="Times New Roman"/>
            </a:endParaRPr>
          </a:p>
          <a:p>
            <a:pPr indent="152400" algn="just">
              <a:spcAft>
                <a:spcPts val="0"/>
              </a:spcAft>
            </a:pPr>
            <a:r>
              <a:rPr lang="zh-CN" altLang="zh-CN" sz="2200" kern="100" dirty="0" smtClean="0">
                <a:solidFill>
                  <a:srgbClr val="494B4D"/>
                </a:solidFill>
                <a:ea typeface="宋体"/>
                <a:cs typeface="Times New Roman"/>
              </a:rPr>
              <a:t>（</a:t>
            </a:r>
            <a:r>
              <a:rPr lang="en-US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2</a:t>
            </a:r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）王无异于百姓之以王为爱也。以</a:t>
            </a:r>
            <a:r>
              <a:rPr lang="zh-CN" altLang="zh-CN" sz="2200" b="1" kern="100" dirty="0">
                <a:solidFill>
                  <a:srgbClr val="FF0000"/>
                </a:solidFill>
                <a:ea typeface="宋体"/>
                <a:cs typeface="Times New Roman"/>
              </a:rPr>
              <a:t>小</a:t>
            </a:r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易</a:t>
            </a:r>
            <a:r>
              <a:rPr lang="zh-CN" altLang="zh-CN" sz="2200" b="1" kern="100" dirty="0">
                <a:solidFill>
                  <a:srgbClr val="FF0000"/>
                </a:solidFill>
                <a:ea typeface="宋体"/>
                <a:cs typeface="Times New Roman"/>
              </a:rPr>
              <a:t>大</a:t>
            </a:r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，彼恶知之？王若隐其无罪而就死地，则牛羊何择焉</a:t>
            </a:r>
            <a:r>
              <a:rPr lang="zh-CN" altLang="zh-CN" sz="2200" kern="100" dirty="0" smtClean="0">
                <a:solidFill>
                  <a:srgbClr val="494B4D"/>
                </a:solidFill>
                <a:ea typeface="宋体"/>
                <a:cs typeface="Times New Roman"/>
              </a:rPr>
              <a:t>？</a:t>
            </a:r>
            <a:endParaRPr lang="en-US" altLang="zh-CN" sz="2200" kern="100" dirty="0" smtClean="0">
              <a:solidFill>
                <a:srgbClr val="494B4D"/>
              </a:solidFill>
              <a:ea typeface="宋体"/>
              <a:cs typeface="Times New Roman"/>
            </a:endParaRPr>
          </a:p>
          <a:p>
            <a:pPr indent="152400" algn="just">
              <a:spcAft>
                <a:spcPts val="0"/>
              </a:spcAft>
            </a:pPr>
            <a:r>
              <a:rPr lang="en-US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 </a:t>
            </a:r>
            <a:r>
              <a:rPr lang="zh-CN" altLang="zh-CN" sz="2200" kern="100" dirty="0" smtClean="0">
                <a:solidFill>
                  <a:srgbClr val="FF0000"/>
                </a:solidFill>
                <a:ea typeface="宋体"/>
                <a:cs typeface="Times New Roman"/>
              </a:rPr>
              <a:t>小</a:t>
            </a:r>
            <a:r>
              <a:rPr lang="zh-CN" altLang="zh-CN" sz="2200" kern="100" dirty="0">
                <a:solidFill>
                  <a:srgbClr val="FF0000"/>
                </a:solidFill>
                <a:ea typeface="宋体"/>
                <a:cs typeface="Times New Roman"/>
              </a:rPr>
              <a:t>；大：形容词作名词（小的；大的</a:t>
            </a:r>
            <a:r>
              <a:rPr lang="zh-CN" altLang="zh-CN" sz="2200" kern="100" dirty="0" smtClean="0">
                <a:solidFill>
                  <a:srgbClr val="FF0000"/>
                </a:solidFill>
                <a:ea typeface="宋体"/>
                <a:cs typeface="Times New Roman"/>
              </a:rPr>
              <a:t>）</a:t>
            </a:r>
            <a:endParaRPr lang="en-US" altLang="zh-CN" sz="2200" kern="100" dirty="0" smtClean="0">
              <a:solidFill>
                <a:srgbClr val="494B4D"/>
              </a:solidFill>
              <a:ea typeface="宋体"/>
              <a:cs typeface="Times New Roman"/>
            </a:endParaRPr>
          </a:p>
          <a:p>
            <a:pPr indent="152400" algn="just"/>
            <a:r>
              <a:rPr lang="zh-CN" altLang="zh-CN" sz="2200" kern="100" dirty="0" smtClean="0">
                <a:solidFill>
                  <a:srgbClr val="494B4D"/>
                </a:solidFill>
                <a:ea typeface="宋体"/>
                <a:cs typeface="Times New Roman"/>
              </a:rPr>
              <a:t>（</a:t>
            </a:r>
            <a:r>
              <a:rPr lang="en-US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3</a:t>
            </a:r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）闻其声，不忍食其肉，是以君子</a:t>
            </a:r>
            <a:r>
              <a:rPr lang="zh-CN" altLang="zh-CN" sz="2200" b="1" kern="100" dirty="0">
                <a:solidFill>
                  <a:srgbClr val="FF0000"/>
                </a:solidFill>
                <a:ea typeface="宋体"/>
                <a:cs typeface="Times New Roman"/>
              </a:rPr>
              <a:t>远</a:t>
            </a:r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庖厨</a:t>
            </a:r>
            <a:r>
              <a:rPr lang="zh-CN" altLang="zh-CN" sz="2200" kern="100" dirty="0" smtClean="0">
                <a:solidFill>
                  <a:srgbClr val="494B4D"/>
                </a:solidFill>
                <a:ea typeface="宋体"/>
                <a:cs typeface="Times New Roman"/>
              </a:rPr>
              <a:t>也</a:t>
            </a:r>
            <a:endParaRPr lang="en-US" altLang="zh-CN" sz="2200" kern="100" dirty="0" smtClean="0">
              <a:solidFill>
                <a:srgbClr val="494B4D"/>
              </a:solidFill>
              <a:ea typeface="宋体"/>
              <a:cs typeface="Times New Roman"/>
            </a:endParaRPr>
          </a:p>
          <a:p>
            <a:pPr indent="152400" algn="just"/>
            <a:r>
              <a:rPr lang="zh-CN" altLang="zh-CN" sz="2200" kern="100" dirty="0">
                <a:solidFill>
                  <a:srgbClr val="FF0000"/>
                </a:solidFill>
                <a:ea typeface="宋体"/>
                <a:cs typeface="Times New Roman"/>
              </a:rPr>
              <a:t>远：形容词作动词（远离）</a:t>
            </a:r>
            <a:endParaRPr lang="en-US" altLang="zh-CN" sz="2200" kern="100" dirty="0" smtClean="0">
              <a:solidFill>
                <a:srgbClr val="494B4D"/>
              </a:solidFill>
              <a:ea typeface="宋体"/>
              <a:cs typeface="Times New Roman"/>
            </a:endParaRPr>
          </a:p>
          <a:p>
            <a:pPr indent="152400" algn="just"/>
            <a:r>
              <a:rPr lang="zh-CN" altLang="zh-CN" sz="2200" kern="100" dirty="0" smtClean="0">
                <a:solidFill>
                  <a:srgbClr val="494B4D"/>
                </a:solidFill>
                <a:ea typeface="宋体"/>
                <a:cs typeface="Times New Roman"/>
              </a:rPr>
              <a:t>（</a:t>
            </a:r>
            <a:r>
              <a:rPr lang="en-US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4</a:t>
            </a:r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）曰：“有复于王者曰：‘吾力足以举百钧，而不足以举一羽；</a:t>
            </a:r>
            <a:r>
              <a:rPr lang="zh-CN" altLang="zh-CN" sz="2200" b="1" kern="100" dirty="0">
                <a:solidFill>
                  <a:srgbClr val="FF0000"/>
                </a:solidFill>
                <a:ea typeface="宋体"/>
                <a:cs typeface="Times New Roman"/>
              </a:rPr>
              <a:t>明</a:t>
            </a:r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足以察秋毫之末，而不见舆薪。’则王许之乎？</a:t>
            </a:r>
            <a:r>
              <a:rPr lang="zh-CN" altLang="zh-CN" sz="2200" kern="100" dirty="0" smtClean="0">
                <a:solidFill>
                  <a:srgbClr val="494B4D"/>
                </a:solidFill>
                <a:ea typeface="宋体"/>
                <a:cs typeface="Times New Roman"/>
              </a:rPr>
              <a:t>”</a:t>
            </a:r>
            <a:endParaRPr lang="en-US" altLang="zh-CN" sz="2200" kern="100" dirty="0" smtClean="0">
              <a:solidFill>
                <a:srgbClr val="494B4D"/>
              </a:solidFill>
              <a:ea typeface="宋体"/>
              <a:cs typeface="Times New Roman"/>
            </a:endParaRPr>
          </a:p>
          <a:p>
            <a:pPr indent="152400" algn="just"/>
            <a:r>
              <a:rPr lang="zh-CN" altLang="zh-CN" sz="2200" kern="100" dirty="0">
                <a:solidFill>
                  <a:srgbClr val="FF0000"/>
                </a:solidFill>
                <a:ea typeface="宋体"/>
                <a:cs typeface="Times New Roman"/>
              </a:rPr>
              <a:t>明：形容词作名词（视力</a:t>
            </a:r>
            <a:r>
              <a:rPr lang="zh-CN" altLang="zh-CN" sz="2200" kern="100" dirty="0" smtClean="0">
                <a:solidFill>
                  <a:srgbClr val="FF0000"/>
                </a:solidFill>
                <a:ea typeface="宋体"/>
                <a:cs typeface="Times New Roman"/>
              </a:rPr>
              <a:t>）</a:t>
            </a:r>
            <a:endParaRPr lang="en-US" altLang="zh-CN" sz="2200" kern="100" dirty="0" smtClean="0">
              <a:solidFill>
                <a:srgbClr val="FF0000"/>
              </a:solidFill>
              <a:ea typeface="宋体"/>
              <a:cs typeface="Times New Roman"/>
            </a:endParaRPr>
          </a:p>
          <a:p>
            <a:pPr lvl="0" indent="152400" algn="just"/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（</a:t>
            </a:r>
            <a:r>
              <a:rPr lang="en-US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5</a:t>
            </a:r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）</a:t>
            </a:r>
            <a:r>
              <a:rPr lang="zh-CN" altLang="zh-CN" sz="2200" b="1" kern="100" dirty="0">
                <a:solidFill>
                  <a:srgbClr val="FF0000"/>
                </a:solidFill>
                <a:ea typeface="宋体"/>
                <a:cs typeface="Times New Roman"/>
              </a:rPr>
              <a:t>老</a:t>
            </a:r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吾</a:t>
            </a:r>
            <a:r>
              <a:rPr lang="zh-CN" altLang="zh-CN" sz="2200" b="1" kern="100" dirty="0">
                <a:solidFill>
                  <a:srgbClr val="FF0000"/>
                </a:solidFill>
                <a:ea typeface="宋体"/>
                <a:cs typeface="Times New Roman"/>
              </a:rPr>
              <a:t>老</a:t>
            </a:r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，以及人之老；</a:t>
            </a:r>
            <a:r>
              <a:rPr lang="zh-CN" altLang="zh-CN" sz="2200" b="1" kern="100" dirty="0">
                <a:solidFill>
                  <a:srgbClr val="FF0000"/>
                </a:solidFill>
                <a:ea typeface="宋体"/>
                <a:cs typeface="Times New Roman"/>
              </a:rPr>
              <a:t>幼</a:t>
            </a:r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吾</a:t>
            </a:r>
            <a:r>
              <a:rPr lang="zh-CN" altLang="zh-CN" sz="2200" b="1" kern="100" dirty="0">
                <a:solidFill>
                  <a:srgbClr val="FF0000"/>
                </a:solidFill>
                <a:ea typeface="宋体"/>
                <a:cs typeface="Times New Roman"/>
              </a:rPr>
              <a:t>幼</a:t>
            </a:r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，以及人之幼：天下可运于掌。诗云：‘</a:t>
            </a:r>
            <a:r>
              <a:rPr lang="zh-CN" altLang="zh-CN" sz="2200" b="1" kern="100" dirty="0">
                <a:solidFill>
                  <a:srgbClr val="FF0000"/>
                </a:solidFill>
                <a:ea typeface="宋体"/>
                <a:cs typeface="Times New Roman"/>
              </a:rPr>
              <a:t>刑</a:t>
            </a:r>
            <a:r>
              <a:rPr lang="zh-CN" altLang="zh-CN" sz="2200" kern="100" dirty="0">
                <a:solidFill>
                  <a:srgbClr val="494B4D"/>
                </a:solidFill>
                <a:ea typeface="宋体"/>
                <a:cs typeface="Times New Roman"/>
              </a:rPr>
              <a:t>于寡妻，至于兄弟，以御于家邦。’言举斯心加诸彼而已。</a:t>
            </a:r>
            <a:endParaRPr lang="en-US" altLang="zh-CN" sz="2200" kern="100" dirty="0">
              <a:solidFill>
                <a:srgbClr val="494B4D"/>
              </a:solidFill>
              <a:ea typeface="宋体"/>
              <a:cs typeface="Times New Roman"/>
            </a:endParaRPr>
          </a:p>
          <a:p>
            <a:pPr lvl="0" indent="152400" algn="just">
              <a:lnSpc>
                <a:spcPct val="150000"/>
              </a:lnSpc>
            </a:pPr>
            <a:r>
              <a:rPr lang="zh-CN" altLang="zh-CN" sz="2200" b="1" kern="100" dirty="0">
                <a:solidFill>
                  <a:srgbClr val="FF0000"/>
                </a:solidFill>
                <a:ea typeface="宋体"/>
                <a:cs typeface="Times New Roman"/>
              </a:rPr>
              <a:t>老；老：形容词作动词（尊敬）；形容词作名词（老人）</a:t>
            </a:r>
            <a:endParaRPr lang="en-US" altLang="zh-CN" sz="2200" b="1" kern="100" dirty="0">
              <a:solidFill>
                <a:srgbClr val="FF0000"/>
              </a:solidFill>
              <a:ea typeface="宋体"/>
              <a:cs typeface="Times New Roman"/>
            </a:endParaRPr>
          </a:p>
          <a:p>
            <a:pPr lvl="0" indent="152400" algn="just">
              <a:lnSpc>
                <a:spcPct val="150000"/>
              </a:lnSpc>
            </a:pPr>
            <a:r>
              <a:rPr lang="zh-CN" altLang="zh-CN" sz="2200" b="1" kern="100" dirty="0">
                <a:solidFill>
                  <a:srgbClr val="FF0000"/>
                </a:solidFill>
                <a:ea typeface="宋体"/>
                <a:cs typeface="Times New Roman"/>
              </a:rPr>
              <a:t>幼；幼：形容词作动词（爱护）；形容词作名词（孩子）</a:t>
            </a:r>
          </a:p>
          <a:p>
            <a:pPr lvl="0" indent="152400" algn="just">
              <a:lnSpc>
                <a:spcPct val="150000"/>
              </a:lnSpc>
            </a:pPr>
            <a:r>
              <a:rPr lang="zh-CN" altLang="zh-CN" sz="2200" b="1" kern="100" dirty="0">
                <a:solidFill>
                  <a:srgbClr val="FF0000"/>
                </a:solidFill>
                <a:ea typeface="宋体"/>
                <a:cs typeface="Times New Roman"/>
              </a:rPr>
              <a:t>刑：名词作动词（通“型”，作榜样）</a:t>
            </a:r>
            <a:endParaRPr lang="en-US" altLang="zh-CN" sz="2200" b="1" kern="100" dirty="0">
              <a:solidFill>
                <a:srgbClr val="FF0000"/>
              </a:solidFill>
              <a:ea typeface="宋体"/>
              <a:cs typeface="Times New Roman"/>
            </a:endParaRPr>
          </a:p>
          <a:p>
            <a:pPr indent="152400" algn="just"/>
            <a:endParaRPr lang="en-US" altLang="zh-CN" sz="2200" kern="100" dirty="0" smtClean="0">
              <a:solidFill>
                <a:srgbClr val="494B4D"/>
              </a:solidFill>
              <a:ea typeface="宋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5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矩形 1"/>
          <p:cNvSpPr/>
          <p:nvPr/>
        </p:nvSpPr>
        <p:spPr>
          <a:xfrm>
            <a:off x="0" y="0"/>
            <a:ext cx="12192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lnSpc>
                <a:spcPct val="150000"/>
              </a:lnSpc>
            </a:pPr>
            <a:r>
              <a:rPr lang="zh-CN" altLang="zh-CN" sz="2400" kern="100" dirty="0" smtClean="0">
                <a:solidFill>
                  <a:srgbClr val="494B4D"/>
                </a:solidFill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6</a:t>
            </a:r>
            <a:r>
              <a:rPr lang="zh-CN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）抑王兴甲兵，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危</a:t>
            </a:r>
            <a:r>
              <a:rPr lang="zh-CN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士臣，构怨于诸侯，然后快于心与？</a:t>
            </a:r>
            <a:r>
              <a:rPr lang="zh-CN" altLang="zh-CN" sz="2400" kern="100" dirty="0" smtClean="0">
                <a:solidFill>
                  <a:srgbClr val="494B4D"/>
                </a:solidFill>
                <a:ea typeface="宋体"/>
                <a:cs typeface="Times New Roman"/>
              </a:rPr>
              <a:t>”</a:t>
            </a:r>
            <a:r>
              <a:rPr lang="zh-CN" altLang="zh-CN" sz="2400" b="1" kern="100" dirty="0" smtClean="0">
                <a:solidFill>
                  <a:srgbClr val="FF0000"/>
                </a:solidFill>
                <a:ea typeface="宋体"/>
                <a:cs typeface="Times New Roman"/>
              </a:rPr>
              <a:t>危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：使动用法（使·······陷于危险）</a:t>
            </a:r>
          </a:p>
          <a:p>
            <a:pPr indent="152400" algn="just">
              <a:lnSpc>
                <a:spcPct val="150000"/>
              </a:lnSpc>
            </a:pPr>
            <a:r>
              <a:rPr lang="zh-CN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7</a:t>
            </a:r>
            <a:r>
              <a:rPr lang="zh-CN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）</a:t>
            </a:r>
            <a:r>
              <a:rPr lang="zh-CN" altLang="zh-CN" sz="2400" kern="100" spc="200" dirty="0">
                <a:solidFill>
                  <a:srgbClr val="494B4D"/>
                </a:solidFill>
                <a:ea typeface="宋体"/>
                <a:cs typeface="Times New Roman"/>
              </a:rPr>
              <a:t>曰：“为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肥甘</a:t>
            </a:r>
            <a:r>
              <a:rPr lang="zh-CN" altLang="zh-CN" sz="2400" kern="100" spc="200" dirty="0">
                <a:solidFill>
                  <a:srgbClr val="494B4D"/>
                </a:solidFill>
                <a:ea typeface="宋体"/>
                <a:cs typeface="Times New Roman"/>
              </a:rPr>
              <a:t>不足于口与？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轻暖</a:t>
            </a:r>
            <a:r>
              <a:rPr lang="zh-CN" altLang="zh-CN" sz="2400" kern="100" spc="200" dirty="0">
                <a:solidFill>
                  <a:srgbClr val="494B4D"/>
                </a:solidFill>
                <a:ea typeface="宋体"/>
                <a:cs typeface="Times New Roman"/>
              </a:rPr>
              <a:t>不足于体与</a:t>
            </a:r>
            <a:r>
              <a:rPr lang="zh-CN" altLang="zh-CN" sz="2400" kern="100" spc="200" dirty="0" smtClean="0">
                <a:solidFill>
                  <a:srgbClr val="494B4D"/>
                </a:solidFill>
                <a:ea typeface="宋体"/>
                <a:cs typeface="Times New Roman"/>
              </a:rPr>
              <a:t>？</a:t>
            </a:r>
            <a:r>
              <a:rPr lang="zh-CN" altLang="zh-CN" sz="2400" b="1" kern="100" dirty="0" smtClean="0">
                <a:solidFill>
                  <a:srgbClr val="FF0000"/>
                </a:solidFill>
                <a:ea typeface="宋体"/>
                <a:cs typeface="Times New Roman"/>
              </a:rPr>
              <a:t>朝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：使动用法（使······朝见）</a:t>
            </a:r>
          </a:p>
          <a:p>
            <a:pPr indent="203200" algn="just">
              <a:lnSpc>
                <a:spcPct val="150000"/>
              </a:lnSpc>
            </a:pPr>
            <a:r>
              <a:rPr lang="zh-CN" altLang="zh-CN" sz="2400" kern="100" spc="200" dirty="0">
                <a:solidFill>
                  <a:srgbClr val="494B4D"/>
                </a:solidFill>
                <a:ea typeface="宋体"/>
                <a:cs typeface="Times New Roman"/>
              </a:rPr>
              <a:t>（</a:t>
            </a:r>
            <a:r>
              <a:rPr lang="en-US" altLang="zh-CN" sz="2400" kern="100" spc="200" dirty="0">
                <a:solidFill>
                  <a:srgbClr val="494B4D"/>
                </a:solidFill>
                <a:ea typeface="宋体"/>
                <a:cs typeface="Times New Roman"/>
              </a:rPr>
              <a:t>8</a:t>
            </a:r>
            <a:r>
              <a:rPr lang="zh-CN" altLang="zh-CN" sz="2400" kern="100" spc="200" dirty="0">
                <a:solidFill>
                  <a:srgbClr val="494B4D"/>
                </a:solidFill>
                <a:ea typeface="宋体"/>
                <a:cs typeface="Times New Roman"/>
              </a:rPr>
              <a:t>）曰：“然则王之所大欲可知已：欲辟土地，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朝</a:t>
            </a:r>
            <a:r>
              <a:rPr lang="zh-CN" altLang="zh-CN" sz="2400" kern="100" spc="200" dirty="0">
                <a:solidFill>
                  <a:srgbClr val="494B4D"/>
                </a:solidFill>
                <a:ea typeface="宋体"/>
                <a:cs typeface="Times New Roman"/>
              </a:rPr>
              <a:t>秦楚，莅中国而抚四夷也</a:t>
            </a:r>
            <a:r>
              <a:rPr lang="zh-CN" altLang="zh-CN" sz="2400" kern="100" spc="200" dirty="0" smtClean="0">
                <a:solidFill>
                  <a:srgbClr val="494B4D"/>
                </a:solidFill>
                <a:ea typeface="宋体"/>
                <a:cs typeface="Times New Roman"/>
              </a:rPr>
              <a:t>。</a:t>
            </a:r>
            <a:r>
              <a:rPr lang="zh-CN" altLang="zh-CN" sz="2400" b="1" kern="100" dirty="0" smtClean="0">
                <a:solidFill>
                  <a:srgbClr val="FF0000"/>
                </a:solidFill>
                <a:ea typeface="宋体"/>
                <a:cs typeface="Times New Roman"/>
              </a:rPr>
              <a:t>肥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甘：形容词作名词（肥美甘甜的食物</a:t>
            </a:r>
            <a:r>
              <a:rPr lang="zh-CN" altLang="zh-CN" sz="2400" b="1" kern="100" dirty="0" smtClean="0">
                <a:solidFill>
                  <a:srgbClr val="FF0000"/>
                </a:solidFill>
                <a:ea typeface="宋体"/>
                <a:cs typeface="Times New Roman"/>
              </a:rPr>
              <a:t>）</a:t>
            </a:r>
            <a:r>
              <a:rPr lang="en-US" altLang="zh-CN" sz="2400" b="1" kern="100" dirty="0" smtClean="0">
                <a:solidFill>
                  <a:srgbClr val="FF0000"/>
                </a:solidFill>
                <a:ea typeface="宋体"/>
                <a:cs typeface="Times New Roman"/>
              </a:rPr>
              <a:t>      </a:t>
            </a:r>
            <a:r>
              <a:rPr lang="zh-CN" altLang="zh-CN" sz="2400" b="1" kern="100" dirty="0" smtClean="0">
                <a:solidFill>
                  <a:srgbClr val="FF0000"/>
                </a:solidFill>
                <a:ea typeface="宋体"/>
                <a:cs typeface="Times New Roman"/>
              </a:rPr>
              <a:t>轻暖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：形容词作名词（轻暖的衣服</a:t>
            </a:r>
            <a:r>
              <a:rPr lang="zh-CN" altLang="zh-CN" sz="2400" b="1" kern="100" dirty="0" smtClean="0">
                <a:solidFill>
                  <a:srgbClr val="FF0000"/>
                </a:solidFill>
                <a:ea typeface="宋体"/>
                <a:cs typeface="Times New Roman"/>
              </a:rPr>
              <a:t>）</a:t>
            </a:r>
            <a:endParaRPr lang="en-US" altLang="zh-CN" sz="2400" b="1" kern="100" dirty="0" smtClean="0">
              <a:solidFill>
                <a:srgbClr val="FF0000"/>
              </a:solidFill>
              <a:ea typeface="宋体"/>
              <a:cs typeface="Times New Roman"/>
            </a:endParaRPr>
          </a:p>
          <a:p>
            <a:pPr lvl="0" indent="304800" algn="just"/>
            <a:r>
              <a:rPr lang="zh-CN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9</a:t>
            </a:r>
            <a:r>
              <a:rPr lang="zh-CN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）</a:t>
            </a:r>
            <a:r>
              <a:rPr lang="en-US" altLang="zh-CN" sz="2400" kern="100" spc="200" dirty="0">
                <a:solidFill>
                  <a:srgbClr val="494B4D"/>
                </a:solidFill>
                <a:latin typeface="宋体"/>
                <a:ea typeface="宋体"/>
                <a:cs typeface="Times New Roman"/>
              </a:rPr>
              <a:t>“</a:t>
            </a:r>
            <a:r>
              <a:rPr lang="zh-CN" altLang="zh-CN" sz="2400" kern="100" spc="200" dirty="0">
                <a:solidFill>
                  <a:srgbClr val="494B4D"/>
                </a:solidFill>
                <a:ea typeface="宋体"/>
                <a:cs typeface="Times New Roman"/>
              </a:rPr>
              <a:t>然则</a:t>
            </a:r>
            <a:r>
              <a:rPr lang="zh-CN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小</a:t>
            </a:r>
            <a:r>
              <a:rPr lang="zh-CN" altLang="zh-CN" sz="2400" kern="100" spc="200" dirty="0">
                <a:solidFill>
                  <a:srgbClr val="494B4D"/>
                </a:solidFill>
                <a:ea typeface="宋体"/>
                <a:cs typeface="Times New Roman"/>
              </a:rPr>
              <a:t>固不可以敌</a:t>
            </a:r>
            <a:r>
              <a:rPr lang="zh-CN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大</a:t>
            </a:r>
            <a:r>
              <a:rPr lang="zh-CN" altLang="zh-CN" sz="2400" kern="100" spc="200" dirty="0">
                <a:solidFill>
                  <a:srgbClr val="494B4D"/>
                </a:solidFill>
                <a:ea typeface="宋体"/>
                <a:cs typeface="Times New Roman"/>
              </a:rPr>
              <a:t>，</a:t>
            </a:r>
            <a:r>
              <a:rPr lang="zh-CN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寡</a:t>
            </a:r>
            <a:r>
              <a:rPr lang="zh-CN" altLang="zh-CN" sz="2400" kern="100" spc="200" dirty="0">
                <a:solidFill>
                  <a:srgbClr val="494B4D"/>
                </a:solidFill>
                <a:ea typeface="宋体"/>
                <a:cs typeface="Times New Roman"/>
              </a:rPr>
              <a:t>固不可以敌</a:t>
            </a:r>
            <a:r>
              <a:rPr lang="zh-CN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众</a:t>
            </a:r>
            <a:r>
              <a:rPr lang="zh-CN" altLang="zh-CN" sz="2400" kern="100" spc="200" dirty="0">
                <a:solidFill>
                  <a:srgbClr val="494B4D"/>
                </a:solidFill>
                <a:ea typeface="宋体"/>
                <a:cs typeface="Times New Roman"/>
              </a:rPr>
              <a:t>，</a:t>
            </a:r>
            <a:r>
              <a:rPr lang="zh-CN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弱</a:t>
            </a:r>
            <a:r>
              <a:rPr lang="zh-CN" altLang="zh-CN" sz="2400" kern="100" spc="200" dirty="0">
                <a:solidFill>
                  <a:srgbClr val="494B4D"/>
                </a:solidFill>
                <a:ea typeface="宋体"/>
                <a:cs typeface="Times New Roman"/>
              </a:rPr>
              <a:t>固不可以敌</a:t>
            </a:r>
            <a:r>
              <a:rPr lang="zh-CN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强</a:t>
            </a:r>
            <a:r>
              <a:rPr lang="zh-CN" altLang="zh-CN" sz="2400" kern="100" spc="200" dirty="0">
                <a:solidFill>
                  <a:srgbClr val="494B4D"/>
                </a:solidFill>
                <a:ea typeface="宋体"/>
                <a:cs typeface="Times New Roman"/>
              </a:rPr>
              <a:t>。海内之地，方千里者九，齐集有其一；以一</a:t>
            </a:r>
            <a:r>
              <a:rPr lang="zh-CN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服</a:t>
            </a:r>
            <a:r>
              <a:rPr lang="zh-CN" altLang="zh-CN" sz="2400" kern="100" spc="200" dirty="0">
                <a:solidFill>
                  <a:srgbClr val="494B4D"/>
                </a:solidFill>
                <a:ea typeface="宋体"/>
                <a:cs typeface="Times New Roman"/>
              </a:rPr>
              <a:t>八，何以异于邹敌楚哉？</a:t>
            </a:r>
            <a:endParaRPr lang="en-US" altLang="zh-CN" sz="2400" kern="100" spc="200" dirty="0">
              <a:solidFill>
                <a:srgbClr val="494B4D"/>
              </a:solidFill>
              <a:ea typeface="宋体"/>
              <a:cs typeface="Times New Roman"/>
            </a:endParaRPr>
          </a:p>
          <a:p>
            <a:pPr indent="152400" algn="just">
              <a:spcAft>
                <a:spcPts val="0"/>
              </a:spcAft>
            </a:pPr>
            <a:r>
              <a:rPr lang="zh-CN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小：形容词作名词（小国）</a:t>
            </a:r>
            <a:r>
              <a:rPr lang="en-US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   </a:t>
            </a:r>
            <a:r>
              <a:rPr lang="zh-CN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大：形容词作名词（大国）</a:t>
            </a:r>
          </a:p>
          <a:p>
            <a:pPr indent="152400" algn="just">
              <a:spcAft>
                <a:spcPts val="0"/>
              </a:spcAft>
            </a:pPr>
            <a:r>
              <a:rPr lang="zh-CN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寡：形容词作名词（人少的国家）</a:t>
            </a:r>
            <a:r>
              <a:rPr lang="en-US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   </a:t>
            </a:r>
            <a:r>
              <a:rPr lang="zh-CN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众：形容词作名词（人多的国家）</a:t>
            </a:r>
          </a:p>
          <a:p>
            <a:pPr indent="152400" algn="just">
              <a:spcAft>
                <a:spcPts val="0"/>
              </a:spcAft>
            </a:pPr>
            <a:r>
              <a:rPr lang="zh-CN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弱：形容词作名词（弱国）</a:t>
            </a:r>
            <a:r>
              <a:rPr lang="en-US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   </a:t>
            </a:r>
            <a:r>
              <a:rPr lang="zh-CN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强：形容词作名词（强国）</a:t>
            </a:r>
            <a:r>
              <a:rPr lang="en-US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     </a:t>
            </a:r>
            <a:r>
              <a:rPr lang="zh-CN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服：使动用法（使······臣服）</a:t>
            </a:r>
          </a:p>
          <a:p>
            <a:pPr lvl="0" indent="304800" algn="just"/>
            <a:r>
              <a:rPr lang="zh-CN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10</a:t>
            </a:r>
            <a:r>
              <a:rPr lang="zh-CN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）及陷于罪，然后从而刑之，是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罔</a:t>
            </a:r>
            <a:r>
              <a:rPr lang="zh-CN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民也。</a:t>
            </a:r>
            <a:endParaRPr lang="en-US" altLang="zh-CN" sz="2400" kern="100" dirty="0">
              <a:solidFill>
                <a:srgbClr val="494B4D"/>
              </a:solidFill>
              <a:ea typeface="宋体"/>
              <a:cs typeface="Times New Roman"/>
            </a:endParaRPr>
          </a:p>
          <a:p>
            <a:pPr lvl="0" indent="304800" algn="just"/>
            <a:r>
              <a:rPr lang="zh-CN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罔：同“网”，名词作动词（张开罗网陷害百姓）</a:t>
            </a:r>
          </a:p>
          <a:p>
            <a:pPr lvl="0" indent="304800" algn="just"/>
            <a:r>
              <a:rPr lang="zh-CN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11</a:t>
            </a:r>
            <a:r>
              <a:rPr lang="zh-CN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）五亩之宅，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树</a:t>
            </a:r>
            <a:r>
              <a:rPr lang="zh-CN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之以桑，五十者可以衣帛矣； </a:t>
            </a:r>
            <a:r>
              <a:rPr lang="zh-CN" altLang="zh-CN" sz="2400" b="1" kern="100" spc="200" dirty="0" smtClean="0">
                <a:solidFill>
                  <a:srgbClr val="FF0000"/>
                </a:solidFill>
                <a:ea typeface="宋体"/>
                <a:cs typeface="Times New Roman"/>
              </a:rPr>
              <a:t>树</a:t>
            </a:r>
            <a:r>
              <a:rPr lang="zh-CN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：名词作动词（种树）</a:t>
            </a:r>
          </a:p>
          <a:p>
            <a:pPr lvl="0" indent="304800" algn="just"/>
            <a:r>
              <a:rPr lang="zh-CN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12</a:t>
            </a:r>
            <a:r>
              <a:rPr lang="zh-CN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）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谨</a:t>
            </a:r>
            <a:r>
              <a:rPr lang="zh-CN" altLang="zh-CN" sz="2400" kern="100" dirty="0">
                <a:solidFill>
                  <a:srgbClr val="494B4D"/>
                </a:solidFill>
                <a:ea typeface="宋体"/>
                <a:cs typeface="Times New Roman"/>
              </a:rPr>
              <a:t>庠序之教，申之以孝悌之义，颁白者不负戴于道路矣。</a:t>
            </a:r>
            <a:endParaRPr lang="en-US" altLang="zh-CN" sz="2400" kern="100" dirty="0">
              <a:solidFill>
                <a:srgbClr val="494B4D"/>
              </a:solidFill>
              <a:ea typeface="宋体"/>
              <a:cs typeface="Times New Roman"/>
            </a:endParaRPr>
          </a:p>
          <a:p>
            <a:pPr lvl="0" indent="304800" algn="just"/>
            <a:r>
              <a:rPr lang="zh-CN" altLang="zh-CN" sz="2400" b="1" kern="100" spc="200" dirty="0">
                <a:solidFill>
                  <a:srgbClr val="FF0000"/>
                </a:solidFill>
                <a:ea typeface="宋体"/>
                <a:cs typeface="Times New Roman"/>
              </a:rPr>
              <a:t>谨：形容词作动词（谨慎地对待</a:t>
            </a:r>
            <a:r>
              <a:rPr lang="zh-CN" altLang="zh-CN" sz="2400" b="1" kern="100" spc="200" dirty="0" smtClean="0">
                <a:solidFill>
                  <a:srgbClr val="FF0000"/>
                </a:solidFill>
                <a:ea typeface="宋体"/>
                <a:cs typeface="Times New Roman"/>
              </a:rPr>
              <a:t>）</a:t>
            </a:r>
            <a:endParaRPr lang="zh-CN" altLang="zh-CN" sz="2400" kern="100" dirty="0">
              <a:solidFill>
                <a:srgbClr val="494B4D"/>
              </a:solidFill>
              <a:ea typeface="宋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87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1"/>
          <p:cNvSpPr txBox="1"/>
          <p:nvPr/>
        </p:nvSpPr>
        <p:spPr>
          <a:xfrm>
            <a:off x="0" y="1583508"/>
            <a:ext cx="11959771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什么是特殊句式？</a:t>
            </a:r>
            <a:endParaRPr lang="en-US" altLang="zh-CN" sz="4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现代汉语句子结构：（定语）主语</a:t>
            </a: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[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状语</a:t>
            </a:r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] 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谓语（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定语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）宾语          </a:t>
            </a:r>
            <a:endParaRPr lang="en-US" altLang="zh-CN" sz="2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zh-CN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文言特殊句式一般分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为以下几</a:t>
            </a:r>
            <a:r>
              <a:rPr lang="zh-CN" altLang="zh-CN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类：判断句、被动句、省略句、宾语前</a:t>
            </a:r>
            <a:r>
              <a:rPr lang="zh-CN" altLang="zh-CN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置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句</a:t>
            </a:r>
            <a:r>
              <a:rPr lang="zh-CN" altLang="zh-CN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zh-CN" altLang="zh-CN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状语后</a:t>
            </a:r>
            <a:r>
              <a:rPr lang="zh-CN" altLang="zh-CN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置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句</a:t>
            </a:r>
            <a:r>
              <a:rPr lang="zh-CN" altLang="zh-CN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zh-CN" altLang="zh-CN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定语后</a:t>
            </a:r>
            <a:r>
              <a:rPr lang="zh-CN" altLang="zh-CN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置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句</a:t>
            </a:r>
            <a:r>
              <a:rPr lang="zh-CN" altLang="zh-CN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我们把文言文中宾语放在谓语动词或介词前面的现象叫做“宾语前置”，把定语放在主语或者宾语后面的现象叫做“定语后置”，把状语放在谓语后的现象叫做“状语后置”。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10060" y="137560"/>
            <a:ext cx="4339650" cy="1095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5400" dirty="0" smtClean="0">
                <a:latin typeface="+mn-ea"/>
              </a:rPr>
              <a:t>二、特殊句式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1"/>
          <p:cNvSpPr txBox="1"/>
          <p:nvPr/>
        </p:nvSpPr>
        <p:spPr>
          <a:xfrm>
            <a:off x="0" y="121194"/>
            <a:ext cx="12192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CN" altLang="zh-CN" sz="2800" b="1" kern="100" dirty="0" smtClean="0">
                <a:ea typeface="宋体"/>
                <a:cs typeface="Times New Roman"/>
              </a:rPr>
              <a:t>复习课</a:t>
            </a:r>
            <a:r>
              <a:rPr lang="zh-CN" altLang="zh-CN" sz="2800" b="1" kern="100" dirty="0">
                <a:ea typeface="宋体"/>
                <a:cs typeface="Times New Roman"/>
              </a:rPr>
              <a:t>内文言特殊句式：请你指出下</a:t>
            </a:r>
            <a:r>
              <a:rPr lang="zh-CN" altLang="zh-CN" sz="2800" b="1" kern="100" dirty="0" smtClean="0">
                <a:ea typeface="宋体"/>
                <a:cs typeface="Times New Roman"/>
              </a:rPr>
              <a:t>列句</a:t>
            </a:r>
            <a:r>
              <a:rPr lang="zh-CN" altLang="en-US" sz="2800" b="1" kern="100" dirty="0">
                <a:ea typeface="宋体"/>
                <a:cs typeface="Times New Roman"/>
              </a:rPr>
              <a:t>子</a:t>
            </a:r>
            <a:r>
              <a:rPr lang="zh-CN" altLang="zh-CN" sz="2800" b="1" kern="100" dirty="0" smtClean="0">
                <a:ea typeface="宋体"/>
                <a:cs typeface="Times New Roman"/>
              </a:rPr>
              <a:t>的</a:t>
            </a:r>
            <a:r>
              <a:rPr lang="zh-CN" altLang="zh-CN" sz="2800" b="1" kern="100" dirty="0">
                <a:ea typeface="宋体"/>
                <a:cs typeface="Times New Roman"/>
              </a:rPr>
              <a:t>特殊句式类型</a:t>
            </a:r>
            <a:r>
              <a:rPr lang="zh-CN" altLang="zh-CN" sz="2800" b="1" kern="100" dirty="0" smtClean="0">
                <a:ea typeface="宋体"/>
                <a:cs typeface="Times New Roman"/>
              </a:rPr>
              <a:t>，</a:t>
            </a:r>
            <a:r>
              <a:rPr lang="zh-CN" altLang="en-US" sz="2800" b="1" kern="100" dirty="0">
                <a:ea typeface="宋体"/>
                <a:cs typeface="Times New Roman"/>
              </a:rPr>
              <a:t>发现特殊句式的一般规律</a:t>
            </a:r>
            <a:r>
              <a:rPr lang="zh-CN" altLang="en-US" sz="2800" b="1" kern="100" dirty="0" smtClean="0">
                <a:ea typeface="宋体"/>
                <a:cs typeface="Times New Roman"/>
              </a:rPr>
              <a:t>。</a:t>
            </a:r>
            <a:endParaRPr lang="en-US" altLang="zh-CN" kern="100" dirty="0" smtClean="0">
              <a:ea typeface="宋体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zh-CN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1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）师者，所以传道受业解惑也。——《出师表》</a:t>
            </a:r>
            <a:endParaRPr lang="zh-CN" altLang="zh-CN" sz="2000" kern="100" dirty="0">
              <a:ea typeface="宋体"/>
              <a:cs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2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）此则岳阳楼之大观也。——《岳阳楼记》</a:t>
            </a:r>
            <a:endParaRPr lang="zh-CN" altLang="zh-CN" sz="2000" kern="100" dirty="0">
              <a:ea typeface="宋体"/>
              <a:cs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3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）一鼓作气，再而衰，三而竭——《岳阳楼记》</a:t>
            </a:r>
            <a:endParaRPr lang="zh-CN" altLang="zh-CN" sz="2000" kern="100" dirty="0">
              <a:ea typeface="宋体"/>
              <a:cs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4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）余人各复延至其家——《桃花园记》</a:t>
            </a:r>
            <a:endParaRPr lang="zh-CN" altLang="zh-CN" sz="2000" kern="100" dirty="0">
              <a:ea typeface="宋体"/>
              <a:cs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5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）不拘于时——《师说》</a:t>
            </a:r>
            <a:endParaRPr lang="zh-CN" altLang="zh-CN" sz="2000" kern="100" dirty="0">
              <a:ea typeface="宋体"/>
              <a:cs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6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）青，取之于蓝</a:t>
            </a:r>
            <a:r>
              <a:rPr lang="zh-CN" altLang="zh-CN" sz="2800" kern="0" dirty="0">
                <a:solidFill>
                  <a:srgbClr val="333333"/>
                </a:solidFill>
                <a:ea typeface="Arial"/>
                <a:cs typeface="Times New Roman"/>
              </a:rPr>
              <a:t> 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——《劝学》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             </a:t>
            </a:r>
            <a:endParaRPr lang="zh-CN" altLang="zh-CN" sz="2000" kern="100" dirty="0">
              <a:ea typeface="宋体"/>
              <a:cs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7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）师不必贤于弟子——《师说》</a:t>
            </a:r>
            <a:endParaRPr lang="zh-CN" altLang="zh-CN" sz="2000" kern="100" dirty="0">
              <a:ea typeface="宋体"/>
              <a:cs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8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）马之千里者——《马说》</a:t>
            </a:r>
            <a:endParaRPr lang="zh-CN" altLang="zh-CN" sz="2000" kern="100" dirty="0">
              <a:ea typeface="宋体"/>
              <a:cs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9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）蚓无爪牙之利，筋骨之强——《劝学》</a:t>
            </a:r>
            <a:endParaRPr lang="zh-CN" altLang="zh-CN" sz="2000" kern="100" dirty="0">
              <a:ea typeface="宋体"/>
              <a:cs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(10)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而今安在哉——《前赤壁赋》</a:t>
            </a:r>
            <a:endParaRPr lang="zh-CN" altLang="zh-CN" sz="2000" kern="100" dirty="0">
              <a:ea typeface="宋体"/>
              <a:cs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11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）忌不自信——《邹忌讽齐王纳谏》</a:t>
            </a:r>
            <a:endParaRPr lang="zh-CN" altLang="zh-CN" sz="2000" kern="100" dirty="0">
              <a:ea typeface="宋体"/>
              <a:cs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12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）句读之不知，惑之不解——《劝学》</a:t>
            </a:r>
            <a:endParaRPr lang="zh-CN" altLang="zh-CN" sz="2000" kern="100" dirty="0">
              <a:ea typeface="宋体"/>
              <a:cs typeface="Times New Roman"/>
            </a:endParaRPr>
          </a:p>
          <a:p>
            <a:pPr marL="228600" algn="just">
              <a:spcAft>
                <a:spcPts val="0"/>
              </a:spcAft>
            </a:pPr>
            <a:endParaRPr lang="zh-CN" altLang="zh-CN" sz="2000" kern="100" dirty="0">
              <a:ea typeface="宋体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extBox 1"/>
          <p:cNvSpPr txBox="1"/>
          <p:nvPr/>
        </p:nvSpPr>
        <p:spPr>
          <a:xfrm>
            <a:off x="0" y="14514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800" b="1" kern="100" dirty="0" smtClean="0">
                <a:solidFill>
                  <a:srgbClr val="494B4D"/>
                </a:solidFill>
                <a:ea typeface="宋体"/>
                <a:cs typeface="Times New Roman"/>
              </a:rPr>
              <a:t>复习</a:t>
            </a:r>
            <a:r>
              <a:rPr lang="zh-CN" altLang="zh-CN" sz="2800" b="1" kern="100" dirty="0">
                <a:solidFill>
                  <a:srgbClr val="494B4D"/>
                </a:solidFill>
                <a:ea typeface="宋体"/>
                <a:cs typeface="Times New Roman"/>
              </a:rPr>
              <a:t>课内文言特殊句式：请你指出下列各句中的特殊句式类型</a:t>
            </a:r>
            <a:r>
              <a:rPr lang="zh-CN" altLang="zh-CN" sz="2800" b="1" kern="100" dirty="0" smtClean="0">
                <a:solidFill>
                  <a:srgbClr val="494B4D"/>
                </a:solidFill>
                <a:ea typeface="宋体"/>
                <a:cs typeface="Times New Roman"/>
              </a:rPr>
              <a:t>，</a:t>
            </a:r>
            <a:r>
              <a:rPr lang="zh-CN" altLang="en-US" sz="2800" b="1" kern="100" dirty="0">
                <a:solidFill>
                  <a:srgbClr val="494B4D"/>
                </a:solidFill>
                <a:ea typeface="宋体"/>
                <a:cs typeface="Times New Roman"/>
              </a:rPr>
              <a:t>发现特殊句式的一般规律</a:t>
            </a:r>
            <a:r>
              <a:rPr lang="zh-CN" altLang="en-US" sz="2800" b="1" kern="100" dirty="0" smtClean="0">
                <a:solidFill>
                  <a:srgbClr val="494B4D"/>
                </a:solidFill>
                <a:ea typeface="宋体"/>
                <a:cs typeface="Times New Roman"/>
              </a:rPr>
              <a:t>。</a:t>
            </a:r>
            <a:endParaRPr lang="en-US" altLang="zh-CN" kern="100" dirty="0" smtClean="0">
              <a:solidFill>
                <a:srgbClr val="494B4D"/>
              </a:solidFill>
              <a:ea typeface="宋体"/>
              <a:cs typeface="Times New Roman"/>
            </a:endParaRPr>
          </a:p>
          <a:p>
            <a:pPr algn="just"/>
            <a:r>
              <a:rPr lang="zh-CN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1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）师者，所以传道受业解惑也</a:t>
            </a:r>
            <a:r>
              <a:rPr lang="zh-CN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。</a:t>
            </a:r>
            <a:r>
              <a:rPr lang="en-US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             </a:t>
            </a:r>
            <a:r>
              <a:rPr lang="zh-CN" altLang="en-US" sz="2800" kern="0" dirty="0" smtClean="0">
                <a:solidFill>
                  <a:srgbClr val="FF0000"/>
                </a:solidFill>
                <a:latin typeface="Arial"/>
                <a:ea typeface="宋体"/>
                <a:cs typeface="Arial"/>
              </a:rPr>
              <a:t>判断句</a:t>
            </a:r>
            <a:endParaRPr lang="en-US" altLang="zh-CN" sz="2800" kern="0" dirty="0" smtClean="0">
              <a:solidFill>
                <a:srgbClr val="FF0000"/>
              </a:solidFill>
              <a:latin typeface="Arial"/>
              <a:ea typeface="宋体"/>
              <a:cs typeface="Arial"/>
            </a:endParaRPr>
          </a:p>
          <a:p>
            <a:pPr algn="just"/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 </a:t>
            </a:r>
            <a:r>
              <a:rPr lang="en-US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  </a:t>
            </a:r>
            <a:r>
              <a:rPr lang="zh-CN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2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）此则岳阳楼之大观也</a:t>
            </a:r>
            <a:r>
              <a:rPr lang="zh-CN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。</a:t>
            </a:r>
            <a:r>
              <a:rPr lang="en-US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                     </a:t>
            </a:r>
            <a:r>
              <a:rPr lang="zh-CN" altLang="en-US" sz="2800" kern="0" dirty="0" smtClean="0">
                <a:solidFill>
                  <a:srgbClr val="FF0000"/>
                </a:solidFill>
                <a:latin typeface="Arial"/>
                <a:ea typeface="宋体"/>
                <a:cs typeface="Arial"/>
              </a:rPr>
              <a:t>判断句</a:t>
            </a:r>
            <a:endParaRPr lang="zh-CN" altLang="zh-CN" sz="2000" kern="100" dirty="0">
              <a:solidFill>
                <a:srgbClr val="FF0000"/>
              </a:solidFill>
              <a:ea typeface="宋体"/>
              <a:cs typeface="Times New Roman"/>
            </a:endParaRPr>
          </a:p>
          <a:p>
            <a:pPr marL="228600" algn="just"/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3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）一鼓作气，再而衰，三而</a:t>
            </a:r>
            <a:r>
              <a:rPr lang="zh-CN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竭</a:t>
            </a:r>
            <a:r>
              <a:rPr lang="en-US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              </a:t>
            </a:r>
            <a:r>
              <a:rPr lang="zh-CN" altLang="en-US" sz="2800" kern="0" dirty="0" smtClean="0">
                <a:solidFill>
                  <a:srgbClr val="FF0000"/>
                </a:solidFill>
                <a:latin typeface="Arial"/>
                <a:ea typeface="宋体"/>
                <a:cs typeface="Arial"/>
              </a:rPr>
              <a:t>省略句</a:t>
            </a:r>
            <a:endParaRPr lang="zh-CN" altLang="zh-CN" sz="2000" kern="100" dirty="0">
              <a:solidFill>
                <a:srgbClr val="FF0000"/>
              </a:solidFill>
              <a:ea typeface="宋体"/>
              <a:cs typeface="Times New Roman"/>
            </a:endParaRPr>
          </a:p>
          <a:p>
            <a:pPr marL="228600" algn="just"/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4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）余人各复延至其</a:t>
            </a:r>
            <a:r>
              <a:rPr lang="zh-CN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家</a:t>
            </a:r>
            <a:r>
              <a:rPr lang="en-US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                            </a:t>
            </a:r>
            <a:r>
              <a:rPr lang="zh-CN" altLang="en-US" sz="2800" kern="0" dirty="0" smtClean="0">
                <a:solidFill>
                  <a:srgbClr val="FF0000"/>
                </a:solidFill>
                <a:latin typeface="Arial"/>
                <a:ea typeface="宋体"/>
                <a:cs typeface="Arial"/>
              </a:rPr>
              <a:t>省略句</a:t>
            </a:r>
            <a:endParaRPr lang="zh-CN" altLang="zh-CN" sz="2000" kern="100" dirty="0">
              <a:solidFill>
                <a:srgbClr val="FF0000"/>
              </a:solidFill>
              <a:ea typeface="宋体"/>
              <a:cs typeface="Times New Roman"/>
            </a:endParaRPr>
          </a:p>
          <a:p>
            <a:pPr marL="228600" algn="just"/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5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）不拘于</a:t>
            </a:r>
            <a:r>
              <a:rPr lang="zh-CN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时</a:t>
            </a:r>
            <a:r>
              <a:rPr lang="en-US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                                           </a:t>
            </a:r>
            <a:r>
              <a:rPr lang="zh-CN" altLang="en-US" sz="2800" kern="0" dirty="0" smtClean="0">
                <a:solidFill>
                  <a:srgbClr val="FF0000"/>
                </a:solidFill>
                <a:latin typeface="Arial"/>
                <a:ea typeface="宋体"/>
                <a:cs typeface="Arial"/>
              </a:rPr>
              <a:t>被动句</a:t>
            </a:r>
            <a:endParaRPr lang="zh-CN" altLang="zh-CN" sz="2000" kern="100" dirty="0">
              <a:solidFill>
                <a:srgbClr val="FF0000"/>
              </a:solidFill>
              <a:ea typeface="宋体"/>
              <a:cs typeface="Times New Roman"/>
            </a:endParaRPr>
          </a:p>
          <a:p>
            <a:pPr marL="228600" algn="just"/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6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）青，取之于蓝</a:t>
            </a:r>
            <a:r>
              <a:rPr lang="zh-CN" altLang="zh-CN" sz="2800" kern="0" dirty="0">
                <a:solidFill>
                  <a:srgbClr val="333333"/>
                </a:solidFill>
                <a:ea typeface="Arial"/>
                <a:cs typeface="Times New Roman"/>
              </a:rPr>
              <a:t> </a:t>
            </a:r>
            <a:r>
              <a:rPr lang="en-US" altLang="zh-CN" sz="2800" kern="0" dirty="0" smtClean="0">
                <a:solidFill>
                  <a:srgbClr val="333333"/>
                </a:solidFill>
                <a:ea typeface="Arial"/>
                <a:cs typeface="Times New Roman"/>
              </a:rPr>
              <a:t>                                          </a:t>
            </a:r>
            <a:r>
              <a:rPr lang="zh-CN" altLang="en-US" sz="2800" kern="0" dirty="0" smtClean="0">
                <a:solidFill>
                  <a:srgbClr val="FF0000"/>
                </a:solidFill>
                <a:ea typeface="Arial"/>
                <a:cs typeface="Times New Roman"/>
              </a:rPr>
              <a:t>状语后置</a:t>
            </a:r>
            <a:r>
              <a:rPr lang="en-US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 </a:t>
            </a:r>
            <a:endParaRPr lang="zh-CN" altLang="zh-CN" sz="2000" kern="100" dirty="0">
              <a:solidFill>
                <a:srgbClr val="494B4D"/>
              </a:solidFill>
              <a:ea typeface="宋体"/>
              <a:cs typeface="Times New Roman"/>
            </a:endParaRPr>
          </a:p>
          <a:p>
            <a:pPr marL="228600" algn="just"/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7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）师不必贤于</a:t>
            </a:r>
            <a:r>
              <a:rPr lang="zh-CN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弟子</a:t>
            </a:r>
            <a:r>
              <a:rPr lang="en-US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                                </a:t>
            </a:r>
            <a:r>
              <a:rPr lang="zh-CN" altLang="en-US" sz="2800" kern="0" dirty="0" smtClean="0">
                <a:solidFill>
                  <a:srgbClr val="FF0000"/>
                </a:solidFill>
                <a:latin typeface="Arial"/>
                <a:ea typeface="宋体"/>
                <a:cs typeface="Arial"/>
              </a:rPr>
              <a:t>状语</a:t>
            </a:r>
            <a:r>
              <a:rPr lang="zh-CN" altLang="en-US" sz="2800" kern="0" dirty="0">
                <a:solidFill>
                  <a:srgbClr val="FF0000"/>
                </a:solidFill>
                <a:latin typeface="Arial"/>
                <a:ea typeface="宋体"/>
                <a:cs typeface="Arial"/>
              </a:rPr>
              <a:t>后置</a:t>
            </a:r>
            <a:endParaRPr lang="zh-CN" altLang="zh-CN" sz="2000" kern="100" dirty="0">
              <a:solidFill>
                <a:srgbClr val="FF0000"/>
              </a:solidFill>
              <a:ea typeface="宋体"/>
              <a:cs typeface="Times New Roman"/>
            </a:endParaRPr>
          </a:p>
          <a:p>
            <a:pPr marL="228600" algn="just"/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8</a:t>
            </a:r>
            <a:r>
              <a:rPr lang="zh-CN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</a:t>
            </a:r>
            <a:r>
              <a:rPr lang="zh-CN" altLang="en-US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马之千里者，一食或尽粟一石</a:t>
            </a:r>
            <a:r>
              <a:rPr lang="zh-CN" altLang="en-US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。       </a:t>
            </a:r>
            <a:r>
              <a:rPr lang="zh-CN" altLang="en-US" sz="2800" kern="0" dirty="0" smtClean="0">
                <a:solidFill>
                  <a:srgbClr val="FF0000"/>
                </a:solidFill>
                <a:latin typeface="Arial"/>
                <a:ea typeface="宋体"/>
                <a:cs typeface="Arial"/>
              </a:rPr>
              <a:t>定语后置</a:t>
            </a:r>
            <a:endParaRPr lang="zh-CN" altLang="zh-CN" sz="2000" kern="100" dirty="0">
              <a:solidFill>
                <a:srgbClr val="FF0000"/>
              </a:solidFill>
              <a:ea typeface="宋体"/>
              <a:cs typeface="Times New Roman"/>
            </a:endParaRPr>
          </a:p>
          <a:p>
            <a:pPr marL="228600" algn="just"/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9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）蚓无爪牙之利，筋骨之</a:t>
            </a:r>
            <a:r>
              <a:rPr lang="zh-CN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强</a:t>
            </a:r>
            <a:r>
              <a:rPr lang="en-US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                 </a:t>
            </a:r>
            <a:r>
              <a:rPr lang="zh-CN" altLang="en-US" sz="2800" kern="0" dirty="0" smtClean="0">
                <a:solidFill>
                  <a:srgbClr val="FF0000"/>
                </a:solidFill>
                <a:latin typeface="Arial"/>
                <a:ea typeface="宋体"/>
                <a:cs typeface="Arial"/>
              </a:rPr>
              <a:t>定语后置</a:t>
            </a:r>
            <a:endParaRPr lang="zh-CN" altLang="zh-CN" sz="2000" kern="100" dirty="0">
              <a:solidFill>
                <a:srgbClr val="FF0000"/>
              </a:solidFill>
              <a:ea typeface="宋体"/>
              <a:cs typeface="Times New Roman"/>
            </a:endParaRPr>
          </a:p>
          <a:p>
            <a:pPr marL="228600" algn="just"/>
            <a:r>
              <a:rPr lang="zh-CN" altLang="en-US" sz="2800" kern="0" dirty="0" smtClean="0"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 smtClean="0">
                <a:latin typeface="Arial"/>
                <a:ea typeface="宋体"/>
                <a:cs typeface="Arial"/>
              </a:rPr>
              <a:t>10</a:t>
            </a:r>
            <a:r>
              <a:rPr lang="zh-CN" altLang="en-US" sz="2800" kern="0" dirty="0" smtClean="0">
                <a:latin typeface="Arial"/>
                <a:ea typeface="宋体"/>
                <a:cs typeface="Arial"/>
              </a:rPr>
              <a:t>）</a:t>
            </a:r>
            <a:r>
              <a:rPr lang="zh-CN" altLang="zh-CN" sz="2800" kern="0" dirty="0" smtClean="0">
                <a:solidFill>
                  <a:srgbClr val="36363D"/>
                </a:solidFill>
                <a:latin typeface="Arial"/>
                <a:ea typeface="宋体"/>
                <a:cs typeface="Arial"/>
              </a:rPr>
              <a:t>而今安在哉</a:t>
            </a:r>
            <a:r>
              <a:rPr lang="en-US" altLang="zh-CN" sz="2800" kern="0" dirty="0" smtClean="0">
                <a:solidFill>
                  <a:srgbClr val="FF0000"/>
                </a:solidFill>
                <a:latin typeface="Arial"/>
                <a:ea typeface="宋体"/>
                <a:cs typeface="Arial"/>
              </a:rPr>
              <a:t>                                    </a:t>
            </a:r>
            <a:r>
              <a:rPr lang="zh-CN" altLang="zh-CN" sz="2800" kern="0" dirty="0" smtClean="0">
                <a:solidFill>
                  <a:srgbClr val="FF0000"/>
                </a:solidFill>
                <a:latin typeface="Arial"/>
                <a:ea typeface="宋体"/>
                <a:cs typeface="Arial"/>
              </a:rPr>
              <a:t>宾语前置</a:t>
            </a:r>
            <a:endParaRPr lang="zh-CN" altLang="zh-CN" sz="2000" kern="100" dirty="0">
              <a:solidFill>
                <a:srgbClr val="FF0000"/>
              </a:solidFill>
              <a:ea typeface="宋体"/>
              <a:cs typeface="Times New Roman"/>
            </a:endParaRPr>
          </a:p>
          <a:p>
            <a:pPr marL="228600" algn="just"/>
            <a:r>
              <a:rPr lang="zh-CN" altLang="en-US" sz="2800" kern="0" dirty="0" smtClean="0">
                <a:solidFill>
                  <a:srgbClr val="36363D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 smtClean="0">
                <a:solidFill>
                  <a:srgbClr val="36363D"/>
                </a:solidFill>
                <a:latin typeface="Arial"/>
                <a:ea typeface="宋体"/>
                <a:cs typeface="Arial"/>
              </a:rPr>
              <a:t>11</a:t>
            </a:r>
            <a:r>
              <a:rPr lang="zh-CN" altLang="en-US" sz="2800" kern="0" dirty="0" smtClean="0">
                <a:solidFill>
                  <a:srgbClr val="36363D"/>
                </a:solidFill>
                <a:latin typeface="Arial"/>
                <a:ea typeface="宋体"/>
                <a:cs typeface="Arial"/>
              </a:rPr>
              <a:t>）</a:t>
            </a:r>
            <a:r>
              <a:rPr lang="en-US" altLang="zh-CN" sz="2800" kern="0" dirty="0" smtClean="0">
                <a:solidFill>
                  <a:srgbClr val="FF0000"/>
                </a:solidFill>
                <a:latin typeface="Arial"/>
                <a:ea typeface="宋体"/>
                <a:cs typeface="Arial"/>
              </a:rPr>
              <a:t>   </a:t>
            </a:r>
            <a:r>
              <a:rPr lang="zh-CN" altLang="zh-CN" sz="2800" kern="0" dirty="0" smtClean="0">
                <a:solidFill>
                  <a:srgbClr val="36363D"/>
                </a:solidFill>
                <a:latin typeface="Arial"/>
                <a:ea typeface="宋体"/>
                <a:cs typeface="Arial"/>
              </a:rPr>
              <a:t>忌不自信</a:t>
            </a:r>
            <a:r>
              <a:rPr lang="en-US" altLang="zh-CN" sz="2800" kern="0" dirty="0" smtClean="0">
                <a:solidFill>
                  <a:srgbClr val="FF0000"/>
                </a:solidFill>
                <a:latin typeface="Arial"/>
                <a:ea typeface="宋体"/>
                <a:cs typeface="Arial"/>
              </a:rPr>
              <a:t>                                     </a:t>
            </a:r>
            <a:r>
              <a:rPr lang="zh-CN" altLang="zh-CN" sz="2800" kern="0" dirty="0" smtClean="0">
                <a:solidFill>
                  <a:srgbClr val="FF0000"/>
                </a:solidFill>
                <a:latin typeface="Arial"/>
                <a:ea typeface="宋体"/>
                <a:cs typeface="Arial"/>
              </a:rPr>
              <a:t>宾语前置</a:t>
            </a:r>
            <a:endParaRPr lang="zh-CN" altLang="zh-CN" sz="2000" kern="100" dirty="0">
              <a:solidFill>
                <a:srgbClr val="FF0000"/>
              </a:solidFill>
              <a:ea typeface="宋体"/>
              <a:cs typeface="Times New Roman"/>
            </a:endParaRPr>
          </a:p>
          <a:p>
            <a:pPr marL="228600" algn="just"/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（</a:t>
            </a:r>
            <a:r>
              <a:rPr lang="en-US" altLang="zh-CN" sz="2800" kern="0" dirty="0">
                <a:solidFill>
                  <a:srgbClr val="333333"/>
                </a:solidFill>
                <a:latin typeface="Arial"/>
                <a:ea typeface="宋体"/>
                <a:cs typeface="Times New Roman"/>
              </a:rPr>
              <a:t>12)</a:t>
            </a:r>
            <a:r>
              <a:rPr lang="zh-CN" altLang="zh-CN" sz="2800" kern="0" dirty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句读之不知，惑之</a:t>
            </a:r>
            <a:r>
              <a:rPr lang="zh-CN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不解</a:t>
            </a:r>
            <a:r>
              <a:rPr lang="en-US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                     </a:t>
            </a:r>
            <a:r>
              <a:rPr lang="zh-CN" altLang="en-US" sz="2800" kern="0" dirty="0" smtClean="0">
                <a:solidFill>
                  <a:srgbClr val="FF0000"/>
                </a:solidFill>
                <a:latin typeface="Arial"/>
                <a:ea typeface="宋体"/>
                <a:cs typeface="Arial"/>
              </a:rPr>
              <a:t>宾语前置</a:t>
            </a:r>
            <a:endParaRPr lang="zh-CN" altLang="zh-CN" sz="2000" kern="100" dirty="0">
              <a:solidFill>
                <a:srgbClr val="FF0000"/>
              </a:solidFill>
              <a:ea typeface="宋体"/>
              <a:cs typeface="Times New Roman"/>
            </a:endParaRPr>
          </a:p>
          <a:p>
            <a:pPr marL="228600" algn="just"/>
            <a:r>
              <a:rPr lang="en-US" altLang="zh-CN" sz="2800" kern="0" dirty="0" smtClean="0">
                <a:solidFill>
                  <a:srgbClr val="333333"/>
                </a:solidFill>
                <a:latin typeface="Arial"/>
                <a:ea typeface="宋体"/>
                <a:cs typeface="Arial"/>
              </a:rPr>
              <a:t>                                </a:t>
            </a:r>
            <a:endParaRPr lang="zh-CN" altLang="zh-CN" sz="2000" kern="100" dirty="0">
              <a:solidFill>
                <a:srgbClr val="FF0000"/>
              </a:solidFill>
              <a:ea typeface="宋体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矩形 1"/>
          <p:cNvSpPr/>
          <p:nvPr/>
        </p:nvSpPr>
        <p:spPr>
          <a:xfrm>
            <a:off x="0" y="0"/>
            <a:ext cx="12192000" cy="673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36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我们</a:t>
            </a:r>
            <a:r>
              <a:rPr lang="zh-CN" altLang="zh-CN" sz="3600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可以用</a:t>
            </a:r>
            <a:r>
              <a:rPr lang="zh-CN" altLang="zh-CN" sz="36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以下</a:t>
            </a:r>
            <a:r>
              <a:rPr lang="zh-CN" altLang="en-US" sz="36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zh-CN" sz="36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种</a:t>
            </a:r>
            <a:r>
              <a:rPr lang="zh-CN" altLang="zh-CN" sz="3600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方法来</a:t>
            </a:r>
            <a:r>
              <a:rPr lang="zh-CN" altLang="zh-CN" sz="36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判断</a:t>
            </a:r>
            <a:r>
              <a:rPr lang="zh-CN" altLang="en-US" sz="36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en-US" altLang="zh-CN" sz="3600" dirty="0" smtClean="0">
              <a:solidFill>
                <a:srgbClr val="494B4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32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一、标志判断法</a:t>
            </a:r>
            <a:endParaRPr lang="en-US" altLang="zh-CN" sz="3200" dirty="0" smtClean="0">
              <a:solidFill>
                <a:srgbClr val="494B4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en-US" altLang="zh-CN" sz="3200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lang="zh-CN" altLang="en-US" sz="32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有些特殊句式会有一些特殊的常用标志。例如：</a:t>
            </a:r>
            <a:endParaRPr lang="en-US" altLang="zh-CN" sz="3200" dirty="0">
              <a:solidFill>
                <a:srgbClr val="494B4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24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）师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者</a:t>
            </a:r>
            <a:r>
              <a:rPr lang="zh-CN" altLang="en-US" sz="2400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，所以传道受业解惑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也</a:t>
            </a:r>
            <a:r>
              <a:rPr lang="zh-CN" altLang="en-US" sz="24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rgbClr val="494B4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24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）此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则</a:t>
            </a:r>
            <a:r>
              <a:rPr lang="zh-CN" altLang="en-US" sz="2400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岳阳楼之大观</a:t>
            </a:r>
            <a:r>
              <a:rPr lang="zh-CN" altLang="en-US" sz="24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也</a:t>
            </a:r>
            <a:endParaRPr lang="en-US" altLang="zh-CN" sz="2400" dirty="0" smtClean="0">
              <a:solidFill>
                <a:srgbClr val="494B4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24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）不拘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于</a:t>
            </a:r>
            <a:r>
              <a:rPr lang="zh-CN" altLang="en-US" sz="2400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时                                           </a:t>
            </a:r>
          </a:p>
          <a:p>
            <a:pPr lvl="0">
              <a:lnSpc>
                <a:spcPct val="130000"/>
              </a:lnSpc>
            </a:pPr>
            <a:r>
              <a:rPr lang="zh-CN" altLang="en-US" sz="2400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）青，取之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于</a:t>
            </a:r>
            <a:r>
              <a:rPr lang="zh-CN" altLang="en-US" sz="2400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蓝                                           </a:t>
            </a:r>
            <a:endParaRPr lang="en-US" altLang="zh-CN" sz="2400" dirty="0" smtClean="0">
              <a:solidFill>
                <a:srgbClr val="494B4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24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）师不必贤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于</a:t>
            </a:r>
            <a:r>
              <a:rPr lang="zh-CN" altLang="en-US" sz="24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弟子</a:t>
            </a:r>
            <a:endParaRPr lang="zh-CN" altLang="en-US" sz="2400" dirty="0">
              <a:solidFill>
                <a:srgbClr val="494B4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2400" dirty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24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）而今</a:t>
            </a: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安</a:t>
            </a:r>
            <a:r>
              <a:rPr lang="zh-CN" altLang="en-US" sz="24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在哉？</a:t>
            </a:r>
            <a:endParaRPr lang="en-US" altLang="zh-CN" sz="2400" dirty="0" smtClean="0">
              <a:solidFill>
                <a:srgbClr val="494B4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24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11</a:t>
            </a:r>
            <a:r>
              <a:rPr lang="zh-CN" altLang="en-US" sz="24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）忌</a:t>
            </a: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不自</a:t>
            </a:r>
            <a:r>
              <a:rPr lang="zh-CN" altLang="en-US" sz="24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信</a:t>
            </a:r>
            <a:endParaRPr lang="en-US" altLang="zh-CN" sz="2400" dirty="0" smtClean="0">
              <a:solidFill>
                <a:srgbClr val="494B4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24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2400" dirty="0" smtClean="0">
                <a:solidFill>
                  <a:srgbClr val="494B4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）句读之不知，惑之不解</a:t>
            </a:r>
            <a:endParaRPr lang="zh-CN" altLang="en-US" sz="2400" dirty="0">
              <a:solidFill>
                <a:srgbClr val="494B4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endParaRPr lang="en-US" altLang="zh-CN" sz="3200" dirty="0">
              <a:solidFill>
                <a:srgbClr val="494B4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8588" name="TextBox 2"/>
          <p:cNvSpPr txBox="1"/>
          <p:nvPr/>
        </p:nvSpPr>
        <p:spPr>
          <a:xfrm>
            <a:off x="4775200" y="2873829"/>
            <a:ext cx="7416800" cy="368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判断句：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多数句子中会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出现“者也”作为标志，或者以副词“即、乃、则、皆”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等作为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标志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被动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句：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多数句子中会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出现“于，见，见于，受，受于，为，为所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”作为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标志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状语后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置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：多数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句子中会出现介词“于”或者介词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“以”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宾语前置句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endParaRPr lang="en-US" altLang="zh-CN" sz="20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lang="zh-CN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第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种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在</a:t>
            </a:r>
            <a:r>
              <a:rPr lang="zh-CN" altLang="zh-CN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疑问句当中疑问</a:t>
            </a:r>
            <a:r>
              <a:rPr lang="zh-CN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代词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作</a:t>
            </a:r>
            <a:r>
              <a:rPr lang="zh-CN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宾语</a:t>
            </a:r>
            <a:r>
              <a:rPr lang="zh-CN" altLang="zh-CN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，宾语会前置，</a:t>
            </a:r>
          </a:p>
          <a:p>
            <a:pPr algn="just">
              <a:spcAft>
                <a:spcPts val="0"/>
              </a:spcAft>
            </a:pPr>
            <a:r>
              <a:rPr lang="en-US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lang="zh-CN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第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种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在</a:t>
            </a:r>
            <a:r>
              <a:rPr lang="zh-CN" altLang="zh-CN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否定句当中，代词作宾语，宾语会前置。</a:t>
            </a:r>
          </a:p>
          <a:p>
            <a:pPr algn="just">
              <a:spcAft>
                <a:spcPts val="0"/>
              </a:spcAft>
            </a:pPr>
            <a:r>
              <a:rPr lang="en-US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lang="zh-CN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第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种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以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之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r>
              <a:rPr lang="zh-CN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是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r>
              <a:rPr lang="zh-CN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为</a:t>
            </a:r>
            <a:r>
              <a:rPr lang="zh-CN" altLang="zh-CN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标志的宾语前置</a:t>
            </a:r>
          </a:p>
          <a:p>
            <a:pPr>
              <a:lnSpc>
                <a:spcPct val="130000"/>
              </a:lnSpc>
            </a:pPr>
            <a:endParaRPr lang="zh-CN" altLang="en-US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Box 2"/>
          <p:cNvSpPr txBox="1"/>
          <p:nvPr/>
        </p:nvSpPr>
        <p:spPr>
          <a:xfrm>
            <a:off x="232229" y="609600"/>
            <a:ext cx="11959771" cy="673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二、语法判断法</a:t>
            </a:r>
            <a:endParaRPr lang="zh-CN" altLang="en-US" sz="32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汉语句子</a:t>
            </a:r>
            <a:r>
              <a:rPr lang="zh-CN" altLang="en-US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结构：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（定语）主语</a:t>
            </a: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[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状语</a:t>
            </a: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]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谓语（定语）宾语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例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：（</a:t>
            </a: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</a:rPr>
              <a:t>8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）马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之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千里者，一食或尽粟一石。</a:t>
            </a: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）蚓无爪牙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之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利，筋骨之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强</a:t>
            </a:r>
            <a:endParaRPr lang="en-US" altLang="zh-CN" sz="2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三、语境判断法</a:t>
            </a:r>
            <a:endParaRPr lang="en-US" altLang="zh-CN" sz="3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lang="zh-CN" altLang="en-US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结合上下文，把省略的部分补充出来。</a:t>
            </a:r>
            <a:endParaRPr lang="zh-CN" altLang="en-US" sz="32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例：（</a:t>
            </a: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）一鼓作气，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再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（鼓）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而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衰，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（鼓）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而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竭</a:t>
            </a: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</a:rPr>
              <a:t>——《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岳阳楼记</a:t>
            </a: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 （</a:t>
            </a: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）余人各复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延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（渔人）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至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其家</a:t>
            </a: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</a:rPr>
              <a:t>——《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桃花园记</a:t>
            </a: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</a:p>
          <a:p>
            <a:pPr>
              <a:lnSpc>
                <a:spcPct val="130000"/>
              </a:lnSpc>
            </a:pPr>
            <a:endParaRPr lang="en-US" altLang="zh-CN" sz="32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3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61360" y="2133600"/>
            <a:ext cx="5262979" cy="909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牛刀小试</a:t>
            </a:r>
            <a:r>
              <a:rPr lang="en-US" altLang="zh-CN" sz="4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4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特殊句式</a:t>
            </a:r>
          </a:p>
        </p:txBody>
      </p:sp>
    </p:spTree>
    <p:extLst>
      <p:ext uri="{BB962C8B-B14F-4D97-AF65-F5344CB8AC3E}">
        <p14:creationId xmlns:p14="http://schemas.microsoft.com/office/powerpoint/2010/main" val="42618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矩形 1"/>
          <p:cNvSpPr/>
          <p:nvPr/>
        </p:nvSpPr>
        <p:spPr>
          <a:xfrm>
            <a:off x="0" y="3649"/>
            <a:ext cx="12192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 smtClean="0">
                <a:ea typeface="宋体"/>
                <a:cs typeface="Times New Roman"/>
              </a:rPr>
              <a:t>说说</a:t>
            </a:r>
            <a:r>
              <a:rPr lang="zh-CN" altLang="zh-CN" sz="2800" b="1" kern="100" dirty="0" smtClean="0">
                <a:ea typeface="宋体"/>
                <a:cs typeface="Times New Roman"/>
              </a:rPr>
              <a:t>以下特殊句式</a:t>
            </a:r>
            <a:r>
              <a:rPr lang="zh-CN" altLang="en-US" sz="2800" b="1" kern="100" dirty="0" smtClean="0">
                <a:ea typeface="宋体"/>
                <a:cs typeface="Times New Roman"/>
              </a:rPr>
              <a:t>的</a:t>
            </a:r>
            <a:r>
              <a:rPr lang="zh-CN" altLang="zh-CN" sz="2800" b="1" kern="100" dirty="0" smtClean="0">
                <a:ea typeface="宋体"/>
                <a:cs typeface="Times New Roman"/>
              </a:rPr>
              <a:t>类型</a:t>
            </a:r>
            <a:r>
              <a:rPr lang="zh-CN" altLang="zh-CN" sz="2800" b="1" kern="100" dirty="0">
                <a:ea typeface="宋体"/>
                <a:cs typeface="Times New Roman"/>
              </a:rPr>
              <a:t>，并翻译该句。</a:t>
            </a:r>
            <a:endParaRPr lang="zh-CN" altLang="zh-CN" kern="100" dirty="0">
              <a:ea typeface="宋体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1</a:t>
            </a:r>
            <a:r>
              <a:rPr lang="zh-CN" altLang="zh-CN" sz="2400" kern="100" dirty="0"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臣未之闻</a:t>
            </a:r>
            <a:r>
              <a:rPr lang="zh-CN" altLang="zh-CN" sz="2400" kern="100" dirty="0" smtClean="0">
                <a:solidFill>
                  <a:srgbClr val="000000"/>
                </a:solidFill>
                <a:ea typeface="宋体"/>
                <a:cs typeface="Times New Roman"/>
              </a:rPr>
              <a:t>也</a:t>
            </a:r>
            <a:endParaRPr lang="zh-CN" altLang="zh-CN" kern="100" dirty="0">
              <a:ea typeface="宋体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2</a:t>
            </a:r>
            <a:r>
              <a:rPr lang="zh-CN" altLang="zh-CN" sz="2400" kern="100" dirty="0"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莫之能御也</a:t>
            </a:r>
            <a:r>
              <a:rPr lang="en-US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   </a:t>
            </a:r>
            <a:endParaRPr lang="en-US" altLang="zh-CN" sz="2400" kern="100" dirty="0" smtClean="0">
              <a:solidFill>
                <a:srgbClr val="FF0000"/>
              </a:solidFill>
              <a:ea typeface="宋体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3</a:t>
            </a:r>
            <a:r>
              <a:rPr lang="zh-CN" altLang="zh-CN" sz="2400" kern="100" dirty="0"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牛何之 </a:t>
            </a:r>
            <a:r>
              <a:rPr lang="en-US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  </a:t>
            </a:r>
            <a:endParaRPr lang="en-US" altLang="zh-CN" sz="2400" kern="100" dirty="0" smtClean="0">
              <a:solidFill>
                <a:srgbClr val="FF0000"/>
              </a:solidFill>
              <a:ea typeface="宋体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4</a:t>
            </a:r>
            <a:r>
              <a:rPr lang="zh-CN" altLang="zh-CN" sz="2400" kern="100" dirty="0"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将以衅钟 </a:t>
            </a:r>
            <a:r>
              <a:rPr lang="en-US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  </a:t>
            </a:r>
            <a:endParaRPr lang="zh-CN" altLang="zh-CN" kern="100" dirty="0">
              <a:ea typeface="宋体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5</a:t>
            </a:r>
            <a:r>
              <a:rPr lang="zh-CN" altLang="zh-CN" sz="2400" kern="100" dirty="0"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我非爱其财而易之以羊也</a:t>
            </a:r>
            <a:r>
              <a:rPr lang="en-US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  </a:t>
            </a:r>
            <a:r>
              <a:rPr lang="en-US" altLang="zh-CN" sz="2400" kern="100" dirty="0" smtClean="0">
                <a:solidFill>
                  <a:srgbClr val="FF0000"/>
                </a:solidFill>
                <a:ea typeface="宋体"/>
                <a:cs typeface="Times New Roman"/>
              </a:rPr>
              <a:t> </a:t>
            </a:r>
            <a:endParaRPr lang="zh-CN" altLang="zh-CN" kern="100" dirty="0">
              <a:ea typeface="宋体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6</a:t>
            </a:r>
            <a:r>
              <a:rPr lang="zh-CN" altLang="zh-CN" sz="2400" kern="100" dirty="0"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然则一羽之不举</a:t>
            </a:r>
            <a:r>
              <a:rPr lang="en-US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   </a:t>
            </a:r>
            <a:r>
              <a:rPr lang="en-US" altLang="zh-CN" sz="2400" kern="100" dirty="0" smtClean="0">
                <a:solidFill>
                  <a:srgbClr val="FF0000"/>
                </a:solidFill>
                <a:ea typeface="宋体"/>
                <a:cs typeface="Times New Roman"/>
              </a:rPr>
              <a:t> </a:t>
            </a:r>
            <a:endParaRPr lang="zh-CN" altLang="zh-CN" kern="100" dirty="0">
              <a:ea typeface="宋体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7</a:t>
            </a:r>
            <a:r>
              <a:rPr lang="zh-CN" altLang="zh-CN" sz="2400" kern="100" dirty="0"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百姓之不见保</a:t>
            </a:r>
            <a:r>
              <a:rPr lang="en-US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  </a:t>
            </a:r>
            <a:r>
              <a:rPr lang="en-US" altLang="zh-CN" sz="2400" kern="100" dirty="0" smtClean="0">
                <a:solidFill>
                  <a:srgbClr val="FF0000"/>
                </a:solidFill>
                <a:ea typeface="宋体"/>
                <a:cs typeface="Times New Roman"/>
              </a:rPr>
              <a:t> </a:t>
            </a:r>
            <a:endParaRPr lang="zh-CN" altLang="zh-CN" kern="100" dirty="0">
              <a:ea typeface="宋体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8</a:t>
            </a:r>
            <a:r>
              <a:rPr lang="zh-CN" altLang="zh-CN" sz="2400" kern="100" dirty="0"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故王之不</a:t>
            </a:r>
            <a:r>
              <a:rPr lang="zh-CN" altLang="zh-CN" sz="2400" kern="100" dirty="0">
                <a:ea typeface="宋体"/>
                <a:cs typeface="Times New Roman"/>
              </a:rPr>
              <a:t>王，不为也，非不能也</a:t>
            </a:r>
            <a:r>
              <a:rPr lang="en-US" altLang="zh-CN" sz="2400" kern="100" dirty="0">
                <a:ea typeface="宋体"/>
                <a:cs typeface="Times New Roman"/>
              </a:rPr>
              <a:t>   </a:t>
            </a:r>
            <a:r>
              <a:rPr lang="en-US" altLang="zh-CN" sz="2400" kern="100" dirty="0" smtClean="0">
                <a:solidFill>
                  <a:srgbClr val="FF0000"/>
                </a:solidFill>
                <a:ea typeface="宋体"/>
                <a:cs typeface="Times New Roman"/>
              </a:rPr>
              <a:t> </a:t>
            </a:r>
            <a:endParaRPr lang="zh-CN" altLang="zh-CN" kern="100" dirty="0">
              <a:ea typeface="宋体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9</a:t>
            </a:r>
            <a:r>
              <a:rPr lang="zh-CN" altLang="zh-CN" sz="2400" kern="100" dirty="0"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树之以桑</a:t>
            </a:r>
            <a:r>
              <a:rPr lang="en-US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   </a:t>
            </a:r>
            <a:r>
              <a:rPr lang="en-US" altLang="zh-CN" sz="2400" kern="100" dirty="0" smtClean="0">
                <a:solidFill>
                  <a:srgbClr val="FF0000"/>
                </a:solidFill>
                <a:ea typeface="宋体"/>
                <a:cs typeface="Times New Roman"/>
              </a:rPr>
              <a:t> </a:t>
            </a:r>
            <a:endParaRPr lang="zh-CN" altLang="zh-CN" kern="100" dirty="0">
              <a:ea typeface="宋体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10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）申之以孝悌之义</a:t>
            </a:r>
            <a:r>
              <a:rPr lang="en-US" altLang="zh-CN" sz="2400" kern="100" dirty="0">
                <a:solidFill>
                  <a:srgbClr val="FF0000"/>
                </a:solidFill>
                <a:latin typeface="宋体"/>
                <a:ea typeface="宋体"/>
                <a:cs typeface="Times New Roman"/>
              </a:rPr>
              <a:t>   </a:t>
            </a:r>
            <a:r>
              <a:rPr lang="en-US" altLang="zh-CN" sz="2400" kern="100" dirty="0" smtClean="0">
                <a:solidFill>
                  <a:srgbClr val="FF0000"/>
                </a:solidFill>
                <a:ea typeface="宋体"/>
                <a:cs typeface="Times New Roman"/>
              </a:rPr>
              <a:t> </a:t>
            </a:r>
            <a:endParaRPr lang="zh-CN" altLang="zh-CN" kern="100" dirty="0">
              <a:ea typeface="宋体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11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）未之有也</a:t>
            </a:r>
            <a:r>
              <a:rPr lang="en-US" altLang="zh-CN" sz="2400" kern="100" dirty="0">
                <a:solidFill>
                  <a:srgbClr val="FF0000"/>
                </a:solidFill>
                <a:latin typeface="宋体"/>
                <a:ea typeface="宋体"/>
                <a:cs typeface="Times New Roman"/>
              </a:rPr>
              <a:t>    </a:t>
            </a:r>
            <a:r>
              <a:rPr lang="en-US" altLang="zh-CN" sz="2400" kern="100" dirty="0" smtClean="0">
                <a:solidFill>
                  <a:srgbClr val="FF0000"/>
                </a:solidFill>
                <a:ea typeface="宋体"/>
                <a:cs typeface="Times New Roman"/>
              </a:rPr>
              <a:t> </a:t>
            </a:r>
            <a:endParaRPr lang="zh-CN" altLang="zh-CN" kern="100" dirty="0">
              <a:ea typeface="宋体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extBox 1"/>
          <p:cNvSpPr txBox="1"/>
          <p:nvPr/>
        </p:nvSpPr>
        <p:spPr>
          <a:xfrm>
            <a:off x="188686" y="841103"/>
            <a:ext cx="11872685" cy="506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</a:rPr>
              <a:t>学习目标：</a:t>
            </a:r>
          </a:p>
          <a:p>
            <a:pPr>
              <a:lnSpc>
                <a:spcPct val="130000"/>
              </a:lnSpc>
            </a:pPr>
            <a:r>
              <a:rPr lang="en-US" altLang="zh-CN" sz="3600" dirty="0"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</a:rPr>
              <a:t>复习词类活用的相关用法，探究文言语段中的典型词类活用现象；</a:t>
            </a:r>
          </a:p>
          <a:p>
            <a:pPr>
              <a:lnSpc>
                <a:spcPct val="130000"/>
              </a:lnSpc>
            </a:pPr>
            <a:r>
              <a:rPr lang="en-US" altLang="zh-CN" sz="3600" dirty="0"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</a:rPr>
              <a:t>复习常见的几种特殊句式，探究文言语段中典型的特殊句式；</a:t>
            </a:r>
          </a:p>
          <a:p>
            <a:pPr>
              <a:lnSpc>
                <a:spcPct val="130000"/>
              </a:lnSpc>
            </a:pPr>
            <a:r>
              <a:rPr lang="en-US" altLang="zh-CN" sz="3600" dirty="0">
                <a:latin typeface="Arial" panose="020B060402020202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</a:rPr>
              <a:t>增强观察文言文词语活用、句子语序变化的意识，提高理解、翻译文言文的准确性</a:t>
            </a:r>
            <a:r>
              <a:rPr lang="zh-CN" altLang="en-US" sz="3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zh-CN" altLang="en-US" sz="3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矩形 1"/>
          <p:cNvSpPr/>
          <p:nvPr/>
        </p:nvSpPr>
        <p:spPr>
          <a:xfrm>
            <a:off x="0" y="182880"/>
            <a:ext cx="12192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kern="100" dirty="0">
                <a:ea typeface="宋体"/>
                <a:cs typeface="Times New Roman"/>
              </a:rPr>
              <a:t>说说</a:t>
            </a:r>
            <a:r>
              <a:rPr lang="zh-CN" altLang="zh-CN" sz="2800" b="1" kern="100" dirty="0">
                <a:ea typeface="宋体"/>
                <a:cs typeface="Times New Roman"/>
              </a:rPr>
              <a:t>以下特殊句式</a:t>
            </a:r>
            <a:r>
              <a:rPr lang="zh-CN" altLang="en-US" sz="2800" b="1" kern="100" dirty="0">
                <a:ea typeface="宋体"/>
                <a:cs typeface="Times New Roman"/>
              </a:rPr>
              <a:t>的</a:t>
            </a:r>
            <a:r>
              <a:rPr lang="zh-CN" altLang="zh-CN" sz="2800" b="1" kern="100" dirty="0">
                <a:ea typeface="宋体"/>
                <a:cs typeface="Times New Roman"/>
              </a:rPr>
              <a:t>类型，并翻译该句。</a:t>
            </a:r>
            <a:endParaRPr lang="zh-CN" altLang="zh-CN" sz="2800" kern="100" dirty="0">
              <a:ea typeface="宋体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CN" altLang="zh-CN" sz="2400" kern="100" dirty="0" smtClean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1</a:t>
            </a:r>
            <a:r>
              <a:rPr lang="zh-CN" altLang="zh-CN" sz="2400" kern="100" dirty="0"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臣未之闻也</a:t>
            </a:r>
            <a:r>
              <a:rPr lang="en-US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       </a:t>
            </a:r>
            <a:r>
              <a:rPr lang="zh-CN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宾语前置，“ 臣未闻之也”（我没有听说过这事）</a:t>
            </a:r>
            <a:r>
              <a:rPr lang="en-US" altLang="zh-CN" sz="2400" kern="100" dirty="0">
                <a:ea typeface="宋体"/>
                <a:cs typeface="Times New Roman"/>
              </a:rPr>
              <a:t>         </a:t>
            </a:r>
            <a:endParaRPr lang="zh-CN" altLang="zh-CN" kern="100" dirty="0">
              <a:ea typeface="宋体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CN" altLang="zh-CN" sz="2400" kern="100" dirty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2</a:t>
            </a:r>
            <a:r>
              <a:rPr lang="zh-CN" altLang="zh-CN" sz="2400" kern="100" dirty="0"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莫之能御也</a:t>
            </a:r>
            <a:r>
              <a:rPr lang="en-US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   </a:t>
            </a:r>
            <a:r>
              <a:rPr lang="zh-CN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宾语前置， “ 莫能御之也”（没有人可以抵御他）</a:t>
            </a:r>
            <a:endParaRPr lang="zh-CN" altLang="zh-CN" kern="100" dirty="0">
              <a:ea typeface="宋体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CN" altLang="zh-CN" sz="2400" kern="100" dirty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3</a:t>
            </a:r>
            <a:r>
              <a:rPr lang="zh-CN" altLang="zh-CN" sz="2400" kern="100" dirty="0"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牛何之 </a:t>
            </a:r>
            <a:r>
              <a:rPr lang="en-US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  </a:t>
            </a:r>
            <a:r>
              <a:rPr lang="zh-CN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宾语前置，“ 牛之何”（牛要去哪里）</a:t>
            </a:r>
            <a:endParaRPr lang="zh-CN" altLang="zh-CN" kern="100" dirty="0">
              <a:ea typeface="宋体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CN" altLang="zh-CN" sz="2400" kern="100" dirty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4</a:t>
            </a:r>
            <a:r>
              <a:rPr lang="zh-CN" altLang="zh-CN" sz="2400" kern="100" dirty="0"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将以衅钟 </a:t>
            </a:r>
            <a:r>
              <a:rPr lang="en-US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  </a:t>
            </a:r>
            <a:r>
              <a:rPr lang="zh-CN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介词宾语省略，“将以之衅钟”（将用它（的血）来涂在钟上行祭）</a:t>
            </a:r>
            <a:r>
              <a:rPr lang="en-US" altLang="zh-CN" sz="2400" kern="100" dirty="0">
                <a:ea typeface="宋体"/>
                <a:cs typeface="Times New Roman"/>
              </a:rPr>
              <a:t>             </a:t>
            </a:r>
            <a:endParaRPr lang="zh-CN" altLang="zh-CN" kern="100" dirty="0">
              <a:ea typeface="宋体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CN" altLang="zh-CN" sz="2400" kern="100" dirty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5</a:t>
            </a:r>
            <a:r>
              <a:rPr lang="zh-CN" altLang="zh-CN" sz="2400" kern="100" dirty="0"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我非爱其财而易之以羊也</a:t>
            </a:r>
            <a:r>
              <a:rPr lang="en-US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  </a:t>
            </a:r>
            <a:r>
              <a:rPr lang="zh-CN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状语后置，“以羊易之”（我不是吝啬钱财才以羊换掉牛的）</a:t>
            </a:r>
            <a:endParaRPr lang="zh-CN" altLang="zh-CN" kern="100" dirty="0">
              <a:ea typeface="宋体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CN" altLang="zh-CN" sz="2400" kern="100" dirty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6</a:t>
            </a:r>
            <a:r>
              <a:rPr lang="zh-CN" altLang="zh-CN" sz="2400" kern="100" dirty="0"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然则一羽之不举</a:t>
            </a:r>
            <a:r>
              <a:rPr lang="en-US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   </a:t>
            </a:r>
            <a:r>
              <a:rPr lang="zh-CN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宾语前置句，应为“不举一羽”，“之”提宾标志（既然这样，那么不能够举起一根羽毛</a:t>
            </a:r>
            <a:r>
              <a:rPr lang="zh-CN" altLang="zh-CN" sz="2400" kern="100" dirty="0" smtClean="0">
                <a:solidFill>
                  <a:srgbClr val="FF0000"/>
                </a:solidFill>
                <a:ea typeface="宋体"/>
                <a:cs typeface="Times New Roman"/>
              </a:rPr>
              <a:t>）</a:t>
            </a:r>
            <a:endParaRPr lang="en-US" altLang="zh-CN" sz="2400" kern="100" dirty="0" smtClean="0">
              <a:solidFill>
                <a:srgbClr val="FF0000"/>
              </a:solidFill>
              <a:ea typeface="宋体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CN" altLang="en-US" sz="2400" kern="100" dirty="0" smtClean="0">
                <a:solidFill>
                  <a:srgbClr val="FF0000"/>
                </a:solidFill>
                <a:ea typeface="宋体"/>
                <a:cs typeface="Times New Roman"/>
              </a:rPr>
              <a:t>（</a:t>
            </a:r>
            <a:r>
              <a:rPr lang="en-US" altLang="zh-CN" sz="2400" kern="100" dirty="0" smtClean="0">
                <a:solidFill>
                  <a:srgbClr val="FF0000"/>
                </a:solidFill>
                <a:ea typeface="宋体"/>
                <a:cs typeface="Times New Roman"/>
              </a:rPr>
              <a:t>7</a:t>
            </a:r>
            <a:r>
              <a:rPr lang="zh-CN" altLang="en-US" sz="2400" kern="100" dirty="0" smtClean="0">
                <a:solidFill>
                  <a:srgbClr val="FF0000"/>
                </a:solidFill>
                <a:ea typeface="宋体"/>
                <a:cs typeface="Times New Roman"/>
              </a:rPr>
              <a:t>）</a:t>
            </a:r>
            <a:r>
              <a:rPr lang="zh-CN" altLang="en-US" sz="2400" kern="100" dirty="0">
                <a:solidFill>
                  <a:srgbClr val="000000"/>
                </a:solidFill>
                <a:ea typeface="宋体"/>
                <a:cs typeface="Times New Roman"/>
              </a:rPr>
              <a:t>舆薪之</a:t>
            </a:r>
            <a:r>
              <a:rPr lang="zh-CN" altLang="en-US" sz="2400" kern="100" dirty="0" smtClean="0">
                <a:solidFill>
                  <a:srgbClr val="000000"/>
                </a:solidFill>
                <a:ea typeface="宋体"/>
                <a:cs typeface="Times New Roman"/>
              </a:rPr>
              <a:t>不见        </a:t>
            </a:r>
            <a:r>
              <a:rPr lang="zh-CN" altLang="en-US" sz="2400" kern="100" dirty="0" smtClean="0">
                <a:solidFill>
                  <a:srgbClr val="FF0000"/>
                </a:solidFill>
                <a:ea typeface="宋体"/>
                <a:cs typeface="Times New Roman"/>
              </a:rPr>
              <a:t>宾语</a:t>
            </a:r>
            <a:r>
              <a:rPr lang="zh-CN" altLang="en-US" sz="2400" kern="100" dirty="0">
                <a:solidFill>
                  <a:srgbClr val="FF0000"/>
                </a:solidFill>
                <a:ea typeface="宋体"/>
                <a:cs typeface="Times New Roman"/>
              </a:rPr>
              <a:t>前置</a:t>
            </a:r>
            <a:r>
              <a:rPr lang="zh-CN" altLang="en-US" sz="2400" kern="100" dirty="0">
                <a:solidFill>
                  <a:srgbClr val="FF0000"/>
                </a:solidFill>
                <a:ea typeface="宋体"/>
                <a:cs typeface="Times New Roman"/>
              </a:rPr>
              <a:t>句，应为“不见舆薪”，“之”提宾</a:t>
            </a:r>
            <a:r>
              <a:rPr lang="zh-CN" altLang="en-US" sz="2400" kern="100" dirty="0" smtClean="0">
                <a:solidFill>
                  <a:srgbClr val="FF0000"/>
                </a:solidFill>
                <a:ea typeface="宋体"/>
                <a:cs typeface="Times New Roman"/>
              </a:rPr>
              <a:t>标志（看不见整车的柴）</a:t>
            </a:r>
            <a:endParaRPr lang="zh-CN" altLang="zh-CN" sz="2400" kern="100" dirty="0">
              <a:solidFill>
                <a:srgbClr val="FF0000"/>
              </a:solidFill>
              <a:ea typeface="宋体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CN" altLang="zh-CN" sz="2400" kern="100" dirty="0" smtClean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8</a:t>
            </a:r>
            <a:r>
              <a:rPr lang="zh-CN" altLang="zh-CN" sz="2400" kern="100" dirty="0" smtClean="0"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百姓之不见保</a:t>
            </a:r>
            <a:r>
              <a:rPr lang="en-US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  </a:t>
            </a:r>
            <a:r>
              <a:rPr lang="zh-CN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被动句，“见”表被动（老百姓没有被爱护）</a:t>
            </a:r>
            <a:endParaRPr lang="zh-CN" altLang="zh-CN" kern="100" dirty="0">
              <a:ea typeface="宋体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CN" altLang="zh-CN" sz="2400" kern="100" dirty="0" smtClean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9</a:t>
            </a:r>
            <a:r>
              <a:rPr lang="zh-CN" altLang="zh-CN" sz="2400" kern="100" dirty="0" smtClean="0"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故王之不</a:t>
            </a:r>
            <a:r>
              <a:rPr lang="zh-CN" altLang="zh-CN" sz="2400" kern="100" dirty="0">
                <a:ea typeface="宋体"/>
                <a:cs typeface="Times New Roman"/>
              </a:rPr>
              <a:t>王，不为也，非不能也</a:t>
            </a:r>
            <a:r>
              <a:rPr lang="en-US" altLang="zh-CN" sz="2400" kern="100" dirty="0">
                <a:ea typeface="宋体"/>
                <a:cs typeface="Times New Roman"/>
              </a:rPr>
              <a:t>   </a:t>
            </a:r>
            <a:r>
              <a:rPr lang="zh-CN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判断句，“也”表判断（所以大王您不能称王，是不肯做，而不是不能做）</a:t>
            </a:r>
            <a:endParaRPr lang="zh-CN" altLang="zh-CN" kern="100" dirty="0">
              <a:ea typeface="宋体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CN" altLang="zh-CN" sz="2400" kern="100" dirty="0" smtClean="0">
                <a:ea typeface="宋体"/>
                <a:cs typeface="Times New Roman"/>
              </a:rPr>
              <a:t>（</a:t>
            </a:r>
            <a:r>
              <a:rPr lang="en-US" altLang="zh-CN" sz="2400" kern="100" dirty="0" smtClean="0">
                <a:ea typeface="宋体"/>
                <a:cs typeface="Times New Roman"/>
              </a:rPr>
              <a:t>10</a:t>
            </a:r>
            <a:r>
              <a:rPr lang="zh-CN" altLang="zh-CN" sz="2400" kern="100" dirty="0" smtClean="0"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树之以桑</a:t>
            </a:r>
            <a:r>
              <a:rPr lang="en-US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   </a:t>
            </a:r>
            <a:r>
              <a:rPr lang="zh-CN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状语后置，应为“以桑树之”（把桑树种上）</a:t>
            </a:r>
            <a:r>
              <a:rPr lang="en-US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   </a:t>
            </a:r>
            <a:r>
              <a:rPr lang="en-US" altLang="zh-CN" sz="2400" kern="100" dirty="0">
                <a:ea typeface="宋体"/>
                <a:cs typeface="Times New Roman"/>
              </a:rPr>
              <a:t>                 </a:t>
            </a:r>
            <a:endParaRPr lang="zh-CN" altLang="zh-CN" kern="100" dirty="0">
              <a:ea typeface="宋体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CN" altLang="zh-CN" sz="2400" kern="100" dirty="0" smtClean="0">
                <a:solidFill>
                  <a:srgbClr val="000000"/>
                </a:solidFill>
                <a:ea typeface="宋体"/>
                <a:cs typeface="Times New Roman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ea typeface="宋体"/>
                <a:cs typeface="Times New Roman"/>
              </a:rPr>
              <a:t>11</a:t>
            </a:r>
            <a:r>
              <a:rPr lang="zh-CN" altLang="zh-CN" sz="2400" kern="100" dirty="0" smtClean="0">
                <a:solidFill>
                  <a:srgbClr val="000000"/>
                </a:solidFill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申之以孝悌之义</a:t>
            </a:r>
            <a:r>
              <a:rPr lang="en-US" altLang="zh-CN" sz="2400" kern="100" dirty="0">
                <a:solidFill>
                  <a:srgbClr val="FF0000"/>
                </a:solidFill>
                <a:latin typeface="宋体"/>
                <a:ea typeface="宋体"/>
                <a:cs typeface="Times New Roman"/>
              </a:rPr>
              <a:t>   </a:t>
            </a:r>
            <a:r>
              <a:rPr lang="zh-CN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状语后置，应为“以孝悌之义申之”（谨慎地对待学校的教育）</a:t>
            </a:r>
            <a:endParaRPr lang="zh-CN" altLang="zh-CN" kern="100" dirty="0">
              <a:ea typeface="宋体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CN" altLang="zh-CN" sz="2400" kern="100" dirty="0" smtClean="0">
                <a:solidFill>
                  <a:srgbClr val="000000"/>
                </a:solidFill>
                <a:ea typeface="宋体"/>
                <a:cs typeface="Times New Roman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ea typeface="宋体"/>
                <a:cs typeface="Times New Roman"/>
              </a:rPr>
              <a:t>12</a:t>
            </a:r>
            <a:r>
              <a:rPr lang="zh-CN" altLang="zh-CN" sz="2400" kern="100" dirty="0" smtClean="0">
                <a:solidFill>
                  <a:srgbClr val="000000"/>
                </a:solidFill>
                <a:ea typeface="宋体"/>
                <a:cs typeface="Times New Roman"/>
              </a:rPr>
              <a:t>）</a:t>
            </a:r>
            <a:r>
              <a:rPr lang="zh-CN" altLang="zh-CN" sz="2400" kern="100" dirty="0">
                <a:solidFill>
                  <a:srgbClr val="000000"/>
                </a:solidFill>
                <a:ea typeface="宋体"/>
                <a:cs typeface="Times New Roman"/>
              </a:rPr>
              <a:t>未之有也</a:t>
            </a:r>
            <a:r>
              <a:rPr lang="en-US" altLang="zh-CN" sz="2400" kern="100" dirty="0">
                <a:solidFill>
                  <a:srgbClr val="FF0000"/>
                </a:solidFill>
                <a:latin typeface="宋体"/>
                <a:ea typeface="宋体"/>
                <a:cs typeface="Times New Roman"/>
              </a:rPr>
              <a:t>    </a:t>
            </a:r>
            <a:r>
              <a:rPr lang="zh-CN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宾语前置，应为“未有之也”，否定句中，代词做宾语，前置</a:t>
            </a:r>
            <a:r>
              <a:rPr lang="en-US" altLang="zh-CN" sz="2400" kern="100" dirty="0">
                <a:latin typeface="宋体"/>
                <a:ea typeface="宋体"/>
                <a:cs typeface="Times New Roman"/>
              </a:rPr>
              <a:t>  </a:t>
            </a:r>
            <a:r>
              <a:rPr lang="zh-CN" altLang="zh-CN" sz="2400" kern="100" dirty="0">
                <a:solidFill>
                  <a:srgbClr val="FF0000"/>
                </a:solidFill>
                <a:ea typeface="宋体"/>
                <a:cs typeface="Times New Roman"/>
              </a:rPr>
              <a:t>（没有这样的事）   </a:t>
            </a:r>
            <a:r>
              <a:rPr lang="en-US" altLang="zh-CN" kern="100" dirty="0">
                <a:solidFill>
                  <a:srgbClr val="FF0000"/>
                </a:solidFill>
                <a:latin typeface="宋体"/>
                <a:ea typeface="宋体"/>
                <a:cs typeface="Times New Roman"/>
              </a:rPr>
              <a:t>            </a:t>
            </a:r>
            <a:endParaRPr lang="zh-CN" altLang="zh-CN" kern="100" dirty="0">
              <a:ea typeface="宋体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extBox 1"/>
          <p:cNvSpPr txBox="1"/>
          <p:nvPr/>
        </p:nvSpPr>
        <p:spPr>
          <a:xfrm>
            <a:off x="0" y="1863963"/>
            <a:ext cx="12192000" cy="2413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拓展阅读和研究：</a:t>
            </a:r>
            <a:endParaRPr lang="en-US" altLang="zh-CN" sz="40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阅读</a:t>
            </a:r>
            <a:r>
              <a:rPr lang="zh-CN" altLang="en-US" sz="4000" dirty="0">
                <a:latin typeface="Arial" panose="020B0604020202020204" pitchFamily="34" charset="0"/>
                <a:ea typeface="微软雅黑" panose="020B0503020204020204" pitchFamily="34" charset="-122"/>
              </a:rPr>
              <a:t>拓展资料</a:t>
            </a:r>
            <a:r>
              <a:rPr lang="en-US" altLang="zh-CN" sz="4000" dirty="0">
                <a:latin typeface="Arial" panose="020B060402020202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4000" dirty="0">
                <a:latin typeface="Arial" panose="020B0604020202020204" pitchFamily="34" charset="0"/>
                <a:ea typeface="微软雅黑" panose="020B0503020204020204" pitchFamily="34" charset="-122"/>
              </a:rPr>
              <a:t>浅谈如何判别文言文特殊句式</a:t>
            </a:r>
            <a:r>
              <a:rPr lang="en-US" altLang="zh-CN" sz="4000" dirty="0"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  <a:r>
              <a:rPr lang="zh-CN" altLang="en-US" sz="4000" dirty="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4000" dirty="0">
                <a:latin typeface="Arial" panose="020B060402020202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4000" dirty="0">
                <a:latin typeface="Arial" panose="020B0604020202020204" pitchFamily="34" charset="0"/>
                <a:ea typeface="微软雅黑" panose="020B0503020204020204" pitchFamily="34" charset="-122"/>
              </a:rPr>
              <a:t>巧妙把握文言文中的词类活用</a:t>
            </a:r>
            <a:r>
              <a:rPr lang="en-US" altLang="zh-CN" sz="4000" dirty="0"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  <a:endParaRPr lang="zh-CN" altLang="en-US" sz="40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048630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1048631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extBox 1"/>
          <p:cNvSpPr txBox="1"/>
          <p:nvPr/>
        </p:nvSpPr>
        <p:spPr>
          <a:xfrm>
            <a:off x="152400" y="2084604"/>
            <a:ext cx="12192000" cy="38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什么是词类活用？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“词在具体的运用中， 遵循一定的语言习惯及措辞的习惯而临时改变其意义、词性和语法性能，即甲类词当乙类词运用。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为什么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文言文中会出现词类活用现象？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     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许多学者认为主要是古代词汇不丰富和语法欠精密造成的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59480" y="304800"/>
            <a:ext cx="4339650" cy="1095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5400" dirty="0" smtClean="0">
                <a:latin typeface="+mn-ea"/>
              </a:rPr>
              <a:t>一、词类活用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extBox 1"/>
          <p:cNvSpPr txBox="1"/>
          <p:nvPr/>
        </p:nvSpPr>
        <p:spPr>
          <a:xfrm>
            <a:off x="0" y="274320"/>
            <a:ext cx="1219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kern="100" dirty="0" smtClean="0">
                <a:ea typeface="宋体"/>
                <a:cs typeface="Times New Roman"/>
              </a:rPr>
              <a:t>复习</a:t>
            </a:r>
            <a:r>
              <a:rPr lang="zh-CN" altLang="zh-CN" sz="2800" b="1" kern="100" dirty="0">
                <a:ea typeface="宋体"/>
                <a:cs typeface="Times New Roman"/>
              </a:rPr>
              <a:t>课内词类活用现象：请你指出下列各句中的词类活用现象并翻译。</a:t>
            </a:r>
            <a:endParaRPr lang="zh-CN" altLang="zh-CN" b="1" kern="100" dirty="0">
              <a:ea typeface="宋体"/>
              <a:cs typeface="Times New Roman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①侍中、侍郎郭攸之、费祎、董允等，此皆良实 ——《出师表》</a:t>
            </a: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②是故圣益圣，愚益愚——《师说》</a:t>
            </a: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③</a:t>
            </a:r>
            <a:r>
              <a:rPr lang="zh-CN" altLang="en-US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假舟楫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者，非能水也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——《</a:t>
            </a:r>
            <a:r>
              <a:rPr lang="zh-CN" altLang="en-US" sz="28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劝学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》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④</a:t>
            </a:r>
            <a:r>
              <a:rPr lang="zh-CN" altLang="zh-CN" sz="2800" b="1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况吾与子渔樵于江渚之上——《前赤壁赋》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⑤闻寡人之耳者，受下赏——《邹忌讽齐王纳谏》</a:t>
            </a: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⑥舞幽壑之潜蛟——《前赤壁赋》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⑦不耻相师——《师说》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⑧吾从而师之——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《师说》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extBox 1"/>
          <p:cNvSpPr txBox="1"/>
          <p:nvPr/>
        </p:nvSpPr>
        <p:spPr>
          <a:xfrm>
            <a:off x="0" y="426720"/>
            <a:ext cx="12192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800" b="1" kern="100" dirty="0" smtClean="0">
                <a:solidFill>
                  <a:srgbClr val="494B4D"/>
                </a:solidFill>
                <a:ea typeface="宋体"/>
                <a:cs typeface="Times New Roman"/>
              </a:rPr>
              <a:t>复习</a:t>
            </a:r>
            <a:r>
              <a:rPr lang="zh-CN" altLang="zh-CN" sz="2800" b="1" kern="100" dirty="0">
                <a:solidFill>
                  <a:srgbClr val="494B4D"/>
                </a:solidFill>
                <a:ea typeface="宋体"/>
                <a:cs typeface="Times New Roman"/>
              </a:rPr>
              <a:t>课内词类活用现象：请你指出下列各句中的词类活用现象并翻译</a:t>
            </a:r>
            <a:r>
              <a:rPr lang="zh-CN" altLang="zh-CN" sz="2800" b="1" kern="100" dirty="0" smtClean="0">
                <a:solidFill>
                  <a:srgbClr val="494B4D"/>
                </a:solidFill>
                <a:ea typeface="宋体"/>
                <a:cs typeface="Times New Roman"/>
              </a:rPr>
              <a:t>。</a:t>
            </a:r>
            <a:endParaRPr lang="en-US" altLang="zh-CN" b="1" kern="100" dirty="0">
              <a:solidFill>
                <a:srgbClr val="494B4D"/>
              </a:solidFill>
              <a:ea typeface="宋体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①</a:t>
            </a:r>
            <a:r>
              <a:rPr lang="zh-CN" altLang="zh-CN" sz="2400" b="1" kern="100" dirty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侍中、侍郎郭攸之、费祎、董允等，此皆</a:t>
            </a:r>
            <a:r>
              <a:rPr lang="zh-CN" altLang="zh-CN" sz="24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良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实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。良实</a:t>
            </a:r>
            <a:r>
              <a:rPr lang="en-US" altLang="zh-CN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:</a:t>
            </a:r>
            <a:r>
              <a:rPr lang="zh-CN" altLang="en-US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形容词作名词（善良诚实的人）</a:t>
            </a:r>
            <a:r>
              <a:rPr lang="zh-CN" altLang="zh-CN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②</a:t>
            </a:r>
            <a:r>
              <a:rPr lang="zh-CN" altLang="zh-CN" sz="2400" b="1" kern="100" dirty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是故</a:t>
            </a:r>
            <a:r>
              <a:rPr lang="zh-CN" altLang="zh-CN" sz="24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圣</a:t>
            </a:r>
            <a:r>
              <a:rPr lang="zh-CN" altLang="zh-CN" sz="2400" b="1" kern="100" dirty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益圣，</a:t>
            </a:r>
            <a:r>
              <a:rPr lang="zh-CN" altLang="zh-CN" sz="24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愚</a:t>
            </a:r>
            <a:r>
              <a:rPr lang="zh-CN" altLang="zh-CN" sz="2400" b="1" kern="100" dirty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益</a:t>
            </a:r>
            <a:r>
              <a:rPr lang="zh-CN" altLang="zh-CN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愚</a:t>
            </a:r>
            <a:r>
              <a:rPr lang="zh-CN" altLang="en-US" sz="2400" b="1" kern="100" dirty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 </a:t>
            </a:r>
            <a:r>
              <a:rPr lang="zh-CN" altLang="en-US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                       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圣；愚</a:t>
            </a:r>
            <a:r>
              <a:rPr lang="zh-CN" altLang="en-US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：</a:t>
            </a:r>
            <a:r>
              <a:rPr lang="zh-CN" altLang="en-US" sz="2400" b="1" kern="100" dirty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形容词作</a:t>
            </a:r>
            <a:r>
              <a:rPr lang="zh-CN" altLang="en-US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名词（圣人；愚人）</a:t>
            </a:r>
            <a:r>
              <a:rPr lang="zh-CN" altLang="zh-CN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③</a:t>
            </a:r>
            <a:r>
              <a:rPr lang="zh-CN" altLang="en-US" sz="2400" b="1" kern="100" dirty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假舟楫者，非能</a:t>
            </a:r>
            <a:r>
              <a:rPr lang="zh-CN" altLang="en-US" sz="24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水</a:t>
            </a:r>
            <a:r>
              <a:rPr lang="zh-CN" altLang="en-US" sz="2400" b="1" kern="100" dirty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也</a:t>
            </a:r>
            <a:r>
              <a:rPr lang="en-US" altLang="zh-CN" sz="2400" b="1" kern="100" dirty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——《</a:t>
            </a:r>
            <a:r>
              <a:rPr lang="zh-CN" altLang="en-US" sz="2400" b="1" kern="100" dirty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劝学</a:t>
            </a:r>
            <a:r>
              <a:rPr lang="en-US" altLang="zh-CN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》            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水</a:t>
            </a:r>
            <a:r>
              <a:rPr lang="zh-CN" altLang="en-US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：名词作动词（游泳）</a:t>
            </a:r>
            <a:endParaRPr lang="en-US" altLang="zh-CN" sz="2400" b="1" kern="100" dirty="0" smtClean="0">
              <a:solidFill>
                <a:srgbClr val="494B4D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④</a:t>
            </a:r>
            <a:r>
              <a:rPr lang="zh-CN" altLang="zh-CN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况吾与子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渔樵</a:t>
            </a:r>
            <a:r>
              <a:rPr lang="zh-CN" altLang="zh-CN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于江渚之上</a:t>
            </a:r>
            <a:r>
              <a:rPr lang="en-US" altLang="zh-CN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                    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渔樵</a:t>
            </a:r>
            <a:r>
              <a:rPr lang="zh-CN" altLang="en-US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：名词作动词（捕鱼、砍柴）</a:t>
            </a:r>
            <a:endParaRPr lang="en-US" altLang="zh-CN" sz="2400" b="1" kern="1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⑤</a:t>
            </a:r>
            <a:r>
              <a:rPr lang="zh-CN" altLang="zh-CN" sz="24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闻</a:t>
            </a:r>
            <a:r>
              <a:rPr lang="zh-CN" altLang="zh-CN" sz="2400" b="1" kern="100" dirty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寡人之耳者，受下</a:t>
            </a:r>
            <a:r>
              <a:rPr lang="zh-CN" altLang="zh-CN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赏</a:t>
            </a:r>
            <a:r>
              <a:rPr lang="en-US" altLang="zh-CN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                 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闻</a:t>
            </a:r>
            <a:r>
              <a:rPr lang="zh-CN" altLang="en-US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：使动用法</a:t>
            </a:r>
            <a:r>
              <a:rPr lang="zh-CN" altLang="en-US" sz="2400" b="1" kern="100" dirty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（</a:t>
            </a:r>
            <a:r>
              <a:rPr lang="zh-CN" altLang="en-US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使</a:t>
            </a:r>
            <a:r>
              <a:rPr lang="en-US" altLang="zh-CN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······</a:t>
            </a:r>
            <a:r>
              <a:rPr lang="zh-CN" altLang="en-US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闻）</a:t>
            </a:r>
            <a:r>
              <a:rPr lang="en-US" altLang="zh-CN" sz="2400" b="1" kern="100" dirty="0" smtClean="0">
                <a:solidFill>
                  <a:srgbClr val="494B4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         </a:t>
            </a:r>
            <a:r>
              <a:rPr lang="zh-CN" altLang="zh-CN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⑥</a:t>
            </a:r>
            <a:r>
              <a:rPr lang="zh-CN" altLang="zh-CN" sz="24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舞</a:t>
            </a:r>
            <a:r>
              <a:rPr lang="zh-CN" altLang="zh-CN" sz="2400" b="1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幽壑之潜</a:t>
            </a:r>
            <a:r>
              <a:rPr lang="zh-CN" altLang="zh-CN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蛟</a:t>
            </a:r>
            <a:r>
              <a:rPr lang="en-US" altLang="zh-CN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                              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舞</a:t>
            </a:r>
            <a:r>
              <a:rPr lang="zh-CN" altLang="en-US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：使动用法</a:t>
            </a:r>
            <a:r>
              <a:rPr lang="zh-CN" altLang="en-US" sz="2400" b="1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（</a:t>
            </a:r>
            <a:r>
              <a:rPr lang="zh-CN" altLang="en-US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使</a:t>
            </a:r>
            <a:r>
              <a:rPr lang="en-US" altLang="zh-CN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······</a:t>
            </a:r>
            <a:r>
              <a:rPr lang="zh-CN" altLang="en-US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起舞）</a:t>
            </a:r>
            <a:r>
              <a:rPr lang="zh-CN" altLang="zh-CN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⑦</a:t>
            </a:r>
            <a:r>
              <a:rPr lang="zh-CN" altLang="zh-CN" sz="2400" b="1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不</a:t>
            </a:r>
            <a:r>
              <a:rPr lang="zh-CN" altLang="zh-CN" sz="24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耻</a:t>
            </a:r>
            <a:r>
              <a:rPr lang="zh-CN" altLang="zh-CN" sz="2400" b="1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相</a:t>
            </a:r>
            <a:r>
              <a:rPr lang="zh-CN" altLang="zh-CN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师</a:t>
            </a:r>
            <a:r>
              <a:rPr lang="en-US" altLang="zh-CN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                                  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耻</a:t>
            </a:r>
            <a:r>
              <a:rPr lang="zh-CN" altLang="en-US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：意动用法（以</a:t>
            </a:r>
            <a:r>
              <a:rPr lang="en-US" altLang="zh-CN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······</a:t>
            </a:r>
            <a:r>
              <a:rPr lang="zh-CN" altLang="en-US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为耻）</a:t>
            </a:r>
            <a:endParaRPr lang="en-US" altLang="zh-CN" sz="2400" b="1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⑧</a:t>
            </a:r>
            <a:r>
              <a:rPr lang="zh-CN" altLang="zh-CN" sz="2400" b="1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吾从而</a:t>
            </a:r>
            <a:r>
              <a:rPr lang="zh-CN" altLang="zh-CN" sz="24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师</a:t>
            </a:r>
            <a:r>
              <a:rPr lang="zh-CN" altLang="zh-CN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之</a:t>
            </a:r>
            <a:r>
              <a:rPr lang="en-US" altLang="zh-CN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                                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师</a:t>
            </a:r>
            <a:r>
              <a:rPr lang="zh-CN" altLang="en-US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：意动用法（以</a:t>
            </a:r>
            <a:r>
              <a:rPr lang="en-US" altLang="zh-CN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······</a:t>
            </a:r>
            <a:r>
              <a:rPr lang="zh-CN" altLang="en-US" sz="24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为师）</a:t>
            </a:r>
            <a:endParaRPr lang="en-US" altLang="zh-CN" sz="2400" b="1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extBox 1"/>
          <p:cNvSpPr txBox="1"/>
          <p:nvPr/>
        </p:nvSpPr>
        <p:spPr>
          <a:xfrm>
            <a:off x="0" y="196668"/>
            <a:ext cx="12017829" cy="681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r>
              <a:rPr lang="zh-CN" altLang="en-US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以上的词类活用，同学们是怎么判断出来的呢？</a:t>
            </a:r>
            <a:endParaRPr lang="en-US" altLang="zh-CN" sz="3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一、语法判断法</a:t>
            </a:r>
            <a:endParaRPr lang="zh-CN" altLang="en-US" sz="32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汉语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句子</a:t>
            </a:r>
            <a:r>
              <a:rPr lang="zh-CN" altLang="en-US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结构：</a:t>
            </a:r>
            <a:endParaRPr lang="en-US" altLang="zh-CN" sz="3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     </a:t>
            </a:r>
            <a:r>
              <a:rPr lang="zh-CN" alt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定语）主语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[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状语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]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谓语（定语）宾语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例</a:t>
            </a:r>
            <a:r>
              <a:rPr lang="zh-CN" altLang="en-US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②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是故圣益圣，愚益愚</a:t>
            </a: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——《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师说</a:t>
            </a: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</a:p>
          <a:p>
            <a:pPr>
              <a:lnSpc>
                <a:spcPct val="130000"/>
              </a:lnSpc>
            </a:pPr>
            <a:r>
              <a:rPr lang="en-US" altLang="zh-CN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 ③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假舟楫者，非能水也</a:t>
            </a: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——《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劝学</a:t>
            </a:r>
            <a:r>
              <a:rPr lang="en-US" altLang="zh-CN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</a:p>
          <a:p>
            <a:pPr>
              <a:lnSpc>
                <a:spcPct val="130000"/>
              </a:lnSpc>
            </a:pPr>
            <a:r>
              <a:rPr lang="en-US" altLang="zh-CN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 ④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况吾与子渔樵于江渚之上</a:t>
            </a: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——《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前赤壁赋</a:t>
            </a: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</a:p>
          <a:p>
            <a:pPr>
              <a:lnSpc>
                <a:spcPct val="130000"/>
              </a:lnSpc>
            </a:pPr>
            <a:endParaRPr lang="en-US" altLang="zh-CN" sz="3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36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36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extBox 1"/>
          <p:cNvSpPr txBox="1"/>
          <p:nvPr/>
        </p:nvSpPr>
        <p:spPr>
          <a:xfrm>
            <a:off x="106680" y="411480"/>
            <a:ext cx="12192000" cy="705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二、语境判断法</a:t>
            </a:r>
            <a:endParaRPr lang="en-US" altLang="zh-CN" sz="3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根据上下语境，翻译中发现活用。</a:t>
            </a:r>
            <a:endParaRPr lang="zh-CN" altLang="en-US" sz="32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例</a:t>
            </a:r>
            <a:r>
              <a:rPr lang="zh-CN" altLang="en-US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①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侍中、侍郎郭攸之、费祎、董允等，此皆良实 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——《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出师表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⑤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闻寡人之耳者，受下赏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——《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邹忌讽齐王纳谏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⑥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舞幽壑之潜蛟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——《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前赤壁赋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⑦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不耻相师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——《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师说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⑧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吾从而师之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——《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师说</a:t>
            </a:r>
            <a:r>
              <a:rPr lang="en-US" altLang="zh-CN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r>
              <a:rPr lang="zh-CN" alt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使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动用法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是指谓语动词具有“使宾语怎么样” 的意思</a:t>
            </a:r>
            <a:r>
              <a:rPr lang="zh-CN" altLang="en-US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en-US" altLang="zh-CN" sz="3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lang="zh-CN" alt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意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动用法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就是“觉得宾语怎么样” </a:t>
            </a:r>
            <a:r>
              <a:rPr lang="zh-CN" altLang="en-US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，相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对应的解释是</a:t>
            </a: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en-US" altLang="zh-CN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</a:p>
          <a:p>
            <a:pPr>
              <a:lnSpc>
                <a:spcPct val="130000"/>
              </a:lnSpc>
            </a:pP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lang="zh-CN" altLang="en-US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以</a:t>
            </a: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······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为</a:t>
            </a: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······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；认为</a:t>
            </a: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·······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是</a:t>
            </a: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········, 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把</a:t>
            </a: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·······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当作</a:t>
            </a: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·······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en-US" altLang="zh-CN" sz="32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4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61360" y="2133600"/>
            <a:ext cx="5262979" cy="909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牛刀小试</a:t>
            </a:r>
            <a:r>
              <a:rPr lang="en-US" altLang="zh-CN" sz="4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4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词类活用</a:t>
            </a:r>
          </a:p>
        </p:txBody>
      </p:sp>
    </p:spTree>
    <p:extLst>
      <p:ext uri="{BB962C8B-B14F-4D97-AF65-F5344CB8AC3E}">
        <p14:creationId xmlns:p14="http://schemas.microsoft.com/office/powerpoint/2010/main" val="27892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extBox 1"/>
          <p:cNvSpPr txBox="1"/>
          <p:nvPr/>
        </p:nvSpPr>
        <p:spPr>
          <a:xfrm>
            <a:off x="0" y="303550"/>
            <a:ext cx="1197428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ea typeface="宋体"/>
                <a:cs typeface="Times New Roman"/>
              </a:rPr>
              <a:t> </a:t>
            </a:r>
            <a:r>
              <a:rPr lang="zh-CN" altLang="zh-CN" sz="2400" b="1" kern="100" dirty="0">
                <a:ea typeface="宋体"/>
                <a:cs typeface="Times New Roman"/>
              </a:rPr>
              <a:t>写出下列句</a:t>
            </a:r>
            <a:r>
              <a:rPr lang="zh-CN" altLang="zh-CN" sz="2400" b="1" kern="100" dirty="0" smtClean="0">
                <a:ea typeface="宋体"/>
                <a:cs typeface="Times New Roman"/>
              </a:rPr>
              <a:t>中</a:t>
            </a:r>
            <a:r>
              <a:rPr lang="zh-CN" altLang="en-US" sz="2400" b="1" kern="100" dirty="0" smtClean="0">
                <a:ea typeface="宋体"/>
                <a:cs typeface="Times New Roman"/>
              </a:rPr>
              <a:t>标红</a:t>
            </a:r>
            <a:r>
              <a:rPr lang="zh-CN" altLang="zh-CN" sz="2400" b="1" kern="100" dirty="0" smtClean="0">
                <a:ea typeface="宋体"/>
                <a:cs typeface="Times New Roman"/>
              </a:rPr>
              <a:t>词</a:t>
            </a:r>
            <a:r>
              <a:rPr lang="zh-CN" altLang="zh-CN" sz="2400" b="1" kern="100" dirty="0">
                <a:ea typeface="宋体"/>
                <a:cs typeface="Times New Roman"/>
              </a:rPr>
              <a:t>的词类活用现象并解释。</a:t>
            </a:r>
            <a:endParaRPr lang="zh-CN" altLang="zh-CN" sz="2400" kern="100" dirty="0">
              <a:ea typeface="宋体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CN" altLang="zh-CN" sz="2400" kern="100" dirty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1</a:t>
            </a:r>
            <a:r>
              <a:rPr lang="zh-CN" altLang="zh-CN" sz="2400" kern="100" dirty="0">
                <a:ea typeface="宋体"/>
                <a:cs typeface="Times New Roman"/>
              </a:rPr>
              <a:t>）曰：“德何如，则可以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王</a:t>
            </a:r>
            <a:r>
              <a:rPr lang="zh-CN" altLang="zh-CN" sz="2400" kern="100" dirty="0">
                <a:ea typeface="宋体"/>
                <a:cs typeface="Times New Roman"/>
              </a:rPr>
              <a:t>矣？”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ea typeface="宋体"/>
                <a:cs typeface="Times New Roman"/>
              </a:rPr>
              <a:t>曰：“保民而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王</a:t>
            </a:r>
            <a:r>
              <a:rPr lang="zh-CN" altLang="zh-CN" sz="2400" kern="100" dirty="0">
                <a:ea typeface="宋体"/>
                <a:cs typeface="Times New Roman"/>
              </a:rPr>
              <a:t>，莫之能御也。”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ea typeface="宋体"/>
                <a:cs typeface="Times New Roman"/>
              </a:rPr>
              <a:t>曰：“若寡人者，可以保民乎哉？”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ea typeface="宋体"/>
                <a:cs typeface="Times New Roman"/>
              </a:rPr>
              <a:t>曰：</a:t>
            </a:r>
            <a:r>
              <a:rPr lang="zh-CN" altLang="zh-CN" sz="2400" kern="100" dirty="0" smtClean="0">
                <a:ea typeface="宋体"/>
                <a:cs typeface="Times New Roman"/>
              </a:rPr>
              <a:t>“可。”</a:t>
            </a:r>
            <a:endParaRPr lang="en-US" altLang="zh-CN" sz="2400" kern="100" dirty="0">
              <a:ea typeface="宋体"/>
              <a:cs typeface="Times New Roman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ea typeface="宋体"/>
                <a:cs typeface="Times New Roman"/>
              </a:rPr>
              <a:t>（</a:t>
            </a:r>
            <a:r>
              <a:rPr lang="en-US" altLang="zh-CN" sz="2400" kern="100" dirty="0" smtClean="0">
                <a:ea typeface="宋体"/>
                <a:cs typeface="Times New Roman"/>
              </a:rPr>
              <a:t>2</a:t>
            </a:r>
            <a:r>
              <a:rPr lang="zh-CN" altLang="zh-CN" sz="2400" kern="100" dirty="0">
                <a:ea typeface="宋体"/>
                <a:cs typeface="Times New Roman"/>
              </a:rPr>
              <a:t>）王无异于百姓之以王为爱也。以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小</a:t>
            </a:r>
            <a:r>
              <a:rPr lang="zh-CN" altLang="zh-CN" sz="2400" kern="100" dirty="0">
                <a:ea typeface="宋体"/>
                <a:cs typeface="Times New Roman"/>
              </a:rPr>
              <a:t>易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大</a:t>
            </a:r>
            <a:r>
              <a:rPr lang="zh-CN" altLang="zh-CN" sz="2400" kern="100" dirty="0">
                <a:ea typeface="宋体"/>
                <a:cs typeface="Times New Roman"/>
              </a:rPr>
              <a:t>，彼恶知之？王若隐其无罪而就死地，则牛羊何择焉</a:t>
            </a:r>
            <a:r>
              <a:rPr lang="zh-CN" altLang="zh-CN" sz="2400" kern="100" dirty="0" smtClean="0">
                <a:ea typeface="宋体"/>
                <a:cs typeface="Times New Roman"/>
              </a:rPr>
              <a:t>？</a:t>
            </a:r>
            <a:endParaRPr lang="en-US" altLang="zh-CN" sz="2400" kern="100" dirty="0" smtClean="0">
              <a:ea typeface="宋体"/>
              <a:cs typeface="Times New Roman"/>
            </a:endParaRPr>
          </a:p>
          <a:p>
            <a:pPr indent="1524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3</a:t>
            </a:r>
            <a:r>
              <a:rPr lang="zh-CN" altLang="zh-CN" sz="2400" kern="100" dirty="0">
                <a:ea typeface="宋体"/>
                <a:cs typeface="Times New Roman"/>
              </a:rPr>
              <a:t>）闻其声，不忍食其肉，是以君子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远</a:t>
            </a:r>
            <a:r>
              <a:rPr lang="zh-CN" altLang="zh-CN" sz="2400" kern="100" dirty="0">
                <a:ea typeface="宋体"/>
                <a:cs typeface="Times New Roman"/>
              </a:rPr>
              <a:t>庖厨</a:t>
            </a:r>
            <a:r>
              <a:rPr lang="zh-CN" altLang="zh-CN" sz="2400" kern="100" dirty="0" smtClean="0">
                <a:ea typeface="宋体"/>
                <a:cs typeface="Times New Roman"/>
              </a:rPr>
              <a:t>也</a:t>
            </a:r>
            <a:endParaRPr lang="en-US" altLang="zh-CN" sz="2400" kern="100" dirty="0" smtClean="0">
              <a:ea typeface="宋体"/>
              <a:cs typeface="Times New Roman"/>
            </a:endParaRPr>
          </a:p>
          <a:p>
            <a:pPr indent="1524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4</a:t>
            </a:r>
            <a:r>
              <a:rPr lang="zh-CN" altLang="zh-CN" sz="2400" kern="100" dirty="0">
                <a:ea typeface="宋体"/>
                <a:cs typeface="Times New Roman"/>
              </a:rPr>
              <a:t>）曰：“有复于王者曰：‘吾力足以举百钧，而不足以举一羽；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明</a:t>
            </a:r>
            <a:r>
              <a:rPr lang="zh-CN" altLang="zh-CN" sz="2400" kern="100" dirty="0">
                <a:ea typeface="宋体"/>
                <a:cs typeface="Times New Roman"/>
              </a:rPr>
              <a:t>足以察秋毫之末，而不见舆薪。’则王许之乎？</a:t>
            </a:r>
            <a:r>
              <a:rPr lang="zh-CN" altLang="zh-CN" sz="2400" kern="100" dirty="0" smtClean="0">
                <a:ea typeface="宋体"/>
                <a:cs typeface="Times New Roman"/>
              </a:rPr>
              <a:t>”</a:t>
            </a:r>
            <a:endParaRPr lang="en-US" altLang="zh-CN" sz="2400" kern="100" dirty="0" smtClean="0">
              <a:ea typeface="宋体"/>
              <a:cs typeface="Times New Roman"/>
            </a:endParaRPr>
          </a:p>
          <a:p>
            <a:pPr indent="1524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solidFill>
                  <a:srgbClr val="FF0000"/>
                </a:solidFill>
                <a:ea typeface="宋体"/>
                <a:cs typeface="Times New Roman"/>
              </a:rPr>
              <a:t> </a:t>
            </a:r>
            <a:r>
              <a:rPr lang="zh-CN" altLang="zh-CN" sz="2400" kern="100" dirty="0" smtClean="0">
                <a:ea typeface="宋体"/>
                <a:cs typeface="Times New Roman"/>
              </a:rPr>
              <a:t>（</a:t>
            </a:r>
            <a:r>
              <a:rPr lang="en-US" altLang="zh-CN" sz="2400" kern="100" dirty="0">
                <a:ea typeface="宋体"/>
                <a:cs typeface="Times New Roman"/>
              </a:rPr>
              <a:t>5</a:t>
            </a:r>
            <a:r>
              <a:rPr lang="zh-CN" altLang="zh-CN" sz="2400" kern="100" dirty="0">
                <a:ea typeface="宋体"/>
                <a:cs typeface="Times New Roman"/>
              </a:rPr>
              <a:t>）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老</a:t>
            </a:r>
            <a:r>
              <a:rPr lang="zh-CN" altLang="zh-CN" sz="2400" kern="100" dirty="0">
                <a:ea typeface="宋体"/>
                <a:cs typeface="Times New Roman"/>
              </a:rPr>
              <a:t>吾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老</a:t>
            </a:r>
            <a:r>
              <a:rPr lang="zh-CN" altLang="zh-CN" sz="2400" kern="100" dirty="0">
                <a:ea typeface="宋体"/>
                <a:cs typeface="Times New Roman"/>
              </a:rPr>
              <a:t>，以及人之老；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幼</a:t>
            </a:r>
            <a:r>
              <a:rPr lang="zh-CN" altLang="zh-CN" sz="2400" kern="100" dirty="0">
                <a:ea typeface="宋体"/>
                <a:cs typeface="Times New Roman"/>
              </a:rPr>
              <a:t>吾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幼</a:t>
            </a:r>
            <a:r>
              <a:rPr lang="zh-CN" altLang="zh-CN" sz="2400" kern="100" dirty="0">
                <a:ea typeface="宋体"/>
                <a:cs typeface="Times New Roman"/>
              </a:rPr>
              <a:t>，以及人之幼：天下可运于掌。诗云：‘</a:t>
            </a:r>
            <a:r>
              <a:rPr lang="zh-CN" altLang="zh-CN" sz="2400" b="1" kern="100" dirty="0">
                <a:solidFill>
                  <a:srgbClr val="FF0000"/>
                </a:solidFill>
                <a:ea typeface="宋体"/>
                <a:cs typeface="Times New Roman"/>
              </a:rPr>
              <a:t>刑</a:t>
            </a:r>
            <a:r>
              <a:rPr lang="zh-CN" altLang="zh-CN" sz="2400" kern="100" dirty="0">
                <a:ea typeface="宋体"/>
                <a:cs typeface="Times New Roman"/>
              </a:rPr>
              <a:t>于寡妻，至于兄弟，以御于家邦。’言举斯心加诸彼而已</a:t>
            </a:r>
            <a:r>
              <a:rPr lang="zh-CN" altLang="zh-CN" sz="2400" kern="100" dirty="0" smtClean="0">
                <a:ea typeface="宋体"/>
                <a:cs typeface="Times New Roman"/>
              </a:rPr>
              <a:t>。</a:t>
            </a:r>
            <a:endParaRPr lang="zh-CN" altLang="zh-CN" sz="2400" kern="100" dirty="0">
              <a:ea typeface="宋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97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A000120140530A18PPBG">
  <a:themeElements>
    <a:clrScheme name="kso_RED4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C68F2C"/>
      </a:accent1>
      <a:accent2>
        <a:srgbClr val="BB4A27"/>
      </a:accent2>
      <a:accent3>
        <a:srgbClr val="E68C68"/>
      </a:accent3>
      <a:accent4>
        <a:srgbClr val="8F2578"/>
      </a:accent4>
      <a:accent5>
        <a:srgbClr val="DCD834"/>
      </a:accent5>
      <a:accent6>
        <a:srgbClr val="9FBE3C"/>
      </a:accent6>
      <a:hlink>
        <a:srgbClr val="00B0F0"/>
      </a:hlink>
      <a:folHlink>
        <a:srgbClr val="AFB2B4"/>
      </a:folHlink>
    </a:clrScheme>
    <a:fontScheme name="KSO主题6">
      <a:majorFont>
        <a:latin typeface="Elephant"/>
        <a:ea typeface="幼圆"/>
        <a:cs typeface=""/>
      </a:majorFont>
      <a:minorFont>
        <a:latin typeface="Calibri"/>
        <a:ea typeface="华文新魏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2921</Words>
  <Application>Microsoft Office PowerPoint</Application>
  <PresentationFormat>自定义</PresentationFormat>
  <Paragraphs>180</Paragraphs>
  <Slides>22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A000120140530A18PPBG</vt:lpstr>
      <vt:lpstr>1_Office 主题​​</vt:lpstr>
      <vt:lpstr>文言文阅读常见问题分析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shuya</cp:lastModifiedBy>
  <cp:revision>15</cp:revision>
  <dcterms:created xsi:type="dcterms:W3CDTF">2019-08-27T23:40:44Z</dcterms:created>
  <dcterms:modified xsi:type="dcterms:W3CDTF">2020-03-16T10:42:47Z</dcterms:modified>
</cp:coreProperties>
</file>