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heme/theme3.xml" ContentType="application/vnd.openxmlformats-officedocument.theme+xml"/>
  <Override PartName="/ppt/tags/tag159.xml" ContentType="application/vnd.openxmlformats-officedocument.presentationml.tags+xml"/>
  <Override PartName="/ppt/notesSlides/notesSlide1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3"/>
  </p:notesMasterIdLst>
  <p:sldIdLst>
    <p:sldId id="306" r:id="rId3"/>
    <p:sldId id="310" r:id="rId4"/>
    <p:sldId id="311" r:id="rId5"/>
    <p:sldId id="312" r:id="rId6"/>
    <p:sldId id="317" r:id="rId7"/>
    <p:sldId id="318" r:id="rId8"/>
    <p:sldId id="319" r:id="rId9"/>
    <p:sldId id="320" r:id="rId10"/>
    <p:sldId id="321" r:id="rId11"/>
    <p:sldId id="309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31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D62A4-5846-4D52-A45A-39AB28F8C750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62674-D844-473B-83D9-099A25E893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59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34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6.xml"/><Relationship Id="rId10" Type="http://schemas.openxmlformats.org/officeDocument/2006/relationships/image" Target="../media/image5.png"/><Relationship Id="rId4" Type="http://schemas.openxmlformats.org/officeDocument/2006/relationships/tags" Target="../tags/tag25.xml"/><Relationship Id="rId9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32.xml"/><Relationship Id="rId7" Type="http://schemas.openxmlformats.org/officeDocument/2006/relationships/image" Target="../media/image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6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5.png"/><Relationship Id="rId5" Type="http://schemas.openxmlformats.org/officeDocument/2006/relationships/tags" Target="../tags/tag3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image" Target="../media/image5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image" Target="../media/image6.png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9.xml"/><Relationship Id="rId10" Type="http://schemas.openxmlformats.org/officeDocument/2006/relationships/image" Target="../media/image6.png"/><Relationship Id="rId4" Type="http://schemas.openxmlformats.org/officeDocument/2006/relationships/tags" Target="../tags/tag58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image" Target="../media/image6.pn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5.png"/><Relationship Id="rId5" Type="http://schemas.openxmlformats.org/officeDocument/2006/relationships/tags" Target="../tags/tag6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77.xml"/><Relationship Id="rId10" Type="http://schemas.openxmlformats.org/officeDocument/2006/relationships/image" Target="../media/image5.png"/><Relationship Id="rId4" Type="http://schemas.openxmlformats.org/officeDocument/2006/relationships/tags" Target="../tags/tag76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6.png"/><Relationship Id="rId5" Type="http://schemas.openxmlformats.org/officeDocument/2006/relationships/tags" Target="../tags/tag85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4.xml"/><Relationship Id="rId9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6.png"/><Relationship Id="rId5" Type="http://schemas.openxmlformats.org/officeDocument/2006/relationships/tags" Target="../tags/tag98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97.xml"/><Relationship Id="rId9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6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5.png"/><Relationship Id="rId5" Type="http://schemas.openxmlformats.org/officeDocument/2006/relationships/tags" Target="../tags/tag10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14.xml"/><Relationship Id="rId10" Type="http://schemas.openxmlformats.org/officeDocument/2006/relationships/image" Target="../media/image5.png"/><Relationship Id="rId4" Type="http://schemas.openxmlformats.org/officeDocument/2006/relationships/tags" Target="../tags/tag113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5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2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7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image" Target="../media/image5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2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9.xml"/><Relationship Id="rId16" Type="http://schemas.openxmlformats.org/officeDocument/2006/relationships/image" Target="../media/image6.png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image" Target="../media/image10.png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image" Target="../media/image5.png"/><Relationship Id="rId5" Type="http://schemas.openxmlformats.org/officeDocument/2006/relationships/tags" Target="../tags/tag15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753079" y="3425530"/>
            <a:ext cx="8627540" cy="467211"/>
          </a:xfrm>
          <a:noFill/>
        </p:spPr>
        <p:txBody>
          <a:bodyPr wrap="none">
            <a:norm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753079" y="2420986"/>
            <a:ext cx="862754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753079" y="3399397"/>
            <a:ext cx="862754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CT1"/>
          <p:cNvSpPr>
            <a:spLocks noGrp="1"/>
          </p:cNvSpPr>
          <p:nvPr>
            <p:ph type="ctrTitle" hasCustomPrompt="1"/>
          </p:nvPr>
        </p:nvSpPr>
        <p:spPr>
          <a:xfrm>
            <a:off x="1753079" y="2420986"/>
            <a:ext cx="8627540" cy="960992"/>
          </a:xfrm>
          <a:noFill/>
        </p:spPr>
        <p:txBody>
          <a:bodyPr wrap="none" lIns="0" tIns="0" rIns="0" bIns="0" anchor="ctr">
            <a:normAutofit/>
          </a:bodyPr>
          <a:lstStyle>
            <a:lvl1pPr algn="ctr">
              <a:defRPr sz="4400">
                <a:solidFill>
                  <a:schemeClr val="accent2">
                    <a:lumMod val="50000"/>
                  </a:schemeClr>
                </a:solidFill>
                <a:effectLst>
                  <a:outerShdw dist="38100" dir="5400000" algn="t" rotWithShape="0">
                    <a:srgbClr val="E8D188">
                      <a:alpha val="38000"/>
                    </a:srgbClr>
                  </a:outerShdw>
                </a:effectLst>
                <a:latin typeface="Elephant" panose="02020904090505020303" pitchFamily="18" charset="0"/>
              </a:defRPr>
            </a:lvl1pPr>
          </a:lstStyle>
          <a:p>
            <a:r>
              <a:rPr lang="zh-CN" altLang="en-US" dirty="0"/>
              <a:t>单击此处添加标题文字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40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67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6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98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5"/>
            <a:ext cx="118251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2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562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23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23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23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9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8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7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842541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626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3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716722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35336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6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92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67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700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700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1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7498080" y="2194832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21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1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75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894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86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26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6" y="952618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18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626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54642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1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6604000" y="2095442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844455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70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48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356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868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32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218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70034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33818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806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18697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9593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409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68330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406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406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890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8"/>
          <a:stretch/>
        </p:blipFill>
        <p:spPr>
          <a:xfrm rot="5400000" flipV="1">
            <a:off x="2667001" y="-2667000"/>
            <a:ext cx="6858000" cy="12191999"/>
          </a:xfrm>
          <a:prstGeom prst="rect">
            <a:avLst/>
          </a:prstGeom>
        </p:spPr>
      </p:pic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934792" y="2481945"/>
            <a:ext cx="6261461" cy="811257"/>
          </a:xfrm>
          <a:blipFill>
            <a:blip r:embed="rId3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2934792" y="3320190"/>
            <a:ext cx="6261461" cy="450623"/>
          </a:xfrm>
        </p:spPr>
        <p:txBody>
          <a:bodyPr>
            <a:normAutofit/>
          </a:bodyPr>
          <a:lstStyle>
            <a:lvl1pPr marL="0" indent="0" algn="ctr">
              <a:buNone/>
              <a:defRPr sz="1600" spc="180" baseline="0">
                <a:solidFill>
                  <a:schemeClr val="accent1">
                    <a:lumMod val="75000"/>
                  </a:schemeClr>
                </a:solidFill>
                <a:latin typeface="Elephant" panose="020209040905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单击此处添加副标题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826000" y="4484123"/>
            <a:ext cx="540000" cy="540000"/>
            <a:chOff x="4347417" y="5016137"/>
            <a:chExt cx="487680" cy="487680"/>
          </a:xfrm>
        </p:grpSpPr>
        <p:sp>
          <p:nvSpPr>
            <p:cNvPr id="9" name="椭圆 8">
              <a:hlinkClick r:id="" action="ppaction://hlinkshowjump?jump=nextslide"/>
            </p:cNvPr>
            <p:cNvSpPr/>
            <p:nvPr userDrawn="1"/>
          </p:nvSpPr>
          <p:spPr>
            <a:xfrm>
              <a:off x="4347417" y="5016137"/>
              <a:ext cx="487680" cy="48768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>
              <a:outerShdw dist="25400" dir="5400000" algn="t" rotWithShape="0">
                <a:schemeClr val="bg1"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燕尾形 9">
              <a:hlinkClick r:id="" action="ppaction://hlinkshowjump?jump=nextslide"/>
            </p:cNvPr>
            <p:cNvSpPr/>
            <p:nvPr userDrawn="1"/>
          </p:nvSpPr>
          <p:spPr>
            <a:xfrm>
              <a:off x="4502830" y="5168537"/>
              <a:ext cx="176854" cy="204653"/>
            </a:xfrm>
            <a:prstGeom prst="chevron">
              <a:avLst>
                <a:gd name="adj" fmla="val 617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2266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810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366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3278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67331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3" y="1244601"/>
            <a:ext cx="5094116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52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5" y="22002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6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6" y="22002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11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63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74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29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91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79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ags" Target="../tags/tag14.xml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ags" Target="../tags/tag1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ags" Target="../tags/tag1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ags" Target="../tags/tag11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38627" y="101595"/>
            <a:ext cx="10974823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638627" y="1166950"/>
            <a:ext cx="10963532" cy="5279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38627" y="818607"/>
            <a:ext cx="10974823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64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2">
              <a:lumMod val="50000"/>
            </a:schemeClr>
          </a:solidFill>
          <a:latin typeface="幼圆" panose="02010509060101010101" pitchFamily="49" charset="-122"/>
          <a:ea typeface="幼圆" panose="02010509060101010101" pitchFamily="49" charset="-122"/>
          <a:cs typeface="+mj-cs"/>
        </a:defRPr>
      </a:lvl1pPr>
    </p:titleStyle>
    <p:bodyStyle>
      <a:lvl1pPr marL="357188" indent="-357188" algn="just" defTabSz="914400" rtl="0" eaLnBrk="1" latinLnBrk="0" hangingPunct="1">
        <a:lnSpc>
          <a:spcPct val="110000"/>
        </a:lnSpc>
        <a:spcBef>
          <a:spcPts val="1400"/>
        </a:spcBef>
        <a:spcAft>
          <a:spcPts val="0"/>
        </a:spcAft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u"/>
        <a:defRPr sz="2400" b="1" kern="1200" baseline="0">
          <a:solidFill>
            <a:schemeClr val="accent1">
              <a:lumMod val="50000"/>
            </a:schemeClr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357188" indent="-285750" algn="just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Font typeface="华文新魏" panose="02010800040101010101" pitchFamily="2" charset="-122"/>
        <a:buChar char=" "/>
        <a:defRPr sz="2000" b="0" kern="1200" baseline="0">
          <a:solidFill>
            <a:schemeClr val="tx1"/>
          </a:solidFill>
          <a:latin typeface="华文新魏" panose="02010800040101010101" pitchFamily="2" charset="-122"/>
          <a:ea typeface="华文新魏" panose="020108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3" y="961518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3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hangingPunct="0"/>
              <a:t>2020/3/13</a:t>
            </a:fld>
            <a:endParaRPr lang="zh-CN" altLang="en-US" kern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50618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229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txStyles>
    <p:titleStyle>
      <a:lvl1pPr algn="l" defTabSz="914377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67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594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783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tabLst>
          <a:tab pos="1609473" algn="l"/>
        </a:tabLst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2971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160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349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9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736622" y="2965046"/>
            <a:ext cx="8274756" cy="1238244"/>
          </a:xfrm>
        </p:spPr>
        <p:txBody>
          <a:bodyPr>
            <a:noAutofit/>
          </a:bodyPr>
          <a:lstStyle/>
          <a:p>
            <a:pPr algn="ctr"/>
            <a:r>
              <a:rPr lang="zh-CN" altLang="en-US" sz="4300" b="1" dirty="0" smtClean="0">
                <a:solidFill>
                  <a:srgbClr val="FF0000"/>
                </a:solidFill>
              </a:rPr>
              <a:t>仁政</a:t>
            </a:r>
            <a:r>
              <a:rPr lang="zh-CN" altLang="en-US" sz="4300" b="1" dirty="0">
                <a:solidFill>
                  <a:srgbClr val="FF0000"/>
                </a:solidFill>
              </a:rPr>
              <a:t>理想志在</a:t>
            </a:r>
            <a:r>
              <a:rPr lang="zh-CN" altLang="en-US" sz="4300" b="1" dirty="0" smtClean="0">
                <a:solidFill>
                  <a:srgbClr val="FF0000"/>
                </a:solidFill>
              </a:rPr>
              <a:t>天下</a:t>
            </a:r>
            <a:r>
              <a:rPr lang="en-US" altLang="zh-CN" sz="4300" b="1" dirty="0">
                <a:solidFill>
                  <a:srgbClr val="FF0000"/>
                </a:solidFill>
              </a:rPr>
              <a:t/>
            </a:r>
            <a:br>
              <a:rPr lang="en-US" altLang="zh-CN" sz="4300" b="1" dirty="0">
                <a:solidFill>
                  <a:srgbClr val="FF0000"/>
                </a:solidFill>
              </a:rPr>
            </a:br>
            <a:r>
              <a:rPr lang="en-US" altLang="zh-CN" sz="4000" b="1" dirty="0" smtClean="0">
                <a:solidFill>
                  <a:srgbClr val="FF0000"/>
                </a:solidFill>
              </a:rPr>
              <a:t>——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儒家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思想专题研读之仁政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4635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700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69" y="1592170"/>
            <a:ext cx="5458460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altLang="en-US" sz="27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7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7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高一年级语文</a:t>
            </a:r>
            <a:r>
              <a:rPr lang="zh-CN" altLang="en-US" sz="32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spc="30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75098" y="4962250"/>
            <a:ext cx="7150101" cy="74635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700" spc="30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    北京市第十七中学：王琳琳</a:t>
            </a:r>
            <a:endParaRPr lang="zh-CN" altLang="en-US" sz="2700" spc="30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17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7"/>
    </mc:Choice>
    <mc:Fallback xmlns="">
      <p:transition spd="slow" advTm="9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/>
            <a:r>
              <a:rPr lang="zh-CN" altLang="en-US" sz="7200" b="1" kern="0" spc="400" dirty="0">
                <a:solidFill>
                  <a:srgbClr val="002060"/>
                </a:solidFill>
                <a:latin typeface="微软雅黑" panose="020B0503020204020204" charset="-122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2400" kern="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1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论语</a:t>
            </a:r>
            <a:r>
              <a:rPr lang="en-US" altLang="zh-CN" dirty="0" smtClean="0"/>
              <a:t>》</a:t>
            </a:r>
            <a:r>
              <a:rPr lang="zh-CN" altLang="en-US" dirty="0" smtClean="0"/>
              <a:t>中提到“仁”一共</a:t>
            </a:r>
            <a:r>
              <a:rPr lang="en-US" dirty="0" smtClean="0"/>
              <a:t>109</a:t>
            </a:r>
            <a:r>
              <a:rPr lang="zh-CN" altLang="en-US" dirty="0" smtClean="0"/>
              <a:t>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6562" y="963828"/>
            <a:ext cx="11565924" cy="5894172"/>
          </a:xfrm>
          <a:noFill/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12.22 </a:t>
            </a:r>
            <a:r>
              <a:rPr lang="zh-CN" altLang="en-US" sz="2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樊迟问仁。子曰：“</a:t>
            </a:r>
            <a:r>
              <a:rPr lang="zh-CN" altLang="en-US" sz="2600" u="sng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爱人。</a:t>
            </a:r>
            <a:r>
              <a:rPr lang="zh-CN" altLang="en-US" sz="2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”问知。子曰：“知人。”樊迟未达。子曰：“举直错诸枉，能使枉者直。”樊迟退，见子夏曰：“乡也吾见于夫子而问知，子曰‘举直错诸枉，能使枉者直</a:t>
            </a:r>
            <a:r>
              <a:rPr lang="en-US" sz="2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'</a:t>
            </a:r>
            <a:r>
              <a:rPr lang="zh-CN" altLang="en-US" sz="2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，何谓也？”子夏曰：“富哉言乎！舜有天下，选于众，举皋陶，不仁者远矣。汤有天下，选于众，举伊尹，不仁者远矣。”</a:t>
            </a:r>
          </a:p>
          <a:p>
            <a:r>
              <a:rPr lang="en-US" sz="2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12.1 </a:t>
            </a:r>
            <a:r>
              <a:rPr lang="zh-CN" altLang="en-US" sz="2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颜渊问仁。子曰：“克己复礼为仁。一日克己复礼，天下归仁焉。为仁由己，而由人乎哉？”颜渊曰：“请问其目。”子曰：“</a:t>
            </a:r>
            <a:r>
              <a:rPr lang="zh-CN" altLang="en-US" sz="2600" u="sng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非礼勿视，非礼勿听，非礼勿言，非礼勿动。</a:t>
            </a:r>
            <a:r>
              <a:rPr lang="zh-CN" altLang="en-US" sz="2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”颜渊曰：“回虽不敏，请事斯语矣。”</a:t>
            </a:r>
          </a:p>
          <a:p>
            <a:r>
              <a:rPr lang="en-US" sz="2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12.2 </a:t>
            </a:r>
            <a:r>
              <a:rPr lang="zh-CN" altLang="en-US" sz="2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仲弓问仁。子曰：“出门如见大宾，使民如承大祭。</a:t>
            </a:r>
            <a:r>
              <a:rPr lang="zh-CN" altLang="en-US" sz="2600" u="sng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己所不欲，勿施于人。</a:t>
            </a:r>
            <a:r>
              <a:rPr lang="zh-CN" altLang="en-US" sz="2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在邦无怨，在家无怨。”仲弓曰：“雍虽不敏，请事斯语矣。”</a:t>
            </a:r>
          </a:p>
          <a:p>
            <a:r>
              <a:rPr lang="en-US" sz="2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15.10</a:t>
            </a:r>
            <a:r>
              <a:rPr lang="zh-CN" altLang="en-US" sz="2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子贡问为仁。子曰</a:t>
            </a:r>
            <a:r>
              <a:rPr lang="en-US" sz="2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:</a:t>
            </a:r>
            <a:r>
              <a:rPr lang="zh-CN" altLang="en-US" sz="2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“</a:t>
            </a:r>
            <a:r>
              <a:rPr lang="zh-CN" altLang="en-US" sz="2600" u="sng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工欲善其事</a:t>
            </a:r>
            <a:r>
              <a:rPr lang="en-US" sz="2600" u="sng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sz="2600" u="sng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必先利其器。</a:t>
            </a:r>
            <a:r>
              <a:rPr lang="zh-CN" altLang="en-US" sz="2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居是邦也</a:t>
            </a:r>
            <a:r>
              <a:rPr lang="en-US" sz="2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sz="2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事其大夫之贤者</a:t>
            </a:r>
            <a:r>
              <a:rPr lang="en-US" sz="2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sz="2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友其士之仁者。”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9213" y="1120876"/>
            <a:ext cx="11621729" cy="5326059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对统治者而言，将“仁”实践于社会，就是仁政。</a:t>
            </a:r>
            <a:endParaRPr lang="en-US" altLang="zh-CN" sz="28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8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“孝弟也者，其为仁之本与！”（</a:t>
            </a:r>
            <a:r>
              <a:rPr lang="en-US" altLang="zh-CN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论语</a:t>
            </a:r>
            <a:r>
              <a:rPr lang="en-US" altLang="zh-CN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·</a:t>
            </a:r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学而</a:t>
            </a:r>
            <a:r>
              <a:rPr lang="en-US" altLang="zh-CN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）</a:t>
            </a:r>
            <a:endParaRPr lang="en-US" altLang="zh-CN" sz="28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“‘孝乎惟孝，友于兄弟，施于有政。’是亦为政，奚其为为政？”（</a:t>
            </a:r>
            <a:r>
              <a:rPr lang="en-US" altLang="zh-CN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论语</a:t>
            </a:r>
            <a:r>
              <a:rPr lang="en-US" altLang="zh-CN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·</a:t>
            </a:r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为政</a:t>
            </a:r>
            <a:r>
              <a:rPr lang="en-US" altLang="zh-CN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）</a:t>
            </a:r>
            <a:endParaRPr lang="en-US" altLang="zh-CN" sz="28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8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“在儒家的传统中，孔孟总是形影相随，既有大成至圣，则有亚圣。”（</a:t>
            </a:r>
            <a:r>
              <a:rPr lang="en-US" altLang="zh-CN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孔孟</a:t>
            </a:r>
            <a:r>
              <a:rPr lang="en-US" altLang="zh-CN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黄仁宇）</a:t>
            </a:r>
            <a:endParaRPr lang="en-US" altLang="zh-CN" sz="28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8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孟子在继承孔子“仁”学的基础上则显得更为具体，并将之深化。</a:t>
            </a:r>
            <a:endParaRPr lang="en-US" altLang="zh-CN" sz="28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齐桓晋文之事</a:t>
            </a:r>
            <a:r>
              <a:rPr lang="en-US" altLang="zh-CN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》</a:t>
            </a:r>
            <a:endParaRPr lang="zh-CN" altLang="en-US" sz="28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“仁政”思想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8627" y="0"/>
            <a:ext cx="10974823" cy="699594"/>
          </a:xfrm>
        </p:spPr>
        <p:txBody>
          <a:bodyPr/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孟子</a:t>
            </a:r>
            <a:r>
              <a:rPr lang="en-US" altLang="zh-CN" dirty="0" smtClean="0">
                <a:latin typeface="仿宋" pitchFamily="49" charset="-122"/>
                <a:ea typeface="仿宋" pitchFamily="49" charset="-122"/>
              </a:rPr>
              <a:t>·</a:t>
            </a:r>
            <a:r>
              <a:rPr lang="zh-CN" altLang="en-US" dirty="0" smtClean="0"/>
              <a:t>齐桓晋文之事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8627" y="737420"/>
            <a:ext cx="10963532" cy="612058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探究任务一：为什么齐宣王一见孟子就问“齐桓晋文之事”？孟子作为当时的大学问家，他真的没有听说过这件事吗？孟子为什么要这样回答？</a:t>
            </a:r>
          </a:p>
          <a:p>
            <a:r>
              <a:rPr lang="zh-CN" altLang="en-US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齐宣王问曰：“齐桓、晋文之事，可得闻乎</a:t>
            </a:r>
            <a:r>
              <a:rPr lang="en-US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?</a:t>
            </a:r>
            <a:r>
              <a:rPr lang="zh-CN" altLang="en-US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”</a:t>
            </a:r>
          </a:p>
          <a:p>
            <a:r>
              <a:rPr lang="zh-CN" altLang="en-US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孟子对曰：“仲尼之徒，无道桓、文之事者，是以后世无传焉，臣未之闻也。无以，则王乎</a:t>
            </a:r>
            <a:r>
              <a:rPr lang="en-US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?</a:t>
            </a:r>
            <a:r>
              <a:rPr lang="zh-CN" altLang="en-US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”</a:t>
            </a:r>
            <a:endParaRPr lang="en-US" altLang="zh-CN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sz="1000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论语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：孔子论及齐桓公就有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 4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次，晋文公有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 1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次，管仲有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11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次。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“晋文公谲而不正，齐桓公正而不谲。”（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论语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·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宪问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“桓公九合诸侯，不以兵车，管仲之力也。如其仁，如其仁。” （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论语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·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宪问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“管仲相桓公，霸诸侯，一匡天下，民到于今受其赐。微管仲，吾其被发左衽矣。” （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论语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·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宪问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“五霸者，三王之罪人也。五霸，桓公为盛。”（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孟子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·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告子下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</a:t>
            </a:r>
            <a:endParaRPr lang="zh-CN" altLang="en-US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191729"/>
            <a:ext cx="11385755" cy="93392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探究任务二：孟子为何举“以羊易牛”之事？这和实行“仁政”，有何关系？</a:t>
            </a:r>
            <a:endParaRPr lang="zh-CN" altLang="en-US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5470" y="1150374"/>
            <a:ext cx="11710219" cy="5707626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5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曰：“德何如则可以王矣</a:t>
            </a:r>
            <a:r>
              <a:rPr lang="en-US" sz="25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?</a:t>
            </a:r>
            <a:r>
              <a:rPr lang="zh-CN" altLang="en-US" sz="25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”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5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曰：“</a:t>
            </a:r>
            <a:r>
              <a:rPr lang="zh-CN" altLang="en-US" sz="2500" u="sng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保民而王，莫之能御也。</a:t>
            </a:r>
            <a:r>
              <a:rPr lang="zh-CN" altLang="en-US" sz="25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”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5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曰：“若寡人者，可以保民乎哉？”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5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曰：“可。”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5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曰：“何由知吾可也？”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5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曰：“臣闻之胡龁曰：</a:t>
            </a:r>
            <a:r>
              <a:rPr lang="zh-CN" altLang="en-US" sz="2500" u="sng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王坐于堂上，有牵牛而过堂下者，王见之，曰：‘牛何之？’对曰：‘将以衅钟。’王曰：‘舍之</a:t>
            </a:r>
            <a:r>
              <a:rPr lang="en-US" sz="2500" u="sng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!</a:t>
            </a:r>
            <a:r>
              <a:rPr lang="zh-CN" altLang="en-US" sz="2500" u="sng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吾不忍其觳觫，若无罪而就死地。’对曰：‘然则废衅钟与？’曰：‘何可废也？以羊易之。’</a:t>
            </a:r>
            <a:r>
              <a:rPr lang="zh-CN" altLang="en-US" sz="25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不识有诸？”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5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曰：“有之。”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5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曰：“是心足以王矣。百姓皆以王为爱也，臣固知王之不忍也。”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5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王曰：“然，诚有百姓者。齐国虽褊小，吾何爱一牛？即不忍其觳觫，若无罪而就死地，故以羊易之也。”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5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曰：“王无异于百姓之以王为爱也。以小易大，彼恶知之？王若隐其无罪而就死地，则牛羊何择焉？”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5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王笑曰：“是诚何心哉？我非爱其财而易之以羊也，宜乎百姓之谓我爱也。”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5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曰：“无伤也，</a:t>
            </a:r>
            <a:r>
              <a:rPr lang="zh-CN" altLang="en-US" sz="2500" u="sng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是乃仁术也</a:t>
            </a:r>
            <a:r>
              <a:rPr lang="zh-CN" altLang="en-US" sz="25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，见牛未见羊也。君子之于禽兽也，见其生，不忍见其死；闻其声，不忍食其肉。是以君子远庖厨也。”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6194" y="278576"/>
            <a:ext cx="11341509" cy="94554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探究任务三：孟子指出齐宣王本来有实行“仁政”统一天下的条件，那为什么没有“王天下”呢？</a:t>
            </a:r>
            <a:endParaRPr lang="zh-CN" altLang="en-US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1446" y="1578016"/>
            <a:ext cx="11297264" cy="499976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王说，曰：“诗云：‘他人有心，予忖度之。’──夫子之谓也。夫我乃行之，反而求之，不得吾心；夫子言之，于我心有戚戚焉。</a:t>
            </a:r>
            <a:r>
              <a:rPr lang="zh-CN" altLang="en-US" sz="2800" u="sng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此心之所以合于王者，何也？</a:t>
            </a:r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”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曰：“有复于王者曰：‘吾力足以举百钧，而不足以举一羽；明足以察秋毫之末，而不见舆薪。’则王许之乎？”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曰：“否。”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“今恩足以及禽兽，而功不至于百姓者，独何与？然则一羽之不举，为不用力焉；舆薪之不见，为不用明焉；百姓之不见保，为不用恩焉。</a:t>
            </a:r>
            <a:r>
              <a:rPr lang="zh-CN" altLang="en-US" sz="2800" u="sng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故王之不王，不为也，非不能也。</a:t>
            </a:r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”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zh-CN" altLang="en-US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6698" y="1166950"/>
            <a:ext cx="11312012" cy="5279985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曰：“</a:t>
            </a:r>
            <a:r>
              <a:rPr lang="zh-CN" altLang="en-US" sz="2800" u="sng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不为者与不能者之形，何以异？</a:t>
            </a:r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”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曰：“挟太山以超北海，语人曰：‘我不能。’是诚不能也。为长者折枝，语人曰：‘我不能。’是不为也，非不能也。故王之不王，非挟太山以超北海之类也；</a:t>
            </a:r>
            <a:r>
              <a:rPr lang="zh-CN" altLang="en-US" sz="2800" u="sng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王之不王，是折技之类也。老吾老，以及人之老；幼吾幼，以及人之幼：天下可运于掌。</a:t>
            </a:r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诗云：‘刑于寡妻，至于兄弟，以御于家邦。’──言举斯心如诸彼而已。故</a:t>
            </a:r>
            <a:r>
              <a:rPr lang="zh-CN" altLang="en-US" sz="2800" u="sng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推恩足以保四海</a:t>
            </a:r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，不推恩无以保妻子；</a:t>
            </a:r>
            <a:r>
              <a:rPr lang="zh-CN" altLang="en-US" sz="2800" u="sng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古之人所以大过人者，无他焉，善推其所为而已矣。</a:t>
            </a:r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今恩足以及禽兽，而功不至于百姓者，独何与？权，然后知轻重；度，然后知长短；物皆然，心为甚。王请度之！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3375" y="235974"/>
            <a:ext cx="10974823" cy="89965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探究任务四：孟子为齐宣王描绘了一个什么样的理想社会？孟子对实行“仁政”提出了哪些具体措施？</a:t>
            </a:r>
            <a:endParaRPr lang="zh-CN" altLang="en-US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56852"/>
            <a:ext cx="11385755" cy="5265174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9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曰：“无恒产而有恒心者，惟士为能。若民，则无恒产，因无恒心。苟无恒心，放辟邪侈，无不为已。及陷于罪，然后从而刑之，是罔民也。焉有仁人在位，罔民而可为也？是故</a:t>
            </a:r>
            <a:r>
              <a:rPr lang="zh-CN" altLang="en-US" sz="2900" u="sng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明君制民之产</a:t>
            </a:r>
            <a:r>
              <a:rPr lang="zh-CN" altLang="en-US" sz="29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，必使仰足以事父母，俯足以畜妻子，乐岁终身饱，凶年免于死亡；然后驱而之善，故民之从之也轻。今也制民之产，仰不足以事父母，俯不足以畜妻子，乐岁终身苦，凶年不免于死亡。此惟救死而恐不赡，奚暇治礼义哉？王欲行之，则盍反其本矣：</a:t>
            </a:r>
            <a:r>
              <a:rPr lang="zh-CN" altLang="en-US" sz="2900" u="sng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五亩之宅，树之以桑，五十者可以衣帛矣；鸡豚狗彘之畜，无失其时，七十者可以食肉矣；百亩之田，勿夺其时，八口之家可以无饥矣；谨庠序之教，申之以孝悌之义，颁白者不负戴于道路矣。老者衣帛食肉，黎民不饥不寒，</a:t>
            </a:r>
            <a:r>
              <a:rPr lang="zh-CN" altLang="en-US" sz="29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然而不王者，未之有也。”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齐桓晋文之事</a:t>
            </a:r>
            <a:r>
              <a:rPr lang="en-US" altLang="zh-CN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是孟子和齐宣王的一次谈话记录。它系统地阐明了孟子关于推行“仁政”的理论和实现“仁政”的具体办法。</a:t>
            </a:r>
            <a:endParaRPr lang="en-US" altLang="zh-CN" sz="28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指出“王天下”的关键在“保民”，</a:t>
            </a:r>
            <a:endParaRPr lang="en-US" altLang="zh-CN" sz="28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“保民”的基础是人皆有的 “不忍”之心；</a:t>
            </a:r>
            <a:endParaRPr lang="en-US" altLang="zh-CN" sz="28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“保民”的方法是“推恩”、行“仁政”；</a:t>
            </a:r>
            <a:endParaRPr lang="en-US" altLang="zh-CN" sz="28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行“仁政”的具体措施，则是“制民之产”和“谨庠序之教”。</a:t>
            </a:r>
            <a:endParaRPr lang="en-US" altLang="zh-CN" sz="28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endParaRPr lang="en-US" altLang="zh-CN" sz="28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800" dirty="0" smtClean="0"/>
              <a:t>儒家思想的代表人物孔孟，在论“仁政”的观点中有很多相近之处。</a:t>
            </a:r>
            <a:endParaRPr lang="zh-CN" altLang="en-US" sz="28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PRE" val="1266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A000120140530A18PPBG">
  <a:themeElements>
    <a:clrScheme name="kso_RED4">
      <a:dk1>
        <a:srgbClr val="494B4D"/>
      </a:dk1>
      <a:lt1>
        <a:srgbClr val="FFFFFF"/>
      </a:lt1>
      <a:dk2>
        <a:srgbClr val="3D3F41"/>
      </a:dk2>
      <a:lt2>
        <a:srgbClr val="FFFFFF"/>
      </a:lt2>
      <a:accent1>
        <a:srgbClr val="C68F2C"/>
      </a:accent1>
      <a:accent2>
        <a:srgbClr val="BB4A27"/>
      </a:accent2>
      <a:accent3>
        <a:srgbClr val="E68C68"/>
      </a:accent3>
      <a:accent4>
        <a:srgbClr val="8F2578"/>
      </a:accent4>
      <a:accent5>
        <a:srgbClr val="DCD834"/>
      </a:accent5>
      <a:accent6>
        <a:srgbClr val="9FBE3C"/>
      </a:accent6>
      <a:hlink>
        <a:srgbClr val="00B0F0"/>
      </a:hlink>
      <a:folHlink>
        <a:srgbClr val="AFB2B4"/>
      </a:folHlink>
    </a:clrScheme>
    <a:fontScheme name="KSO主题6">
      <a:majorFont>
        <a:latin typeface="Elephant"/>
        <a:ea typeface="幼圆"/>
        <a:cs typeface=""/>
      </a:majorFont>
      <a:minorFont>
        <a:latin typeface="Calibri"/>
        <a:ea typeface="华文新魏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637026332889634403</Template>
  <TotalTime>655</TotalTime>
  <Words>1782</Words>
  <Application>Microsoft Office PowerPoint</Application>
  <PresentationFormat>宽屏</PresentationFormat>
  <Paragraphs>61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仿宋</vt:lpstr>
      <vt:lpstr>汉仪旗黑-85S</vt:lpstr>
      <vt:lpstr>华文新魏</vt:lpstr>
      <vt:lpstr>楷体</vt:lpstr>
      <vt:lpstr>宋体</vt:lpstr>
      <vt:lpstr>微软雅黑</vt:lpstr>
      <vt:lpstr>幼圆</vt:lpstr>
      <vt:lpstr>Arial</vt:lpstr>
      <vt:lpstr>Calibri</vt:lpstr>
      <vt:lpstr>Elephant</vt:lpstr>
      <vt:lpstr>Wingdings</vt:lpstr>
      <vt:lpstr>A000120140530A18PPBG</vt:lpstr>
      <vt:lpstr>1_Office 主题​​</vt:lpstr>
      <vt:lpstr>仁政理想志在天下 ——儒家思想专题研读之仁政</vt:lpstr>
      <vt:lpstr>《论语》中提到“仁”一共109次</vt:lpstr>
      <vt:lpstr>“仁政”思想</vt:lpstr>
      <vt:lpstr>《孟子·齐桓晋文之事》</vt:lpstr>
      <vt:lpstr>探究任务二：孟子为何举“以羊易牛”之事？这和实行“仁政”，有何关系？</vt:lpstr>
      <vt:lpstr>探究任务三：孟子指出齐宣王本来有实行“仁政”统一天下的条件，那为什么没有“王天下”呢？</vt:lpstr>
      <vt:lpstr>PowerPoint 演示文稿</vt:lpstr>
      <vt:lpstr>探究任务四：孟子为齐宣王描绘了一个什么样的理想社会？孟子对实行“仁政”提出了哪些具体措施？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Administrator</cp:lastModifiedBy>
  <cp:revision>111</cp:revision>
  <dcterms:created xsi:type="dcterms:W3CDTF">2019-08-28T15:40:44Z</dcterms:created>
  <dcterms:modified xsi:type="dcterms:W3CDTF">2020-03-13T15:41:38Z</dcterms:modified>
</cp:coreProperties>
</file>