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400" r:id="rId5"/>
    <p:sldId id="312" r:id="rId6"/>
    <p:sldId id="311" r:id="rId7"/>
    <p:sldId id="372" r:id="rId8"/>
    <p:sldId id="350" r:id="rId9"/>
    <p:sldId id="371" r:id="rId10"/>
    <p:sldId id="395" r:id="rId11"/>
    <p:sldId id="398" r:id="rId12"/>
    <p:sldId id="332" r:id="rId13"/>
    <p:sldId id="331" r:id="rId14"/>
    <p:sldId id="313" r:id="rId15"/>
    <p:sldId id="397" r:id="rId16"/>
    <p:sldId id="333" r:id="rId17"/>
    <p:sldId id="271" r:id="rId1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16" y="-6"/>
      </p:cViewPr>
      <p:guideLst>
        <p:guide orient="horz" pos="1570"/>
        <p:guide pos="29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tags" Target="../tags/tag153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5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6.xml"/><Relationship Id="rId2" Type="http://schemas.openxmlformats.org/officeDocument/2006/relationships/image" Target="../media/image28.jpeg"/><Relationship Id="rId1" Type="http://schemas.openxmlformats.org/officeDocument/2006/relationships/tags" Target="../tags/tag1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721430" y="2001797"/>
            <a:ext cx="6324600" cy="113990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altLang="zh-CN" sz="2800" b="1" dirty="0">
                <a:solidFill>
                  <a:srgbClr val="FF0000"/>
                </a:solidFill>
                <a:latin typeface="+mn-ea"/>
                <a:ea typeface="+mn-ea"/>
              </a:rPr>
              <a:t>选择题专题4：氧化还原、离子反应方程式相关</a:t>
            </a:r>
            <a:endParaRPr altLang="zh-CN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十二年级化学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5" y="3699510"/>
            <a:ext cx="48367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北京市对外经济贸易大学附属中学    王艳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例题解析:</a:t>
            </a:r>
            <a:r>
              <a:rPr lang="en-US" altLang="zh-CN" kern="100" smtClean="0">
                <a:latin typeface="+mn-ea"/>
                <a:ea typeface="+mn-ea"/>
                <a:sym typeface="+mn-ea"/>
              </a:rPr>
              <a:t>2015北</a:t>
            </a:r>
            <a:r>
              <a:rPr kern="100" smtClean="0">
                <a:latin typeface="+mn-ea"/>
                <a:ea typeface="+mn-ea"/>
                <a:sym typeface="+mn-ea"/>
              </a:rPr>
              <a:t>京高考</a:t>
            </a:r>
            <a:endParaRPr kern="100" dirty="0" smtClean="0">
              <a:latin typeface="+mn-ea"/>
              <a:ea typeface="+mn-ea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9600" y="759120"/>
            <a:ext cx="8353425" cy="810260"/>
          </a:xfrm>
          <a:prstGeom prst="rect">
            <a:avLst/>
          </a:prstGeom>
        </p:spPr>
        <p:txBody>
          <a:bodyPr wrap="square">
            <a:spAutoFit/>
          </a:bodyPr>
          <a:p>
            <a:pPr marL="269240" indent="-269240" algn="just">
              <a:lnSpc>
                <a:spcPct val="130000"/>
              </a:lnSpc>
            </a:pPr>
            <a:r>
              <a:rPr lang="en-US" altLang="zh-CN" kern="100" dirty="0" smtClean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11</a:t>
            </a:r>
            <a:r>
              <a:rPr lang="zh-CN" altLang="en-US" kern="100" dirty="0" smtClean="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、</a:t>
            </a:r>
            <a:r>
              <a:rPr lang="zh-CN" altLang="zh-CN" kern="100" dirty="0" smtClean="0">
                <a:latin typeface="Times New Roman" panose="02020603050405020304" charset="0"/>
                <a:ea typeface="+mn-ea"/>
                <a:cs typeface="Times New Roman" panose="02020603050405020304" charset="0"/>
              </a:rPr>
              <a:t>某</a:t>
            </a:r>
            <a:r>
              <a:rPr lang="zh-CN" altLang="zh-CN" kern="1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消毒液的主要成分为</a:t>
            </a:r>
            <a:r>
              <a:rPr lang="en-US" altLang="zh-CN" kern="100" dirty="0" err="1">
                <a:latin typeface="Times New Roman" panose="02020603050405020304" charset="0"/>
                <a:ea typeface="+mn-ea"/>
                <a:cs typeface="Times New Roman" panose="02020603050405020304" charset="0"/>
              </a:rPr>
              <a:t>NaClO</a:t>
            </a:r>
            <a:r>
              <a:rPr lang="zh-CN" altLang="zh-CN" kern="1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，还含有一定量的</a:t>
            </a:r>
            <a:r>
              <a:rPr lang="en-US" altLang="zh-CN" kern="100" dirty="0" err="1">
                <a:latin typeface="Times New Roman" panose="02020603050405020304" charset="0"/>
                <a:ea typeface="+mn-ea"/>
                <a:cs typeface="Times New Roman" panose="02020603050405020304" charset="0"/>
              </a:rPr>
              <a:t>NaOH</a:t>
            </a:r>
            <a:r>
              <a:rPr lang="zh-CN" altLang="zh-CN" kern="1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。下列用来解释事实的方程式中，不合理的是（已知：饱和</a:t>
            </a:r>
            <a:r>
              <a:rPr lang="en-US" altLang="zh-CN" kern="100" dirty="0" err="1">
                <a:latin typeface="Times New Roman" panose="02020603050405020304" charset="0"/>
                <a:ea typeface="+mn-ea"/>
                <a:cs typeface="Times New Roman" panose="02020603050405020304" charset="0"/>
              </a:rPr>
              <a:t>NaClO</a:t>
            </a:r>
            <a:r>
              <a:rPr lang="zh-CN" altLang="zh-CN" kern="1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溶液的</a:t>
            </a:r>
            <a:r>
              <a:rPr lang="en-US" altLang="zh-CN" kern="1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pH</a:t>
            </a:r>
            <a:r>
              <a:rPr lang="zh-CN" altLang="zh-CN" kern="1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约为</a:t>
            </a:r>
            <a:r>
              <a:rPr lang="en-US" altLang="zh-CN" kern="1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11</a:t>
            </a:r>
            <a:r>
              <a:rPr lang="zh-CN" altLang="zh-CN" kern="1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）</a:t>
            </a:r>
            <a:endParaRPr lang="zh-CN" altLang="zh-CN" kern="1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47" name="Rectangle 38"/>
          <p:cNvSpPr>
            <a:spLocks noChangeArrowheads="1"/>
          </p:cNvSpPr>
          <p:nvPr/>
        </p:nvSpPr>
        <p:spPr bwMode="auto">
          <a:xfrm>
            <a:off x="426720" y="1728470"/>
            <a:ext cx="7983855" cy="208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+mn-ea"/>
                <a:cs typeface="Times New Roman" panose="02020603050405020304" charset="0"/>
              </a:rPr>
              <a:t>A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+mn-ea"/>
                <a:cs typeface="Times New Roman" panose="02020603050405020304" charset="0"/>
              </a:rPr>
              <a:t>．该消毒液可用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+mn-ea"/>
                <a:cs typeface="Times New Roman" panose="02020603050405020304" charset="0"/>
              </a:rPr>
              <a:t>NaOH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+mn-ea"/>
                <a:cs typeface="Times New Roman" panose="02020603050405020304" charset="0"/>
              </a:rPr>
              <a:t>溶液吸收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+mn-ea"/>
                <a:cs typeface="Times New Roman" panose="02020603050405020304" charset="0"/>
              </a:rPr>
              <a:t>Cl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+mn-ea"/>
                <a:cs typeface="Times New Roman" panose="02020603050405020304" charset="0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+mn-ea"/>
                <a:cs typeface="Times New Roman" panose="02020603050405020304" charset="0"/>
              </a:rPr>
              <a:t>制备：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+mn-ea"/>
                <a:cs typeface="Times New Roman" panose="02020603050405020304" charset="0"/>
              </a:rPr>
              <a:t>Cl</a:t>
            </a:r>
            <a:r>
              <a:rPr kumimoji="0" lang="en-US" altLang="zh-CN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+mn-ea"/>
                <a:cs typeface="Times New Roman" panose="02020603050405020304" charset="0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+mn-ea"/>
                <a:cs typeface="Times New Roman" panose="02020603050405020304" charset="0"/>
              </a:rPr>
              <a:t> + 2OH</a:t>
            </a:r>
            <a:r>
              <a:rPr kumimoji="0" lang="en-US" altLang="zh-CN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+mn-ea"/>
                <a:cs typeface="Times New Roman" panose="02020603050405020304" charset="0"/>
              </a:rPr>
              <a:t>-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+mn-ea"/>
                <a:cs typeface="Times New Roman" panose="02020603050405020304" charset="0"/>
              </a:rPr>
              <a:t>  =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+mn-ea"/>
                <a:cs typeface="Times New Roman" panose="02020603050405020304" charset="0"/>
              </a:rPr>
              <a:t>ClO</a:t>
            </a:r>
            <a:r>
              <a:rPr kumimoji="0" lang="en-US" altLang="zh-CN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+mn-ea"/>
                <a:cs typeface="Times New Roman" panose="02020603050405020304" charset="0"/>
              </a:rPr>
              <a:t>-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+mn-ea"/>
                <a:cs typeface="Times New Roman" panose="02020603050405020304" charset="0"/>
              </a:rPr>
              <a:t> + </a:t>
            </a:r>
            <a:r>
              <a:rPr kumimoji="0" lang="en-US" altLang="zh-CN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+mn-ea"/>
                <a:cs typeface="Times New Roman" panose="02020603050405020304" charset="0"/>
              </a:rPr>
              <a:t>Cl</a:t>
            </a:r>
            <a:r>
              <a:rPr kumimoji="0" lang="en-US" altLang="zh-CN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+mn-ea"/>
                <a:cs typeface="Times New Roman" panose="02020603050405020304" charset="0"/>
              </a:rPr>
              <a:t>- 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+mn-ea"/>
                <a:cs typeface="Times New Roman" panose="02020603050405020304" charset="0"/>
              </a:rPr>
              <a:t>+ H</a:t>
            </a:r>
            <a:r>
              <a:rPr kumimoji="0" lang="en-US" altLang="zh-CN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+mn-ea"/>
                <a:cs typeface="Times New Roman" panose="02020603050405020304" charset="0"/>
              </a:rPr>
              <a:t>2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+mn-ea"/>
                <a:cs typeface="Times New Roman" panose="02020603050405020304" charset="0"/>
              </a:rPr>
              <a:t>O</a:t>
            </a:r>
            <a:endParaRPr kumimoji="0" lang="en-US" altLang="zh-CN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fontAlgn="base" hangingPunct="1">
              <a:lnSpc>
                <a:spcPct val="120000"/>
              </a:lnSpc>
              <a:spcAft>
                <a:spcPct val="0"/>
              </a:spcAft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 lang="zh-CN" altLang="zh-CN" dirty="0">
                <a:latin typeface="Times New Roman" panose="02020603050405020304" charset="0"/>
                <a:cs typeface="Times New Roman" panose="02020603050405020304" charset="0"/>
              </a:rPr>
              <a:t>．该消毒液的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pH</a:t>
            </a:r>
            <a:r>
              <a:rPr lang="zh-CN" altLang="zh-CN" dirty="0">
                <a:latin typeface="Times New Roman" panose="02020603050405020304" charset="0"/>
                <a:cs typeface="Times New Roman" panose="02020603050405020304" charset="0"/>
              </a:rPr>
              <a:t>约为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12</a:t>
            </a:r>
            <a:r>
              <a:rPr lang="zh-CN" altLang="zh-CN" dirty="0" smtClean="0">
                <a:latin typeface="Times New Roman" panose="02020603050405020304" charset="0"/>
                <a:cs typeface="Times New Roman" panose="02020603050405020304" charset="0"/>
              </a:rPr>
              <a:t>：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altLang="zh-CN" dirty="0" err="1" smtClean="0">
                <a:latin typeface="Times New Roman" panose="02020603050405020304" charset="0"/>
                <a:cs typeface="Times New Roman" panose="02020603050405020304" charset="0"/>
              </a:rPr>
              <a:t>ClO</a:t>
            </a:r>
            <a:r>
              <a:rPr lang="en-US" altLang="zh-CN" baseline="30000" dirty="0" smtClean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 + H</a:t>
            </a:r>
            <a:r>
              <a:rPr lang="en-US" altLang="zh-CN" baseline="-25000" dirty="0" smtClean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O         </a:t>
            </a:r>
            <a:r>
              <a:rPr lang="en-US" altLang="zh-CN" dirty="0" err="1" smtClean="0">
                <a:latin typeface="Times New Roman" panose="02020603050405020304" charset="0"/>
                <a:cs typeface="Times New Roman" panose="02020603050405020304" charset="0"/>
              </a:rPr>
              <a:t>HClO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 + OH</a:t>
            </a:r>
            <a:r>
              <a:rPr lang="en-US" altLang="zh-CN" baseline="30000" dirty="0" smtClean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base" hangingPunct="1">
              <a:lnSpc>
                <a:spcPct val="120000"/>
              </a:lnSpc>
              <a:spcAft>
                <a:spcPct val="0"/>
              </a:spcAft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zh-CN" altLang="zh-CN" dirty="0">
                <a:latin typeface="Times New Roman" panose="02020603050405020304" charset="0"/>
                <a:cs typeface="Times New Roman" panose="02020603050405020304" charset="0"/>
              </a:rPr>
              <a:t>．该消毒液与洁厕灵（主要成分为</a:t>
            </a:r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</a:rPr>
              <a:t>HCl</a:t>
            </a:r>
            <a:r>
              <a:rPr lang="zh-CN" altLang="zh-CN" dirty="0">
                <a:latin typeface="Times New Roman" panose="02020603050405020304" charset="0"/>
                <a:cs typeface="Times New Roman" panose="02020603050405020304" charset="0"/>
              </a:rPr>
              <a:t>）混用，产生有毒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Cl</a:t>
            </a:r>
            <a:r>
              <a:rPr lang="en-US" altLang="zh-CN" baseline="-25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zh-CN" dirty="0" smtClean="0">
                <a:latin typeface="Times New Roman" panose="02020603050405020304" charset="0"/>
                <a:cs typeface="Times New Roman" panose="02020603050405020304" charset="0"/>
              </a:rPr>
              <a:t>：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base" hangingPunct="1">
              <a:lnSpc>
                <a:spcPct val="120000"/>
              </a:lnSpc>
              <a:spcAft>
                <a:spcPct val="0"/>
              </a:spcAft>
            </a:pPr>
            <a:r>
              <a:rPr lang="zh-CN" altLang="zh-CN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                                                                                     2H</a:t>
            </a:r>
            <a:r>
              <a:rPr lang="en-US" altLang="zh-CN" baseline="30000" dirty="0" smtClean="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 +</a:t>
            </a:r>
            <a:r>
              <a:rPr lang="en-US" altLang="zh-CN" dirty="0" err="1" smtClean="0">
                <a:latin typeface="Times New Roman" panose="02020603050405020304" charset="0"/>
                <a:cs typeface="Times New Roman" panose="02020603050405020304" charset="0"/>
              </a:rPr>
              <a:t>Cl</a:t>
            </a:r>
            <a:r>
              <a:rPr lang="en-US" altLang="zh-CN" baseline="30000" dirty="0" smtClean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+ </a:t>
            </a:r>
            <a:r>
              <a:rPr lang="en-US" altLang="zh-CN" dirty="0" err="1" smtClean="0">
                <a:latin typeface="Times New Roman" panose="02020603050405020304" charset="0"/>
                <a:cs typeface="Times New Roman" panose="02020603050405020304" charset="0"/>
              </a:rPr>
              <a:t>ClO</a:t>
            </a:r>
            <a:r>
              <a:rPr lang="en-US" altLang="zh-CN" baseline="30000" dirty="0" smtClean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 = Cl</a:t>
            </a:r>
            <a:r>
              <a:rPr lang="en-US" altLang="zh-CN" baseline="-25000" dirty="0" smtClean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 + H</a:t>
            </a:r>
            <a:r>
              <a:rPr lang="en-US" altLang="zh-CN" baseline="-25000" dirty="0" smtClean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O </a:t>
            </a:r>
            <a:endParaRPr lang="zh-CN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base" hangingPunct="1">
              <a:lnSpc>
                <a:spcPct val="120000"/>
              </a:lnSpc>
              <a:spcAft>
                <a:spcPct val="0"/>
              </a:spcAft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zh-CN" altLang="zh-CN" dirty="0">
                <a:latin typeface="Times New Roman" panose="02020603050405020304" charset="0"/>
                <a:cs typeface="Times New Roman" panose="02020603050405020304" charset="0"/>
              </a:rPr>
              <a:t>．该消毒液加白醋生成</a:t>
            </a:r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</a:rPr>
              <a:t>HClO</a:t>
            </a:r>
            <a:r>
              <a:rPr lang="zh-CN" altLang="zh-CN" dirty="0">
                <a:latin typeface="Times New Roman" panose="02020603050405020304" charset="0"/>
                <a:cs typeface="Times New Roman" panose="02020603050405020304" charset="0"/>
              </a:rPr>
              <a:t>，可增强漂白作用</a:t>
            </a:r>
            <a:r>
              <a:rPr lang="zh-CN" altLang="zh-CN" dirty="0" smtClean="0">
                <a:latin typeface="Times New Roman" panose="02020603050405020304" charset="0"/>
                <a:cs typeface="Times New Roman" panose="02020603050405020304" charset="0"/>
              </a:rPr>
              <a:t>：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base" hangingPunct="1">
              <a:lnSpc>
                <a:spcPct val="120000"/>
              </a:lnSpc>
              <a:spcAft>
                <a:spcPct val="0"/>
              </a:spcAft>
            </a:pP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                                                                        CH</a:t>
            </a:r>
            <a:r>
              <a:rPr lang="en-US" altLang="zh-CN" baseline="-25000" dirty="0" smtClean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COOH + </a:t>
            </a:r>
            <a:r>
              <a:rPr lang="en-US" altLang="zh-CN" dirty="0" err="1" smtClean="0">
                <a:latin typeface="Times New Roman" panose="02020603050405020304" charset="0"/>
                <a:cs typeface="Times New Roman" panose="02020603050405020304" charset="0"/>
              </a:rPr>
              <a:t>ClO</a:t>
            </a:r>
            <a:r>
              <a:rPr lang="en-US" altLang="zh-CN" baseline="30000" dirty="0" smtClean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 = CH</a:t>
            </a:r>
            <a:r>
              <a:rPr lang="en-US" altLang="zh-CN" baseline="-25000" dirty="0" smtClean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COO</a:t>
            </a:r>
            <a:r>
              <a:rPr lang="en-US" altLang="zh-CN" baseline="30000" dirty="0" smtClean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+ </a:t>
            </a:r>
            <a:r>
              <a:rPr lang="en-US" altLang="zh-CN" dirty="0" err="1" smtClean="0">
                <a:latin typeface="Times New Roman" panose="02020603050405020304" charset="0"/>
                <a:cs typeface="Times New Roman" panose="02020603050405020304" charset="0"/>
              </a:rPr>
              <a:t>HClO</a:t>
            </a:r>
            <a:endParaRPr kumimoji="0" lang="en-US" altLang="zh-CN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50" name="图片 49" descr="说明: 说明: http://gzhx.cooco.net.cn/files/down/test/2016/05/16/15/2016051615122892092015.files/image024.gif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51" y="2259965"/>
            <a:ext cx="314325" cy="95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直接连接符 2"/>
          <p:cNvCxnSpPr/>
          <p:nvPr/>
        </p:nvCxnSpPr>
        <p:spPr>
          <a:xfrm>
            <a:off x="3478530" y="1543685"/>
            <a:ext cx="3444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982470" y="1543685"/>
            <a:ext cx="3242310" cy="905510"/>
            <a:chOff x="3122" y="2431"/>
            <a:chExt cx="5106" cy="1426"/>
          </a:xfrm>
        </p:grpSpPr>
        <p:cxnSp>
          <p:nvCxnSpPr>
            <p:cNvPr id="5" name="直接箭头连接符 4"/>
            <p:cNvCxnSpPr/>
            <p:nvPr/>
          </p:nvCxnSpPr>
          <p:spPr>
            <a:xfrm flipH="1">
              <a:off x="5030" y="2431"/>
              <a:ext cx="3198" cy="11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3122" y="3409"/>
              <a:ext cx="1909" cy="4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81940" y="4092575"/>
            <a:ext cx="83597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本题启示：①关注方程式是否能解释对应事实                  </a:t>
            </a:r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             ②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关注题给信息与选项事实的关联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             </a:t>
            </a:r>
            <a:endParaRPr lang="zh-CN" altLang="zh-CN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54" name="任意多边形 53"/>
          <p:cNvSpPr/>
          <p:nvPr/>
        </p:nvSpPr>
        <p:spPr>
          <a:xfrm>
            <a:off x="426720" y="1831975"/>
            <a:ext cx="570230" cy="617855"/>
          </a:xfrm>
          <a:custGeom>
            <a:avLst/>
            <a:gdLst>
              <a:gd name="connisteX0" fmla="*/ 0 w 570230"/>
              <a:gd name="connsiteY0" fmla="*/ 356870 h 618066"/>
              <a:gd name="connisteX1" fmla="*/ 260985 w 570230"/>
              <a:gd name="connsiteY1" fmla="*/ 605790 h 618066"/>
              <a:gd name="connisteX2" fmla="*/ 570230 w 570230"/>
              <a:gd name="connsiteY2" fmla="*/ 0 h 61806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70230" h="618066">
                <a:moveTo>
                  <a:pt x="0" y="356870"/>
                </a:moveTo>
                <a:cubicBezTo>
                  <a:pt x="45720" y="418465"/>
                  <a:pt x="146685" y="676910"/>
                  <a:pt x="260985" y="605790"/>
                </a:cubicBezTo>
                <a:cubicBezTo>
                  <a:pt x="375285" y="534670"/>
                  <a:pt x="513715" y="126365"/>
                  <a:pt x="57023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94977"/>
            <a:ext cx="8139178" cy="331514"/>
          </a:xfrm>
        </p:spPr>
        <p:txBody>
          <a:bodyPr>
            <a:normAutofit fontScale="90000"/>
          </a:bodyPr>
          <a:p>
            <a:r>
              <a:rPr>
                <a:sym typeface="+mn-ea"/>
              </a:rPr>
              <a:t>变式练习</a:t>
            </a:r>
            <a:r>
              <a:rPr lang="en-US" altLang="zh-CN">
                <a:sym typeface="+mn-ea"/>
              </a:rPr>
              <a:t>:2019</a:t>
            </a:r>
            <a:r>
              <a:rPr>
                <a:sym typeface="+mn-ea"/>
              </a:rPr>
              <a:t>北京高考</a:t>
            </a:r>
            <a:endParaRPr>
              <a:sym typeface="+mn-ea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" y="520700"/>
            <a:ext cx="66865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文本框 32"/>
          <p:cNvSpPr txBox="1"/>
          <p:nvPr/>
        </p:nvSpPr>
        <p:spPr>
          <a:xfrm>
            <a:off x="281940" y="4603750"/>
            <a:ext cx="731456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本题启示：准确读题、审题，迅速找到题给信息与选项之间的对应关系                 </a:t>
            </a:r>
            <a:endParaRPr lang="zh-CN" altLang="zh-CN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n-ea"/>
              <a:ea typeface="+mn-ea"/>
              <a:cs typeface="+mn-ea"/>
              <a:sym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511675" y="771525"/>
            <a:ext cx="241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81940" y="1044575"/>
            <a:ext cx="86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左大括号 6"/>
          <p:cNvSpPr/>
          <p:nvPr/>
        </p:nvSpPr>
        <p:spPr>
          <a:xfrm>
            <a:off x="7037070" y="368300"/>
            <a:ext cx="75565" cy="831215"/>
          </a:xfrm>
          <a:prstGeom prst="leftBrace">
            <a:avLst>
              <a:gd name="adj1" fmla="val 7142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219315" y="532130"/>
            <a:ext cx="139192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400"/>
              <a:t>C</a:t>
            </a:r>
            <a:r>
              <a:rPr lang="en-US" altLang="zh-CN" sz="1400" baseline="-25000"/>
              <a:t>2</a:t>
            </a:r>
            <a:r>
              <a:rPr lang="en-US" altLang="zh-CN" sz="1400"/>
              <a:t>O</a:t>
            </a:r>
            <a:r>
              <a:rPr lang="en-US" altLang="zh-CN" sz="1400" baseline="-25000"/>
              <a:t>4</a:t>
            </a:r>
            <a:r>
              <a:rPr lang="en-US" altLang="zh-CN" sz="1400" baseline="30000"/>
              <a:t>2-</a:t>
            </a:r>
            <a:r>
              <a:rPr lang="zh-CN" altLang="en-US" sz="1400"/>
              <a:t>分步水解</a:t>
            </a:r>
            <a:endParaRPr lang="zh-CN" altLang="en-US" sz="1400"/>
          </a:p>
        </p:txBody>
      </p:sp>
      <p:sp>
        <p:nvSpPr>
          <p:cNvPr id="9" name="文本框 8"/>
          <p:cNvSpPr txBox="1"/>
          <p:nvPr/>
        </p:nvSpPr>
        <p:spPr>
          <a:xfrm>
            <a:off x="7219315" y="225425"/>
            <a:ext cx="148145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400">
                <a:sym typeface="+mn-ea"/>
              </a:rPr>
              <a:t>H</a:t>
            </a:r>
            <a:r>
              <a:rPr lang="en-US" altLang="zh-CN" sz="1400" baseline="-25000">
                <a:sym typeface="+mn-ea"/>
              </a:rPr>
              <a:t>2</a:t>
            </a:r>
            <a:r>
              <a:rPr lang="en-US" altLang="zh-CN" sz="1400">
                <a:sym typeface="+mn-ea"/>
              </a:rPr>
              <a:t>C</a:t>
            </a:r>
            <a:r>
              <a:rPr lang="en-US" altLang="zh-CN" sz="1400" baseline="-25000">
                <a:sym typeface="+mn-ea"/>
              </a:rPr>
              <a:t>2</a:t>
            </a:r>
            <a:r>
              <a:rPr lang="en-US" altLang="zh-CN" sz="1400">
                <a:sym typeface="+mn-ea"/>
              </a:rPr>
              <a:t>O</a:t>
            </a:r>
            <a:r>
              <a:rPr lang="en-US" altLang="zh-CN" sz="1400" baseline="-25000">
                <a:sym typeface="+mn-ea"/>
              </a:rPr>
              <a:t>4</a:t>
            </a:r>
            <a:r>
              <a:rPr lang="zh-CN" altLang="en-US" sz="1400"/>
              <a:t>分步电离</a:t>
            </a:r>
            <a:endParaRPr lang="zh-CN" altLang="en-US" sz="1400"/>
          </a:p>
        </p:txBody>
      </p:sp>
      <p:sp>
        <p:nvSpPr>
          <p:cNvPr id="10" name="文本框 9"/>
          <p:cNvSpPr txBox="1"/>
          <p:nvPr/>
        </p:nvSpPr>
        <p:spPr>
          <a:xfrm>
            <a:off x="7219315" y="838835"/>
            <a:ext cx="1955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400"/>
              <a:t>H</a:t>
            </a:r>
            <a:r>
              <a:rPr lang="en-US" altLang="zh-CN" sz="1400" baseline="-25000"/>
              <a:t>2</a:t>
            </a:r>
            <a:r>
              <a:rPr lang="en-US" altLang="zh-CN" sz="1400"/>
              <a:t>C</a:t>
            </a:r>
            <a:r>
              <a:rPr lang="en-US" altLang="zh-CN" sz="1400" baseline="-25000"/>
              <a:t>2</a:t>
            </a:r>
            <a:r>
              <a:rPr lang="en-US" altLang="zh-CN" sz="1400"/>
              <a:t>O</a:t>
            </a:r>
            <a:r>
              <a:rPr lang="en-US" altLang="zh-CN" sz="1400" baseline="-25000"/>
              <a:t>4</a:t>
            </a:r>
            <a:r>
              <a:rPr lang="zh-CN" altLang="en-US" sz="1400"/>
              <a:t>、</a:t>
            </a:r>
            <a:r>
              <a:rPr lang="en-US" altLang="zh-CN" sz="1400"/>
              <a:t>HC</a:t>
            </a:r>
            <a:r>
              <a:rPr lang="en-US" altLang="zh-CN" sz="1400" baseline="-25000"/>
              <a:t>2</a:t>
            </a:r>
            <a:r>
              <a:rPr lang="en-US" altLang="zh-CN" sz="1400"/>
              <a:t>O</a:t>
            </a:r>
            <a:r>
              <a:rPr lang="en-US" altLang="zh-CN" sz="1400" baseline="-25000"/>
              <a:t>4</a:t>
            </a:r>
            <a:r>
              <a:rPr lang="en-US" altLang="zh-CN" sz="1400" baseline="30000"/>
              <a:t>-</a:t>
            </a:r>
            <a:r>
              <a:rPr lang="zh-CN" altLang="en-US" sz="1400"/>
              <a:t>在离子方程式中不能拆分</a:t>
            </a:r>
            <a:endParaRPr lang="zh-CN" altLang="en-US" sz="1400"/>
          </a:p>
        </p:txBody>
      </p:sp>
      <p:sp>
        <p:nvSpPr>
          <p:cNvPr id="11" name="任意多边形 10"/>
          <p:cNvSpPr/>
          <p:nvPr/>
        </p:nvSpPr>
        <p:spPr>
          <a:xfrm>
            <a:off x="3260090" y="1365885"/>
            <a:ext cx="4857115" cy="2362835"/>
          </a:xfrm>
          <a:custGeom>
            <a:avLst/>
            <a:gdLst>
              <a:gd name="connisteX0" fmla="*/ 4857115 w 4857115"/>
              <a:gd name="connsiteY0" fmla="*/ 0 h 2362835"/>
              <a:gd name="connisteX1" fmla="*/ 4084955 w 4857115"/>
              <a:gd name="connsiteY1" fmla="*/ 1710055 h 2362835"/>
              <a:gd name="connisteX2" fmla="*/ 1757680 w 4857115"/>
              <a:gd name="connsiteY2" fmla="*/ 2018665 h 2362835"/>
              <a:gd name="connisteX3" fmla="*/ 0 w 4857115"/>
              <a:gd name="connsiteY3" fmla="*/ 2362835 h 236283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4857115" h="2362835">
                <a:moveTo>
                  <a:pt x="4857115" y="0"/>
                </a:moveTo>
                <a:cubicBezTo>
                  <a:pt x="4749165" y="335915"/>
                  <a:pt x="4704715" y="1306195"/>
                  <a:pt x="4084955" y="1710055"/>
                </a:cubicBezTo>
                <a:cubicBezTo>
                  <a:pt x="3465195" y="2113915"/>
                  <a:pt x="2574925" y="1887855"/>
                  <a:pt x="1757680" y="2018665"/>
                </a:cubicBezTo>
                <a:cubicBezTo>
                  <a:pt x="940435" y="2149475"/>
                  <a:pt x="304800" y="2299970"/>
                  <a:pt x="0" y="2362835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>
            <a:off x="428625" y="3392805"/>
            <a:ext cx="570230" cy="617855"/>
          </a:xfrm>
          <a:custGeom>
            <a:avLst/>
            <a:gdLst>
              <a:gd name="connisteX0" fmla="*/ 0 w 570230"/>
              <a:gd name="connsiteY0" fmla="*/ 356870 h 618066"/>
              <a:gd name="connisteX1" fmla="*/ 260985 w 570230"/>
              <a:gd name="connsiteY1" fmla="*/ 605790 h 618066"/>
              <a:gd name="connisteX2" fmla="*/ 570230 w 570230"/>
              <a:gd name="connsiteY2" fmla="*/ 0 h 61806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70230" h="618066">
                <a:moveTo>
                  <a:pt x="0" y="356870"/>
                </a:moveTo>
                <a:cubicBezTo>
                  <a:pt x="45720" y="418465"/>
                  <a:pt x="146685" y="676910"/>
                  <a:pt x="260985" y="605790"/>
                </a:cubicBezTo>
                <a:cubicBezTo>
                  <a:pt x="375285" y="534670"/>
                  <a:pt x="513715" y="126365"/>
                  <a:pt x="57023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" grpId="0" animBg="1"/>
      <p:bldP spid="9" grpId="0"/>
      <p:bldP spid="8" grpId="0"/>
      <p:bldP spid="10" grpId="0"/>
      <p:bldP spid="11" grpId="0" animBg="1"/>
      <p:bldP spid="5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-273"/>
            <a:ext cx="8139178" cy="331514"/>
          </a:xfrm>
        </p:spPr>
        <p:txBody>
          <a:bodyPr>
            <a:normAutofit fontScale="90000"/>
          </a:bodyPr>
          <a:p>
            <a:r>
              <a:rPr>
                <a:sym typeface="+mn-ea"/>
              </a:rPr>
              <a:t>例题解析:2019朝阳期末</a:t>
            </a:r>
            <a:endParaRPr lang="zh-CN" altLang="en-US"/>
          </a:p>
        </p:txBody>
      </p:sp>
      <p:sp>
        <p:nvSpPr>
          <p:cNvPr id="109" name="文本框 108"/>
          <p:cNvSpPr txBox="1"/>
          <p:nvPr/>
        </p:nvSpPr>
        <p:spPr>
          <a:xfrm>
            <a:off x="641985" y="331470"/>
            <a:ext cx="75622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>
                <a:solidFill>
                  <a:srgbClr val="000000"/>
                </a:solidFill>
                <a:latin typeface="+mn-ea"/>
                <a:ea typeface="+mn-ea"/>
                <a:cs typeface="+mn-ea"/>
              </a:rPr>
              <a:t>13</a:t>
            </a:r>
            <a:r>
              <a:rPr lang="zh-CN">
                <a:solidFill>
                  <a:srgbClr val="000000"/>
                </a:solidFill>
                <a:latin typeface="+mn-ea"/>
                <a:ea typeface="+mn-ea"/>
                <a:cs typeface="+mn-ea"/>
              </a:rPr>
              <a:t>．把浓盐酸分别滴入点滴板上的各种溶液中，现象如下：</a:t>
            </a:r>
            <a:endParaRPr lang="zh-CN" altLang="en-US">
              <a:solidFill>
                <a:srgbClr val="000000"/>
              </a:solidFill>
              <a:latin typeface="+mn-ea"/>
              <a:ea typeface="+mn-ea"/>
              <a:cs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010920" y="820420"/>
          <a:ext cx="6489700" cy="147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6990"/>
                <a:gridCol w="2632710"/>
              </a:tblGrid>
              <a:tr h="2946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+mn-ea"/>
                          <a:cs typeface="宋体" panose="02010600030101010101" pitchFamily="2" charset="-122"/>
                        </a:rPr>
                        <a:t>实验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+mn-ea"/>
                          <a:cs typeface="宋体" panose="02010600030101010101" pitchFamily="2" charset="-122"/>
                        </a:rPr>
                        <a:t>现象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640">
                <a:tc row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+mn-ea"/>
                          <a:cs typeface="Times New Roman" panose="02020603050405020304" charset="0"/>
                        </a:rPr>
                        <a:t> 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+mn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+mn-ea"/>
                          <a:cs typeface="宋体" panose="02010600030101010101" pitchFamily="2" charset="-122"/>
                        </a:rPr>
                        <a:t>①中溶液变蓝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64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+mn-ea"/>
                          <a:cs typeface="宋体" panose="02010600030101010101" pitchFamily="2" charset="-122"/>
                        </a:rPr>
                        <a:t>②中溶液产生胶状沉淀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64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+mn-ea"/>
                          <a:cs typeface="宋体" panose="02010600030101010101" pitchFamily="2" charset="-122"/>
                        </a:rPr>
                        <a:t>③中生成沉淀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64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+mn-ea"/>
                          <a:cs typeface="宋体" panose="02010600030101010101" pitchFamily="2" charset="-122"/>
                        </a:rPr>
                        <a:t>④中产生黄绿色气体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70380" y="1195705"/>
            <a:ext cx="222885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0" y="2418715"/>
            <a:ext cx="634047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00025"/>
            <a:r>
              <a:rPr lang="zh-CN" sz="16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下列分析不正确的是</a:t>
            </a:r>
            <a:r>
              <a:rPr lang="en-US" sz="16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   A</a:t>
            </a:r>
            <a:r>
              <a:rPr lang="zh-CN" sz="16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．①中溶液变蓝，体现了浓盐酸的氧化性</a:t>
            </a:r>
            <a:endParaRPr lang="zh-CN" sz="1600">
              <a:solidFill>
                <a:srgbClr val="000000"/>
              </a:solidFill>
              <a:latin typeface="+mn-ea"/>
              <a:ea typeface="+mn-ea"/>
              <a:cs typeface="+mn-ea"/>
            </a:endParaRPr>
          </a:p>
          <a:p>
            <a:pPr indent="200025"/>
            <a:r>
              <a:rPr lang="en-US" sz="16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   B</a:t>
            </a:r>
            <a:r>
              <a:rPr lang="zh-CN" sz="16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．②中产生白色胶状沉淀：</a:t>
            </a:r>
            <a:r>
              <a:rPr lang="en-US" sz="16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2H</a:t>
            </a:r>
            <a:r>
              <a:rPr lang="en-US" sz="1600" baseline="300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+</a:t>
            </a:r>
            <a:r>
              <a:rPr lang="en-US" sz="16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 + SiO</a:t>
            </a:r>
            <a:r>
              <a:rPr lang="en-US" sz="1600" baseline="-250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3</a:t>
            </a:r>
            <a:r>
              <a:rPr lang="en-US" sz="1600" baseline="300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2-</a:t>
            </a:r>
            <a:r>
              <a:rPr lang="en-US" sz="16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 = H</a:t>
            </a:r>
            <a:r>
              <a:rPr lang="en-US" sz="1600" baseline="-250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2</a:t>
            </a:r>
            <a:r>
              <a:rPr lang="en-US" sz="16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SiO</a:t>
            </a:r>
            <a:r>
              <a:rPr lang="en-US" sz="1600" baseline="-250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3</a:t>
            </a:r>
            <a:r>
              <a:rPr lang="en-US" sz="16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   </a:t>
            </a:r>
            <a:endParaRPr lang="en-US" sz="1600">
              <a:solidFill>
                <a:srgbClr val="000000"/>
              </a:solidFill>
              <a:latin typeface="+mn-ea"/>
              <a:ea typeface="+mn-ea"/>
              <a:cs typeface="+mn-ea"/>
            </a:endParaRPr>
          </a:p>
          <a:p>
            <a:pPr indent="200025"/>
            <a:r>
              <a:rPr lang="en-US" sz="16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   C</a:t>
            </a:r>
            <a:r>
              <a:rPr lang="zh-CN" sz="16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．③中产生沉淀的原因可用平衡移动原理解释</a:t>
            </a:r>
            <a:r>
              <a:rPr lang="en-US" sz="16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   </a:t>
            </a:r>
            <a:endParaRPr lang="en-US" sz="1600">
              <a:solidFill>
                <a:srgbClr val="000000"/>
              </a:solidFill>
              <a:latin typeface="+mn-ea"/>
              <a:ea typeface="+mn-ea"/>
              <a:cs typeface="+mn-ea"/>
            </a:endParaRPr>
          </a:p>
          <a:p>
            <a:pPr indent="200025"/>
            <a:r>
              <a:rPr lang="en-US" sz="16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  </a:t>
            </a:r>
            <a:endParaRPr lang="en-US" sz="1600">
              <a:solidFill>
                <a:srgbClr val="000000"/>
              </a:solidFill>
              <a:latin typeface="+mn-ea"/>
              <a:ea typeface="+mn-ea"/>
              <a:cs typeface="+mn-ea"/>
            </a:endParaRPr>
          </a:p>
          <a:p>
            <a:pPr indent="200025"/>
            <a:r>
              <a:rPr lang="en-US" sz="16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 D</a:t>
            </a:r>
            <a:r>
              <a:rPr lang="zh-CN" sz="16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．④中产生黄绿色气体：</a:t>
            </a:r>
            <a:r>
              <a:rPr lang="en-US" sz="16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ClO</a:t>
            </a:r>
            <a:r>
              <a:rPr lang="en-US" sz="1600" baseline="300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-</a:t>
            </a:r>
            <a:r>
              <a:rPr lang="en-US" sz="16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 + Cl</a:t>
            </a:r>
            <a:r>
              <a:rPr lang="en-US" sz="1600" baseline="300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-</a:t>
            </a:r>
            <a:r>
              <a:rPr lang="en-US" sz="16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 + 2H</a:t>
            </a:r>
            <a:r>
              <a:rPr lang="en-US" sz="1600" baseline="300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+</a:t>
            </a:r>
            <a:r>
              <a:rPr lang="en-US" sz="16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 = Cl</a:t>
            </a:r>
            <a:r>
              <a:rPr lang="en-US" sz="1600" baseline="-250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2</a:t>
            </a:r>
            <a:r>
              <a:rPr lang="en-US" sz="16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↑ + H</a:t>
            </a:r>
            <a:r>
              <a:rPr lang="en-US" sz="1600" baseline="-250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2</a:t>
            </a:r>
            <a:r>
              <a:rPr lang="en-US" sz="160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O </a:t>
            </a:r>
            <a:endParaRPr lang="en-US" altLang="en-US" sz="1600">
              <a:solidFill>
                <a:srgbClr val="000000"/>
              </a:solidFill>
              <a:latin typeface="+mn-ea"/>
              <a:ea typeface="+mn-ea"/>
              <a:cs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70555" y="2293620"/>
            <a:ext cx="5972810" cy="933450"/>
            <a:chOff x="4993" y="3612"/>
            <a:chExt cx="9406" cy="147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3" y="3612"/>
              <a:ext cx="7827" cy="1470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993" y="3809"/>
              <a:ext cx="1580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教材原型</a:t>
              </a:r>
              <a:endParaRPr lang="zh-CN" altLang="en-US" sz="120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29690" y="2694305"/>
            <a:ext cx="4905375" cy="488950"/>
            <a:chOff x="2094" y="4243"/>
            <a:chExt cx="7725" cy="770"/>
          </a:xfrm>
        </p:grpSpPr>
        <p:sp>
          <p:nvSpPr>
            <p:cNvPr id="19" name="椭圆 18"/>
            <p:cNvSpPr/>
            <p:nvPr/>
          </p:nvSpPr>
          <p:spPr>
            <a:xfrm>
              <a:off x="2094" y="4243"/>
              <a:ext cx="891" cy="4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9295" y="4560"/>
              <a:ext cx="524" cy="3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2524" y="4675"/>
              <a:ext cx="6919" cy="339"/>
            </a:xfrm>
            <a:custGeom>
              <a:avLst/>
              <a:gdLst>
                <a:gd name="connisteX0" fmla="*/ 0 w 4393565"/>
                <a:gd name="connsiteY0" fmla="*/ 0 h 215457"/>
                <a:gd name="connisteX1" fmla="*/ 1235075 w 4393565"/>
                <a:gd name="connsiteY1" fmla="*/ 83185 h 215457"/>
                <a:gd name="connisteX2" fmla="*/ 2517140 w 4393565"/>
                <a:gd name="connsiteY2" fmla="*/ 213995 h 215457"/>
                <a:gd name="connisteX3" fmla="*/ 4393565 w 4393565"/>
                <a:gd name="connsiteY3" fmla="*/ 142875 h 215457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4393565" h="215458">
                  <a:moveTo>
                    <a:pt x="0" y="0"/>
                  </a:moveTo>
                  <a:cubicBezTo>
                    <a:pt x="221615" y="13970"/>
                    <a:pt x="731520" y="40640"/>
                    <a:pt x="1235075" y="83185"/>
                  </a:cubicBezTo>
                  <a:cubicBezTo>
                    <a:pt x="1738630" y="125730"/>
                    <a:pt x="1885315" y="201930"/>
                    <a:pt x="2517140" y="213995"/>
                  </a:cubicBezTo>
                  <a:cubicBezTo>
                    <a:pt x="3148965" y="226060"/>
                    <a:pt x="4043680" y="160020"/>
                    <a:pt x="4393565" y="14287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604770" y="2683510"/>
            <a:ext cx="2501900" cy="295275"/>
            <a:chOff x="4102" y="4226"/>
            <a:chExt cx="3940" cy="465"/>
          </a:xfrm>
        </p:grpSpPr>
        <p:sp>
          <p:nvSpPr>
            <p:cNvPr id="11" name="椭圆 10"/>
            <p:cNvSpPr/>
            <p:nvPr/>
          </p:nvSpPr>
          <p:spPr>
            <a:xfrm>
              <a:off x="4102" y="4243"/>
              <a:ext cx="892" cy="4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7300" y="4226"/>
              <a:ext cx="742" cy="4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4" name="直接箭头连接符 13"/>
            <p:cNvCxnSpPr>
              <a:stCxn id="11" idx="6"/>
              <a:endCxn id="13" idx="2"/>
            </p:cNvCxnSpPr>
            <p:nvPr/>
          </p:nvCxnSpPr>
          <p:spPr>
            <a:xfrm flipV="1">
              <a:off x="4994" y="4451"/>
              <a:ext cx="230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任意多边形 53"/>
          <p:cNvSpPr/>
          <p:nvPr/>
        </p:nvSpPr>
        <p:spPr>
          <a:xfrm>
            <a:off x="71755" y="2418715"/>
            <a:ext cx="570230" cy="617855"/>
          </a:xfrm>
          <a:custGeom>
            <a:avLst/>
            <a:gdLst>
              <a:gd name="connisteX0" fmla="*/ 0 w 570230"/>
              <a:gd name="connsiteY0" fmla="*/ 356870 h 618066"/>
              <a:gd name="connisteX1" fmla="*/ 260985 w 570230"/>
              <a:gd name="connsiteY1" fmla="*/ 605790 h 618066"/>
              <a:gd name="connisteX2" fmla="*/ 570230 w 570230"/>
              <a:gd name="connsiteY2" fmla="*/ 0 h 61806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70230" h="618066">
                <a:moveTo>
                  <a:pt x="0" y="356870"/>
                </a:moveTo>
                <a:cubicBezTo>
                  <a:pt x="45720" y="418465"/>
                  <a:pt x="146685" y="676910"/>
                  <a:pt x="260985" y="605790"/>
                </a:cubicBezTo>
                <a:cubicBezTo>
                  <a:pt x="375285" y="534670"/>
                  <a:pt x="513715" y="126365"/>
                  <a:pt x="57023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5022850" y="2683510"/>
            <a:ext cx="4121150" cy="1638300"/>
            <a:chOff x="7910" y="4226"/>
            <a:chExt cx="6490" cy="258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20" y="4226"/>
              <a:ext cx="4080" cy="2580"/>
            </a:xfrm>
            <a:prstGeom prst="rect">
              <a:avLst/>
            </a:prstGeom>
          </p:spPr>
        </p:pic>
        <p:cxnSp>
          <p:nvCxnSpPr>
            <p:cNvPr id="17" name="曲线连接符 16"/>
            <p:cNvCxnSpPr/>
            <p:nvPr/>
          </p:nvCxnSpPr>
          <p:spPr>
            <a:xfrm>
              <a:off x="7910" y="5218"/>
              <a:ext cx="1663" cy="616"/>
            </a:xfrm>
            <a:prstGeom prst="curvedConnector3">
              <a:avLst>
                <a:gd name="adj1" fmla="val 5003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9928" y="5311"/>
              <a:ext cx="374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教材原型</a:t>
              </a:r>
              <a:endParaRPr lang="zh-CN" altLang="en-US" sz="1200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lum bright="6000" contrast="12000"/>
          </a:blip>
          <a:srcRect l="12015" t="21641" r="5807" b="9538"/>
          <a:stretch>
            <a:fillRect/>
          </a:stretch>
        </p:blipFill>
        <p:spPr>
          <a:xfrm>
            <a:off x="71755" y="3959860"/>
            <a:ext cx="2731770" cy="42608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2872740" y="3959860"/>
            <a:ext cx="3361690" cy="462280"/>
            <a:chOff x="4524" y="6236"/>
            <a:chExt cx="5294" cy="728"/>
          </a:xfrm>
        </p:grpSpPr>
        <p:sp>
          <p:nvSpPr>
            <p:cNvPr id="22" name="流程图: 终止 21"/>
            <p:cNvSpPr/>
            <p:nvPr/>
          </p:nvSpPr>
          <p:spPr>
            <a:xfrm>
              <a:off x="4524" y="6236"/>
              <a:ext cx="5295" cy="729"/>
            </a:xfrm>
            <a:prstGeom prst="flowChartTerminator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 sz="1600">
                  <a:latin typeface="Times New Roman" panose="02020603050405020304" charset="0"/>
                  <a:cs typeface="Times New Roman" panose="02020603050405020304" charset="0"/>
                </a:rPr>
                <a:t>NaCl(s)              Na</a:t>
              </a:r>
              <a:r>
                <a:rPr lang="en-US" altLang="zh-CN" sz="1600" baseline="30000">
                  <a:latin typeface="Times New Roman" panose="02020603050405020304" charset="0"/>
                  <a:cs typeface="Times New Roman" panose="02020603050405020304" charset="0"/>
                </a:rPr>
                <a:t>+</a:t>
              </a:r>
              <a:r>
                <a:rPr lang="en-US" altLang="zh-CN" sz="1600">
                  <a:latin typeface="Times New Roman" panose="02020603050405020304" charset="0"/>
                  <a:cs typeface="Times New Roman" panose="02020603050405020304" charset="0"/>
                </a:rPr>
                <a:t>(aq)+ Cl</a:t>
              </a:r>
              <a:r>
                <a:rPr lang="en-US" altLang="zh-CN" sz="1600" baseline="30000">
                  <a:latin typeface="Times New Roman" panose="02020603050405020304" charset="0"/>
                  <a:cs typeface="Times New Roman" panose="02020603050405020304" charset="0"/>
                </a:rPr>
                <a:t>-</a:t>
              </a:r>
              <a:r>
                <a:rPr lang="en-US" altLang="zh-CN" sz="16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(aq)</a:t>
              </a:r>
              <a:r>
                <a:rPr lang="en-US" altLang="zh-CN" sz="160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endParaRPr lang="en-US" altLang="zh-CN" sz="1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pic>
          <p:nvPicPr>
            <p:cNvPr id="23" name="图片 2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186" y="6532"/>
              <a:ext cx="789" cy="1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文本框 23"/>
            <p:cNvSpPr txBox="1"/>
            <p:nvPr/>
          </p:nvSpPr>
          <p:spPr>
            <a:xfrm>
              <a:off x="6247" y="6267"/>
              <a:ext cx="728" cy="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900"/>
                <a:t>溶解</a:t>
              </a:r>
              <a:endParaRPr lang="zh-CN" altLang="en-US" sz="90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262" y="6554"/>
              <a:ext cx="695" cy="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900"/>
                <a:t>沉淀</a:t>
              </a:r>
              <a:endParaRPr lang="zh-CN" altLang="en-US" sz="90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85360" y="2008505"/>
            <a:ext cx="2384425" cy="2941320"/>
            <a:chOff x="7536" y="3163"/>
            <a:chExt cx="3755" cy="4632"/>
          </a:xfrm>
        </p:grpSpPr>
        <p:sp>
          <p:nvSpPr>
            <p:cNvPr id="27" name="椭圆 26"/>
            <p:cNvSpPr/>
            <p:nvPr/>
          </p:nvSpPr>
          <p:spPr>
            <a:xfrm>
              <a:off x="9037" y="3163"/>
              <a:ext cx="2255" cy="449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7536" y="3553"/>
              <a:ext cx="2695" cy="4242"/>
            </a:xfrm>
            <a:custGeom>
              <a:avLst/>
              <a:gdLst>
                <a:gd name="connisteX0" fmla="*/ 1650365 w 1711535"/>
                <a:gd name="connsiteY0" fmla="*/ 0 h 2693733"/>
                <a:gd name="connisteX1" fmla="*/ 1519555 w 1711535"/>
                <a:gd name="connsiteY1" fmla="*/ 2470150 h 2693733"/>
                <a:gd name="connisteX2" fmla="*/ 0 w 1711535"/>
                <a:gd name="connsiteY2" fmla="*/ 2446655 h 269373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711536" h="2693733">
                  <a:moveTo>
                    <a:pt x="1650365" y="0"/>
                  </a:moveTo>
                  <a:cubicBezTo>
                    <a:pt x="1654810" y="494665"/>
                    <a:pt x="1849755" y="1980565"/>
                    <a:pt x="1519555" y="2470150"/>
                  </a:cubicBezTo>
                  <a:cubicBezTo>
                    <a:pt x="1189355" y="2959735"/>
                    <a:pt x="300990" y="2500630"/>
                    <a:pt x="0" y="2446655"/>
                  </a:cubicBezTo>
                </a:path>
              </a:pathLst>
            </a:custGeom>
            <a:noFill/>
            <a:ln>
              <a:solidFill>
                <a:srgbClr val="92D05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43205" y="4775200"/>
            <a:ext cx="83597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本题启示：系统梳理并熟练掌握课本中各类方程式原型</a:t>
            </a:r>
            <a:endParaRPr lang="zh-CN" altLang="zh-CN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957" y="-273"/>
            <a:ext cx="8139178" cy="331514"/>
          </a:xfrm>
        </p:spPr>
        <p:txBody>
          <a:bodyPr>
            <a:normAutofit fontScale="90000"/>
          </a:bodyPr>
          <a:p>
            <a:r>
              <a:rPr>
                <a:sym typeface="+mn-ea"/>
              </a:rPr>
              <a:t>例题解析:</a:t>
            </a:r>
            <a:r>
              <a:rPr lang="en-US" altLang="zh-CN">
                <a:sym typeface="+mn-ea"/>
              </a:rPr>
              <a:t>2018</a:t>
            </a:r>
            <a:r>
              <a:rPr>
                <a:sym typeface="+mn-ea"/>
              </a:rPr>
              <a:t>北京高考</a:t>
            </a:r>
            <a:endParaRPr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2620" y="331470"/>
            <a:ext cx="637413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00025" indent="-200025"/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</a:rPr>
              <a:t>9</a:t>
            </a:r>
            <a:r>
              <a:rPr lang="zh-CN" altLang="en-US">
                <a:latin typeface="Times New Roman" panose="02020603050405020304" charset="0"/>
                <a:ea typeface="宋体" panose="02010600030101010101" pitchFamily="2" charset="-122"/>
              </a:rPr>
              <a:t>、</a:t>
            </a:r>
            <a:r>
              <a:rPr lang="zh-CN">
                <a:latin typeface="Times New Roman" panose="02020603050405020304" charset="0"/>
                <a:ea typeface="宋体" panose="02010600030101010101" pitchFamily="2" charset="-122"/>
              </a:rPr>
              <a:t>下列实验中的颜色变化，与氧化还原反应无关的是</a:t>
            </a:r>
            <a:endParaRPr lang="zh-CN" altLang="en-US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231140" y="699770"/>
          <a:ext cx="8766810" cy="12630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3405"/>
                <a:gridCol w="2186305"/>
                <a:gridCol w="2003425"/>
                <a:gridCol w="2001520"/>
                <a:gridCol w="2002155"/>
              </a:tblGrid>
              <a:tr h="2438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A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B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D</a:t>
                      </a:r>
                      <a:endParaRPr lang="en-US" altLang="en-US" sz="1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实验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NaOH</a:t>
                      </a: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溶液滴入</a:t>
                      </a: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FeSO</a:t>
                      </a:r>
                      <a:r>
                        <a:rPr lang="en-US" sz="1600" b="0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溶液中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石蕊溶液滴入氯水中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Na</a:t>
                      </a:r>
                      <a:r>
                        <a:rPr lang="en-US" sz="1600" b="0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S</a:t>
                      </a: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溶液滴入</a:t>
                      </a: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AgCl</a:t>
                      </a: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浊液中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热铜丝插入稀硝酸中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4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现象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产生白色沉淀，随后变为红褐色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溶液变红，随后迅速褪色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沉淀由白色逐渐变为黑色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产生无色气体，随后变为红棕色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2047875"/>
            <a:ext cx="2672080" cy="29025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580" y="2047875"/>
            <a:ext cx="3281045" cy="14636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635" y="3565525"/>
            <a:ext cx="3968115" cy="1384935"/>
          </a:xfrm>
          <a:prstGeom prst="rect">
            <a:avLst/>
          </a:prstGeom>
        </p:spPr>
      </p:pic>
      <p:sp>
        <p:nvSpPr>
          <p:cNvPr id="54" name="任意多边形 53"/>
          <p:cNvSpPr/>
          <p:nvPr/>
        </p:nvSpPr>
        <p:spPr>
          <a:xfrm>
            <a:off x="5795645" y="331470"/>
            <a:ext cx="570230" cy="617855"/>
          </a:xfrm>
          <a:custGeom>
            <a:avLst/>
            <a:gdLst>
              <a:gd name="connisteX0" fmla="*/ 0 w 570230"/>
              <a:gd name="connsiteY0" fmla="*/ 356870 h 618066"/>
              <a:gd name="connisteX1" fmla="*/ 260985 w 570230"/>
              <a:gd name="connsiteY1" fmla="*/ 605790 h 618066"/>
              <a:gd name="connisteX2" fmla="*/ 570230 w 570230"/>
              <a:gd name="connsiteY2" fmla="*/ 0 h 61806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70230" h="618066">
                <a:moveTo>
                  <a:pt x="0" y="356870"/>
                </a:moveTo>
                <a:cubicBezTo>
                  <a:pt x="45720" y="418465"/>
                  <a:pt x="146685" y="676910"/>
                  <a:pt x="260985" y="605790"/>
                </a:cubicBezTo>
                <a:cubicBezTo>
                  <a:pt x="375285" y="534670"/>
                  <a:pt x="513715" y="126365"/>
                  <a:pt x="57023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625" y="2047875"/>
            <a:ext cx="2847975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复习建议：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sz="1600">
                <a:sym typeface="+mn-ea"/>
              </a:rPr>
              <a:t>离子方程式正误的判断和氧化还原选择题题，在北京市高考试题中多次出现，该类试题主要以元素化合物知识为基础，考查化学反应的基本原理（氧化还原反应等）、化学方程式书写、电荷守恒、电离水解等知识，综合性很强, 命题灵活，涵盖知识面广。近几年的高考趋势上看，考查内容更加全面，要求更高、知识更广，在备考过程要尽可能从原理的角度进行深入掌握。</a:t>
            </a:r>
            <a:endParaRPr sz="1600">
              <a:sym typeface="+mn-ea"/>
            </a:endParaRPr>
          </a:p>
          <a:p>
            <a:r>
              <a:rPr lang="en-US" altLang="zh-CN" sz="1600"/>
              <a:t>1</a:t>
            </a:r>
            <a:r>
              <a:rPr sz="1600"/>
              <a:t>、系统梳理课本中所有方程式原型，并对反应易错点可能出现的设问进行总结</a:t>
            </a:r>
            <a:endParaRPr sz="1600"/>
          </a:p>
          <a:p>
            <a:pPr algn="l">
              <a:buClrTx/>
              <a:buSzTx/>
            </a:pPr>
            <a:r>
              <a:rPr sz="1600">
                <a:sym typeface="+mn-ea"/>
              </a:rPr>
              <a:t>2、</a:t>
            </a:r>
            <a:r>
              <a:rPr sz="1600">
                <a:sym typeface="+mn-ea"/>
              </a:rPr>
              <a:t>梳理过程中</a:t>
            </a:r>
            <a:r>
              <a:rPr sz="1600">
                <a:sym typeface="+mn-ea"/>
              </a:rPr>
              <a:t>关注反应过程中溶液颜色变化，</a:t>
            </a:r>
            <a:endParaRPr sz="1600">
              <a:sym typeface="+mn-ea"/>
            </a:endParaRPr>
          </a:p>
          <a:p>
            <a:pPr algn="l">
              <a:buClrTx/>
              <a:buSzTx/>
            </a:pPr>
            <a:r>
              <a:rPr lang="en-US" altLang="zh-CN" sz="1600">
                <a:sym typeface="+mn-ea"/>
              </a:rPr>
              <a:t>3</a:t>
            </a:r>
            <a:r>
              <a:rPr sz="1600">
                <a:sym typeface="+mn-ea"/>
              </a:rPr>
              <a:t>、</a:t>
            </a:r>
            <a:r>
              <a:rPr sz="1600">
                <a:sym typeface="+mn-ea"/>
              </a:rPr>
              <a:t>梳理过程中</a:t>
            </a:r>
            <a:r>
              <a:rPr sz="1600">
                <a:sym typeface="+mn-ea"/>
              </a:rPr>
              <a:t>关注在反应相关实验过程中是否存在干扰项，可能发生什么副反应？</a:t>
            </a:r>
            <a:endParaRPr sz="1600">
              <a:sym typeface="+mn-ea"/>
            </a:endParaRPr>
          </a:p>
          <a:p>
            <a:pPr algn="l">
              <a:buClrTx/>
              <a:buSzTx/>
            </a:pPr>
            <a:r>
              <a:rPr lang="en-US" altLang="zh-CN" sz="1600">
                <a:sym typeface="+mn-ea"/>
              </a:rPr>
              <a:t>4</a:t>
            </a:r>
            <a:r>
              <a:rPr sz="1600">
                <a:sym typeface="+mn-ea"/>
              </a:rPr>
              <a:t>、</a:t>
            </a:r>
            <a:r>
              <a:rPr sz="1600">
                <a:sym typeface="+mn-ea"/>
              </a:rPr>
              <a:t>梳理过程中</a:t>
            </a:r>
            <a:r>
              <a:rPr sz="1600">
                <a:sym typeface="+mn-ea"/>
              </a:rPr>
              <a:t>关注反应过程中反应物体现哪些性质，体现这些性质的实验证据有哪些？原理证据又是什么？</a:t>
            </a:r>
            <a:endParaRPr sz="1600">
              <a:sym typeface="+mn-ea"/>
            </a:endParaRPr>
          </a:p>
          <a:p>
            <a:pPr algn="l">
              <a:buClrTx/>
              <a:buSzTx/>
            </a:pPr>
            <a:endParaRPr sz="1600"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学习目标：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400"/>
              <a:t>1</a:t>
            </a:r>
            <a:r>
              <a:rPr sz="2400"/>
              <a:t>、</a:t>
            </a:r>
            <a:r>
              <a:rPr alt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了解有关离子反应方程式正误判断、氧化还原反应在选择题中的命题形式以及解题思路</a:t>
            </a:r>
            <a:endParaRPr altLang="zh-CN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buClrTx/>
              <a:buSzTx/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alt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掌握离子方程式正误判断的一般方法，并能灵活运用</a:t>
            </a:r>
            <a:endParaRPr altLang="zh-CN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buClrTx/>
              <a:buSzTx/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、学会准确读题、审题，迅速找到题给信息与选项之间的对应关系的方法  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sz="240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例题解析</a:t>
            </a:r>
            <a:r>
              <a:rPr lang="en-US" altLang="zh-CN"/>
              <a:t>:</a:t>
            </a:r>
            <a:r>
              <a:rPr lang="en-US">
                <a:latin typeface="+mn-ea"/>
                <a:ea typeface="+mn-ea"/>
                <a:cs typeface="+mn-ea"/>
                <a:sym typeface="+mn-ea"/>
              </a:rPr>
              <a:t>2020</a:t>
            </a:r>
            <a:r>
              <a:rPr>
                <a:latin typeface="+mn-ea"/>
                <a:ea typeface="+mn-ea"/>
                <a:cs typeface="+mn-ea"/>
                <a:sym typeface="+mn-ea"/>
              </a:rPr>
              <a:t>朝阳期中</a:t>
            </a:r>
            <a:endParaRPr lang="zh-CN" altLang="zh-CN">
              <a:latin typeface="+mn-ea"/>
              <a:ea typeface="+mn-ea"/>
              <a:cs typeface="+mn-ea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79070" y="774700"/>
            <a:ext cx="8597900" cy="35947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>
                <a:solidFill>
                  <a:srgbClr val="0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6.</a:t>
            </a:r>
            <a:r>
              <a:rPr lang="zh-CN">
                <a:solidFill>
                  <a:srgbClr val="0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下列反应的方程式正确的是A. 铜片与浓硫酸共热：</a:t>
            </a:r>
            <a:r>
              <a:rPr lang="en-US">
                <a:solidFill>
                  <a:srgbClr val="0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Cu + H</a:t>
            </a:r>
            <a:r>
              <a:rPr lang="en-US" baseline="-25000">
                <a:solidFill>
                  <a:srgbClr val="0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2</a:t>
            </a:r>
            <a:r>
              <a:rPr lang="en-US">
                <a:solidFill>
                  <a:srgbClr val="0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SO</a:t>
            </a:r>
            <a:r>
              <a:rPr lang="en-US" baseline="-25000">
                <a:solidFill>
                  <a:srgbClr val="0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4        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CuSO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4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+ H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↑</a:t>
            </a:r>
            <a:endParaRPr lang="en-US"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endParaRPr lang="en-US"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B. Na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S</a:t>
            </a:r>
            <a:r>
              <a:rPr lang="zh-CN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溶液显碱性：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S</a:t>
            </a:r>
            <a:r>
              <a:rPr lang="en-US" baseline="30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2-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+ 2H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O           H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S↑+ 2OH</a:t>
            </a:r>
            <a:r>
              <a:rPr lang="en-US" baseline="30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-</a:t>
            </a:r>
            <a:endParaRPr lang="en-US" baseline="30000"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endParaRPr lang="en-US" baseline="30000"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r>
              <a:rPr lang="zh-CN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C. 用氨水吸收烟气中的二氧化硫：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SO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 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+ 2OH</a:t>
            </a:r>
            <a:r>
              <a:rPr lang="en-US" baseline="30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-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= SO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3</a:t>
            </a:r>
            <a:r>
              <a:rPr lang="en-US" baseline="30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2-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+ H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O</a:t>
            </a:r>
            <a:endParaRPr lang="en-US"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endParaRPr lang="en-US">
              <a:solidFill>
                <a:srgbClr val="FF0000"/>
              </a:solidFill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endParaRPr lang="en-US">
              <a:solidFill>
                <a:srgbClr val="FF0000"/>
              </a:solidFill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r>
              <a:rPr lang="en-US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D. </a:t>
            </a:r>
            <a:r>
              <a:rPr lang="zh-CN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向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Na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S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O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3</a:t>
            </a:r>
            <a:r>
              <a:rPr lang="zh-CN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溶液中滴加稀硫酸：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S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O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3</a:t>
            </a:r>
            <a:r>
              <a:rPr lang="en-US" baseline="30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2-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+ 2H</a:t>
            </a:r>
            <a:r>
              <a:rPr lang="en-US" baseline="30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+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= SO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↑+ S↓+ H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O</a:t>
            </a:r>
            <a:endParaRPr lang="zh-CN" altLang="en-US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endParaRPr lang="zh-CN" altLang="en-US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endParaRPr lang="zh-CN" altLang="en-US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3706495" y="1057275"/>
            <a:ext cx="306705" cy="23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407410" y="2018665"/>
            <a:ext cx="501015" cy="876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17195" y="4044950"/>
            <a:ext cx="835977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本题启示：①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熟练掌握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教材中典型物质的氧化还原反应 </a:t>
            </a:r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             ②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特别关注氧化还原反应中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反应物的浓稀对反应产物的影响</a:t>
            </a:r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             ③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关注方程式书写规则问题的常见错误</a:t>
            </a:r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811270" y="191135"/>
            <a:ext cx="5224780" cy="1283970"/>
            <a:chOff x="6002" y="301"/>
            <a:chExt cx="8228" cy="202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62" y="301"/>
              <a:ext cx="5068" cy="2023"/>
            </a:xfrm>
            <a:prstGeom prst="rect">
              <a:avLst/>
            </a:prstGeom>
          </p:spPr>
        </p:pic>
        <p:cxnSp>
          <p:nvCxnSpPr>
            <p:cNvPr id="7" name="曲线连接符 6"/>
            <p:cNvCxnSpPr/>
            <p:nvPr/>
          </p:nvCxnSpPr>
          <p:spPr>
            <a:xfrm flipV="1">
              <a:off x="6002" y="1047"/>
              <a:ext cx="2431" cy="618"/>
            </a:xfrm>
            <a:prstGeom prst="curvedConnector3">
              <a:avLst>
                <a:gd name="adj1" fmla="val 50021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8788" y="524"/>
              <a:ext cx="374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教材原型</a:t>
              </a:r>
              <a:endParaRPr lang="zh-CN" altLang="en-US" sz="120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7469" y="2637155"/>
            <a:ext cx="819619" cy="713105"/>
            <a:chOff x="1740" y="1774"/>
            <a:chExt cx="1986" cy="1123"/>
          </a:xfrm>
        </p:grpSpPr>
        <p:sp>
          <p:nvSpPr>
            <p:cNvPr id="10" name="椭圆 9"/>
            <p:cNvSpPr/>
            <p:nvPr/>
          </p:nvSpPr>
          <p:spPr>
            <a:xfrm>
              <a:off x="1992" y="1774"/>
              <a:ext cx="1083" cy="4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740" y="2414"/>
              <a:ext cx="1986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sz="1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易错点</a:t>
              </a:r>
              <a:endParaRPr lang="zh-CN" altLang="en-US" sz="1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endParaRPr>
            </a:p>
          </p:txBody>
        </p:sp>
        <p:cxnSp>
          <p:nvCxnSpPr>
            <p:cNvPr id="12" name="直接箭头连接符 11"/>
            <p:cNvCxnSpPr/>
            <p:nvPr/>
          </p:nvCxnSpPr>
          <p:spPr>
            <a:xfrm flipV="1">
              <a:off x="2531" y="2193"/>
              <a:ext cx="0" cy="23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2002790" y="2216150"/>
            <a:ext cx="4098290" cy="547370"/>
            <a:chOff x="3154" y="3498"/>
            <a:chExt cx="6454" cy="862"/>
          </a:xfrm>
        </p:grpSpPr>
        <p:sp>
          <p:nvSpPr>
            <p:cNvPr id="15" name="文本框 14"/>
            <p:cNvSpPr txBox="1"/>
            <p:nvPr/>
          </p:nvSpPr>
          <p:spPr>
            <a:xfrm>
              <a:off x="3154" y="3498"/>
              <a:ext cx="6454" cy="86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rgbClr val="FF0000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  <a:sym typeface="+mn-ea"/>
                </a:rPr>
                <a:t>正确：</a:t>
              </a:r>
              <a:r>
                <a:rPr lang="en-US">
                  <a:solidFill>
                    <a:srgbClr val="FF0000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  <a:sym typeface="+mn-ea"/>
                </a:rPr>
                <a:t>S</a:t>
              </a:r>
              <a:r>
                <a:rPr lang="en-US" baseline="30000">
                  <a:solidFill>
                    <a:srgbClr val="FF0000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  <a:sym typeface="+mn-ea"/>
                </a:rPr>
                <a:t>2-</a:t>
              </a:r>
              <a:r>
                <a:rPr lang="en-US">
                  <a:solidFill>
                    <a:srgbClr val="FF0000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  <a:sym typeface="+mn-ea"/>
                </a:rPr>
                <a:t> + H</a:t>
              </a:r>
              <a:r>
                <a:rPr lang="en-US" baseline="-25000">
                  <a:solidFill>
                    <a:srgbClr val="FF0000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  <a:sym typeface="+mn-ea"/>
                </a:rPr>
                <a:t>2</a:t>
              </a:r>
              <a:r>
                <a:rPr lang="en-US">
                  <a:solidFill>
                    <a:srgbClr val="FF0000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  <a:sym typeface="+mn-ea"/>
                </a:rPr>
                <a:t>O           HS</a:t>
              </a:r>
              <a:r>
                <a:rPr lang="en-US" baseline="30000">
                  <a:solidFill>
                    <a:srgbClr val="FF0000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  <a:sym typeface="+mn-ea"/>
                </a:rPr>
                <a:t>-</a:t>
              </a:r>
              <a:r>
                <a:rPr lang="en-US">
                  <a:solidFill>
                    <a:srgbClr val="FF0000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  <a:sym typeface="+mn-ea"/>
                </a:rPr>
                <a:t>+ OH</a:t>
              </a:r>
              <a:r>
                <a:rPr lang="en-US" baseline="30000">
                  <a:solidFill>
                    <a:srgbClr val="FF0000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  <a:sym typeface="+mn-ea"/>
                </a:rPr>
                <a:t>-</a:t>
              </a:r>
              <a:endParaRPr lang="en-US" baseline="3000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endParaRPr>
            </a:p>
            <a:p>
              <a:endParaRPr lang="en-US" altLang="en-US" baseline="3000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endParaRPr>
            </a:p>
          </p:txBody>
        </p:sp>
        <p:pic>
          <p:nvPicPr>
            <p:cNvPr id="16" name="图片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837" y="3741"/>
              <a:ext cx="789" cy="13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8" name="组合 17"/>
          <p:cNvGrpSpPr/>
          <p:nvPr/>
        </p:nvGrpSpPr>
        <p:grpSpPr>
          <a:xfrm>
            <a:off x="1026160" y="1102995"/>
            <a:ext cx="795655" cy="713105"/>
            <a:chOff x="1740" y="1774"/>
            <a:chExt cx="1986" cy="1123"/>
          </a:xfrm>
        </p:grpSpPr>
        <p:sp>
          <p:nvSpPr>
            <p:cNvPr id="19" name="椭圆 18"/>
            <p:cNvSpPr/>
            <p:nvPr/>
          </p:nvSpPr>
          <p:spPr>
            <a:xfrm>
              <a:off x="2195" y="1774"/>
              <a:ext cx="672" cy="4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740" y="2414"/>
              <a:ext cx="1986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sz="1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易错点</a:t>
              </a:r>
              <a:endParaRPr lang="zh-CN" altLang="en-US" sz="1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V="1">
              <a:off x="2531" y="2193"/>
              <a:ext cx="0" cy="23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2703195" y="2923540"/>
            <a:ext cx="54756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正确：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SO</a:t>
            </a:r>
            <a:r>
              <a:rPr lang="en-US" baseline="-2500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 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+ 2NH</a:t>
            </a:r>
            <a:r>
              <a:rPr lang="en-US" baseline="-2500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3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·H</a:t>
            </a:r>
            <a:r>
              <a:rPr lang="en-US" baseline="-2500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O = SO</a:t>
            </a:r>
            <a:r>
              <a:rPr lang="en-US" baseline="-2500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3</a:t>
            </a:r>
            <a:r>
              <a:rPr lang="en-US" baseline="3000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2-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+ 2NH</a:t>
            </a:r>
            <a:r>
              <a:rPr lang="en-US" baseline="-2500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4</a:t>
            </a:r>
            <a:r>
              <a:rPr lang="en-US" baseline="3000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+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+ H</a:t>
            </a:r>
            <a:r>
              <a:rPr lang="en-US" baseline="-2500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O</a:t>
            </a:r>
            <a:endParaRPr lang="en-US" altLang="en-US" baseline="30000">
              <a:solidFill>
                <a:srgbClr val="FF0000"/>
              </a:solidFill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118110" y="3206115"/>
            <a:ext cx="570230" cy="617855"/>
          </a:xfrm>
          <a:custGeom>
            <a:avLst/>
            <a:gdLst>
              <a:gd name="connisteX0" fmla="*/ 0 w 570230"/>
              <a:gd name="connsiteY0" fmla="*/ 356870 h 618066"/>
              <a:gd name="connisteX1" fmla="*/ 260985 w 570230"/>
              <a:gd name="connsiteY1" fmla="*/ 605790 h 618066"/>
              <a:gd name="connisteX2" fmla="*/ 570230 w 570230"/>
              <a:gd name="connsiteY2" fmla="*/ 0 h 61806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70230" h="618066">
                <a:moveTo>
                  <a:pt x="0" y="356870"/>
                </a:moveTo>
                <a:cubicBezTo>
                  <a:pt x="45720" y="418465"/>
                  <a:pt x="146685" y="676910"/>
                  <a:pt x="260985" y="605790"/>
                </a:cubicBezTo>
                <a:cubicBezTo>
                  <a:pt x="375285" y="534670"/>
                  <a:pt x="513715" y="126365"/>
                  <a:pt x="57023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785745" y="1816100"/>
            <a:ext cx="5990590" cy="2258060"/>
            <a:chOff x="4795" y="2860"/>
            <a:chExt cx="9434" cy="3556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" y="2860"/>
              <a:ext cx="9435" cy="2535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11556" y="5395"/>
              <a:ext cx="1515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教材原型</a:t>
              </a:r>
              <a:endParaRPr lang="zh-CN" altLang="en-US" sz="1200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9555" y="5854"/>
              <a:ext cx="2581" cy="562"/>
            </a:xfrm>
            <a:custGeom>
              <a:avLst/>
              <a:gdLst>
                <a:gd name="connisteX0" fmla="*/ 0 w 1638935"/>
                <a:gd name="connsiteY0" fmla="*/ 59055 h 356669"/>
                <a:gd name="connisteX1" fmla="*/ 1365885 w 1638935"/>
                <a:gd name="connsiteY1" fmla="*/ 356235 h 356669"/>
                <a:gd name="connisteX2" fmla="*/ 1638935 w 1638935"/>
                <a:gd name="connsiteY2" fmla="*/ 0 h 35666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638935" h="356670">
                  <a:moveTo>
                    <a:pt x="0" y="59055"/>
                  </a:moveTo>
                  <a:cubicBezTo>
                    <a:pt x="267970" y="125730"/>
                    <a:pt x="1038225" y="368300"/>
                    <a:pt x="1365885" y="356235"/>
                  </a:cubicBezTo>
                  <a:cubicBezTo>
                    <a:pt x="1693545" y="344170"/>
                    <a:pt x="1611630" y="77470"/>
                    <a:pt x="1638935" y="0"/>
                  </a:cubicBezTo>
                </a:path>
              </a:pathLst>
            </a:custGeom>
            <a:noFill/>
            <a:ln>
              <a:headEnd type="none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>
              <a:buClrTx/>
              <a:buSzTx/>
              <a:buFontTx/>
            </a:pPr>
            <a:r>
              <a:rPr lang="zh-CN" altLang="en-US"/>
              <a:t>变式练习</a:t>
            </a:r>
            <a:r>
              <a:t>:</a:t>
            </a:r>
            <a:r>
              <a:rPr>
                <a:sym typeface="+mn-ea"/>
              </a:rPr>
              <a:t>2020朝阳期末</a:t>
            </a:r>
            <a:endParaRPr lang="zh-CN" altLang="en-US"/>
          </a:p>
        </p:txBody>
      </p:sp>
      <p:sp>
        <p:nvSpPr>
          <p:cNvPr id="107" name="文本框 106"/>
          <p:cNvSpPr txBox="1"/>
          <p:nvPr/>
        </p:nvSpPr>
        <p:spPr>
          <a:xfrm>
            <a:off x="0" y="664210"/>
            <a:ext cx="8996680" cy="35947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</a:rPr>
              <a:t>7</a:t>
            </a:r>
            <a:r>
              <a:rPr lang="zh-CN">
                <a:latin typeface="Times New Roman" panose="02020603050405020304" charset="0"/>
                <a:ea typeface="+mn-ea"/>
                <a:cs typeface="Times New Roman" panose="02020603050405020304" charset="0"/>
              </a:rPr>
              <a:t>．下列解释事实的离子方程式不正确的是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</a:rPr>
              <a:t>   </a:t>
            </a:r>
            <a:endParaRPr lang="en-US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</a:rPr>
              <a:t>A</a:t>
            </a:r>
            <a:r>
              <a:rPr lang="zh-CN">
                <a:latin typeface="Times New Roman" panose="02020603050405020304" charset="0"/>
                <a:ea typeface="+mn-ea"/>
                <a:cs typeface="Times New Roman" panose="02020603050405020304" charset="0"/>
              </a:rPr>
              <a:t>．用石墨电极电解饱和食盐水：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</a:rPr>
              <a:t>2Cl</a:t>
            </a:r>
            <a:r>
              <a:rPr lang="en-US" baseline="30000">
                <a:latin typeface="Times New Roman" panose="02020603050405020304" charset="0"/>
                <a:ea typeface="+mn-ea"/>
                <a:cs typeface="Times New Roman" panose="02020603050405020304" charset="0"/>
              </a:rPr>
              <a:t>- 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</a:rPr>
              <a:t>+ 2H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</a:rPr>
              <a:t>2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</a:rPr>
              <a:t>O          2OH</a:t>
            </a:r>
            <a:r>
              <a:rPr lang="en-US" baseline="30000">
                <a:latin typeface="Times New Roman" panose="02020603050405020304" charset="0"/>
                <a:ea typeface="+mn-ea"/>
                <a:cs typeface="Times New Roman" panose="02020603050405020304" charset="0"/>
              </a:rPr>
              <a:t>-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</a:rPr>
              <a:t>+ H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</a:rPr>
              <a:t>2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</a:rPr>
              <a:t>↑+ Cl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</a:rPr>
              <a:t>2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</a:rPr>
              <a:t>↑</a:t>
            </a:r>
            <a:endParaRPr lang="en-US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</a:rPr>
              <a:t>B</a:t>
            </a:r>
            <a:r>
              <a:rPr lang="zh-CN">
                <a:latin typeface="Times New Roman" panose="02020603050405020304" charset="0"/>
                <a:ea typeface="+mn-ea"/>
                <a:cs typeface="Times New Roman" panose="02020603050405020304" charset="0"/>
              </a:rPr>
              <a:t>．用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</a:rPr>
              <a:t>Na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</a:rPr>
              <a:t>2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</a:rPr>
              <a:t>CO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</a:rPr>
              <a:t>3</a:t>
            </a:r>
            <a:r>
              <a:rPr lang="zh-CN">
                <a:latin typeface="Times New Roman" panose="02020603050405020304" charset="0"/>
                <a:ea typeface="+mn-ea"/>
                <a:cs typeface="Times New Roman" panose="02020603050405020304" charset="0"/>
              </a:rPr>
              <a:t>溶液处理锅炉水垢中的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</a:rPr>
              <a:t>CaSO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</a:rPr>
              <a:t>4</a:t>
            </a:r>
            <a:r>
              <a:rPr lang="zh-CN">
                <a:latin typeface="Times New Roman" panose="02020603050405020304" charset="0"/>
                <a:ea typeface="+mn-ea"/>
                <a:cs typeface="Times New Roman" panose="02020603050405020304" charset="0"/>
              </a:rPr>
              <a:t>：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</a:rPr>
              <a:t>CaSO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</a:rPr>
              <a:t>4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</a:rPr>
              <a:t>(s)+CO</a:t>
            </a:r>
            <a:r>
              <a:rPr lang="en-US" sz="2000" baseline="-25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3</a:t>
            </a:r>
            <a:r>
              <a:rPr lang="en-US" sz="2000" baseline="30000">
                <a:latin typeface="Times New Roman" panose="02020603050405020304" charset="0"/>
                <a:ea typeface="+mn-ea"/>
                <a:cs typeface="Times New Roman" panose="02020603050405020304" charset="0"/>
              </a:rPr>
              <a:t>2-           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CaCO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3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(s) + SO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4</a:t>
            </a:r>
            <a:r>
              <a:rPr lang="en-US" baseline="30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2-</a:t>
            </a:r>
            <a:endParaRPr lang="en-US" baseline="30000"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endParaRPr lang="en-US" baseline="30000">
              <a:solidFill>
                <a:srgbClr val="FF0000"/>
              </a:solidFill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endParaRPr lang="en-US">
              <a:solidFill>
                <a:srgbClr val="FF0000"/>
              </a:solidFill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r>
              <a:rPr lang="en-US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C</a:t>
            </a:r>
            <a:r>
              <a:rPr lang="zh-CN">
                <a:solidFill>
                  <a:schemeClr val="tx1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．</a:t>
            </a:r>
            <a:r>
              <a:rPr lang="zh-CN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过量铁粉与稀硝酸反应：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Fe +   NO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3</a:t>
            </a:r>
            <a:r>
              <a:rPr lang="zh-CN" baseline="30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－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+  4H</a:t>
            </a:r>
            <a:r>
              <a:rPr lang="en-US" baseline="30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+ 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=   Fe</a:t>
            </a:r>
            <a:r>
              <a:rPr lang="en-US" baseline="30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3+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+   NO↑ +  2H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O</a:t>
            </a:r>
            <a:endParaRPr lang="en-US"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endParaRPr lang="en-US"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D</a:t>
            </a:r>
            <a:r>
              <a:rPr lang="zh-CN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．向溶液中逐滴加入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NaHSO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4</a:t>
            </a:r>
            <a:r>
              <a:rPr lang="zh-CN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溶液至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Ba</a:t>
            </a:r>
            <a:r>
              <a:rPr lang="en-US" baseline="30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2+</a:t>
            </a:r>
            <a:r>
              <a:rPr lang="zh-CN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恰好沉淀完全：</a:t>
            </a:r>
            <a:endParaRPr lang="zh-CN"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r>
              <a:rPr lang="zh-CN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      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Ba</a:t>
            </a:r>
            <a:r>
              <a:rPr lang="en-US" baseline="30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</a:t>
            </a:r>
            <a:r>
              <a:rPr lang="zh-CN" baseline="30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＋</a:t>
            </a:r>
            <a:r>
              <a:rPr lang="zh-CN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＋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OH</a:t>
            </a:r>
            <a:r>
              <a:rPr lang="zh-CN" baseline="30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－</a:t>
            </a:r>
            <a:r>
              <a:rPr lang="zh-CN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＋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H</a:t>
            </a:r>
            <a:r>
              <a:rPr lang="zh-CN" baseline="30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＋</a:t>
            </a:r>
            <a:r>
              <a:rPr lang="zh-CN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＋</a:t>
            </a:r>
            <a:r>
              <a:rPr lang="en-US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SO</a:t>
            </a:r>
            <a:r>
              <a:rPr lang="en-US" baseline="-25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4</a:t>
            </a:r>
            <a:r>
              <a:rPr lang="en-US" sz="2000" baseline="30000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2- </a:t>
            </a:r>
            <a:r>
              <a:rPr lang="zh-CN"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 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   BaSO</a:t>
            </a:r>
            <a:r>
              <a:rPr lang="en-US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↓ </a:t>
            </a:r>
            <a:r>
              <a:rPr lang="zh-CN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＋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H</a:t>
            </a:r>
            <a:r>
              <a:rPr lang="en-US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</a:t>
            </a:r>
            <a:endParaRPr lang="zh-CN" altLang="en-US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endParaRPr lang="zh-CN" altLang="en-US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6434455" y="1924050"/>
            <a:ext cx="501015" cy="8763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连接符 2"/>
          <p:cNvCxnSpPr/>
          <p:nvPr/>
        </p:nvCxnSpPr>
        <p:spPr>
          <a:xfrm>
            <a:off x="4650105" y="1143635"/>
            <a:ext cx="46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650105" y="1109345"/>
            <a:ext cx="46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686935" y="868045"/>
            <a:ext cx="4876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/>
              <a:t>通电</a:t>
            </a:r>
            <a:endParaRPr lang="zh-CN" altLang="en-US" sz="1200"/>
          </a:p>
        </p:txBody>
      </p:sp>
      <p:grpSp>
        <p:nvGrpSpPr>
          <p:cNvPr id="13" name="组合 12"/>
          <p:cNvGrpSpPr/>
          <p:nvPr/>
        </p:nvGrpSpPr>
        <p:grpSpPr>
          <a:xfrm>
            <a:off x="4451985" y="212725"/>
            <a:ext cx="3964305" cy="796290"/>
            <a:chOff x="7011" y="335"/>
            <a:chExt cx="6243" cy="125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30" y="335"/>
              <a:ext cx="5025" cy="900"/>
            </a:xfrm>
            <a:prstGeom prst="rect">
              <a:avLst/>
            </a:prstGeom>
          </p:spPr>
        </p:pic>
        <p:cxnSp>
          <p:nvCxnSpPr>
            <p:cNvPr id="11" name="曲线连接符 10"/>
            <p:cNvCxnSpPr>
              <a:endCxn id="12" idx="2"/>
            </p:cNvCxnSpPr>
            <p:nvPr/>
          </p:nvCxnSpPr>
          <p:spPr>
            <a:xfrm flipV="1">
              <a:off x="7011" y="1147"/>
              <a:ext cx="884" cy="443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7488" y="422"/>
              <a:ext cx="81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教材原型</a:t>
              </a:r>
              <a:endParaRPr lang="zh-CN" altLang="en-US" sz="120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39725" y="1012825"/>
            <a:ext cx="2944495" cy="553085"/>
            <a:chOff x="535" y="1595"/>
            <a:chExt cx="4637" cy="871"/>
          </a:xfrm>
        </p:grpSpPr>
        <p:sp>
          <p:nvSpPr>
            <p:cNvPr id="19" name="椭圆 18"/>
            <p:cNvSpPr/>
            <p:nvPr/>
          </p:nvSpPr>
          <p:spPr>
            <a:xfrm>
              <a:off x="4020" y="1595"/>
              <a:ext cx="1152" cy="4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35" y="1984"/>
              <a:ext cx="1253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sz="1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易错点</a:t>
              </a:r>
              <a:endParaRPr lang="zh-CN" altLang="en-US" sz="1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1663" y="1945"/>
              <a:ext cx="2693" cy="299"/>
            </a:xfrm>
            <a:custGeom>
              <a:avLst/>
              <a:gdLst>
                <a:gd name="connisteX0" fmla="*/ 0 w 1710055"/>
                <a:gd name="connsiteY0" fmla="*/ 189865 h 189865"/>
                <a:gd name="connisteX1" fmla="*/ 463550 w 1710055"/>
                <a:gd name="connsiteY1" fmla="*/ 71120 h 189865"/>
                <a:gd name="connisteX2" fmla="*/ 1223645 w 1710055"/>
                <a:gd name="connsiteY2" fmla="*/ 118745 h 189865"/>
                <a:gd name="connisteX3" fmla="*/ 1710055 w 1710055"/>
                <a:gd name="connsiteY3" fmla="*/ 0 h 18986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1710055" h="189865">
                  <a:moveTo>
                    <a:pt x="0" y="189865"/>
                  </a:moveTo>
                  <a:cubicBezTo>
                    <a:pt x="77470" y="165100"/>
                    <a:pt x="219075" y="85090"/>
                    <a:pt x="463550" y="71120"/>
                  </a:cubicBezTo>
                  <a:cubicBezTo>
                    <a:pt x="708025" y="57150"/>
                    <a:pt x="974090" y="132715"/>
                    <a:pt x="1223645" y="118745"/>
                  </a:cubicBezTo>
                  <a:cubicBezTo>
                    <a:pt x="1473200" y="104775"/>
                    <a:pt x="1628140" y="24765"/>
                    <a:pt x="1710055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08430" y="1353820"/>
            <a:ext cx="5353050" cy="360045"/>
            <a:chOff x="2218" y="2132"/>
            <a:chExt cx="8430" cy="56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8" y="2235"/>
              <a:ext cx="8430" cy="465"/>
            </a:xfrm>
            <a:prstGeom prst="rect">
              <a:avLst/>
            </a:prstGeom>
          </p:spPr>
        </p:pic>
        <p:sp>
          <p:nvSpPr>
            <p:cNvPr id="15" name="任意多边形 14"/>
            <p:cNvSpPr/>
            <p:nvPr/>
          </p:nvSpPr>
          <p:spPr>
            <a:xfrm>
              <a:off x="3384" y="2132"/>
              <a:ext cx="860" cy="187"/>
            </a:xfrm>
            <a:custGeom>
              <a:avLst/>
              <a:gdLst>
                <a:gd name="connisteX0" fmla="*/ 0 w 546100"/>
                <a:gd name="connsiteY0" fmla="*/ 0 h 118745"/>
                <a:gd name="connisteX1" fmla="*/ 546100 w 546100"/>
                <a:gd name="connsiteY1" fmla="*/ 118745 h 1187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</a:cxnLst>
              <a:rect l="l" t="t" r="r" b="b"/>
              <a:pathLst>
                <a:path w="546100" h="118745">
                  <a:moveTo>
                    <a:pt x="0" y="0"/>
                  </a:moveTo>
                  <a:cubicBezTo>
                    <a:pt x="182245" y="39370"/>
                    <a:pt x="363855" y="79375"/>
                    <a:pt x="546100" y="11874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163955" y="1825625"/>
            <a:ext cx="3360420" cy="576580"/>
            <a:chOff x="535" y="1559"/>
            <a:chExt cx="5292" cy="908"/>
          </a:xfrm>
        </p:grpSpPr>
        <p:sp>
          <p:nvSpPr>
            <p:cNvPr id="23" name="椭圆 22"/>
            <p:cNvSpPr/>
            <p:nvPr/>
          </p:nvSpPr>
          <p:spPr>
            <a:xfrm>
              <a:off x="4675" y="1559"/>
              <a:ext cx="1152" cy="4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35" y="1984"/>
              <a:ext cx="1253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sz="1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易错点</a:t>
              </a:r>
              <a:endParaRPr lang="zh-CN" altLang="en-US" sz="1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1663" y="1945"/>
              <a:ext cx="3142" cy="299"/>
            </a:xfrm>
            <a:custGeom>
              <a:avLst/>
              <a:gdLst>
                <a:gd name="connisteX0" fmla="*/ 0 w 1710055"/>
                <a:gd name="connsiteY0" fmla="*/ 189865 h 189865"/>
                <a:gd name="connisteX1" fmla="*/ 463550 w 1710055"/>
                <a:gd name="connsiteY1" fmla="*/ 71120 h 189865"/>
                <a:gd name="connisteX2" fmla="*/ 1223645 w 1710055"/>
                <a:gd name="connsiteY2" fmla="*/ 118745 h 189865"/>
                <a:gd name="connisteX3" fmla="*/ 1710055 w 1710055"/>
                <a:gd name="connsiteY3" fmla="*/ 0 h 18986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1710055" h="189865">
                  <a:moveTo>
                    <a:pt x="0" y="189865"/>
                  </a:moveTo>
                  <a:cubicBezTo>
                    <a:pt x="77470" y="165100"/>
                    <a:pt x="219075" y="85090"/>
                    <a:pt x="463550" y="71120"/>
                  </a:cubicBezTo>
                  <a:cubicBezTo>
                    <a:pt x="708025" y="57150"/>
                    <a:pt x="974090" y="132715"/>
                    <a:pt x="1223645" y="118745"/>
                  </a:cubicBezTo>
                  <a:cubicBezTo>
                    <a:pt x="1473200" y="104775"/>
                    <a:pt x="1628140" y="24765"/>
                    <a:pt x="1710055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120900" y="2189480"/>
            <a:ext cx="6295390" cy="337820"/>
            <a:chOff x="3340" y="3448"/>
            <a:chExt cx="9914" cy="53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0" y="3560"/>
              <a:ext cx="9915" cy="420"/>
            </a:xfrm>
            <a:prstGeom prst="rect">
              <a:avLst/>
            </a:prstGeom>
          </p:spPr>
        </p:pic>
        <p:sp>
          <p:nvSpPr>
            <p:cNvPr id="26" name="任意多边形 25"/>
            <p:cNvSpPr/>
            <p:nvPr/>
          </p:nvSpPr>
          <p:spPr>
            <a:xfrm>
              <a:off x="4632" y="3448"/>
              <a:ext cx="860" cy="187"/>
            </a:xfrm>
            <a:custGeom>
              <a:avLst/>
              <a:gdLst>
                <a:gd name="connisteX0" fmla="*/ 0 w 546100"/>
                <a:gd name="connsiteY0" fmla="*/ 0 h 118745"/>
                <a:gd name="connisteX1" fmla="*/ 546100 w 546100"/>
                <a:gd name="connsiteY1" fmla="*/ 118745 h 1187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</a:cxnLst>
              <a:rect l="l" t="t" r="r" b="b"/>
              <a:pathLst>
                <a:path w="546100" h="118745">
                  <a:moveTo>
                    <a:pt x="0" y="0"/>
                  </a:moveTo>
                  <a:cubicBezTo>
                    <a:pt x="182245" y="39370"/>
                    <a:pt x="363855" y="79375"/>
                    <a:pt x="546100" y="11874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7" name="乘号 26"/>
          <p:cNvSpPr/>
          <p:nvPr/>
        </p:nvSpPr>
        <p:spPr>
          <a:xfrm>
            <a:off x="4987290" y="1419225"/>
            <a:ext cx="356235" cy="28511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6761480" y="927735"/>
            <a:ext cx="2309495" cy="897255"/>
            <a:chOff x="10648" y="1461"/>
            <a:chExt cx="3637" cy="141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89" y="1461"/>
              <a:ext cx="2596" cy="1257"/>
            </a:xfrm>
            <a:prstGeom prst="rect">
              <a:avLst/>
            </a:prstGeom>
          </p:spPr>
        </p:pic>
        <p:cxnSp>
          <p:nvCxnSpPr>
            <p:cNvPr id="28" name="曲线连接符 27"/>
            <p:cNvCxnSpPr/>
            <p:nvPr/>
          </p:nvCxnSpPr>
          <p:spPr>
            <a:xfrm rot="10800000" flipV="1">
              <a:off x="10648" y="2432"/>
              <a:ext cx="884" cy="443"/>
            </a:xfrm>
            <a:prstGeom prst="curvedConnector2">
              <a:avLst/>
            </a:prstGeom>
            <a:ln>
              <a:headEnd type="arrow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11689" y="1945"/>
              <a:ext cx="81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教材原型</a:t>
              </a:r>
              <a:endParaRPr lang="zh-CN" altLang="en-US" sz="1200"/>
            </a:p>
          </p:txBody>
        </p:sp>
      </p:grpSp>
      <p:sp>
        <p:nvSpPr>
          <p:cNvPr id="32" name="乘号 31"/>
          <p:cNvSpPr/>
          <p:nvPr/>
        </p:nvSpPr>
        <p:spPr>
          <a:xfrm>
            <a:off x="6677660" y="2230755"/>
            <a:ext cx="356235" cy="28511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281940" y="4092575"/>
            <a:ext cx="835977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本题启示：①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熟练掌握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教材中典型物质的氧化还原反应 </a:t>
            </a:r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             ②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关注方程式书写规则问题的常见错误</a:t>
            </a:r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             ③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关注反应物用量对产物的影响</a:t>
            </a:r>
            <a:endParaRPr lang="zh-CN" altLang="zh-CN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+mn-ea"/>
              <a:ea typeface="+mn-ea"/>
              <a:cs typeface="+mn-ea"/>
              <a:sym typeface="+mn-ea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17439" y="2527300"/>
            <a:ext cx="819619" cy="713105"/>
            <a:chOff x="1740" y="1774"/>
            <a:chExt cx="1986" cy="1123"/>
          </a:xfrm>
        </p:grpSpPr>
        <p:sp>
          <p:nvSpPr>
            <p:cNvPr id="35" name="椭圆 34"/>
            <p:cNvSpPr/>
            <p:nvPr/>
          </p:nvSpPr>
          <p:spPr>
            <a:xfrm>
              <a:off x="1992" y="1774"/>
              <a:ext cx="1083" cy="44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40" y="2414"/>
              <a:ext cx="1986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sz="1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易错点</a:t>
              </a:r>
              <a:endParaRPr lang="zh-CN" altLang="en-US" sz="1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endParaRPr>
            </a:p>
          </p:txBody>
        </p:sp>
        <p:cxnSp>
          <p:nvCxnSpPr>
            <p:cNvPr id="37" name="直接箭头连接符 36"/>
            <p:cNvCxnSpPr/>
            <p:nvPr/>
          </p:nvCxnSpPr>
          <p:spPr>
            <a:xfrm flipV="1">
              <a:off x="2531" y="2193"/>
              <a:ext cx="0" cy="23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乘号 39"/>
          <p:cNvSpPr/>
          <p:nvPr/>
        </p:nvSpPr>
        <p:spPr>
          <a:xfrm>
            <a:off x="5174615" y="2527300"/>
            <a:ext cx="356235" cy="28511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4220210" y="1184275"/>
            <a:ext cx="4504690" cy="1783080"/>
            <a:chOff x="7249" y="1847"/>
            <a:chExt cx="7094" cy="280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49" y="1847"/>
              <a:ext cx="7095" cy="2115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/>
          </p:nvSpPr>
          <p:spPr>
            <a:xfrm>
              <a:off x="9554" y="3375"/>
              <a:ext cx="1279" cy="4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 sz="1200"/>
                <a:t>教材原型</a:t>
              </a:r>
              <a:endParaRPr lang="zh-CN" altLang="en-US" sz="1200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8771" y="3809"/>
              <a:ext cx="1234" cy="847"/>
            </a:xfrm>
            <a:custGeom>
              <a:avLst/>
              <a:gdLst>
                <a:gd name="connisteX0" fmla="*/ 0 w 783590"/>
                <a:gd name="connsiteY0" fmla="*/ 356235 h 538138"/>
                <a:gd name="connisteX1" fmla="*/ 391795 w 783590"/>
                <a:gd name="connsiteY1" fmla="*/ 522605 h 538138"/>
                <a:gd name="connisteX2" fmla="*/ 783590 w 783590"/>
                <a:gd name="connsiteY2" fmla="*/ 0 h 53813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783590" h="538139">
                  <a:moveTo>
                    <a:pt x="0" y="356235"/>
                  </a:moveTo>
                  <a:cubicBezTo>
                    <a:pt x="70485" y="400050"/>
                    <a:pt x="234950" y="593725"/>
                    <a:pt x="391795" y="522605"/>
                  </a:cubicBezTo>
                  <a:cubicBezTo>
                    <a:pt x="548640" y="451485"/>
                    <a:pt x="713105" y="107950"/>
                    <a:pt x="78359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694815" y="2923540"/>
            <a:ext cx="64839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正确：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3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Fe +   2NO</a:t>
            </a:r>
            <a:r>
              <a:rPr lang="en-US" baseline="-2500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3</a:t>
            </a:r>
            <a:r>
              <a:rPr lang="zh-CN" baseline="3000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－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+  8H</a:t>
            </a:r>
            <a:r>
              <a:rPr lang="en-US" baseline="3000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+ 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=   3Fe</a:t>
            </a:r>
            <a:r>
              <a:rPr lang="en-US" baseline="3000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2+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+   2NO↑ +  4H</a:t>
            </a:r>
            <a:r>
              <a:rPr lang="en-US" baseline="-25000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2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O</a:t>
            </a:r>
            <a:endParaRPr lang="en-US" altLang="en-US" baseline="30000">
              <a:solidFill>
                <a:srgbClr val="FF0000"/>
              </a:solidFill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193540" y="3359785"/>
            <a:ext cx="2966720" cy="306070"/>
            <a:chOff x="8149" y="5256"/>
            <a:chExt cx="4672" cy="482"/>
          </a:xfrm>
        </p:grpSpPr>
        <p:grpSp>
          <p:nvGrpSpPr>
            <p:cNvPr id="48" name="组合 47"/>
            <p:cNvGrpSpPr/>
            <p:nvPr/>
          </p:nvGrpSpPr>
          <p:grpSpPr>
            <a:xfrm>
              <a:off x="8149" y="5256"/>
              <a:ext cx="4673" cy="483"/>
              <a:chOff x="-3881" y="1242"/>
              <a:chExt cx="7190" cy="483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-3881" y="1242"/>
                <a:ext cx="3734" cy="44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1323" y="1242"/>
                <a:ext cx="1986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zh-CN" sz="1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sym typeface="+mn-ea"/>
                  </a:rPr>
                  <a:t>易错点</a:t>
                </a:r>
                <a:endParaRPr lang="zh-CN" altLang="en-US" sz="1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endParaRPr>
              </a:p>
            </p:txBody>
          </p:sp>
        </p:grpSp>
        <p:cxnSp>
          <p:nvCxnSpPr>
            <p:cNvPr id="52" name="直接箭头连接符 51"/>
            <p:cNvCxnSpPr>
              <a:stCxn id="50" idx="1"/>
              <a:endCxn id="49" idx="6"/>
            </p:cNvCxnSpPr>
            <p:nvPr/>
          </p:nvCxnSpPr>
          <p:spPr>
            <a:xfrm flipH="1" flipV="1">
              <a:off x="10576" y="5481"/>
              <a:ext cx="955" cy="1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任意多边形 53"/>
          <p:cNvSpPr/>
          <p:nvPr/>
        </p:nvSpPr>
        <p:spPr>
          <a:xfrm>
            <a:off x="0" y="2327275"/>
            <a:ext cx="570230" cy="617855"/>
          </a:xfrm>
          <a:custGeom>
            <a:avLst/>
            <a:gdLst>
              <a:gd name="connisteX0" fmla="*/ 0 w 570230"/>
              <a:gd name="connsiteY0" fmla="*/ 356870 h 618066"/>
              <a:gd name="connisteX1" fmla="*/ 260985 w 570230"/>
              <a:gd name="connsiteY1" fmla="*/ 605790 h 618066"/>
              <a:gd name="connisteX2" fmla="*/ 570230 w 570230"/>
              <a:gd name="connsiteY2" fmla="*/ 0 h 61806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70230" h="618066">
                <a:moveTo>
                  <a:pt x="0" y="356870"/>
                </a:moveTo>
                <a:cubicBezTo>
                  <a:pt x="45720" y="418465"/>
                  <a:pt x="146685" y="676910"/>
                  <a:pt x="260985" y="605790"/>
                </a:cubicBezTo>
                <a:cubicBezTo>
                  <a:pt x="375285" y="534670"/>
                  <a:pt x="513715" y="126365"/>
                  <a:pt x="57023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6157595" y="3724275"/>
            <a:ext cx="915670" cy="1066800"/>
            <a:chOff x="9697" y="5865"/>
            <a:chExt cx="1442" cy="1680"/>
          </a:xfrm>
        </p:grpSpPr>
        <p:sp>
          <p:nvSpPr>
            <p:cNvPr id="55" name="文本框 54"/>
            <p:cNvSpPr txBox="1"/>
            <p:nvPr/>
          </p:nvSpPr>
          <p:spPr>
            <a:xfrm>
              <a:off x="9697" y="5865"/>
              <a:ext cx="135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sz="1400">
                  <a:latin typeface="+mn-ea"/>
                  <a:ea typeface="+mn-ea"/>
                  <a:cs typeface="+mn-ea"/>
                  <a:sym typeface="+mn-ea"/>
                </a:rPr>
                <a:t>Ba(OH)</a:t>
              </a:r>
              <a:r>
                <a:rPr lang="en-US" sz="1400" baseline="-25000">
                  <a:latin typeface="+mn-ea"/>
                  <a:ea typeface="+mn-ea"/>
                  <a:cs typeface="+mn-ea"/>
                  <a:sym typeface="+mn-ea"/>
                </a:rPr>
                <a:t>2</a:t>
              </a:r>
              <a:endParaRPr lang="en-US" altLang="zh-CN" sz="1400" baseline="-250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ea"/>
                <a:ea typeface="+mn-ea"/>
                <a:cs typeface="+mn-ea"/>
                <a:sym typeface="+mn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9986" y="6409"/>
              <a:ext cx="103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  <a:ea typeface="+mn-ea"/>
                  <a:cs typeface="Times New Roman" panose="02020603050405020304" charset="0"/>
                  <a:sym typeface="+mn-ea"/>
                </a:rPr>
                <a:t>Ba</a:t>
              </a:r>
              <a:r>
                <a:rPr lang="en-US" baseline="30000">
                  <a:latin typeface="Times New Roman" panose="02020603050405020304" charset="0"/>
                  <a:ea typeface="+mn-ea"/>
                  <a:cs typeface="Times New Roman" panose="02020603050405020304" charset="0"/>
                  <a:sym typeface="+mn-ea"/>
                </a:rPr>
                <a:t>2</a:t>
              </a:r>
              <a:r>
                <a:rPr lang="zh-CN" baseline="30000">
                  <a:latin typeface="Times New Roman" panose="02020603050405020304" charset="0"/>
                  <a:ea typeface="+mn-ea"/>
                  <a:cs typeface="Times New Roman" panose="02020603050405020304" charset="0"/>
                  <a:sym typeface="+mn-ea"/>
                </a:rPr>
                <a:t>＋</a:t>
              </a:r>
              <a:endParaRPr lang="zh-CN" altLang="en-US"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9917" y="6965"/>
              <a:ext cx="1222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  <a:ea typeface="+mn-ea"/>
                  <a:cs typeface="Times New Roman" panose="02020603050405020304" charset="0"/>
                  <a:sym typeface="+mn-ea"/>
                </a:rPr>
                <a:t>2OH</a:t>
              </a:r>
              <a:r>
                <a:rPr lang="zh-CN" baseline="30000">
                  <a:latin typeface="Times New Roman" panose="02020603050405020304" charset="0"/>
                  <a:ea typeface="+mn-ea"/>
                  <a:cs typeface="Times New Roman" panose="02020603050405020304" charset="0"/>
                  <a:sym typeface="+mn-ea"/>
                </a:rPr>
                <a:t>－</a:t>
              </a:r>
              <a:endParaRPr lang="zh-CN" altLang="en-US"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422515" y="3724275"/>
            <a:ext cx="878840" cy="1419860"/>
            <a:chOff x="11689" y="5865"/>
            <a:chExt cx="1384" cy="2236"/>
          </a:xfrm>
        </p:grpSpPr>
        <p:sp>
          <p:nvSpPr>
            <p:cNvPr id="56" name="文本框 55"/>
            <p:cNvSpPr txBox="1"/>
            <p:nvPr/>
          </p:nvSpPr>
          <p:spPr>
            <a:xfrm>
              <a:off x="11689" y="5865"/>
              <a:ext cx="1385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sz="1400">
                  <a:latin typeface="+mn-ea"/>
                  <a:ea typeface="+mn-ea"/>
                  <a:cs typeface="+mn-ea"/>
                  <a:sym typeface="+mn-ea"/>
                </a:rPr>
                <a:t>NaHSO</a:t>
              </a:r>
              <a:r>
                <a:rPr lang="en-US" sz="1400" baseline="-25000">
                  <a:latin typeface="+mn-ea"/>
                  <a:ea typeface="+mn-ea"/>
                  <a:cs typeface="+mn-ea"/>
                  <a:sym typeface="+mn-ea"/>
                </a:rPr>
                <a:t>4</a:t>
              </a:r>
              <a:endParaRPr lang="en-US" altLang="en-US" sz="1400" baseline="-25000">
                <a:latin typeface="+mn-ea"/>
                <a:ea typeface="+mn-ea"/>
                <a:cs typeface="+mn-ea"/>
                <a:sym typeface="+mn-ea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1798" y="6409"/>
              <a:ext cx="1082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  <a:ea typeface="+mn-ea"/>
                  <a:cs typeface="Times New Roman" panose="02020603050405020304" charset="0"/>
                  <a:sym typeface="+mn-ea"/>
                </a:rPr>
                <a:t>SO</a:t>
              </a:r>
              <a:r>
                <a:rPr lang="en-US" baseline="-25000">
                  <a:latin typeface="Times New Roman" panose="02020603050405020304" charset="0"/>
                  <a:ea typeface="+mn-ea"/>
                  <a:cs typeface="Times New Roman" panose="02020603050405020304" charset="0"/>
                  <a:sym typeface="+mn-ea"/>
                </a:rPr>
                <a:t>4</a:t>
              </a:r>
              <a:r>
                <a:rPr lang="en-US" sz="2000" baseline="30000">
                  <a:latin typeface="Times New Roman" panose="02020603050405020304" charset="0"/>
                  <a:ea typeface="+mn-ea"/>
                  <a:cs typeface="Times New Roman" panose="02020603050405020304" charset="0"/>
                  <a:sym typeface="+mn-ea"/>
                </a:rPr>
                <a:t>2-</a:t>
              </a:r>
              <a:endParaRPr lang="zh-CN" altLang="en-US"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1868" y="7521"/>
              <a:ext cx="942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  <a:ea typeface="+mn-ea"/>
                  <a:cs typeface="Times New Roman" panose="02020603050405020304" charset="0"/>
                  <a:sym typeface="+mn-ea"/>
                </a:rPr>
                <a:t>Na</a:t>
              </a:r>
              <a:r>
                <a:rPr lang="zh-CN" baseline="30000">
                  <a:latin typeface="Times New Roman" panose="02020603050405020304" charset="0"/>
                  <a:ea typeface="+mn-ea"/>
                  <a:cs typeface="Times New Roman" panose="02020603050405020304" charset="0"/>
                  <a:sym typeface="+mn-ea"/>
                </a:rPr>
                <a:t>＋</a:t>
              </a:r>
              <a:endParaRPr lang="zh-CN" altLang="en-US"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1948" y="6965"/>
              <a:ext cx="782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  <a:ea typeface="+mn-ea"/>
                  <a:cs typeface="Times New Roman" panose="02020603050405020304" charset="0"/>
                  <a:sym typeface="+mn-ea"/>
                </a:rPr>
                <a:t>H</a:t>
              </a:r>
              <a:r>
                <a:rPr lang="zh-CN" baseline="30000">
                  <a:latin typeface="Times New Roman" panose="02020603050405020304" charset="0"/>
                  <a:ea typeface="+mn-ea"/>
                  <a:cs typeface="Times New Roman" panose="02020603050405020304" charset="0"/>
                  <a:sym typeface="+mn-ea"/>
                </a:rPr>
                <a:t>＋</a:t>
              </a:r>
              <a:endParaRPr lang="zh-CN" altLang="en-US"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cxnSp>
        <p:nvCxnSpPr>
          <p:cNvPr id="64" name="直接箭头连接符 63"/>
          <p:cNvCxnSpPr>
            <a:stCxn id="57" idx="3"/>
            <a:endCxn id="59" idx="1"/>
          </p:cNvCxnSpPr>
          <p:nvPr/>
        </p:nvCxnSpPr>
        <p:spPr>
          <a:xfrm>
            <a:off x="7000875" y="4253865"/>
            <a:ext cx="49085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>
            <a:off x="7073265" y="4606925"/>
            <a:ext cx="490855" cy="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305550" y="4441825"/>
            <a:ext cx="237490" cy="320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8416925" y="4038600"/>
            <a:ext cx="2832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400" b="1">
                <a:highlight>
                  <a:srgbClr val="FFFF00"/>
                </a:highlight>
                <a:ea typeface="宋体" panose="02010600030101010101" pitchFamily="2" charset="-122"/>
              </a:rPr>
              <a:t>答题技巧</a:t>
            </a:r>
            <a:endParaRPr lang="zh-CN" altLang="en-US" sz="1400" b="1">
              <a:highlight>
                <a:srgbClr val="FFFF00"/>
              </a:highlight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bldLvl="0" animBg="1"/>
      <p:bldP spid="40" grpId="0" bldLvl="0" animBg="1"/>
      <p:bldP spid="46" grpId="0"/>
      <p:bldP spid="54" grpId="0" bldLvl="0" animBg="1"/>
      <p:bldP spid="100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学法指导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664210"/>
            <a:ext cx="8305800" cy="4196715"/>
          </a:xfrm>
        </p:spPr>
        <p:txBody>
          <a:bodyPr>
            <a:normAutofit fontScale="90000" lnSpcReduction="10000"/>
          </a:bodyPr>
          <a:p>
            <a:r>
              <a:rPr lang="en-US" altLang="zh-CN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、检查方程式是否存在书写常规错误</a:t>
            </a:r>
            <a:endParaRPr sz="1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）弱电解质、难溶物拆分问题；</a:t>
            </a:r>
            <a:endParaRPr sz="1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）多步水解或电离的方程式一步完成或水解与电离方程式分不清楚；</a:t>
            </a:r>
            <a:endParaRPr sz="1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如：2019海淀二模第9题</a:t>
            </a:r>
            <a:endParaRPr sz="18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C．NaHCO</a:t>
            </a:r>
            <a:r>
              <a:rPr sz="18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的水解平衡：HCO</a:t>
            </a:r>
            <a:r>
              <a:rPr sz="18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sz="18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+ H</a:t>
            </a:r>
            <a:r>
              <a:rPr sz="18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 ⇌H</a:t>
            </a:r>
            <a:r>
              <a:rPr sz="18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sz="18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</a:t>
            </a:r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+ CO</a:t>
            </a:r>
            <a:r>
              <a:rPr sz="18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sz="18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2-</a:t>
            </a:r>
            <a:endParaRPr sz="18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）守恒问题：电荷守恒、质量守恒、氧化还原反应中电子转移守恒；</a:t>
            </a:r>
            <a:endParaRPr sz="1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如：2019西城二模第</a:t>
            </a:r>
            <a:r>
              <a:rPr lang="en-US" altLang="zh-CN"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</a:t>
            </a:r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题</a:t>
            </a:r>
            <a:endParaRPr sz="18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B．Na</a:t>
            </a:r>
            <a:r>
              <a:rPr sz="18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sz="18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与CO</a:t>
            </a:r>
            <a:r>
              <a:rPr sz="18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反应提供O</a:t>
            </a:r>
            <a:r>
              <a:rPr sz="18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： Na</a:t>
            </a:r>
            <a:r>
              <a:rPr sz="18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sz="18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+  CO</a:t>
            </a:r>
            <a:r>
              <a:rPr sz="18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  Na</a:t>
            </a:r>
            <a:r>
              <a:rPr sz="18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</a:t>
            </a:r>
            <a:r>
              <a:rPr sz="18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+ O</a:t>
            </a:r>
            <a:r>
              <a:rPr sz="18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sz="18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如：</a:t>
            </a:r>
            <a:r>
              <a:rPr lang="en-US" altLang="zh-CN"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2018</a:t>
            </a:r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西城一模第</a:t>
            </a:r>
            <a:r>
              <a:rPr lang="en-US" altLang="zh-CN"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11</a:t>
            </a:r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题</a:t>
            </a:r>
            <a:endParaRPr sz="18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D．FeCl3溶液腐蚀线路板：Fe</a:t>
            </a:r>
            <a:r>
              <a:rPr sz="18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3+</a:t>
            </a:r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+ Cu =  Fe</a:t>
            </a:r>
            <a:r>
              <a:rPr sz="18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2+</a:t>
            </a:r>
            <a:r>
              <a:rPr sz="18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+ Cu</a:t>
            </a:r>
            <a:r>
              <a:rPr sz="18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2+</a:t>
            </a:r>
            <a:endParaRPr sz="1800" baseline="300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92040" y="2078990"/>
            <a:ext cx="143700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</a:t>
            </a:r>
            <a:r>
              <a:rPr lang="en-US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</a:t>
            </a:r>
            <a:r>
              <a:rPr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en-US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+ O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</a:t>
            </a:r>
            <a:r>
              <a:rPr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endParaRPr lang="zh-CN" altLang="en-US" baseline="30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939665" y="2553335"/>
            <a:ext cx="13893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597275" y="3634105"/>
            <a:ext cx="2921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2             2         2 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00730" y="4492625"/>
            <a:ext cx="1711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2                  2        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学法指导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69"/>
            <a:ext cx="8139178" cy="4042179"/>
          </a:xfrm>
        </p:spPr>
        <p:txBody>
          <a:bodyPr>
            <a:noAutofit/>
          </a:bodyPr>
          <a:p>
            <a:r>
              <a:rPr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）注意↑、↓、═、⇌符号的正确使用问题；</a:t>
            </a:r>
            <a:endParaRPr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zh-CN" altLang="en-US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如：2020东城期末第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题</a:t>
            </a:r>
            <a:endParaRPr lang="zh-CN" altLang="en-US" sz="16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D．用明矾作净水剂：Al</a:t>
            </a:r>
            <a:r>
              <a:rPr lang="zh-CN" altLang="en-US"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3+</a:t>
            </a:r>
            <a:r>
              <a:rPr lang="zh-CN" altLang="en-US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+ 3H</a:t>
            </a:r>
            <a:r>
              <a:rPr lang="zh-CN" altLang="en-US"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O 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zh-CN" altLang="en-US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Al(OH)</a:t>
            </a:r>
            <a:r>
              <a:rPr lang="zh-CN" altLang="en-US"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↓+ 3H</a:t>
            </a:r>
            <a:r>
              <a:rPr lang="zh-CN" altLang="en-US"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  <a:endParaRPr lang="zh-CN" altLang="en-US" sz="16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r>
              <a:rPr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）注意是否漏写某个离子反应的问题；</a:t>
            </a:r>
            <a:endParaRPr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如CuSO</a:t>
            </a:r>
            <a:r>
              <a:rPr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溶液与Ba(OH)</a:t>
            </a:r>
            <a:r>
              <a:rPr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溶液混合：Ba</a:t>
            </a:r>
            <a:r>
              <a:rPr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2+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+SO</a:t>
            </a:r>
            <a:r>
              <a:rPr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2-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=BaSO</a:t>
            </a:r>
            <a:r>
              <a:rPr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↓；</a:t>
            </a:r>
            <a:endParaRPr sz="16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aOH溶液中滴加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</a:t>
            </a:r>
            <a:r>
              <a:rPr lang="en-US" altLang="zh-CN"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HCO</a:t>
            </a:r>
            <a:r>
              <a:rPr lang="en-US" altLang="zh-CN"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：H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</a:t>
            </a:r>
            <a:r>
              <a:rPr lang="en-US" altLang="zh-CN"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+OH</a:t>
            </a:r>
            <a:r>
              <a:rPr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=H</a:t>
            </a:r>
            <a:r>
              <a:rPr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+CO</a:t>
            </a:r>
            <a:r>
              <a:rPr lang="en-US" altLang="zh-CN"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2-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；</a:t>
            </a:r>
            <a:endParaRPr lang="zh-CN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6</a:t>
            </a:r>
            <a:r>
              <a:rPr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）离子方程式中阴阳离子配比是否正确的问题。</a:t>
            </a:r>
            <a:endParaRPr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如2020丰台期末第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题向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．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氢氧化钡溶液中加入稀硫酸：</a:t>
            </a:r>
            <a:endParaRPr sz="16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Ba</a:t>
            </a:r>
            <a:r>
              <a:rPr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2+ 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 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OH</a:t>
            </a:r>
            <a:r>
              <a:rPr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 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</a:t>
            </a:r>
            <a:r>
              <a:rPr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 SO</a:t>
            </a:r>
            <a:r>
              <a:rPr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2-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=BaSO</a:t>
            </a:r>
            <a:r>
              <a:rPr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↓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+H</a:t>
            </a:r>
            <a:r>
              <a:rPr lang="en-US" altLang="zh-CN"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endParaRPr lang="en-US" altLang="zh-CN" sz="16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791325" y="3689985"/>
            <a:ext cx="2323465" cy="1066800"/>
            <a:chOff x="9697" y="5865"/>
            <a:chExt cx="3659" cy="1680"/>
          </a:xfrm>
        </p:grpSpPr>
        <p:grpSp>
          <p:nvGrpSpPr>
            <p:cNvPr id="62" name="组合 61"/>
            <p:cNvGrpSpPr/>
            <p:nvPr/>
          </p:nvGrpSpPr>
          <p:grpSpPr>
            <a:xfrm>
              <a:off x="9697" y="5865"/>
              <a:ext cx="1442" cy="1680"/>
              <a:chOff x="9697" y="5865"/>
              <a:chExt cx="1442" cy="1680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9697" y="5865"/>
                <a:ext cx="1359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sz="1400">
                    <a:latin typeface="+mn-ea"/>
                    <a:ea typeface="+mn-ea"/>
                    <a:cs typeface="+mn-ea"/>
                    <a:sym typeface="+mn-ea"/>
                  </a:rPr>
                  <a:t>Ba(OH)</a:t>
                </a:r>
                <a:r>
                  <a:rPr lang="en-US" sz="1400" baseline="-25000">
                    <a:latin typeface="+mn-ea"/>
                    <a:ea typeface="+mn-ea"/>
                    <a:cs typeface="+mn-ea"/>
                    <a:sym typeface="+mn-ea"/>
                  </a:rPr>
                  <a:t>2</a:t>
                </a:r>
                <a:endParaRPr lang="en-US" altLang="zh-CN" sz="1400" baseline="-25000"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+mn-ea"/>
                  <a:ea typeface="+mn-ea"/>
                  <a:cs typeface="+mn-ea"/>
                  <a:sym typeface="+mn-ea"/>
                </a:endParaRP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9986" y="6409"/>
                <a:ext cx="1039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Ba</a:t>
                </a:r>
                <a:r>
                  <a:rPr lang="en-US" baseline="30000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2</a:t>
                </a:r>
                <a:r>
                  <a:rPr lang="zh-CN" baseline="30000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＋</a:t>
                </a:r>
                <a:endParaRPr lang="zh-CN" altLang="en-US"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9917" y="6965"/>
                <a:ext cx="1222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2OH</a:t>
                </a:r>
                <a:r>
                  <a:rPr lang="zh-CN" baseline="30000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－</a:t>
                </a:r>
                <a:endParaRPr lang="zh-CN" altLang="en-US"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11743" y="5865"/>
              <a:ext cx="1167" cy="1680"/>
              <a:chOff x="11743" y="5865"/>
              <a:chExt cx="1167" cy="1680"/>
            </a:xfrm>
          </p:grpSpPr>
          <p:sp>
            <p:nvSpPr>
              <p:cNvPr id="56" name="文本框 55"/>
              <p:cNvSpPr txBox="1"/>
              <p:nvPr/>
            </p:nvSpPr>
            <p:spPr>
              <a:xfrm>
                <a:off x="11743" y="5865"/>
                <a:ext cx="1109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sz="1400">
                    <a:latin typeface="+mn-ea"/>
                    <a:ea typeface="+mn-ea"/>
                    <a:cs typeface="+mn-ea"/>
                    <a:sym typeface="+mn-ea"/>
                  </a:rPr>
                  <a:t>H</a:t>
                </a:r>
                <a:r>
                  <a:rPr lang="en-US" sz="1400" baseline="-25000">
                    <a:latin typeface="+mn-ea"/>
                    <a:ea typeface="+mn-ea"/>
                    <a:cs typeface="+mn-ea"/>
                    <a:sym typeface="+mn-ea"/>
                  </a:rPr>
                  <a:t>2</a:t>
                </a:r>
                <a:r>
                  <a:rPr lang="en-US" sz="1400">
                    <a:latin typeface="+mn-ea"/>
                    <a:ea typeface="+mn-ea"/>
                    <a:cs typeface="+mn-ea"/>
                    <a:sym typeface="+mn-ea"/>
                  </a:rPr>
                  <a:t>SO</a:t>
                </a:r>
                <a:r>
                  <a:rPr lang="en-US" sz="1400" baseline="-25000">
                    <a:latin typeface="+mn-ea"/>
                    <a:ea typeface="+mn-ea"/>
                    <a:cs typeface="+mn-ea"/>
                    <a:sym typeface="+mn-ea"/>
                  </a:rPr>
                  <a:t>4</a:t>
                </a:r>
                <a:endParaRPr lang="en-US" altLang="en-US" sz="1400" baseline="-25000">
                  <a:latin typeface="+mn-ea"/>
                  <a:ea typeface="+mn-ea"/>
                  <a:cs typeface="+mn-ea"/>
                  <a:sym typeface="+mn-ea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11798" y="6409"/>
                <a:ext cx="1082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SO</a:t>
                </a:r>
                <a:r>
                  <a:rPr lang="en-US" baseline="-25000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4</a:t>
                </a:r>
                <a:r>
                  <a:rPr lang="en-US" sz="2000" baseline="30000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2-</a:t>
                </a:r>
                <a:endParaRPr lang="zh-CN" altLang="en-US"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11948" y="6965"/>
                <a:ext cx="962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2H</a:t>
                </a:r>
                <a:r>
                  <a:rPr lang="zh-CN" baseline="30000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＋</a:t>
                </a:r>
                <a:endParaRPr lang="zh-CN" altLang="en-US"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64" name="直接箭头连接符 63"/>
            <p:cNvCxnSpPr>
              <a:stCxn id="57" idx="3"/>
              <a:endCxn id="59" idx="1"/>
            </p:cNvCxnSpPr>
            <p:nvPr/>
          </p:nvCxnSpPr>
          <p:spPr>
            <a:xfrm>
              <a:off x="11025" y="6699"/>
              <a:ext cx="77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箭头连接符 64"/>
            <p:cNvCxnSpPr/>
            <p:nvPr/>
          </p:nvCxnSpPr>
          <p:spPr>
            <a:xfrm>
              <a:off x="11139" y="7255"/>
              <a:ext cx="77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文本框 99"/>
            <p:cNvSpPr txBox="1"/>
            <p:nvPr/>
          </p:nvSpPr>
          <p:spPr>
            <a:xfrm>
              <a:off x="12910" y="5865"/>
              <a:ext cx="446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sz="1400" b="1">
                  <a:highlight>
                    <a:srgbClr val="FFFF00"/>
                  </a:highlight>
                  <a:ea typeface="宋体" panose="02010600030101010101" pitchFamily="2" charset="-122"/>
                </a:rPr>
                <a:t>答题技巧</a:t>
              </a:r>
              <a:endParaRPr lang="zh-CN" altLang="en-US" sz="1400" b="1">
                <a:highlight>
                  <a:srgbClr val="FFFF00"/>
                </a:highlight>
                <a:ea typeface="宋体" panose="0201060003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814185" y="1285875"/>
            <a:ext cx="2312670" cy="1066800"/>
            <a:chOff x="10059" y="1313"/>
            <a:chExt cx="3642" cy="1680"/>
          </a:xfrm>
        </p:grpSpPr>
        <p:grpSp>
          <p:nvGrpSpPr>
            <p:cNvPr id="17" name="组合 16"/>
            <p:cNvGrpSpPr/>
            <p:nvPr/>
          </p:nvGrpSpPr>
          <p:grpSpPr>
            <a:xfrm>
              <a:off x="10059" y="1313"/>
              <a:ext cx="1359" cy="1680"/>
              <a:chOff x="9859" y="5865"/>
              <a:chExt cx="1359" cy="1680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9859" y="5865"/>
                <a:ext cx="1359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sz="1400">
                    <a:latin typeface="+mn-ea"/>
                    <a:ea typeface="+mn-ea"/>
                    <a:cs typeface="+mn-ea"/>
                    <a:sym typeface="+mn-ea"/>
                  </a:rPr>
                  <a:t>Ba(OH)</a:t>
                </a:r>
                <a:r>
                  <a:rPr lang="en-US" sz="1400" baseline="-25000">
                    <a:latin typeface="+mn-ea"/>
                    <a:ea typeface="+mn-ea"/>
                    <a:cs typeface="+mn-ea"/>
                    <a:sym typeface="+mn-ea"/>
                  </a:rPr>
                  <a:t>2</a:t>
                </a:r>
                <a:endParaRPr lang="en-US" altLang="zh-CN" sz="1400" baseline="-25000"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+mn-ea"/>
                  <a:ea typeface="+mn-ea"/>
                  <a:cs typeface="+mn-ea"/>
                  <a:sym typeface="+mn-ea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9986" y="6409"/>
                <a:ext cx="1039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Ba</a:t>
                </a:r>
                <a:r>
                  <a:rPr lang="en-US" baseline="30000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2</a:t>
                </a:r>
                <a:r>
                  <a:rPr lang="zh-CN" baseline="30000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＋</a:t>
                </a:r>
                <a:endParaRPr lang="zh-CN" altLang="en-US"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9917" y="6965"/>
                <a:ext cx="1222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2OH</a:t>
                </a:r>
                <a:r>
                  <a:rPr lang="zh-CN" baseline="30000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－</a:t>
                </a:r>
                <a:endParaRPr lang="zh-CN" altLang="en-US"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1889" y="1313"/>
              <a:ext cx="1318" cy="1680"/>
              <a:chOff x="11689" y="5865"/>
              <a:chExt cx="1318" cy="1680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11689" y="5865"/>
                <a:ext cx="1145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 sz="1400">
                    <a:latin typeface="+mn-ea"/>
                    <a:ea typeface="+mn-ea"/>
                    <a:cs typeface="+mn-ea"/>
                    <a:sym typeface="+mn-ea"/>
                  </a:rPr>
                  <a:t>CuSO</a:t>
                </a:r>
                <a:r>
                  <a:rPr lang="en-US" sz="1400" baseline="-25000">
                    <a:latin typeface="+mn-ea"/>
                    <a:ea typeface="+mn-ea"/>
                    <a:cs typeface="+mn-ea"/>
                    <a:sym typeface="+mn-ea"/>
                  </a:rPr>
                  <a:t>4</a:t>
                </a:r>
                <a:endParaRPr lang="en-US" altLang="en-US" sz="1400" baseline="-25000">
                  <a:latin typeface="+mn-ea"/>
                  <a:ea typeface="+mn-ea"/>
                  <a:cs typeface="+mn-ea"/>
                  <a:sym typeface="+mn-ea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1798" y="6409"/>
                <a:ext cx="1082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SO</a:t>
                </a:r>
                <a:r>
                  <a:rPr lang="en-US" baseline="-25000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4</a:t>
                </a:r>
                <a:r>
                  <a:rPr lang="en-US" sz="2000" baseline="30000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2-</a:t>
                </a:r>
                <a:endParaRPr lang="zh-CN" altLang="en-US"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1948" y="6965"/>
                <a:ext cx="1059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Cu</a:t>
                </a:r>
                <a:r>
                  <a:rPr lang="en-US" baseline="30000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2</a:t>
                </a:r>
                <a:r>
                  <a:rPr lang="zh-CN" baseline="30000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＋</a:t>
                </a:r>
                <a:endParaRPr lang="zh-CN" altLang="en-US"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26" name="直接箭头连接符 25"/>
            <p:cNvCxnSpPr/>
            <p:nvPr/>
          </p:nvCxnSpPr>
          <p:spPr>
            <a:xfrm>
              <a:off x="11225" y="2147"/>
              <a:ext cx="77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11339" y="2703"/>
              <a:ext cx="77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13255" y="1313"/>
              <a:ext cx="446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sz="1400" b="1">
                  <a:highlight>
                    <a:srgbClr val="FFFF00"/>
                  </a:highlight>
                  <a:ea typeface="宋体" panose="02010600030101010101" pitchFamily="2" charset="-122"/>
                </a:rPr>
                <a:t>答题技巧</a:t>
              </a:r>
              <a:endParaRPr lang="zh-CN" altLang="en-US" sz="1400" b="1">
                <a:highlight>
                  <a:srgbClr val="FFFF00"/>
                </a:highlight>
                <a:ea typeface="宋体" panose="02010600030101010101" pitchFamily="2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783070" y="2466975"/>
            <a:ext cx="2341245" cy="1066800"/>
            <a:chOff x="10255" y="3579"/>
            <a:chExt cx="3687" cy="1680"/>
          </a:xfrm>
        </p:grpSpPr>
        <p:grpSp>
          <p:nvGrpSpPr>
            <p:cNvPr id="44" name="组合 43"/>
            <p:cNvGrpSpPr/>
            <p:nvPr/>
          </p:nvGrpSpPr>
          <p:grpSpPr>
            <a:xfrm>
              <a:off x="10255" y="3579"/>
              <a:ext cx="1442" cy="1680"/>
              <a:chOff x="9697" y="5865"/>
              <a:chExt cx="1442" cy="1680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9697" y="5865"/>
                <a:ext cx="1359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sz="1400">
                    <a:latin typeface="+mn-ea"/>
                    <a:ea typeface="+mn-ea"/>
                    <a:cs typeface="+mn-ea"/>
                    <a:sym typeface="+mn-ea"/>
                  </a:rPr>
                  <a:t>2NaOH</a:t>
                </a:r>
                <a:endParaRPr lang="en-US" altLang="zh-CN" sz="1400" baseline="-25000"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+mn-ea"/>
                  <a:ea typeface="+mn-ea"/>
                  <a:cs typeface="+mn-ea"/>
                  <a:sym typeface="+mn-ea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9986" y="6409"/>
                <a:ext cx="1122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2Na</a:t>
                </a:r>
                <a:r>
                  <a:rPr lang="zh-CN" baseline="30000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＋</a:t>
                </a:r>
                <a:endParaRPr lang="zh-CN" altLang="en-US"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9917" y="6965"/>
                <a:ext cx="1222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2OH</a:t>
                </a:r>
                <a:r>
                  <a:rPr lang="zh-CN" baseline="30000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－</a:t>
                </a:r>
                <a:endParaRPr lang="zh-CN" altLang="en-US"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11805" y="3610"/>
              <a:ext cx="1762" cy="1625"/>
              <a:chOff x="11247" y="5896"/>
              <a:chExt cx="1762" cy="1625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11247" y="5896"/>
                <a:ext cx="1705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sz="1400">
                    <a:latin typeface="+mn-ea"/>
                    <a:ea typeface="+mn-ea"/>
                    <a:cs typeface="+mn-ea"/>
                    <a:sym typeface="+mn-ea"/>
                  </a:rPr>
                  <a:t>NH</a:t>
                </a:r>
                <a:r>
                  <a:rPr lang="en-US" sz="1400" baseline="-25000">
                    <a:latin typeface="+mn-ea"/>
                    <a:ea typeface="+mn-ea"/>
                    <a:cs typeface="+mn-ea"/>
                    <a:sym typeface="+mn-ea"/>
                  </a:rPr>
                  <a:t>4</a:t>
                </a:r>
                <a:r>
                  <a:rPr lang="en-US" sz="1400">
                    <a:latin typeface="+mn-ea"/>
                    <a:ea typeface="+mn-ea"/>
                    <a:cs typeface="+mn-ea"/>
                    <a:sym typeface="+mn-ea"/>
                  </a:rPr>
                  <a:t>HCO</a:t>
                </a:r>
                <a:r>
                  <a:rPr lang="en-US" sz="1400" baseline="-25000">
                    <a:latin typeface="+mn-ea"/>
                    <a:ea typeface="+mn-ea"/>
                    <a:cs typeface="+mn-ea"/>
                    <a:sym typeface="+mn-ea"/>
                  </a:rPr>
                  <a:t>4</a:t>
                </a:r>
                <a:endParaRPr lang="en-US" altLang="en-US" sz="1400" baseline="-25000">
                  <a:latin typeface="+mn-ea"/>
                  <a:ea typeface="+mn-ea"/>
                  <a:cs typeface="+mn-ea"/>
                  <a:sym typeface="+mn-ea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11757" y="6941"/>
                <a:ext cx="1252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HCO</a:t>
                </a:r>
                <a:r>
                  <a:rPr lang="en-US" baseline="-25000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3</a:t>
                </a:r>
                <a:r>
                  <a:rPr lang="en-US" sz="2000" baseline="30000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-</a:t>
                </a:r>
                <a:endParaRPr lang="zh-CN" altLang="en-US"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1669" y="6379"/>
                <a:ext cx="1159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en-US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NH</a:t>
                </a:r>
                <a:r>
                  <a:rPr lang="en-US" baseline="-25000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4</a:t>
                </a:r>
                <a:r>
                  <a:rPr lang="zh-CN" baseline="30000">
                    <a:latin typeface="Times New Roman" panose="02020603050405020304" charset="0"/>
                    <a:ea typeface="+mn-ea"/>
                    <a:cs typeface="Times New Roman" panose="02020603050405020304" charset="0"/>
                    <a:sym typeface="+mn-ea"/>
                  </a:rPr>
                  <a:t>＋</a:t>
                </a:r>
                <a:endParaRPr lang="zh-CN" altLang="en-US"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</p:grpSp>
        <p:cxnSp>
          <p:nvCxnSpPr>
            <p:cNvPr id="53" name="直接箭头连接符 52"/>
            <p:cNvCxnSpPr>
              <a:endCxn id="52" idx="1"/>
            </p:cNvCxnSpPr>
            <p:nvPr/>
          </p:nvCxnSpPr>
          <p:spPr>
            <a:xfrm flipV="1">
              <a:off x="11746" y="4383"/>
              <a:ext cx="481" cy="56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/>
          </p:nvCxnSpPr>
          <p:spPr>
            <a:xfrm>
              <a:off x="11697" y="4969"/>
              <a:ext cx="77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文本框 67"/>
            <p:cNvSpPr txBox="1"/>
            <p:nvPr/>
          </p:nvSpPr>
          <p:spPr>
            <a:xfrm>
              <a:off x="13496" y="3758"/>
              <a:ext cx="446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sz="1400" b="1">
                  <a:highlight>
                    <a:srgbClr val="FFFF00"/>
                  </a:highlight>
                  <a:ea typeface="宋体" panose="02010600030101010101" pitchFamily="2" charset="-122"/>
                </a:rPr>
                <a:t>答题技巧</a:t>
              </a:r>
              <a:endParaRPr lang="zh-CN" altLang="en-US" sz="1400" b="1">
                <a:highlight>
                  <a:srgbClr val="FFFF00"/>
                </a:highlight>
                <a:ea typeface="宋体" panose="02010600030101010101" pitchFamily="2" charset="-122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5165090" y="1714500"/>
            <a:ext cx="315595" cy="285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108450" y="1699260"/>
            <a:ext cx="315595" cy="285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学法指导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en-US" altLang="zh-CN" sz="1600">
                <a:sym typeface="+mn-ea"/>
              </a:rPr>
              <a:t>2</a:t>
            </a:r>
            <a:r>
              <a:rPr sz="1600">
                <a:sym typeface="+mn-ea"/>
              </a:rPr>
              <a:t>、判断反应产物是否符合事实</a:t>
            </a:r>
            <a:endParaRPr sz="1600">
              <a:sym typeface="+mn-ea"/>
            </a:endParaRPr>
          </a:p>
          <a:p>
            <a:r>
              <a:rPr sz="1600">
                <a:sym typeface="+mn-ea"/>
              </a:rPr>
              <a:t>（</a:t>
            </a:r>
            <a:r>
              <a:rPr lang="en-US" altLang="zh-CN" sz="1600">
                <a:sym typeface="+mn-ea"/>
              </a:rPr>
              <a:t>1</a:t>
            </a:r>
            <a:r>
              <a:rPr sz="1600">
                <a:sym typeface="+mn-ea"/>
              </a:rPr>
              <a:t>）反应条件对氧化还原反应产物的影响；</a:t>
            </a:r>
            <a:endParaRPr sz="1600">
              <a:sym typeface="+mn-ea"/>
            </a:endParaRPr>
          </a:p>
          <a:p>
            <a:r>
              <a:rPr sz="1600">
                <a:solidFill>
                  <a:srgbClr val="0000FF"/>
                </a:solidFill>
                <a:sym typeface="+mn-ea"/>
              </a:rPr>
              <a:t>如：</a:t>
            </a:r>
            <a:endParaRPr sz="1600">
              <a:solidFill>
                <a:srgbClr val="0000FF"/>
              </a:solidFill>
              <a:sym typeface="+mn-ea"/>
            </a:endParaRPr>
          </a:p>
          <a:p>
            <a:r>
              <a:rPr sz="1600">
                <a:solidFill>
                  <a:srgbClr val="0000FF"/>
                </a:solidFill>
                <a:sym typeface="+mn-ea"/>
              </a:rPr>
              <a:t>如：</a:t>
            </a:r>
            <a:r>
              <a:rPr lang="en-US" altLang="zh-CN" sz="1600">
                <a:solidFill>
                  <a:srgbClr val="0000FF"/>
                </a:solidFill>
                <a:sym typeface="+mn-ea"/>
              </a:rPr>
              <a:t>Fe/Al</a:t>
            </a:r>
            <a:r>
              <a:rPr sz="1600">
                <a:solidFill>
                  <a:srgbClr val="0000FF"/>
                </a:solidFill>
                <a:sym typeface="+mn-ea"/>
              </a:rPr>
              <a:t>与浓硫酸、浓硝酸常温钝化</a:t>
            </a:r>
            <a:endParaRPr sz="1600">
              <a:solidFill>
                <a:srgbClr val="0000FF"/>
              </a:solidFill>
              <a:sym typeface="+mn-ea"/>
            </a:endParaRPr>
          </a:p>
          <a:p>
            <a:r>
              <a:rPr sz="1600">
                <a:sym typeface="+mn-ea"/>
              </a:rPr>
              <a:t>（</a:t>
            </a:r>
            <a:r>
              <a:rPr lang="en-US" altLang="zh-CN" sz="1600">
                <a:sym typeface="+mn-ea"/>
              </a:rPr>
              <a:t>2</a:t>
            </a:r>
            <a:r>
              <a:rPr sz="1600">
                <a:sym typeface="+mn-ea"/>
              </a:rPr>
              <a:t>）反应物浓稀对氧化还原反应产物的影响；</a:t>
            </a:r>
            <a:endParaRPr sz="1600">
              <a:sym typeface="+mn-ea"/>
            </a:endParaRPr>
          </a:p>
          <a:p>
            <a:r>
              <a:rPr sz="1600">
                <a:solidFill>
                  <a:srgbClr val="0000FF"/>
                </a:solidFill>
                <a:sym typeface="+mn-ea"/>
              </a:rPr>
              <a:t>如：</a:t>
            </a:r>
            <a:endParaRPr sz="1600">
              <a:solidFill>
                <a:srgbClr val="0000FF"/>
              </a:solidFill>
              <a:sym typeface="+mn-ea"/>
            </a:endParaRPr>
          </a:p>
          <a:p>
            <a:endParaRPr sz="1600">
              <a:solidFill>
                <a:srgbClr val="0000FF"/>
              </a:solidFill>
              <a:sym typeface="+mn-ea"/>
            </a:endParaRPr>
          </a:p>
          <a:p>
            <a:r>
              <a:rPr sz="1600">
                <a:solidFill>
                  <a:srgbClr val="0000FF"/>
                </a:solidFill>
                <a:sym typeface="+mn-ea"/>
              </a:rPr>
              <a:t>如：</a:t>
            </a:r>
            <a:endParaRPr sz="1600">
              <a:solidFill>
                <a:srgbClr val="0000FF"/>
              </a:solidFill>
              <a:sym typeface="+mn-ea"/>
            </a:endParaRPr>
          </a:p>
          <a:p>
            <a:endParaRPr sz="1600">
              <a:solidFill>
                <a:srgbClr val="0000FF"/>
              </a:solidFill>
              <a:sym typeface="+mn-ea"/>
            </a:endParaRPr>
          </a:p>
          <a:p>
            <a:pPr marL="0" indent="0">
              <a:buNone/>
            </a:pPr>
            <a:endParaRPr sz="1600">
              <a:sym typeface="+mn-ea"/>
            </a:endParaRPr>
          </a:p>
          <a:p>
            <a:pPr marL="0" indent="0">
              <a:buNone/>
            </a:pPr>
            <a:endParaRPr sz="1600">
              <a:sym typeface="+mn-ea"/>
            </a:endParaRPr>
          </a:p>
          <a:p>
            <a:endParaRPr lang="zh-CN" altLang="en-US" sz="1600"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88720" y="1591945"/>
            <a:ext cx="5080000" cy="359410"/>
            <a:chOff x="1853" y="2582"/>
            <a:chExt cx="8000" cy="566"/>
          </a:xfrm>
        </p:grpSpPr>
        <p:sp>
          <p:nvSpPr>
            <p:cNvPr id="100" name="文本框 99"/>
            <p:cNvSpPr txBox="1"/>
            <p:nvPr/>
          </p:nvSpPr>
          <p:spPr>
            <a:xfrm>
              <a:off x="1853" y="2618"/>
              <a:ext cx="8000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sz="16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C + 4HNO</a:t>
              </a:r>
              <a:r>
                <a:rPr lang="en-US" sz="1600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3 </a:t>
              </a:r>
              <a:r>
                <a:rPr lang="en-US" sz="16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=== CO</a:t>
              </a:r>
              <a:r>
                <a:rPr lang="en-US" sz="1600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2</a:t>
              </a:r>
              <a:r>
                <a:rPr lang="en-US" sz="16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↑ + 4NO</a:t>
              </a:r>
              <a:r>
                <a:rPr lang="en-US" sz="1600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2</a:t>
              </a:r>
              <a:r>
                <a:rPr lang="en-US" sz="16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↑ + 2H</a:t>
              </a:r>
              <a:r>
                <a:rPr lang="en-US" sz="1600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2</a:t>
              </a:r>
              <a:r>
                <a:rPr lang="en-US" sz="16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O </a:t>
              </a:r>
              <a:endParaRPr lang="en-US" altLang="en-US" sz="16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65" name="文本框 65"/>
            <p:cNvSpPr txBox="1"/>
            <p:nvPr/>
          </p:nvSpPr>
          <p:spPr>
            <a:xfrm>
              <a:off x="3563" y="2582"/>
              <a:ext cx="504" cy="439"/>
            </a:xfrm>
            <a:prstGeom prst="rect">
              <a:avLst/>
            </a:prstGeom>
            <a:noFill/>
            <a:ln>
              <a:noFill/>
            </a:ln>
          </p:spPr>
          <p:txBody>
            <a:bodyPr upright="1"/>
            <a:lstStyle/>
            <a:p>
              <a:pPr algn="just" rtl="0"/>
              <a:r>
                <a:rPr lang="en-US" altLang="zh-CN" sz="1050" kern="100">
                  <a:solidFill>
                    <a:srgbClr val="0000FF"/>
                  </a:solidFill>
                  <a:latin typeface="Time New Romans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rPr>
                <a:t>△</a:t>
              </a:r>
              <a:endParaRPr lang="en-US" altLang="zh-CN" sz="1050" kern="100">
                <a:solidFill>
                  <a:srgbClr val="0000FF"/>
                </a:solidFill>
                <a:latin typeface="Time New Romans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91590" y="2827020"/>
            <a:ext cx="5155565" cy="768350"/>
            <a:chOff x="1791" y="4508"/>
            <a:chExt cx="8119" cy="1210"/>
          </a:xfrm>
        </p:grpSpPr>
        <p:grpSp>
          <p:nvGrpSpPr>
            <p:cNvPr id="5" name="组合 4"/>
            <p:cNvGrpSpPr/>
            <p:nvPr/>
          </p:nvGrpSpPr>
          <p:grpSpPr>
            <a:xfrm>
              <a:off x="1910" y="4508"/>
              <a:ext cx="8000" cy="567"/>
              <a:chOff x="1853" y="2582"/>
              <a:chExt cx="8000" cy="567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1853" y="2618"/>
                <a:ext cx="8000" cy="5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sz="1600">
                    <a:solidFill>
                      <a:srgbClr val="0000FF"/>
                    </a:solidFill>
                    <a:latin typeface="Times New Roman" panose="02020603050405020304" charset="0"/>
                    <a:ea typeface="宋体" panose="02010600030101010101" pitchFamily="2" charset="-122"/>
                  </a:rPr>
                  <a:t>Cu + 2H</a:t>
                </a:r>
                <a:r>
                  <a:rPr lang="en-US" sz="1600" baseline="-25000">
                    <a:solidFill>
                      <a:srgbClr val="0000FF"/>
                    </a:solidFill>
                    <a:latin typeface="Times New Roman" panose="02020603050405020304" charset="0"/>
                    <a:ea typeface="宋体" panose="02010600030101010101" pitchFamily="2" charset="-122"/>
                  </a:rPr>
                  <a:t>2</a:t>
                </a:r>
                <a:r>
                  <a:rPr lang="en-US" sz="1600">
                    <a:solidFill>
                      <a:srgbClr val="0000FF"/>
                    </a:solidFill>
                    <a:latin typeface="Times New Roman" panose="02020603050405020304" charset="0"/>
                    <a:ea typeface="宋体" panose="02010600030101010101" pitchFamily="2" charset="-122"/>
                  </a:rPr>
                  <a:t>SO</a:t>
                </a:r>
                <a:r>
                  <a:rPr lang="en-US" sz="1600" baseline="-25000">
                    <a:solidFill>
                      <a:srgbClr val="0000FF"/>
                    </a:solidFill>
                    <a:latin typeface="Times New Roman" panose="02020603050405020304" charset="0"/>
                    <a:ea typeface="宋体" panose="02010600030101010101" pitchFamily="2" charset="-122"/>
                  </a:rPr>
                  <a:t>4</a:t>
                </a:r>
                <a:r>
                  <a:rPr lang="zh-CN" altLang="en-US" sz="1600" baseline="-25000">
                    <a:solidFill>
                      <a:srgbClr val="0000FF"/>
                    </a:solidFill>
                    <a:latin typeface="Times New Roman" panose="02020603050405020304" charset="0"/>
                    <a:ea typeface="宋体" panose="02010600030101010101" pitchFamily="2" charset="-122"/>
                  </a:rPr>
                  <a:t>（浓）</a:t>
                </a:r>
                <a:r>
                  <a:rPr lang="en-US" sz="1600" baseline="-25000">
                    <a:solidFill>
                      <a:srgbClr val="0000FF"/>
                    </a:solidFill>
                    <a:latin typeface="Times New Roman" panose="02020603050405020304" charset="0"/>
                    <a:ea typeface="宋体" panose="02010600030101010101" pitchFamily="2" charset="-122"/>
                  </a:rPr>
                  <a:t> </a:t>
                </a:r>
                <a:r>
                  <a:rPr lang="en-US" sz="1600">
                    <a:solidFill>
                      <a:srgbClr val="0000FF"/>
                    </a:solidFill>
                    <a:latin typeface="Times New Roman" panose="02020603050405020304" charset="0"/>
                    <a:ea typeface="宋体" panose="02010600030101010101" pitchFamily="2" charset="-122"/>
                  </a:rPr>
                  <a:t>=== CuSO</a:t>
                </a:r>
                <a:r>
                  <a:rPr lang="en-US" sz="1600" baseline="-25000">
                    <a:solidFill>
                      <a:srgbClr val="0000FF"/>
                    </a:solidFill>
                    <a:latin typeface="Times New Roman" panose="02020603050405020304" charset="0"/>
                    <a:ea typeface="宋体" panose="02010600030101010101" pitchFamily="2" charset="-122"/>
                  </a:rPr>
                  <a:t>4</a:t>
                </a:r>
                <a:r>
                  <a:rPr lang="en-US" sz="1600">
                    <a:solidFill>
                      <a:srgbClr val="0000FF"/>
                    </a:solidFill>
                    <a:latin typeface="Times New Roman" panose="02020603050405020304" charset="0"/>
                    <a:ea typeface="宋体" panose="02010600030101010101" pitchFamily="2" charset="-122"/>
                  </a:rPr>
                  <a:t> + SO</a:t>
                </a:r>
                <a:r>
                  <a:rPr lang="en-US" sz="1600" baseline="-25000">
                    <a:solidFill>
                      <a:srgbClr val="0000FF"/>
                    </a:solidFill>
                    <a:latin typeface="Times New Roman" panose="02020603050405020304" charset="0"/>
                    <a:ea typeface="宋体" panose="02010600030101010101" pitchFamily="2" charset="-122"/>
                  </a:rPr>
                  <a:t>2</a:t>
                </a:r>
                <a:r>
                  <a:rPr lang="en-US" sz="1600">
                    <a:solidFill>
                      <a:srgbClr val="0000FF"/>
                    </a:solidFill>
                    <a:latin typeface="Times New Roman" panose="02020603050405020304" charset="0"/>
                    <a:ea typeface="宋体" panose="02010600030101010101" pitchFamily="2" charset="-122"/>
                  </a:rPr>
                  <a:t>↑ + 2H</a:t>
                </a:r>
                <a:r>
                  <a:rPr lang="en-US" sz="1600" baseline="-25000">
                    <a:solidFill>
                      <a:srgbClr val="0000FF"/>
                    </a:solidFill>
                    <a:latin typeface="Times New Roman" panose="02020603050405020304" charset="0"/>
                    <a:ea typeface="宋体" panose="02010600030101010101" pitchFamily="2" charset="-122"/>
                  </a:rPr>
                  <a:t>2</a:t>
                </a:r>
                <a:r>
                  <a:rPr lang="en-US" sz="1600">
                    <a:solidFill>
                      <a:srgbClr val="0000FF"/>
                    </a:solidFill>
                    <a:latin typeface="Times New Roman" panose="02020603050405020304" charset="0"/>
                    <a:ea typeface="宋体" panose="02010600030101010101" pitchFamily="2" charset="-122"/>
                  </a:rPr>
                  <a:t>O </a:t>
                </a:r>
                <a:endParaRPr lang="en-US" altLang="en-US" sz="16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" name="文本框 65"/>
              <p:cNvSpPr txBox="1"/>
              <p:nvPr/>
            </p:nvSpPr>
            <p:spPr>
              <a:xfrm>
                <a:off x="4463" y="2582"/>
                <a:ext cx="504" cy="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upright="1"/>
              <a:p>
                <a:pPr algn="just" rtl="0"/>
                <a:r>
                  <a:rPr lang="en-US" altLang="zh-CN" sz="1050" kern="100">
                    <a:solidFill>
                      <a:srgbClr val="0000FF"/>
                    </a:solidFill>
                    <a:latin typeface="Time New Romans"/>
                    <a:ea typeface="宋体" panose="02010600030101010101" pitchFamily="2" charset="-122"/>
                    <a:cs typeface="宋体" panose="02010600030101010101" pitchFamily="2" charset="-122"/>
                    <a:sym typeface="Times New Roman" panose="02020603050405020304"/>
                  </a:rPr>
                  <a:t>△</a:t>
                </a:r>
                <a:endParaRPr lang="en-US" altLang="zh-CN" sz="1050" kern="100">
                  <a:solidFill>
                    <a:srgbClr val="0000FF"/>
                  </a:solidFill>
                  <a:latin typeface="Time New Romans"/>
                  <a:ea typeface="宋体" panose="02010600030101010101" pitchFamily="2" charset="-122"/>
                  <a:cs typeface="宋体" panose="02010600030101010101" pitchFamily="2" charset="-122"/>
                  <a:sym typeface="Times New Roman" panose="02020603050405020304"/>
                </a:endParaRPr>
              </a:p>
            </p:txBody>
          </p:sp>
        </p:grpSp>
        <p:sp>
          <p:nvSpPr>
            <p:cNvPr id="8" name="左大括号 7"/>
            <p:cNvSpPr/>
            <p:nvPr/>
          </p:nvSpPr>
          <p:spPr>
            <a:xfrm>
              <a:off x="1791" y="4732"/>
              <a:ext cx="119" cy="860"/>
            </a:xfrm>
            <a:prstGeom prst="leftBrace">
              <a:avLst>
                <a:gd name="adj1" fmla="val 71428"/>
                <a:gd name="adj2" fmla="val 50000"/>
              </a:avLst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910" y="5187"/>
              <a:ext cx="8000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sz="16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Fe + H</a:t>
              </a:r>
              <a:r>
                <a:rPr lang="en-US" sz="1600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2</a:t>
              </a:r>
              <a:r>
                <a:rPr lang="en-US" sz="16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SO</a:t>
              </a:r>
              <a:r>
                <a:rPr lang="en-US" sz="1600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4</a:t>
              </a:r>
              <a:r>
                <a:rPr lang="zh-CN" altLang="en-US" sz="1600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（稀）</a:t>
              </a:r>
              <a:r>
                <a:rPr lang="en-US" sz="1600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 </a:t>
              </a:r>
              <a:r>
                <a:rPr lang="en-US" sz="16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=== FeSO</a:t>
              </a:r>
              <a:r>
                <a:rPr lang="en-US" sz="1600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4</a:t>
              </a:r>
              <a:r>
                <a:rPr lang="en-US" sz="16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 + H</a:t>
              </a:r>
              <a:r>
                <a:rPr lang="en-US" sz="1600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2</a:t>
              </a:r>
              <a:r>
                <a:rPr lang="en-US" sz="16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↑ </a:t>
              </a:r>
              <a:endParaRPr lang="en-US" altLang="en-US" sz="16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188720" y="3764280"/>
            <a:ext cx="5155565" cy="745490"/>
            <a:chOff x="1791" y="4544"/>
            <a:chExt cx="8119" cy="1174"/>
          </a:xfrm>
        </p:grpSpPr>
        <p:sp>
          <p:nvSpPr>
            <p:cNvPr id="36" name="文本框 35"/>
            <p:cNvSpPr txBox="1"/>
            <p:nvPr/>
          </p:nvSpPr>
          <p:spPr>
            <a:xfrm>
              <a:off x="1910" y="4544"/>
              <a:ext cx="8000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sz="16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Cu + 4HNO</a:t>
              </a:r>
              <a:r>
                <a:rPr lang="en-US" sz="1600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3</a:t>
              </a:r>
              <a:r>
                <a:rPr lang="zh-CN" altLang="en-US" sz="1600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（浓）</a:t>
              </a:r>
              <a:r>
                <a:rPr lang="en-US" sz="1600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 </a:t>
              </a:r>
              <a:r>
                <a:rPr lang="en-US" sz="16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=== Cu(NO</a:t>
              </a:r>
              <a:r>
                <a:rPr lang="en-US" sz="1600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3</a:t>
              </a:r>
              <a:r>
                <a:rPr lang="en-US" sz="16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)</a:t>
              </a:r>
              <a:r>
                <a:rPr lang="en-US" sz="1600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2</a:t>
              </a:r>
              <a:r>
                <a:rPr lang="en-US" sz="16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 + 2NO</a:t>
              </a:r>
              <a:r>
                <a:rPr lang="en-US" sz="1600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2</a:t>
              </a:r>
              <a:r>
                <a:rPr lang="en-US" sz="16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↑ + 2H</a:t>
              </a:r>
              <a:r>
                <a:rPr lang="en-US" sz="1600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2</a:t>
              </a:r>
              <a:r>
                <a:rPr lang="en-US" sz="16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O </a:t>
              </a:r>
              <a:endParaRPr lang="en-US" altLang="en-US" sz="16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38" name="左大括号 37"/>
            <p:cNvSpPr/>
            <p:nvPr/>
          </p:nvSpPr>
          <p:spPr>
            <a:xfrm>
              <a:off x="1791" y="4732"/>
              <a:ext cx="119" cy="860"/>
            </a:xfrm>
            <a:prstGeom prst="leftBrace">
              <a:avLst>
                <a:gd name="adj1" fmla="val 71428"/>
                <a:gd name="adj2" fmla="val 50000"/>
              </a:avLst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910" y="5187"/>
              <a:ext cx="8000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sz="16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3Cu + 8HNO</a:t>
              </a:r>
              <a:r>
                <a:rPr lang="en-US" sz="1600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3</a:t>
              </a:r>
              <a:r>
                <a:rPr lang="zh-CN" altLang="en-US" sz="1600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（稀）</a:t>
              </a:r>
              <a:r>
                <a:rPr lang="en-US" sz="1600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 </a:t>
              </a:r>
              <a:r>
                <a:rPr lang="en-US" sz="16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=== 3Cu(NO</a:t>
              </a:r>
              <a:r>
                <a:rPr lang="en-US" sz="1600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3</a:t>
              </a:r>
              <a:r>
                <a:rPr lang="en-US" sz="16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)</a:t>
              </a:r>
              <a:r>
                <a:rPr lang="en-US" sz="1600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2</a:t>
              </a:r>
              <a:r>
                <a:rPr lang="en-US" sz="16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 + 2NO↑ + 4H</a:t>
              </a:r>
              <a:r>
                <a:rPr lang="en-US" sz="1600" baseline="-250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2</a:t>
              </a:r>
              <a:r>
                <a:rPr lang="en-US" sz="16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  <a:sym typeface="+mn-ea"/>
                </a:rPr>
                <a:t>O</a:t>
              </a:r>
              <a:endParaRPr lang="en-US" altLang="en-US" sz="16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" name="文本框 65"/>
          <p:cNvSpPr txBox="1"/>
          <p:nvPr/>
        </p:nvSpPr>
        <p:spPr>
          <a:xfrm>
            <a:off x="2938145" y="4101465"/>
            <a:ext cx="320040" cy="278765"/>
          </a:xfrm>
          <a:prstGeom prst="rect">
            <a:avLst/>
          </a:prstGeom>
          <a:noFill/>
          <a:ln>
            <a:noFill/>
          </a:ln>
        </p:spPr>
        <p:txBody>
          <a:bodyPr upright="1"/>
          <a:p>
            <a:pPr algn="just" rtl="0"/>
            <a:r>
              <a:rPr lang="en-US" altLang="zh-CN" sz="1050" kern="100">
                <a:solidFill>
                  <a:srgbClr val="0000FF"/>
                </a:solidFill>
                <a:latin typeface="Time New Romans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△</a:t>
            </a:r>
            <a:endParaRPr lang="en-US" altLang="zh-CN" sz="1050" kern="100">
              <a:solidFill>
                <a:srgbClr val="0000FF"/>
              </a:solidFill>
              <a:latin typeface="Time New Romans"/>
              <a:ea typeface="宋体" panose="02010600030101010101" pitchFamily="2" charset="-122"/>
              <a:cs typeface="宋体" panose="02010600030101010101" pitchFamily="2" charset="-122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学法指导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r>
              <a:rPr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）不符合反应原理导致方程式不符合事实；</a:t>
            </a:r>
            <a:endParaRPr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如：2014年北京高考第9题</a:t>
            </a:r>
            <a:endParaRPr sz="16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C、用CuCl</a:t>
            </a:r>
            <a:r>
              <a:rPr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溶液做导电实验，灯泡发光：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CuCl</a:t>
            </a:r>
            <a:r>
              <a:rPr lang="en-US" altLang="zh-CN"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===  Cu</a:t>
            </a:r>
            <a:r>
              <a:rPr lang="en-US" altLang="zh-CN"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2+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+ 2Cl</a:t>
            </a:r>
            <a:r>
              <a:rPr lang="en-US" altLang="zh-CN"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endParaRPr lang="en-US" altLang="zh-CN" sz="16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如：2013年北京 高考第8题</a:t>
            </a:r>
            <a:endParaRPr sz="16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C．钢铁发生吸氧腐蚀时，铁作负极被氧化：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Fe-3e</a:t>
            </a:r>
            <a:r>
              <a:rPr lang="en-US" altLang="zh-CN"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= Fe</a:t>
            </a:r>
            <a:r>
              <a:rPr lang="en-US" altLang="zh-CN"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3+</a:t>
            </a:r>
            <a:endParaRPr lang="en-US" altLang="zh-CN" sz="16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如：2019东城期末第5题</a:t>
            </a:r>
            <a:endParaRPr sz="16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C．向H</a:t>
            </a:r>
            <a:r>
              <a:rPr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O中投入Na</a:t>
            </a:r>
            <a:r>
              <a:rPr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固体：2H</a:t>
            </a:r>
            <a:r>
              <a:rPr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 ＋ 2Na</a:t>
            </a:r>
            <a:r>
              <a:rPr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= 4Na</a:t>
            </a:r>
            <a:r>
              <a:rPr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＋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＋4OH</a:t>
            </a:r>
            <a:r>
              <a:rPr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－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＋</a:t>
            </a:r>
            <a:r>
              <a:rPr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↑</a:t>
            </a:r>
            <a:endParaRPr sz="16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如：2019朝阳期中第9题</a:t>
            </a:r>
            <a:endParaRPr sz="16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C．“NO</a:t>
            </a:r>
            <a:r>
              <a:rPr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球”浸泡在热水中，颜色变深：2NO</a:t>
            </a:r>
            <a:r>
              <a:rPr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(g) ⇌  N</a:t>
            </a:r>
            <a:r>
              <a:rPr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(g)   H＞0 </a:t>
            </a:r>
            <a:endParaRPr sz="16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zh-CN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</a:t>
            </a:r>
            <a:r>
              <a:rPr lang="zh-CN" altLang="en-US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（红棕色）  （无色）</a:t>
            </a:r>
            <a:endParaRPr lang="zh-CN" altLang="en-US" sz="16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60365" y="1443355"/>
            <a:ext cx="4876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>
                <a:solidFill>
                  <a:srgbClr val="0000FF"/>
                </a:solidFill>
              </a:rPr>
              <a:t>通电</a:t>
            </a:r>
            <a:endParaRPr lang="zh-CN" altLang="en-US" sz="1200">
              <a:solidFill>
                <a:srgbClr val="0000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46140" y="124460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Cu</a:t>
            </a:r>
            <a:r>
              <a:rPr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+ 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Cl</a:t>
            </a:r>
            <a:r>
              <a:rPr lang="en-US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↑</a:t>
            </a:r>
            <a:endParaRPr lang="en-US" baseline="-25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948045" y="1718945"/>
            <a:ext cx="13893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460365" y="2308860"/>
            <a:ext cx="166370" cy="2851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134100" y="2350770"/>
            <a:ext cx="166370" cy="2851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576060" y="2308860"/>
            <a:ext cx="13830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Fe-2e</a:t>
            </a:r>
            <a:r>
              <a:rPr lang="en-US" altLang="zh-CN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= Fe</a:t>
            </a:r>
            <a:r>
              <a:rPr lang="en-US" altLang="zh-CN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2+</a:t>
            </a:r>
            <a:endParaRPr lang="en-US" altLang="zh-CN" baseline="30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582535" y="3156585"/>
            <a:ext cx="95250" cy="1568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6172200" y="3372485"/>
            <a:ext cx="1504950" cy="368300"/>
            <a:chOff x="9720" y="5311"/>
            <a:chExt cx="2370" cy="580"/>
          </a:xfrm>
        </p:grpSpPr>
        <p:sp>
          <p:nvSpPr>
            <p:cNvPr id="12" name="文本框 11"/>
            <p:cNvSpPr txBox="1"/>
            <p:nvPr/>
          </p:nvSpPr>
          <p:spPr>
            <a:xfrm>
              <a:off x="9720" y="5311"/>
              <a:ext cx="2371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/>
              <a:r>
                <a:rPr lang="en-US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</a:t>
              </a:r>
              <a:r>
                <a:rPr lang="en-US" baseline="300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18</a:t>
              </a:r>
              <a:r>
                <a:rPr lang="en-US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OH</a:t>
              </a:r>
              <a:r>
                <a:rPr lang="en-US" baseline="300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-</a:t>
              </a:r>
              <a:r>
                <a:rPr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+</a:t>
              </a:r>
              <a:r>
                <a:rPr lang="en-US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2OH</a:t>
              </a:r>
              <a:r>
                <a:rPr lang="en-US" baseline="300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-</a:t>
              </a:r>
              <a:endParaRPr lang="en-US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H="1">
              <a:off x="10688" y="5311"/>
              <a:ext cx="225" cy="2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11158" y="5331"/>
              <a:ext cx="225" cy="2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5516245" y="2897505"/>
            <a:ext cx="2232660" cy="557530"/>
            <a:chOff x="8687" y="4563"/>
            <a:chExt cx="3516" cy="878"/>
          </a:xfrm>
        </p:grpSpPr>
        <p:sp>
          <p:nvSpPr>
            <p:cNvPr id="10" name="任意多边形 9"/>
            <p:cNvSpPr/>
            <p:nvPr/>
          </p:nvSpPr>
          <p:spPr>
            <a:xfrm>
              <a:off x="8687" y="4563"/>
              <a:ext cx="3516" cy="430"/>
            </a:xfrm>
            <a:custGeom>
              <a:avLst/>
              <a:gdLst>
                <a:gd name="connisteX0" fmla="*/ 0 w 2232660"/>
                <a:gd name="connsiteY0" fmla="*/ 249628 h 273123"/>
                <a:gd name="connisteX1" fmla="*/ 926465 w 2232660"/>
                <a:gd name="connsiteY1" fmla="*/ 73 h 273123"/>
                <a:gd name="connisteX2" fmla="*/ 2232660 w 2232660"/>
                <a:gd name="connsiteY2" fmla="*/ 273123 h 27312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232660" h="273123">
                  <a:moveTo>
                    <a:pt x="0" y="249628"/>
                  </a:moveTo>
                  <a:cubicBezTo>
                    <a:pt x="159385" y="194383"/>
                    <a:pt x="480060" y="-4372"/>
                    <a:pt x="926465" y="73"/>
                  </a:cubicBezTo>
                  <a:cubicBezTo>
                    <a:pt x="1372870" y="4518"/>
                    <a:pt x="1990090" y="213433"/>
                    <a:pt x="2232660" y="273123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0857" y="4675"/>
              <a:ext cx="692" cy="767"/>
            </a:xfrm>
            <a:custGeom>
              <a:avLst/>
              <a:gdLst>
                <a:gd name="connisteX0" fmla="*/ 0 w 439420"/>
                <a:gd name="connsiteY0" fmla="*/ 0 h 487045"/>
                <a:gd name="connisteX1" fmla="*/ 285115 w 439420"/>
                <a:gd name="connsiteY1" fmla="*/ 178435 h 487045"/>
                <a:gd name="connisteX2" fmla="*/ 439420 w 439420"/>
                <a:gd name="connsiteY2" fmla="*/ 487045 h 4870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39420" h="487045">
                  <a:moveTo>
                    <a:pt x="0" y="0"/>
                  </a:moveTo>
                  <a:cubicBezTo>
                    <a:pt x="53975" y="29210"/>
                    <a:pt x="197485" y="81280"/>
                    <a:pt x="285115" y="178435"/>
                  </a:cubicBezTo>
                  <a:cubicBezTo>
                    <a:pt x="372745" y="275590"/>
                    <a:pt x="414020" y="428625"/>
                    <a:pt x="439420" y="48704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4471670" y="3396615"/>
            <a:ext cx="2030730" cy="452120"/>
          </a:xfrm>
          <a:custGeom>
            <a:avLst/>
            <a:gdLst>
              <a:gd name="connisteX0" fmla="*/ 0 w 2030730"/>
              <a:gd name="connsiteY0" fmla="*/ 0 h 452090"/>
              <a:gd name="connisteX1" fmla="*/ 1068705 w 2030730"/>
              <a:gd name="connsiteY1" fmla="*/ 439420 h 452090"/>
              <a:gd name="connisteX2" fmla="*/ 2030730 w 2030730"/>
              <a:gd name="connsiteY2" fmla="*/ 296545 h 45209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2030730" h="452090">
                <a:moveTo>
                  <a:pt x="0" y="0"/>
                </a:moveTo>
                <a:cubicBezTo>
                  <a:pt x="194310" y="90805"/>
                  <a:pt x="662305" y="380365"/>
                  <a:pt x="1068705" y="439420"/>
                </a:cubicBezTo>
                <a:cubicBezTo>
                  <a:pt x="1475105" y="498475"/>
                  <a:pt x="1859915" y="334010"/>
                  <a:pt x="2030730" y="296545"/>
                </a:cubicBezTo>
              </a:path>
            </a:pathLst>
          </a:custGeom>
          <a:noFill/>
          <a:ln>
            <a:solidFill>
              <a:srgbClr val="FF0000"/>
            </a:solidFill>
            <a:headEnd type="none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7333615" y="3927475"/>
            <a:ext cx="166370" cy="2851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211060" y="411797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＜</a:t>
            </a:r>
            <a:endParaRPr lang="zh-CN" baseline="-25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4" grpId="1"/>
      <p:bldP spid="5" grpId="0"/>
      <p:bldP spid="9" grpId="0"/>
      <p:bldP spid="21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学法指导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714375"/>
            <a:ext cx="8139430" cy="4166870"/>
          </a:xfrm>
        </p:spPr>
        <p:txBody>
          <a:bodyPr>
            <a:normAutofit/>
          </a:bodyPr>
          <a:p>
            <a:r>
              <a:rPr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）反应物用量导致产物不符合事实。</a:t>
            </a:r>
            <a:endParaRPr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如：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2018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朝阳期中第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题</a:t>
            </a:r>
            <a:endParaRPr sz="16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D．铁溶于稀硝酸，溶液变为浅绿色：3Fe+8H</a:t>
            </a:r>
            <a:r>
              <a:rPr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+2NO</a:t>
            </a:r>
            <a:r>
              <a:rPr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－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=3Fe</a:t>
            </a:r>
            <a:r>
              <a:rPr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2+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+2NO↑+4H</a:t>
            </a:r>
            <a:r>
              <a:rPr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endParaRPr sz="16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如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：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2012北京高考第7题</a:t>
            </a:r>
            <a:endParaRPr lang="en-US" altLang="zh-CN" sz="16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D．向NaHCO</a:t>
            </a:r>
            <a:r>
              <a:rPr lang="en-US" altLang="zh-CN"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溶液中加入过量的澄清石灰水，出现白色沉淀</a:t>
            </a:r>
            <a:endParaRPr lang="en-US" altLang="zh-CN" sz="16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</a:t>
            </a:r>
            <a:r>
              <a:rPr lang="en-US" altLang="zh-CN"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Ca</a:t>
            </a:r>
            <a:r>
              <a:rPr lang="en-US" altLang="zh-CN"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2+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+2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OH</a:t>
            </a:r>
            <a:r>
              <a:rPr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CaCO</a:t>
            </a:r>
            <a:r>
              <a:rPr lang="en-US" altLang="zh-CN"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↓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+2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</a:t>
            </a:r>
            <a:r>
              <a:rPr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+CO</a:t>
            </a:r>
            <a:r>
              <a:rPr lang="en-US" altLang="zh-CN"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2-</a:t>
            </a:r>
            <a:endParaRPr lang="en-US" altLang="zh-CN" sz="1600" baseline="300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如：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2018朝阳期末第8题</a:t>
            </a:r>
            <a:endParaRPr lang="en-US" altLang="zh-CN" sz="16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C．向Na</a:t>
            </a:r>
            <a:r>
              <a:rPr lang="en-US" altLang="zh-CN"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SiO</a:t>
            </a:r>
            <a:r>
              <a:rPr lang="en-US" altLang="zh-CN"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溶液中通入过量CO</a:t>
            </a:r>
            <a:r>
              <a:rPr lang="en-US" altLang="zh-CN"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制备硅酸凝胶：</a:t>
            </a:r>
            <a:endParaRPr lang="en-US" altLang="zh-CN" sz="160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SiO</a:t>
            </a:r>
            <a:r>
              <a:rPr lang="en-US" altLang="zh-CN"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2－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 CO</a:t>
            </a:r>
            <a:r>
              <a:rPr lang="en-US" altLang="zh-CN"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+ H</a:t>
            </a:r>
            <a:r>
              <a:rPr lang="en-US" altLang="zh-CN"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 = H</a:t>
            </a:r>
            <a:r>
              <a:rPr lang="en-US" altLang="zh-CN"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SiO</a:t>
            </a:r>
            <a:r>
              <a:rPr lang="en-US" altLang="zh-CN"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16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（胶体）+ CO</a:t>
            </a:r>
            <a:r>
              <a:rPr lang="en-US" altLang="zh-CN" sz="1600" baseline="-25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1600" baseline="300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2－</a:t>
            </a:r>
            <a:endParaRPr lang="zh-CN" altLang="en-US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98500" y="2997835"/>
            <a:ext cx="166370" cy="2851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242185" y="3033395"/>
            <a:ext cx="166370" cy="2851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797935" y="2997835"/>
            <a:ext cx="166370" cy="2851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581525" y="2997835"/>
            <a:ext cx="166370" cy="2851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12140" y="4667885"/>
            <a:ext cx="512254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SiO</a:t>
            </a:r>
            <a:r>
              <a:rPr lang="en-US" altLang="zh-CN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2－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+ 2CO</a:t>
            </a:r>
            <a:r>
              <a:rPr lang="en-US" altLang="zh-CN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+ 2H</a:t>
            </a:r>
            <a:r>
              <a:rPr lang="en-US" altLang="zh-CN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 = H</a:t>
            </a:r>
            <a:r>
              <a:rPr lang="en-US" altLang="zh-CN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SiO</a:t>
            </a:r>
            <a:r>
              <a:rPr lang="en-US" altLang="zh-CN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（胶体）+ 2HCO</a:t>
            </a:r>
            <a:r>
              <a:rPr lang="en-US" altLang="zh-CN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－</a:t>
            </a:r>
            <a:endParaRPr lang="en-US" altLang="zh-CN" baseline="30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KSO_WM_UNIT_TABLE_BEAUTIFY" val="smartTable{1c0548ca-9b71-45bd-accf-62e3effe4649}"/>
</p:tagLst>
</file>

<file path=ppt/tags/tag154.xml><?xml version="1.0" encoding="utf-8"?>
<p:tagLst xmlns:p="http://schemas.openxmlformats.org/presentationml/2006/main">
  <p:tag name="KSO_WM_UNIT_TABLE_BEAUTIFY" val="smartTable{a59d94ff-ec4b-4210-836e-0e72fa87749e}"/>
</p:tagLst>
</file>

<file path=ppt/tags/tag155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4066</Words>
  <Application>WPS 演示</Application>
  <PresentationFormat>全屏显示(16:9)</PresentationFormat>
  <Paragraphs>360</Paragraphs>
  <Slides>15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Times New Roman</vt:lpstr>
      <vt:lpstr>Time New Romans</vt:lpstr>
      <vt:lpstr>Segoe Print</vt:lpstr>
      <vt:lpstr>Times New Roman</vt:lpstr>
      <vt:lpstr>Arial Unicode MS</vt:lpstr>
      <vt:lpstr>微软雅黑 Light</vt:lpstr>
      <vt:lpstr>1_Office 主题​​</vt:lpstr>
      <vt:lpstr> 选择题专题4：氧化还原、离子反应方程式相关</vt:lpstr>
      <vt:lpstr>学习目标：</vt:lpstr>
      <vt:lpstr>例题解析:2020朝阳期中</vt:lpstr>
      <vt:lpstr>变式练习:2020朝阳期末</vt:lpstr>
      <vt:lpstr>学法指导</vt:lpstr>
      <vt:lpstr>学法指导</vt:lpstr>
      <vt:lpstr>学法指导</vt:lpstr>
      <vt:lpstr>学法指导</vt:lpstr>
      <vt:lpstr>学法指导</vt:lpstr>
      <vt:lpstr>例题解析:2015北京高考</vt:lpstr>
      <vt:lpstr>变式练习:2019北京高考</vt:lpstr>
      <vt:lpstr>例题解析:2019朝阳期末</vt:lpstr>
      <vt:lpstr>例题解析:2018北京高考</vt:lpstr>
      <vt:lpstr>复习建议：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王艳</cp:lastModifiedBy>
  <cp:revision>107</cp:revision>
  <dcterms:created xsi:type="dcterms:W3CDTF">2020-02-01T11:21:00Z</dcterms:created>
  <dcterms:modified xsi:type="dcterms:W3CDTF">2020-03-11T01:26:42Z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