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56" r:id="rId3"/>
    <p:sldId id="272" r:id="rId4"/>
    <p:sldId id="273" r:id="rId5"/>
    <p:sldId id="293" r:id="rId6"/>
    <p:sldId id="274" r:id="rId7"/>
    <p:sldId id="278" r:id="rId8"/>
    <p:sldId id="279" r:id="rId9"/>
    <p:sldId id="280" r:id="rId10"/>
    <p:sldId id="297" r:id="rId11"/>
    <p:sldId id="298" r:id="rId12"/>
    <p:sldId id="282" r:id="rId13"/>
    <p:sldId id="287" r:id="rId14"/>
    <p:sldId id="288" r:id="rId15"/>
    <p:sldId id="294" r:id="rId16"/>
    <p:sldId id="296" r:id="rId17"/>
    <p:sldId id="27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E0E5C-61FE-4B3D-8D62-5B3F1C4D318A}" type="datetimeFigureOut">
              <a:rPr lang="zh-CN" altLang="en-US" smtClean="0"/>
              <a:t>2020/2/19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3831B-376C-466A-A7E6-04C7833504CF}" type="slidenum">
              <a:rPr lang="zh-CN" altLang="en-US" smtClean="0"/>
              <a:t>‹#›</a:t>
            </a:fld>
            <a:endParaRPr lang="zh-CN" altLang="en-US"/>
          </a:p>
        </p:txBody>
      </p:sp>
    </p:spTree>
    <p:extLst>
      <p:ext uri="{BB962C8B-B14F-4D97-AF65-F5344CB8AC3E}">
        <p14:creationId xmlns:p14="http://schemas.microsoft.com/office/powerpoint/2010/main" val="116537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29215D6-964B-4233-BB4D-1611F477136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12D939E6-0243-4484-999C-C7169A17B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0AB6DF54-ACB3-4E03-A2C3-EF4707926FC3}"/>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5" name="页脚占位符 4">
            <a:extLst>
              <a:ext uri="{FF2B5EF4-FFF2-40B4-BE49-F238E27FC236}">
                <a16:creationId xmlns="" xmlns:a16="http://schemas.microsoft.com/office/drawing/2014/main" id="{CBFF04CD-B7FC-41CE-9086-1BC3E68195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B5C281C-7C0D-49F1-9277-A2B9D35B2D17}"/>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49810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22E70E-3F6F-42AE-AE33-A29C5477A26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97C8EAEF-BB24-4953-AA18-20AD647825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09DB5797-C160-4F30-859F-116B2D7DE984}"/>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5" name="页脚占位符 4">
            <a:extLst>
              <a:ext uri="{FF2B5EF4-FFF2-40B4-BE49-F238E27FC236}">
                <a16:creationId xmlns="" xmlns:a16="http://schemas.microsoft.com/office/drawing/2014/main" id="{99466695-A108-401F-928F-D7A9298BFC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84EE14A-F9BF-4919-803B-5FC510A39E34}"/>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381934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9448E51D-F8B5-4814-9319-0AD8D08FAF5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25114B44-52A9-4433-9801-BEAB88FAA5E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F0278BF-D365-4B26-A037-9A68067C5309}"/>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5" name="页脚占位符 4">
            <a:extLst>
              <a:ext uri="{FF2B5EF4-FFF2-40B4-BE49-F238E27FC236}">
                <a16:creationId xmlns="" xmlns:a16="http://schemas.microsoft.com/office/drawing/2014/main" id="{47472E48-5C6F-4C47-BCC5-E4C78616B8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AC616AE-963A-4AB4-92F7-67D9910326C9}"/>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280031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77030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2E8064-F881-4180-97F0-AA8BD5376C0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0252CE53-0F0A-4E1E-A115-04A6B2EFC55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6DF48B51-C51B-4150-8D3E-ED8936699528}"/>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5" name="页脚占位符 4">
            <a:extLst>
              <a:ext uri="{FF2B5EF4-FFF2-40B4-BE49-F238E27FC236}">
                <a16:creationId xmlns="" xmlns:a16="http://schemas.microsoft.com/office/drawing/2014/main" id="{73FD0E92-AA0B-41A9-9327-633334B5A4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613C62A-B743-4608-BB2C-451BC2F10A6D}"/>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357276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03C3E2-F70F-4D1D-8AFA-305E2D960CB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AF6E02CE-D88B-4941-B1B8-4FCDDE7AF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BA5736E7-0824-4F18-97CF-9B8E56510CD0}"/>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5" name="页脚占位符 4">
            <a:extLst>
              <a:ext uri="{FF2B5EF4-FFF2-40B4-BE49-F238E27FC236}">
                <a16:creationId xmlns="" xmlns:a16="http://schemas.microsoft.com/office/drawing/2014/main" id="{62467206-641E-4BC6-A37E-666E62B180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A3F9315-85A2-4884-B2CC-3F3A285111D5}"/>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318506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8AE75B-3708-4BCF-A886-F75BC3545F8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9010A71-67BA-4BBF-BA04-11A30D68052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17599D6F-AAAB-4529-93E6-760CB98BDAA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ED5D3579-6402-4DC5-8902-9306B491126A}"/>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6" name="页脚占位符 5">
            <a:extLst>
              <a:ext uri="{FF2B5EF4-FFF2-40B4-BE49-F238E27FC236}">
                <a16:creationId xmlns="" xmlns:a16="http://schemas.microsoft.com/office/drawing/2014/main" id="{F5F2C169-8EA2-49D0-BC60-C1CBAA902FF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FFAE764F-A864-4B18-9E1C-5D6957232FC9}"/>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32696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A579225-8B78-4D13-9E8A-45DF320274D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11D7DD0-C162-4103-931D-BBE51A5E1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1F22C8F4-FFF6-4EF1-BC26-5A2BDCE8B38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9161592A-E6F4-4FBC-BC14-8952B3D852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C83BE023-B917-4DEB-8347-CD141F9D49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0E20C2CC-4E0D-4B18-9B0A-53D2492B7D86}"/>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8" name="页脚占位符 7">
            <a:extLst>
              <a:ext uri="{FF2B5EF4-FFF2-40B4-BE49-F238E27FC236}">
                <a16:creationId xmlns="" xmlns:a16="http://schemas.microsoft.com/office/drawing/2014/main" id="{2E859575-3200-4EA2-AD9D-90F2FA1343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296C4FF6-F3BE-489C-A5A6-851D415F6865}"/>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40724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19F23AE-7522-4DEC-B018-5A6A5E01F8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3880979C-55C3-477A-B5B6-09F93A239F04}"/>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4" name="页脚占位符 3">
            <a:extLst>
              <a:ext uri="{FF2B5EF4-FFF2-40B4-BE49-F238E27FC236}">
                <a16:creationId xmlns="" xmlns:a16="http://schemas.microsoft.com/office/drawing/2014/main" id="{53856BBD-4175-4A69-8ED2-9B38AE0DA7F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616CBC73-3B6C-4117-9C19-45154D0277F7}"/>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209539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221DC2C8-8557-4FBC-9C5C-CD4A7D2842BE}"/>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3" name="页脚占位符 2">
            <a:extLst>
              <a:ext uri="{FF2B5EF4-FFF2-40B4-BE49-F238E27FC236}">
                <a16:creationId xmlns="" xmlns:a16="http://schemas.microsoft.com/office/drawing/2014/main" id="{D9C8ABB5-651A-4F39-8C21-AACBEF120C0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9EDDC60F-524F-4E45-AC2C-8240C6A7ED8B}"/>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331274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94EDE62-5AA7-44CF-A9A0-99CC086CB9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30C4C1A-6149-46BD-8D88-56A0FE055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5234CB52-2894-44D4-9C34-11E591DC6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74FE9065-2CFC-4B99-B57D-1FC836411FB6}"/>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6" name="页脚占位符 5">
            <a:extLst>
              <a:ext uri="{FF2B5EF4-FFF2-40B4-BE49-F238E27FC236}">
                <a16:creationId xmlns="" xmlns:a16="http://schemas.microsoft.com/office/drawing/2014/main" id="{CED456E8-35A3-4672-8027-2698382D68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D75BF58-9F89-47C4-B373-3811601C9252}"/>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163143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43732A7-E661-435B-92E9-B6849AE80E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93241E68-DF52-476A-B745-49BBB6A9A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43AD5F05-E987-448C-9591-9D702F481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9B0E6AFB-234F-4EF2-9E78-C65E27CA0607}"/>
              </a:ext>
            </a:extLst>
          </p:cNvPr>
          <p:cNvSpPr>
            <a:spLocks noGrp="1"/>
          </p:cNvSpPr>
          <p:nvPr>
            <p:ph type="dt" sz="half" idx="10"/>
          </p:nvPr>
        </p:nvSpPr>
        <p:spPr/>
        <p:txBody>
          <a:bodyPr/>
          <a:lstStyle/>
          <a:p>
            <a:fld id="{2E2D7BA7-77BB-4669-B248-9FF0BA2DAF5C}" type="datetimeFigureOut">
              <a:rPr lang="zh-CN" altLang="en-US" smtClean="0"/>
              <a:t>2020/2/19</a:t>
            </a:fld>
            <a:endParaRPr lang="zh-CN" altLang="en-US"/>
          </a:p>
        </p:txBody>
      </p:sp>
      <p:sp>
        <p:nvSpPr>
          <p:cNvPr id="6" name="页脚占位符 5">
            <a:extLst>
              <a:ext uri="{FF2B5EF4-FFF2-40B4-BE49-F238E27FC236}">
                <a16:creationId xmlns="" xmlns:a16="http://schemas.microsoft.com/office/drawing/2014/main" id="{ED8D1058-AEC8-42DD-81D4-DCABB0BD76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6504822-E69D-46DB-BBC4-D29CA0C45A8A}"/>
              </a:ext>
            </a:extLst>
          </p:cNvPr>
          <p:cNvSpPr>
            <a:spLocks noGrp="1"/>
          </p:cNvSpPr>
          <p:nvPr>
            <p:ph type="sldNum" sz="quarter" idx="12"/>
          </p:nvPr>
        </p:nvSpPr>
        <p:spPr/>
        <p:txBody>
          <a:body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332917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3170040-3FC8-4D83-A5EA-EE0E82572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D99D4AD-D850-41B5-ACA1-CA4988FDC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671FFAC-3650-4457-8F80-D95CD5CAC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D7BA7-77BB-4669-B248-9FF0BA2DAF5C}" type="datetimeFigureOut">
              <a:rPr lang="zh-CN" altLang="en-US" smtClean="0"/>
              <a:t>2020/2/19</a:t>
            </a:fld>
            <a:endParaRPr lang="zh-CN" altLang="en-US"/>
          </a:p>
        </p:txBody>
      </p:sp>
      <p:sp>
        <p:nvSpPr>
          <p:cNvPr id="5" name="页脚占位符 4">
            <a:extLst>
              <a:ext uri="{FF2B5EF4-FFF2-40B4-BE49-F238E27FC236}">
                <a16:creationId xmlns="" xmlns:a16="http://schemas.microsoft.com/office/drawing/2014/main" id="{8B282BF6-4020-4602-9CC8-E32F3200A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564D1370-F980-4873-8354-2B7FFF9266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E2B18-ADE3-4C59-B9FC-E7AB5A2B21E7}" type="slidenum">
              <a:rPr lang="zh-CN" altLang="en-US" smtClean="0"/>
              <a:t>‹#›</a:t>
            </a:fld>
            <a:endParaRPr lang="zh-CN" altLang="en-US"/>
          </a:p>
        </p:txBody>
      </p:sp>
    </p:spTree>
    <p:extLst>
      <p:ext uri="{BB962C8B-B14F-4D97-AF65-F5344CB8AC3E}">
        <p14:creationId xmlns:p14="http://schemas.microsoft.com/office/powerpoint/2010/main" val="336699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12192000" cy="6858000"/>
          </a:xfrm>
          <a:prstGeom prst="rect">
            <a:avLst/>
          </a:prstGeom>
        </p:spPr>
      </p:pic>
      <p:sp>
        <p:nvSpPr>
          <p:cNvPr id="15" name="标题 14"/>
          <p:cNvSpPr>
            <a:spLocks noGrp="1"/>
          </p:cNvSpPr>
          <p:nvPr>
            <p:ph type="ctrTitle" idx="13"/>
          </p:nvPr>
        </p:nvSpPr>
        <p:spPr>
          <a:xfrm>
            <a:off x="4662589" y="2558641"/>
            <a:ext cx="7216140" cy="971127"/>
          </a:xfrm>
        </p:spPr>
        <p:txBody>
          <a:bodyPr>
            <a:normAutofit/>
          </a:bodyPr>
          <a:lstStyle/>
          <a:p>
            <a:pPr algn="ctr"/>
            <a:r>
              <a:rPr lang="zh-CN" altLang="en-US" b="1" spc="400" dirty="0">
                <a:solidFill>
                  <a:srgbClr val="FF0000"/>
                </a:solidFill>
                <a:latin typeface="微软雅黑" panose="020B0503020204020204" charset="-122"/>
                <a:ea typeface="微软雅黑" panose="020B0503020204020204" charset="-122"/>
                <a:sym typeface="+mn-ea"/>
              </a:rPr>
              <a:t>变异与育种</a:t>
            </a:r>
            <a:endParaRPr lang="zh-CN" altLang="en-US" dirty="0">
              <a:solidFill>
                <a:srgbClr val="FF0000"/>
              </a:solidFill>
            </a:endParaRPr>
          </a:p>
        </p:txBody>
      </p:sp>
      <p:sp>
        <p:nvSpPr>
          <p:cNvPr id="10" name="矩形 9"/>
          <p:cNvSpPr/>
          <p:nvPr/>
        </p:nvSpPr>
        <p:spPr>
          <a:xfrm>
            <a:off x="6494780" y="4847167"/>
            <a:ext cx="4802293" cy="635495"/>
          </a:xfrm>
          <a:prstGeom prst="rect">
            <a:avLst/>
          </a:prstGeom>
        </p:spPr>
        <p:txBody>
          <a:bodyPr wrap="square">
            <a:spAutoFit/>
          </a:bodyPr>
          <a:lstStyle/>
          <a:p>
            <a:pPr algn="l">
              <a:lnSpc>
                <a:spcPct val="150000"/>
              </a:lnSpc>
            </a:pPr>
            <a:r>
              <a:rPr lang="en-US" altLang="zh-CN" sz="2400" b="1" spc="301" dirty="0">
                <a:latin typeface="楷体" panose="02010609060101010101" charset="-122"/>
                <a:ea typeface="楷体" panose="02010609060101010101" charset="-122"/>
                <a:cs typeface="楷体" panose="02010609060101010101" charset="-122"/>
              </a:rPr>
              <a:t>  </a:t>
            </a:r>
            <a:r>
              <a:rPr lang="en-US" altLang="zh-CN" sz="2667" spc="301" dirty="0">
                <a:latin typeface="微软雅黑" panose="020B0503020204020204" charset="-122"/>
                <a:ea typeface="微软雅黑" panose="020B0503020204020204" charset="-122"/>
              </a:rPr>
              <a:t> </a:t>
            </a:r>
          </a:p>
        </p:txBody>
      </p:sp>
      <p:sp>
        <p:nvSpPr>
          <p:cNvPr id="11" name="文本框 10"/>
          <p:cNvSpPr txBox="1"/>
          <p:nvPr/>
        </p:nvSpPr>
        <p:spPr>
          <a:xfrm>
            <a:off x="5422159" y="1592165"/>
            <a:ext cx="5458460" cy="584775"/>
          </a:xfrm>
          <a:prstGeom prst="rect">
            <a:avLst/>
          </a:prstGeom>
          <a:noFill/>
        </p:spPr>
        <p:txBody>
          <a:bodyPr wrap="square" rtlCol="0">
            <a:spAutoFit/>
          </a:bodyPr>
          <a:lstStyle/>
          <a:p>
            <a:pPr algn="ct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高三年级生物</a:t>
            </a:r>
            <a:r>
              <a:rPr lang="zh-CN" altLang="en-US" sz="3200"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4432298" y="4932753"/>
            <a:ext cx="7759701" cy="708014"/>
          </a:xfrm>
          <a:prstGeom prst="rect">
            <a:avLst/>
          </a:prstGeom>
          <a:noFill/>
        </p:spPr>
        <p:txBody>
          <a:bodyPr wrap="square" rtlCol="0">
            <a:spAutoFit/>
          </a:bodyPr>
          <a:lstStyle/>
          <a:p>
            <a:pPr algn="ctr">
              <a:lnSpc>
                <a:spcPct val="150000"/>
              </a:lnSpc>
            </a:pPr>
            <a:r>
              <a:rPr lang="zh-CN" altLang="en-US" sz="2667" spc="301" dirty="0">
                <a:solidFill>
                  <a:schemeClr val="bg2">
                    <a:lumMod val="10000"/>
                  </a:schemeClr>
                </a:solidFill>
                <a:latin typeface="微软雅黑" panose="020B0503020204020204" charset="-122"/>
                <a:ea typeface="微软雅黑" panose="020B0503020204020204" charset="-122"/>
              </a:rPr>
              <a:t>中国人民大学附属中学</a:t>
            </a:r>
            <a:r>
              <a:rPr lang="zh-CN" altLang="en-US" sz="2667" spc="301">
                <a:solidFill>
                  <a:schemeClr val="bg2">
                    <a:lumMod val="10000"/>
                  </a:schemeClr>
                </a:solidFill>
                <a:latin typeface="微软雅黑" panose="020B0503020204020204" charset="-122"/>
                <a:ea typeface="微软雅黑" panose="020B0503020204020204" charset="-122"/>
              </a:rPr>
              <a:t>朝阳</a:t>
            </a:r>
            <a:r>
              <a:rPr lang="zh-CN" altLang="en-US" sz="2667" spc="301" smtClean="0">
                <a:solidFill>
                  <a:schemeClr val="bg2">
                    <a:lumMod val="10000"/>
                  </a:schemeClr>
                </a:solidFill>
                <a:latin typeface="微软雅黑" panose="020B0503020204020204" charset="-122"/>
                <a:ea typeface="微软雅黑" panose="020B0503020204020204" charset="-122"/>
              </a:rPr>
              <a:t>学校    王</a:t>
            </a:r>
            <a:r>
              <a:rPr lang="zh-CN" altLang="en-US" sz="2667" spc="301" smtClean="0">
                <a:solidFill>
                  <a:schemeClr val="bg2">
                    <a:lumMod val="10000"/>
                  </a:schemeClr>
                </a:solidFill>
                <a:latin typeface="微软雅黑" panose="020B0503020204020204" charset="-122"/>
                <a:ea typeface="微软雅黑" panose="020B0503020204020204" charset="-122"/>
              </a:rPr>
              <a:t>山</a:t>
            </a:r>
            <a:endParaRPr lang="zh-CN" altLang="en-US" sz="2667" spc="301"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7B63D9A-8EF5-4601-9D10-8CF9E81882FF}"/>
              </a:ext>
            </a:extLst>
          </p:cNvPr>
          <p:cNvSpPr>
            <a:spLocks noGrp="1"/>
          </p:cNvSpPr>
          <p:nvPr>
            <p:ph type="title"/>
          </p:nvPr>
        </p:nvSpPr>
        <p:spPr/>
        <p:txBody>
          <a:bodyPr/>
          <a:lstStyle/>
          <a:p>
            <a:r>
              <a:rPr lang="zh-CN" altLang="en-US" dirty="0"/>
              <a:t>人类遗传病</a:t>
            </a:r>
          </a:p>
        </p:txBody>
      </p:sp>
      <p:pic>
        <p:nvPicPr>
          <p:cNvPr id="4" name="Picture 2">
            <a:extLst>
              <a:ext uri="{FF2B5EF4-FFF2-40B4-BE49-F238E27FC236}">
                <a16:creationId xmlns="" xmlns:a16="http://schemas.microsoft.com/office/drawing/2014/main" id="{6EB793DA-984A-40F5-B084-C11351C749B3}"/>
              </a:ext>
            </a:extLst>
          </p:cNvPr>
          <p:cNvPicPr>
            <a:picLocks noChangeAspect="1" noChangeArrowheads="1"/>
          </p:cNvPicPr>
          <p:nvPr/>
        </p:nvPicPr>
        <p:blipFill>
          <a:blip r:embed="rId2" cstate="print"/>
          <a:srcRect/>
          <a:stretch>
            <a:fillRect/>
          </a:stretch>
        </p:blipFill>
        <p:spPr bwMode="auto">
          <a:xfrm>
            <a:off x="2052075" y="1387611"/>
            <a:ext cx="7886251" cy="5105264"/>
          </a:xfrm>
          <a:prstGeom prst="rect">
            <a:avLst/>
          </a:prstGeom>
          <a:noFill/>
          <a:ln w="9525">
            <a:noFill/>
            <a:miter lim="800000"/>
            <a:headEnd/>
            <a:tailEnd/>
          </a:ln>
          <a:effectLst/>
        </p:spPr>
      </p:pic>
    </p:spTree>
    <p:extLst>
      <p:ext uri="{BB962C8B-B14F-4D97-AF65-F5344CB8AC3E}">
        <p14:creationId xmlns:p14="http://schemas.microsoft.com/office/powerpoint/2010/main" val="200403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 xmlns:a16="http://schemas.microsoft.com/office/drawing/2014/main" id="{9BFEAC9C-33F3-405E-90D5-96B085A9E4ED}"/>
              </a:ext>
            </a:extLst>
          </p:cNvPr>
          <p:cNvSpPr txBox="1"/>
          <p:nvPr/>
        </p:nvSpPr>
        <p:spPr>
          <a:xfrm>
            <a:off x="1556000" y="553527"/>
            <a:ext cx="8127000" cy="4121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性染色体在减数分裂时的分裂异常分析</a:t>
            </a:r>
            <a:endParaRPr lang="zh-CN" altLang="en-US" dirty="0"/>
          </a:p>
        </p:txBody>
      </p:sp>
      <p:graphicFrame>
        <p:nvGraphicFramePr>
          <p:cNvPr id="5" name="表格 4">
            <a:extLst>
              <a:ext uri="{FF2B5EF4-FFF2-40B4-BE49-F238E27FC236}">
                <a16:creationId xmlns="" xmlns:a16="http://schemas.microsoft.com/office/drawing/2014/main" id="{20A30060-D084-4D5A-B43D-0A48D97E9584}"/>
              </a:ext>
            </a:extLst>
          </p:cNvPr>
          <p:cNvGraphicFramePr>
            <a:graphicFrameLocks noGrp="1"/>
          </p:cNvGraphicFramePr>
          <p:nvPr>
            <p:extLst>
              <p:ext uri="{D42A27DB-BD31-4B8C-83A1-F6EECF244321}">
                <p14:modId xmlns:p14="http://schemas.microsoft.com/office/powerpoint/2010/main" val="1029375347"/>
              </p:ext>
            </p:extLst>
          </p:nvPr>
        </p:nvGraphicFramePr>
        <p:xfrm>
          <a:off x="1454400" y="2053192"/>
          <a:ext cx="7740000" cy="3383319"/>
        </p:xfrm>
        <a:graphic>
          <a:graphicData uri="http://schemas.openxmlformats.org/drawingml/2006/table">
            <a:tbl>
              <a:tblPr/>
              <a:tblGrid>
                <a:gridCol w="1317356">
                  <a:extLst>
                    <a:ext uri="{9D8B030D-6E8A-4147-A177-3AD203B41FA5}">
                      <a16:colId xmlns="" xmlns:a16="http://schemas.microsoft.com/office/drawing/2014/main" val="20000"/>
                    </a:ext>
                  </a:extLst>
                </a:gridCol>
                <a:gridCol w="1778644">
                  <a:extLst>
                    <a:ext uri="{9D8B030D-6E8A-4147-A177-3AD203B41FA5}">
                      <a16:colId xmlns="" xmlns:a16="http://schemas.microsoft.com/office/drawing/2014/main" val="20001"/>
                    </a:ext>
                  </a:extLst>
                </a:gridCol>
                <a:gridCol w="1548000">
                  <a:extLst>
                    <a:ext uri="{9D8B030D-6E8A-4147-A177-3AD203B41FA5}">
                      <a16:colId xmlns="" xmlns:a16="http://schemas.microsoft.com/office/drawing/2014/main" val="20002"/>
                    </a:ext>
                  </a:extLst>
                </a:gridCol>
                <a:gridCol w="1548000">
                  <a:extLst>
                    <a:ext uri="{9D8B030D-6E8A-4147-A177-3AD203B41FA5}">
                      <a16:colId xmlns="" xmlns:a16="http://schemas.microsoft.com/office/drawing/2014/main" val="20003"/>
                    </a:ext>
                  </a:extLst>
                </a:gridCol>
                <a:gridCol w="1548000">
                  <a:extLst>
                    <a:ext uri="{9D8B030D-6E8A-4147-A177-3AD203B41FA5}">
                      <a16:colId xmlns="" xmlns:a16="http://schemas.microsoft.com/office/drawing/2014/main" val="20004"/>
                    </a:ext>
                  </a:extLst>
                </a:gridCol>
              </a:tblGrid>
              <a:tr h="602640">
                <a:tc rowSpan="2">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 </a:t>
                      </a:r>
                    </a:p>
                  </a:txBody>
                  <a:tcPr marL="45720" marR="45720"/>
                </a:tc>
                <a:tc gridSpan="2">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卵原细胞减数分裂异常</a:t>
                      </a:r>
                    </a:p>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(精原细胞减数分裂正常)</a:t>
                      </a:r>
                    </a:p>
                  </a:txBody>
                  <a:tcPr marL="45720" marR="45720"/>
                </a:tc>
                <a:tc hMerge="1">
                  <a:txBody>
                    <a:bodyPr/>
                    <a:lstStyle/>
                    <a:p>
                      <a:pPr eaLnBrk="0" latinLnBrk="1" hangingPunct="0"/>
                      <a:r>
                        <a:t/>
                      </a:r>
                      <a:br/>
                      <a:endParaRPr/>
                    </a:p>
                  </a:txBody>
                  <a:tcPr marL="45720" marR="45720"/>
                </a:tc>
                <a:tc gridSpan="2">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精原细胞减数分裂异常</a:t>
                      </a:r>
                    </a:p>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(卵原细胞减数分裂正常)</a:t>
                      </a:r>
                    </a:p>
                  </a:txBody>
                  <a:tcPr marL="45720" marR="45720"/>
                </a:tc>
                <a:tc hMerge="1">
                  <a:txBody>
                    <a:bodyPr/>
                    <a:lstStyle/>
                    <a:p>
                      <a:pPr eaLnBrk="0" latinLnBrk="1" hangingPunct="0"/>
                      <a:r>
                        <a:t/>
                      </a:r>
                      <a:br/>
                      <a:endParaRPr/>
                    </a:p>
                  </a:txBody>
                  <a:tcPr marL="45720" marR="45720"/>
                </a:tc>
                <a:extLst>
                  <a:ext uri="{0D108BD9-81ED-4DB2-BD59-A6C34878D82A}">
                    <a16:rowId xmlns="" xmlns:a16="http://schemas.microsoft.com/office/drawing/2014/main" val="10000"/>
                  </a:ext>
                </a:extLst>
              </a:tr>
              <a:tr h="373320">
                <a:tc vMerge="1">
                  <a:txBody>
                    <a:bodyPr/>
                    <a:lstStyle/>
                    <a:p>
                      <a:pPr eaLnBrk="0" latinLnBrk="1" hangingPunct="0"/>
                      <a:r>
                        <a:t/>
                      </a:r>
                      <a:br/>
                      <a:endParaRP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不正常卵细胞</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不正常子代</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不正常精子</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不正常子代</a:t>
                      </a:r>
                    </a:p>
                  </a:txBody>
                  <a:tcPr marL="45720" marR="45720"/>
                </a:tc>
                <a:extLst>
                  <a:ext uri="{0D108BD9-81ED-4DB2-BD59-A6C34878D82A}">
                    <a16:rowId xmlns="" xmlns:a16="http://schemas.microsoft.com/office/drawing/2014/main" val="10001"/>
                  </a:ext>
                </a:extLst>
              </a:tr>
              <a:tr h="581893">
                <a:tc rowSpan="2">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减Ⅰ时</a:t>
                      </a:r>
                    </a:p>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异常</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XX</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XXX、XXY</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XY</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XXY</a:t>
                      </a:r>
                    </a:p>
                  </a:txBody>
                  <a:tcPr marL="45720" marR="45720"/>
                </a:tc>
                <a:extLst>
                  <a:ext uri="{0D108BD9-81ED-4DB2-BD59-A6C34878D82A}">
                    <a16:rowId xmlns="" xmlns:a16="http://schemas.microsoft.com/office/drawing/2014/main" val="10002"/>
                  </a:ext>
                </a:extLst>
              </a:tr>
              <a:tr h="373320">
                <a:tc vMerge="1">
                  <a:txBody>
                    <a:bodyPr/>
                    <a:lstStyle/>
                    <a:p>
                      <a:pPr eaLnBrk="0" latinLnBrk="1" hangingPunct="0"/>
                      <a:r>
                        <a:t/>
                      </a:r>
                      <a:br/>
                      <a:endParaRP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O</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XO、YO</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O</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XO</a:t>
                      </a:r>
                    </a:p>
                  </a:txBody>
                  <a:tcPr marL="45720" marR="45720"/>
                </a:tc>
                <a:extLst>
                  <a:ext uri="{0D108BD9-81ED-4DB2-BD59-A6C34878D82A}">
                    <a16:rowId xmlns="" xmlns:a16="http://schemas.microsoft.com/office/drawing/2014/main" val="10003"/>
                  </a:ext>
                </a:extLst>
              </a:tr>
              <a:tr h="561146">
                <a:tc rowSpan="3">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减Ⅱ时</a:t>
                      </a:r>
                    </a:p>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异常</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XX</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XXX、XXY</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XX</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XXX</a:t>
                      </a:r>
                    </a:p>
                  </a:txBody>
                  <a:tcPr marL="45720" marR="45720"/>
                </a:tc>
                <a:extLst>
                  <a:ext uri="{0D108BD9-81ED-4DB2-BD59-A6C34878D82A}">
                    <a16:rowId xmlns="" xmlns:a16="http://schemas.microsoft.com/office/drawing/2014/main" val="10004"/>
                  </a:ext>
                </a:extLst>
              </a:tr>
              <a:tr h="373320">
                <a:tc vMerge="1">
                  <a:txBody>
                    <a:bodyPr/>
                    <a:lstStyle/>
                    <a:p>
                      <a:pPr eaLnBrk="0" latinLnBrk="1" hangingPunct="0"/>
                      <a:r>
                        <a:t/>
                      </a:r>
                      <a:br/>
                      <a:endParaRP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O</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XO、YO</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YY</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XYY</a:t>
                      </a:r>
                    </a:p>
                  </a:txBody>
                  <a:tcPr marL="45720" marR="45720"/>
                </a:tc>
                <a:extLst>
                  <a:ext uri="{0D108BD9-81ED-4DB2-BD59-A6C34878D82A}">
                    <a16:rowId xmlns="" xmlns:a16="http://schemas.microsoft.com/office/drawing/2014/main" val="10005"/>
                  </a:ext>
                </a:extLst>
              </a:tr>
              <a:tr h="373320">
                <a:tc vMerge="1">
                  <a:txBody>
                    <a:bodyPr/>
                    <a:lstStyle/>
                    <a:p>
                      <a:pPr eaLnBrk="0" latinLnBrk="1" hangingPunct="0"/>
                      <a:r>
                        <a:t/>
                      </a:r>
                      <a:br/>
                      <a:endParaRP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O</a:t>
                      </a:r>
                    </a:p>
                  </a:txBody>
                  <a:tcPr marL="45720" marR="45720"/>
                </a:tc>
                <a:tc>
                  <a:txBody>
                    <a:bodyPr/>
                    <a:lstStyle/>
                    <a:p>
                      <a:pPr algn="ctr" eaLnBrk="0" latinLnBrk="1" hangingPunct="0">
                        <a:lnSpc>
                          <a:spcPct val="150000"/>
                        </a:lnSpc>
                        <a:spcBef>
                          <a:spcPts val="0"/>
                        </a:spcBef>
                      </a:pPr>
                      <a:r>
                        <a:rPr lang="zh-CN" altLang="en-US" sz="1300" kern="0" dirty="0">
                          <a:solidFill>
                            <a:srgbClr val="000000"/>
                          </a:solidFill>
                          <a:latin typeface="Times New Roman" pitchFamily="65" charset="-122"/>
                          <a:ea typeface="宋体" pitchFamily="65" charset="-122"/>
                        </a:rPr>
                        <a:t>XO</a:t>
                      </a:r>
                    </a:p>
                  </a:txBody>
                  <a:tcPr marL="45720" marR="4572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20712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2E81CEA-86A3-4C5E-A61A-B736F0BC7CBF}"/>
              </a:ext>
            </a:extLst>
          </p:cNvPr>
          <p:cNvSpPr>
            <a:spLocks noChangeArrowheads="1"/>
          </p:cNvSpPr>
          <p:nvPr/>
        </p:nvSpPr>
        <p:spPr bwMode="auto">
          <a:xfrm>
            <a:off x="452438" y="620713"/>
            <a:ext cx="10756900" cy="576262"/>
          </a:xfrm>
          <a:prstGeom prst="rect">
            <a:avLst/>
          </a:prstGeom>
          <a:noFill/>
          <a:ln>
            <a:noFill/>
          </a:ln>
        </p:spPr>
        <p:txBody>
          <a:bodyPr>
            <a:spAutoFit/>
          </a:bodyPr>
          <a:lstStyle/>
          <a:p>
            <a:pPr algn="just" fontAlgn="auto">
              <a:lnSpc>
                <a:spcPct val="150000"/>
              </a:lnSpc>
              <a:spcBef>
                <a:spcPts val="0"/>
              </a:spcBef>
              <a:spcAft>
                <a:spcPts val="0"/>
              </a:spcAft>
              <a:tabLst>
                <a:tab pos="2790825" algn="l"/>
              </a:tabLst>
              <a:defRPr/>
            </a:pPr>
            <a:r>
              <a:rPr lang="zh-CN" altLang="zh-CN" sz="2400" b="1" kern="100" dirty="0">
                <a:latin typeface="Times New Roman"/>
                <a:ea typeface="黑体"/>
                <a:cs typeface="Times New Roman"/>
              </a:rPr>
              <a:t>育种方法的选择</a:t>
            </a:r>
            <a:endParaRPr lang="zh-CN" altLang="zh-CN" sz="1050" kern="100" dirty="0">
              <a:latin typeface="宋体"/>
              <a:ea typeface="+mn-ea"/>
              <a:cs typeface="Courier New"/>
            </a:endParaRPr>
          </a:p>
        </p:txBody>
      </p:sp>
      <p:pic>
        <p:nvPicPr>
          <p:cNvPr id="3" name="Picture 2" descr="F:\课件 勿动\2020版 创新设计 二轮专题复习 学生用书 生物 新高考\Z170AX.tif">
            <a:extLst>
              <a:ext uri="{FF2B5EF4-FFF2-40B4-BE49-F238E27FC236}">
                <a16:creationId xmlns="" xmlns:a16="http://schemas.microsoft.com/office/drawing/2014/main" id="{C963EE54-A7D2-49BC-9E63-FD3D239FCF5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8238" y="1273175"/>
            <a:ext cx="7373937"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 xmlns:a16="http://schemas.microsoft.com/office/drawing/2014/main" id="{09D021F7-2FFE-40EA-8945-B768B29AF415}"/>
              </a:ext>
            </a:extLst>
          </p:cNvPr>
          <p:cNvSpPr>
            <a:spLocks noChangeArrowheads="1"/>
          </p:cNvSpPr>
          <p:nvPr/>
        </p:nvSpPr>
        <p:spPr bwMode="auto">
          <a:xfrm>
            <a:off x="6916738" y="2362200"/>
            <a:ext cx="1420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b="1" dirty="0">
                <a:solidFill>
                  <a:srgbClr val="FF0000"/>
                </a:solidFill>
                <a:latin typeface="Times New Roman" panose="02020603050405020304" pitchFamily="18" charset="0"/>
                <a:cs typeface="Times New Roman" panose="02020603050405020304" pitchFamily="18" charset="0"/>
              </a:rPr>
              <a:t>诱变育种</a:t>
            </a:r>
            <a:endParaRPr lang="zh-CN" altLang="en-US" sz="2400" dirty="0">
              <a:latin typeface="Calibri" panose="020F0502020204030204" pitchFamily="34" charset="0"/>
            </a:endParaRPr>
          </a:p>
        </p:txBody>
      </p:sp>
      <p:sp>
        <p:nvSpPr>
          <p:cNvPr id="5" name="矩形 4">
            <a:extLst>
              <a:ext uri="{FF2B5EF4-FFF2-40B4-BE49-F238E27FC236}">
                <a16:creationId xmlns="" xmlns:a16="http://schemas.microsoft.com/office/drawing/2014/main" id="{5C57DEE3-29D3-4577-8139-E74889C7B78B}"/>
              </a:ext>
            </a:extLst>
          </p:cNvPr>
          <p:cNvSpPr>
            <a:spLocks noChangeArrowheads="1"/>
          </p:cNvSpPr>
          <p:nvPr/>
        </p:nvSpPr>
        <p:spPr bwMode="auto">
          <a:xfrm>
            <a:off x="5880100" y="2981325"/>
            <a:ext cx="173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b="1">
                <a:solidFill>
                  <a:srgbClr val="FF0000"/>
                </a:solidFill>
                <a:latin typeface="Times New Roman" panose="02020603050405020304" pitchFamily="18" charset="0"/>
                <a:cs typeface="Times New Roman" panose="02020603050405020304" pitchFamily="18" charset="0"/>
              </a:rPr>
              <a:t>多倍体育种</a:t>
            </a:r>
            <a:endParaRPr lang="zh-CN" altLang="en-US" sz="2400">
              <a:latin typeface="Calibri" panose="020F0502020204030204" pitchFamily="34" charset="0"/>
            </a:endParaRPr>
          </a:p>
        </p:txBody>
      </p:sp>
      <p:sp>
        <p:nvSpPr>
          <p:cNvPr id="6" name="矩形 5">
            <a:extLst>
              <a:ext uri="{FF2B5EF4-FFF2-40B4-BE49-F238E27FC236}">
                <a16:creationId xmlns="" xmlns:a16="http://schemas.microsoft.com/office/drawing/2014/main" id="{EFF100E7-5BC7-4C6A-BFEE-3A9EF20D87D5}"/>
              </a:ext>
            </a:extLst>
          </p:cNvPr>
          <p:cNvSpPr>
            <a:spLocks noChangeArrowheads="1"/>
          </p:cNvSpPr>
          <p:nvPr/>
        </p:nvSpPr>
        <p:spPr bwMode="auto">
          <a:xfrm>
            <a:off x="7004050" y="40767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b="1">
                <a:solidFill>
                  <a:srgbClr val="FF0000"/>
                </a:solidFill>
                <a:latin typeface="Times New Roman" panose="02020603050405020304" pitchFamily="18" charset="0"/>
                <a:cs typeface="Times New Roman" panose="02020603050405020304" pitchFamily="18" charset="0"/>
              </a:rPr>
              <a:t>杂交育种</a:t>
            </a:r>
            <a:endParaRPr lang="zh-CN" altLang="en-US" sz="2400">
              <a:latin typeface="Calibri" panose="020F0502020204030204" pitchFamily="34" charset="0"/>
            </a:endParaRPr>
          </a:p>
        </p:txBody>
      </p:sp>
      <p:sp>
        <p:nvSpPr>
          <p:cNvPr id="7" name="矩形 6">
            <a:extLst>
              <a:ext uri="{FF2B5EF4-FFF2-40B4-BE49-F238E27FC236}">
                <a16:creationId xmlns="" xmlns:a16="http://schemas.microsoft.com/office/drawing/2014/main" id="{8C291AAF-E3F3-42BB-A45F-98B2DD41C9B0}"/>
              </a:ext>
            </a:extLst>
          </p:cNvPr>
          <p:cNvSpPr>
            <a:spLocks noChangeArrowheads="1"/>
          </p:cNvSpPr>
          <p:nvPr/>
        </p:nvSpPr>
        <p:spPr bwMode="auto">
          <a:xfrm>
            <a:off x="7464425" y="4681538"/>
            <a:ext cx="173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b="1">
                <a:solidFill>
                  <a:srgbClr val="FF0000"/>
                </a:solidFill>
                <a:latin typeface="Times New Roman" panose="02020603050405020304" pitchFamily="18" charset="0"/>
                <a:cs typeface="Times New Roman" panose="02020603050405020304" pitchFamily="18" charset="0"/>
              </a:rPr>
              <a:t>单倍体育种</a:t>
            </a:r>
            <a:endParaRPr lang="zh-CN" altLang="en-US" sz="2400">
              <a:latin typeface="Calibri" panose="020F0502020204030204" pitchFamily="34" charset="0"/>
            </a:endParaRPr>
          </a:p>
        </p:txBody>
      </p:sp>
      <p:sp>
        <p:nvSpPr>
          <p:cNvPr id="8" name="矩形 7">
            <a:extLst>
              <a:ext uri="{FF2B5EF4-FFF2-40B4-BE49-F238E27FC236}">
                <a16:creationId xmlns="" xmlns:a16="http://schemas.microsoft.com/office/drawing/2014/main" id="{EB497A76-2CC9-4F69-A2E6-36A70D5C4944}"/>
              </a:ext>
            </a:extLst>
          </p:cNvPr>
          <p:cNvSpPr>
            <a:spLocks noChangeArrowheads="1"/>
          </p:cNvSpPr>
          <p:nvPr/>
        </p:nvSpPr>
        <p:spPr bwMode="auto">
          <a:xfrm>
            <a:off x="7283450" y="56896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b="1">
                <a:solidFill>
                  <a:srgbClr val="FF0000"/>
                </a:solidFill>
                <a:latin typeface="Times New Roman" panose="02020603050405020304" pitchFamily="18" charset="0"/>
                <a:cs typeface="Times New Roman" panose="02020603050405020304" pitchFamily="18" charset="0"/>
              </a:rPr>
              <a:t>诱变育种</a:t>
            </a:r>
            <a:endParaRPr lang="zh-CN" altLang="en-US" sz="2400">
              <a:latin typeface="Calibri" panose="020F0502020204030204" pitchFamily="34" charset="0"/>
            </a:endParaRPr>
          </a:p>
        </p:txBody>
      </p:sp>
    </p:spTree>
    <p:extLst>
      <p:ext uri="{BB962C8B-B14F-4D97-AF65-F5344CB8AC3E}">
        <p14:creationId xmlns:p14="http://schemas.microsoft.com/office/powerpoint/2010/main" val="143221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 xmlns:a16="http://schemas.microsoft.com/office/drawing/2014/main" id="{900CDD44-DB02-4EA8-9D66-6C399B88B21D}"/>
              </a:ext>
            </a:extLst>
          </p:cNvPr>
          <p:cNvSpPr txBox="1"/>
          <p:nvPr/>
        </p:nvSpPr>
        <p:spPr>
          <a:xfrm>
            <a:off x="540000" y="1486417"/>
            <a:ext cx="8127000" cy="46448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1.基因B中的碱基对G—C被碱基对A—T替换可导致基因突变。</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       )</a:t>
            </a:r>
            <a:endParaRPr lang="zh-CN" altLang="en-US" dirty="0"/>
          </a:p>
        </p:txBody>
      </p:sp>
      <p:sp>
        <p:nvSpPr>
          <p:cNvPr id="3" name="TextBox 2">
            <a:extLst>
              <a:ext uri="{FF2B5EF4-FFF2-40B4-BE49-F238E27FC236}">
                <a16:creationId xmlns="" xmlns:a16="http://schemas.microsoft.com/office/drawing/2014/main" id="{C5985794-1328-49BE-ADF3-829DA422B963}"/>
              </a:ext>
            </a:extLst>
          </p:cNvPr>
          <p:cNvSpPr txBox="1"/>
          <p:nvPr/>
        </p:nvSpPr>
        <p:spPr>
          <a:xfrm>
            <a:off x="540000" y="1991509"/>
            <a:ext cx="8127000" cy="46448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2.突变体若为基因突变所致,则再经诱变不可能恢复为敏感型。</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4" name="TextBox 2">
            <a:extLst>
              <a:ext uri="{FF2B5EF4-FFF2-40B4-BE49-F238E27FC236}">
                <a16:creationId xmlns="" xmlns:a16="http://schemas.microsoft.com/office/drawing/2014/main" id="{7EC7C4A6-51ED-4217-B29C-C9BB3D19BAC3}"/>
              </a:ext>
            </a:extLst>
          </p:cNvPr>
          <p:cNvSpPr txBox="1"/>
          <p:nvPr/>
        </p:nvSpPr>
        <p:spPr>
          <a:xfrm>
            <a:off x="540000" y="2508680"/>
            <a:ext cx="8127000" cy="41152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3.X射线处理既可以引起基因突变也可能导致染色体变异。</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      )</a:t>
            </a:r>
            <a:endParaRPr lang="zh-CN" altLang="en-US" dirty="0"/>
          </a:p>
        </p:txBody>
      </p:sp>
      <p:sp>
        <p:nvSpPr>
          <p:cNvPr id="5" name="TextBox 2">
            <a:extLst>
              <a:ext uri="{FF2B5EF4-FFF2-40B4-BE49-F238E27FC236}">
                <a16:creationId xmlns="" xmlns:a16="http://schemas.microsoft.com/office/drawing/2014/main" id="{EA980E2D-4150-48C0-AAD3-9B45DDD6663A}"/>
              </a:ext>
            </a:extLst>
          </p:cNvPr>
          <p:cNvSpPr txBox="1"/>
          <p:nvPr/>
        </p:nvSpPr>
        <p:spPr>
          <a:xfrm>
            <a:off x="540000" y="3030027"/>
            <a:ext cx="8040582" cy="87658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4.二倍体植物染色体上的基因B</a:t>
            </a:r>
            <a:r>
              <a:rPr lang="zh-CN" altLang="en-US" sz="1515" kern="0" baseline="-15000" dirty="0">
                <a:solidFill>
                  <a:srgbClr val="000000"/>
                </a:solidFill>
                <a:latin typeface="Times New Roman" pitchFamily="65" charset="-122"/>
                <a:ea typeface="宋体" pitchFamily="65" charset="-122"/>
              </a:rPr>
              <a:t>2</a:t>
            </a:r>
            <a:r>
              <a:rPr lang="zh-CN" altLang="en-US" sz="2012" kern="0" dirty="0">
                <a:solidFill>
                  <a:srgbClr val="000000"/>
                </a:solidFill>
                <a:latin typeface="Times New Roman" pitchFamily="65" charset="-122"/>
                <a:ea typeface="宋体" pitchFamily="65" charset="-122"/>
              </a:rPr>
              <a:t>是由其等位基因B</a:t>
            </a:r>
            <a:r>
              <a:rPr lang="zh-CN" altLang="en-US" sz="1515" kern="0" baseline="-15000" dirty="0">
                <a:solidFill>
                  <a:srgbClr val="000000"/>
                </a:solidFill>
                <a:latin typeface="Times New Roman" pitchFamily="65" charset="-122"/>
                <a:ea typeface="宋体" pitchFamily="65" charset="-122"/>
              </a:rPr>
              <a:t>1</a:t>
            </a:r>
            <a:r>
              <a:rPr lang="zh-CN" altLang="en-US" sz="2012" kern="0" dirty="0">
                <a:solidFill>
                  <a:srgbClr val="000000"/>
                </a:solidFill>
                <a:latin typeface="Times New Roman" pitchFamily="65" charset="-122"/>
                <a:ea typeface="宋体" pitchFamily="65" charset="-122"/>
              </a:rPr>
              <a:t>突变而来的,基因B</a:t>
            </a:r>
            <a:r>
              <a:rPr lang="zh-CN" altLang="en-US" sz="1515" kern="0" baseline="-15000" dirty="0">
                <a:solidFill>
                  <a:srgbClr val="000000"/>
                </a:solidFill>
                <a:latin typeface="Times New Roman" pitchFamily="65" charset="-122"/>
                <a:ea typeface="宋体" pitchFamily="65" charset="-122"/>
              </a:rPr>
              <a:t>1</a:t>
            </a:r>
            <a:r>
              <a:rPr dirty="0"/>
              <a:t/>
            </a:r>
            <a:br>
              <a:rPr dirty="0"/>
            </a:br>
            <a:r>
              <a:rPr lang="zh-CN" altLang="en-US" sz="2012" kern="0" dirty="0">
                <a:solidFill>
                  <a:srgbClr val="000000"/>
                </a:solidFill>
                <a:latin typeface="Times New Roman" pitchFamily="65" charset="-122"/>
                <a:ea typeface="宋体" pitchFamily="65" charset="-122"/>
              </a:rPr>
              <a:t>和B</a:t>
            </a:r>
            <a:r>
              <a:rPr lang="zh-CN" altLang="en-US" sz="1515" kern="0" baseline="-15000" dirty="0">
                <a:solidFill>
                  <a:srgbClr val="000000"/>
                </a:solidFill>
                <a:latin typeface="Times New Roman" pitchFamily="65" charset="-122"/>
                <a:ea typeface="宋体" pitchFamily="65" charset="-122"/>
              </a:rPr>
              <a:t>2</a:t>
            </a:r>
            <a:r>
              <a:rPr lang="zh-CN" altLang="en-US" sz="2012" kern="0" dirty="0">
                <a:solidFill>
                  <a:srgbClr val="000000"/>
                </a:solidFill>
                <a:latin typeface="Times New Roman" pitchFamily="65" charset="-122"/>
                <a:ea typeface="宋体" pitchFamily="65" charset="-122"/>
              </a:rPr>
              <a:t>可同时存在于同一个体细胞中或同一个配子中。</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6" name="TextBox 2">
            <a:extLst>
              <a:ext uri="{FF2B5EF4-FFF2-40B4-BE49-F238E27FC236}">
                <a16:creationId xmlns="" xmlns:a16="http://schemas.microsoft.com/office/drawing/2014/main" id="{D3E57995-F080-458C-A0A4-13CB27E5F044}"/>
              </a:ext>
            </a:extLst>
          </p:cNvPr>
          <p:cNvSpPr txBox="1"/>
          <p:nvPr/>
        </p:nvSpPr>
        <p:spPr>
          <a:xfrm>
            <a:off x="540000" y="3991773"/>
            <a:ext cx="8127000" cy="46448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5.原核生物和真核生物都能发生基因突变。</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         )</a:t>
            </a:r>
            <a:endParaRPr lang="zh-CN" altLang="en-US" dirty="0"/>
          </a:p>
        </p:txBody>
      </p:sp>
      <p:sp>
        <p:nvSpPr>
          <p:cNvPr id="7" name="TextBox 2">
            <a:extLst>
              <a:ext uri="{FF2B5EF4-FFF2-40B4-BE49-F238E27FC236}">
                <a16:creationId xmlns="" xmlns:a16="http://schemas.microsoft.com/office/drawing/2014/main" id="{22AD389C-73CF-4C8D-BC55-7CB7BE05B24D}"/>
              </a:ext>
            </a:extLst>
          </p:cNvPr>
          <p:cNvSpPr txBox="1"/>
          <p:nvPr/>
        </p:nvSpPr>
        <p:spPr>
          <a:xfrm>
            <a:off x="540000" y="4563277"/>
            <a:ext cx="8127000" cy="928972"/>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6.积聚在甲状腺细胞内的</a:t>
            </a:r>
            <a:r>
              <a:rPr lang="zh-CN" altLang="en-US" sz="1515" kern="0" baseline="59000" dirty="0">
                <a:solidFill>
                  <a:srgbClr val="000000"/>
                </a:solidFill>
                <a:latin typeface="Times New Roman" pitchFamily="65" charset="-122"/>
                <a:ea typeface="宋体" pitchFamily="65" charset="-122"/>
              </a:rPr>
              <a:t>131</a:t>
            </a:r>
            <a:r>
              <a:rPr lang="zh-CN" altLang="en-US" sz="2012" kern="0" dirty="0">
                <a:solidFill>
                  <a:srgbClr val="000000"/>
                </a:solidFill>
                <a:latin typeface="Times New Roman" pitchFamily="65" charset="-122"/>
                <a:ea typeface="宋体" pitchFamily="65" charset="-122"/>
              </a:rPr>
              <a:t>I可能直接诱发甲状腺滤泡上皮细胞基因突</a:t>
            </a:r>
            <a:r>
              <a:rPr dirty="0"/>
              <a:t/>
            </a:r>
            <a:br>
              <a:rPr dirty="0"/>
            </a:br>
            <a:r>
              <a:rPr lang="zh-CN" altLang="en-US" sz="2012" kern="0" dirty="0">
                <a:solidFill>
                  <a:srgbClr val="000000"/>
                </a:solidFill>
                <a:latin typeface="Times New Roman" pitchFamily="65" charset="-122"/>
                <a:ea typeface="宋体" pitchFamily="65" charset="-122"/>
              </a:rPr>
              <a:t>变并遗传给下一代。</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en-US" altLang="zh-CN" sz="2012" kern="0" dirty="0">
              <a:solidFill>
                <a:srgbClr val="000000"/>
              </a:solidFill>
              <a:latin typeface="Times New Roman" pitchFamily="65" charset="-122"/>
              <a:ea typeface="宋体" pitchFamily="65" charset="-122"/>
            </a:endParaRPr>
          </a:p>
        </p:txBody>
      </p:sp>
      <p:sp>
        <p:nvSpPr>
          <p:cNvPr id="8" name="矩形 7">
            <a:extLst>
              <a:ext uri="{FF2B5EF4-FFF2-40B4-BE49-F238E27FC236}">
                <a16:creationId xmlns="" xmlns:a16="http://schemas.microsoft.com/office/drawing/2014/main" id="{B2FA2BC2-1168-4CFE-A62C-D4E603066A47}"/>
              </a:ext>
            </a:extLst>
          </p:cNvPr>
          <p:cNvSpPr/>
          <p:nvPr/>
        </p:nvSpPr>
        <p:spPr>
          <a:xfrm>
            <a:off x="7786710" y="1491443"/>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9" name="矩形 8">
            <a:extLst>
              <a:ext uri="{FF2B5EF4-FFF2-40B4-BE49-F238E27FC236}">
                <a16:creationId xmlns="" xmlns:a16="http://schemas.microsoft.com/office/drawing/2014/main" id="{6D4C3E3A-355C-49D1-8790-6C40F5833A9C}"/>
              </a:ext>
            </a:extLst>
          </p:cNvPr>
          <p:cNvSpPr/>
          <p:nvPr/>
        </p:nvSpPr>
        <p:spPr>
          <a:xfrm>
            <a:off x="7786710" y="1991509"/>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0" name="矩形 9">
            <a:extLst>
              <a:ext uri="{FF2B5EF4-FFF2-40B4-BE49-F238E27FC236}">
                <a16:creationId xmlns="" xmlns:a16="http://schemas.microsoft.com/office/drawing/2014/main" id="{63F837BC-C99C-4180-96FF-EDE29A762B4F}"/>
              </a:ext>
            </a:extLst>
          </p:cNvPr>
          <p:cNvSpPr/>
          <p:nvPr/>
        </p:nvSpPr>
        <p:spPr>
          <a:xfrm>
            <a:off x="7358082" y="2491575"/>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A4993B33-6F72-40FA-AAD1-06E36BDC4365}"/>
              </a:ext>
            </a:extLst>
          </p:cNvPr>
          <p:cNvSpPr/>
          <p:nvPr/>
        </p:nvSpPr>
        <p:spPr>
          <a:xfrm>
            <a:off x="6786578" y="3491707"/>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1938DA62-288A-4B47-818C-B054562FF003}"/>
              </a:ext>
            </a:extLst>
          </p:cNvPr>
          <p:cNvSpPr/>
          <p:nvPr/>
        </p:nvSpPr>
        <p:spPr>
          <a:xfrm>
            <a:off x="5715008" y="3991773"/>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BDCC45D4-B3CC-4469-8F8A-3703CCCCE2F7}"/>
              </a:ext>
            </a:extLst>
          </p:cNvPr>
          <p:cNvSpPr/>
          <p:nvPr/>
        </p:nvSpPr>
        <p:spPr>
          <a:xfrm>
            <a:off x="3214678" y="5030306"/>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035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 xmlns:a16="http://schemas.microsoft.com/office/drawing/2014/main" id="{2C57613D-67DC-4921-A826-55CD029CC0DD}"/>
              </a:ext>
            </a:extLst>
          </p:cNvPr>
          <p:cNvSpPr txBox="1"/>
          <p:nvPr/>
        </p:nvSpPr>
        <p:spPr>
          <a:xfrm>
            <a:off x="508712" y="1293956"/>
            <a:ext cx="8127000" cy="139345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8.为了确定在白花豌豆品种栽培园中,偶然发现的一株红花豌豆是否是</a:t>
            </a:r>
            <a:r>
              <a:rPr dirty="0"/>
              <a:t/>
            </a:r>
            <a:br>
              <a:rPr dirty="0"/>
            </a:br>
            <a:r>
              <a:rPr lang="zh-CN" altLang="en-US" sz="2012" kern="0" dirty="0">
                <a:solidFill>
                  <a:srgbClr val="000000"/>
                </a:solidFill>
                <a:latin typeface="Times New Roman" pitchFamily="65" charset="-122"/>
                <a:ea typeface="宋体" pitchFamily="65" charset="-122"/>
              </a:rPr>
              <a:t>基因突变的结果,可以检测和比较红花植株与白花植株中花色基因的</a:t>
            </a:r>
            <a:r>
              <a:rPr dirty="0"/>
              <a:t/>
            </a:r>
            <a:br>
              <a:rPr dirty="0"/>
            </a:br>
            <a:r>
              <a:rPr lang="zh-CN" altLang="en-US" sz="2012" kern="0" dirty="0">
                <a:solidFill>
                  <a:srgbClr val="000000"/>
                </a:solidFill>
                <a:latin typeface="Times New Roman" pitchFamily="65" charset="-122"/>
                <a:ea typeface="宋体" pitchFamily="65" charset="-122"/>
              </a:rPr>
              <a:t>DNA序列。</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       )</a:t>
            </a:r>
            <a:endParaRPr lang="zh-CN" altLang="en-US" dirty="0"/>
          </a:p>
        </p:txBody>
      </p:sp>
      <p:sp>
        <p:nvSpPr>
          <p:cNvPr id="3" name="TextBox 2">
            <a:extLst>
              <a:ext uri="{FF2B5EF4-FFF2-40B4-BE49-F238E27FC236}">
                <a16:creationId xmlns="" xmlns:a16="http://schemas.microsoft.com/office/drawing/2014/main" id="{F296F4B1-6773-4532-B9FA-475CB5AB5D3E}"/>
              </a:ext>
            </a:extLst>
          </p:cNvPr>
          <p:cNvSpPr txBox="1"/>
          <p:nvPr/>
        </p:nvSpPr>
        <p:spPr>
          <a:xfrm>
            <a:off x="540000" y="794168"/>
            <a:ext cx="8127000" cy="46448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7.DNA复制时发生碱基对的增添、缺失或替换,导致基因突变。(      )</a:t>
            </a:r>
            <a:endParaRPr lang="zh-CN" altLang="en-US" dirty="0"/>
          </a:p>
        </p:txBody>
      </p:sp>
      <p:sp>
        <p:nvSpPr>
          <p:cNvPr id="4" name="TextBox 2">
            <a:extLst>
              <a:ext uri="{FF2B5EF4-FFF2-40B4-BE49-F238E27FC236}">
                <a16:creationId xmlns="" xmlns:a16="http://schemas.microsoft.com/office/drawing/2014/main" id="{0FB73507-20A1-4F96-8F0B-0FCE35E11500}"/>
              </a:ext>
            </a:extLst>
          </p:cNvPr>
          <p:cNvSpPr txBox="1"/>
          <p:nvPr/>
        </p:nvSpPr>
        <p:spPr>
          <a:xfrm>
            <a:off x="540000" y="3137323"/>
            <a:ext cx="8127000" cy="46448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10.减数第二次分裂时,非姐妹染色单体之间自由组合。</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5" name="TextBox 4">
            <a:extLst>
              <a:ext uri="{FF2B5EF4-FFF2-40B4-BE49-F238E27FC236}">
                <a16:creationId xmlns="" xmlns:a16="http://schemas.microsoft.com/office/drawing/2014/main" id="{3D1BE716-8330-413B-AB27-56D5345491C8}"/>
              </a:ext>
            </a:extLst>
          </p:cNvPr>
          <p:cNvSpPr txBox="1"/>
          <p:nvPr/>
        </p:nvSpPr>
        <p:spPr>
          <a:xfrm>
            <a:off x="540000" y="2708695"/>
            <a:ext cx="8127000" cy="46448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9.观察细胞有丝分裂中期染色体形态可判断基因突变发生的位置。</a:t>
            </a:r>
            <a:r>
              <a:rPr dirty="0"/>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6" name="TextBox 2">
            <a:extLst>
              <a:ext uri="{FF2B5EF4-FFF2-40B4-BE49-F238E27FC236}">
                <a16:creationId xmlns="" xmlns:a16="http://schemas.microsoft.com/office/drawing/2014/main" id="{88584273-9D06-4A52-A8F0-8570B5419915}"/>
              </a:ext>
            </a:extLst>
          </p:cNvPr>
          <p:cNvSpPr txBox="1"/>
          <p:nvPr/>
        </p:nvSpPr>
        <p:spPr>
          <a:xfrm>
            <a:off x="508712" y="4456259"/>
            <a:ext cx="8127000" cy="46448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12.基因重组导致Aa自交后代发生性状分离。</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7" name="TextBox 6">
            <a:extLst>
              <a:ext uri="{FF2B5EF4-FFF2-40B4-BE49-F238E27FC236}">
                <a16:creationId xmlns="" xmlns:a16="http://schemas.microsoft.com/office/drawing/2014/main" id="{E814AEFD-8AB2-45CE-9963-98ED32DCF05E}"/>
              </a:ext>
            </a:extLst>
          </p:cNvPr>
          <p:cNvSpPr txBox="1"/>
          <p:nvPr/>
        </p:nvSpPr>
        <p:spPr>
          <a:xfrm>
            <a:off x="540000" y="3563145"/>
            <a:ext cx="8127000" cy="928972"/>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11.有丝分裂和减数分裂过程中非同源染色体之间均可发生自由组合,</a:t>
            </a:r>
            <a:r>
              <a:rPr dirty="0"/>
              <a:t/>
            </a:r>
            <a:br>
              <a:rPr dirty="0"/>
            </a:br>
            <a:r>
              <a:rPr lang="zh-CN" altLang="en-US" sz="2012" kern="0" dirty="0">
                <a:solidFill>
                  <a:srgbClr val="000000"/>
                </a:solidFill>
                <a:latin typeface="Times New Roman" pitchFamily="65" charset="-122"/>
                <a:ea typeface="宋体" pitchFamily="65" charset="-122"/>
              </a:rPr>
              <a:t>导致基因重组。</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8" name="矩形 7">
            <a:extLst>
              <a:ext uri="{FF2B5EF4-FFF2-40B4-BE49-F238E27FC236}">
                <a16:creationId xmlns="" xmlns:a16="http://schemas.microsoft.com/office/drawing/2014/main" id="{57F24F74-959C-444F-8FCE-E23BB489EB23}"/>
              </a:ext>
            </a:extLst>
          </p:cNvPr>
          <p:cNvSpPr/>
          <p:nvPr/>
        </p:nvSpPr>
        <p:spPr>
          <a:xfrm>
            <a:off x="7469670" y="777063"/>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9" name="矩形 8">
            <a:extLst>
              <a:ext uri="{FF2B5EF4-FFF2-40B4-BE49-F238E27FC236}">
                <a16:creationId xmlns="" xmlns:a16="http://schemas.microsoft.com/office/drawing/2014/main" id="{463C3EF2-2305-4C3B-B3CF-0FCE358A5D93}"/>
              </a:ext>
            </a:extLst>
          </p:cNvPr>
          <p:cNvSpPr/>
          <p:nvPr/>
        </p:nvSpPr>
        <p:spPr>
          <a:xfrm>
            <a:off x="2121247" y="2220699"/>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0" name="矩形 9">
            <a:extLst>
              <a:ext uri="{FF2B5EF4-FFF2-40B4-BE49-F238E27FC236}">
                <a16:creationId xmlns="" xmlns:a16="http://schemas.microsoft.com/office/drawing/2014/main" id="{BBA2A521-0BCC-4F70-8614-06843E6F9F5F}"/>
              </a:ext>
            </a:extLst>
          </p:cNvPr>
          <p:cNvSpPr/>
          <p:nvPr/>
        </p:nvSpPr>
        <p:spPr>
          <a:xfrm>
            <a:off x="7969736" y="2705889"/>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A8059615-4097-4AD2-9CD6-7EC276797DBD}"/>
              </a:ext>
            </a:extLst>
          </p:cNvPr>
          <p:cNvSpPr/>
          <p:nvPr/>
        </p:nvSpPr>
        <p:spPr>
          <a:xfrm>
            <a:off x="6826728" y="3172918"/>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0F8C1E89-96CC-44E4-9D4A-D65A2E353B50}"/>
              </a:ext>
            </a:extLst>
          </p:cNvPr>
          <p:cNvSpPr/>
          <p:nvPr/>
        </p:nvSpPr>
        <p:spPr>
          <a:xfrm>
            <a:off x="2561086" y="4020054"/>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C89F8B57-C04F-4BF7-B1AD-EBAC94A3E4FF}"/>
              </a:ext>
            </a:extLst>
          </p:cNvPr>
          <p:cNvSpPr/>
          <p:nvPr/>
        </p:nvSpPr>
        <p:spPr>
          <a:xfrm>
            <a:off x="5712001" y="4458109"/>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75153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 xmlns:a16="http://schemas.microsoft.com/office/drawing/2014/main" id="{9B9A5DCA-5DD2-4C5E-9330-57A06C8FF003}"/>
              </a:ext>
            </a:extLst>
          </p:cNvPr>
          <p:cNvSpPr txBox="1"/>
          <p:nvPr/>
        </p:nvSpPr>
        <p:spPr>
          <a:xfrm>
            <a:off x="540000" y="2093501"/>
            <a:ext cx="8127000" cy="4121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012" kern="0" dirty="0">
                <a:solidFill>
                  <a:srgbClr val="000000"/>
                </a:solidFill>
                <a:latin typeface="Times New Roman" pitchFamily="65" charset="-122"/>
                <a:ea typeface="宋体" pitchFamily="65" charset="-122"/>
              </a:rPr>
              <a:t>1</a:t>
            </a:r>
            <a:r>
              <a:rPr lang="en-US" altLang="zh-CN" sz="2012" kern="0" dirty="0">
                <a:solidFill>
                  <a:srgbClr val="000000"/>
                </a:solidFill>
                <a:latin typeface="Times New Roman" pitchFamily="65" charset="-122"/>
                <a:ea typeface="宋体" pitchFamily="65" charset="-122"/>
              </a:rPr>
              <a:t>3</a:t>
            </a:r>
            <a:r>
              <a:rPr lang="zh-CN" altLang="en-US" sz="2012" kern="0" dirty="0">
                <a:solidFill>
                  <a:srgbClr val="000000"/>
                </a:solidFill>
                <a:latin typeface="Times New Roman" pitchFamily="65" charset="-122"/>
                <a:ea typeface="宋体" pitchFamily="65" charset="-122"/>
              </a:rPr>
              <a:t>.基因突变与染色体结构变异都导致个体表现型改变。</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5" name="TextBox 2">
            <a:extLst>
              <a:ext uri="{FF2B5EF4-FFF2-40B4-BE49-F238E27FC236}">
                <a16:creationId xmlns="" xmlns:a16="http://schemas.microsoft.com/office/drawing/2014/main" id="{A73B3A25-21C5-4E69-AF65-C1207F04B6E5}"/>
              </a:ext>
            </a:extLst>
          </p:cNvPr>
          <p:cNvSpPr txBox="1"/>
          <p:nvPr/>
        </p:nvSpPr>
        <p:spPr>
          <a:xfrm>
            <a:off x="540000" y="2934224"/>
            <a:ext cx="8127000" cy="876009"/>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15</a:t>
            </a:r>
            <a:r>
              <a:rPr lang="zh-CN" altLang="en-US" sz="2012" kern="0" dirty="0">
                <a:solidFill>
                  <a:srgbClr val="000000"/>
                </a:solidFill>
                <a:latin typeface="Times New Roman" pitchFamily="65" charset="-122"/>
                <a:ea typeface="宋体" pitchFamily="65" charset="-122"/>
              </a:rPr>
              <a:t>.将杂合的二倍体植株的花粉培育成一株幼苗,然后用秋水仙素处理,使</a:t>
            </a:r>
            <a:r>
              <a:rPr dirty="0"/>
              <a:t/>
            </a:r>
            <a:br>
              <a:rPr dirty="0"/>
            </a:br>
            <a:r>
              <a:rPr lang="zh-CN" altLang="en-US" sz="2012" kern="0" dirty="0">
                <a:solidFill>
                  <a:srgbClr val="000000"/>
                </a:solidFill>
                <a:latin typeface="Times New Roman" pitchFamily="65" charset="-122"/>
                <a:ea typeface="宋体" pitchFamily="65" charset="-122"/>
              </a:rPr>
              <a:t>其能正常开花结果。该幼苗发育成的植株具有能稳定遗传的特征。</a:t>
            </a:r>
            <a:r>
              <a:rPr lang="zh-CN" altLang="en-US" dirty="0"/>
              <a:t> </a:t>
            </a:r>
            <a:r>
              <a:rPr lang="zh-CN" altLang="en-US" sz="2012" kern="0" dirty="0">
                <a:solidFill>
                  <a:srgbClr val="000000"/>
                </a:solidFill>
                <a:latin typeface="Times New Roman" pitchFamily="65" charset="-122"/>
                <a:ea typeface="宋体" pitchFamily="65" charset="-122"/>
              </a:rPr>
              <a:t>(       )</a:t>
            </a:r>
            <a:endParaRPr lang="zh-CN" altLang="en-US" dirty="0"/>
          </a:p>
        </p:txBody>
      </p:sp>
      <p:sp>
        <p:nvSpPr>
          <p:cNvPr id="6" name="TextBox 4">
            <a:extLst>
              <a:ext uri="{FF2B5EF4-FFF2-40B4-BE49-F238E27FC236}">
                <a16:creationId xmlns="" xmlns:a16="http://schemas.microsoft.com/office/drawing/2014/main" id="{B73F0786-E47C-427E-A17E-57B21EA17BF4}"/>
              </a:ext>
            </a:extLst>
          </p:cNvPr>
          <p:cNvSpPr txBox="1"/>
          <p:nvPr/>
        </p:nvSpPr>
        <p:spPr>
          <a:xfrm>
            <a:off x="540000" y="2527155"/>
            <a:ext cx="8127000" cy="4121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14</a:t>
            </a:r>
            <a:r>
              <a:rPr lang="zh-CN" altLang="en-US" sz="2012" kern="0" dirty="0">
                <a:solidFill>
                  <a:srgbClr val="000000"/>
                </a:solidFill>
                <a:latin typeface="Times New Roman" pitchFamily="65" charset="-122"/>
                <a:ea typeface="宋体" pitchFamily="65" charset="-122"/>
              </a:rPr>
              <a:t>.染色体增加某一片段可提高基因表达水平,是有利变异。</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7" name="TextBox 2">
            <a:extLst>
              <a:ext uri="{FF2B5EF4-FFF2-40B4-BE49-F238E27FC236}">
                <a16:creationId xmlns="" xmlns:a16="http://schemas.microsoft.com/office/drawing/2014/main" id="{42EA203A-1CFF-44A2-A9D6-64D3EB6A329C}"/>
              </a:ext>
            </a:extLst>
          </p:cNvPr>
          <p:cNvSpPr txBox="1"/>
          <p:nvPr/>
        </p:nvSpPr>
        <p:spPr>
          <a:xfrm>
            <a:off x="540000" y="4298806"/>
            <a:ext cx="8127000" cy="4121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17</a:t>
            </a:r>
            <a:r>
              <a:rPr lang="zh-CN" altLang="en-US" sz="2012" kern="0" dirty="0">
                <a:solidFill>
                  <a:srgbClr val="000000"/>
                </a:solidFill>
                <a:latin typeface="Times New Roman" pitchFamily="65" charset="-122"/>
                <a:ea typeface="宋体" pitchFamily="65" charset="-122"/>
              </a:rPr>
              <a:t>.观察异常染色体应选择处于分裂间期的细胞。</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8" name="TextBox 6">
            <a:extLst>
              <a:ext uri="{FF2B5EF4-FFF2-40B4-BE49-F238E27FC236}">
                <a16:creationId xmlns="" xmlns:a16="http://schemas.microsoft.com/office/drawing/2014/main" id="{E7516515-F3A5-4696-948F-B4162634FFF9}"/>
              </a:ext>
            </a:extLst>
          </p:cNvPr>
          <p:cNvSpPr txBox="1"/>
          <p:nvPr/>
        </p:nvSpPr>
        <p:spPr>
          <a:xfrm>
            <a:off x="540000" y="3884477"/>
            <a:ext cx="8127000" cy="4121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16</a:t>
            </a:r>
            <a:r>
              <a:rPr lang="zh-CN" altLang="en-US" sz="2012" kern="0" dirty="0">
                <a:solidFill>
                  <a:srgbClr val="000000"/>
                </a:solidFill>
                <a:latin typeface="Times New Roman" pitchFamily="65" charset="-122"/>
                <a:ea typeface="宋体" pitchFamily="65" charset="-122"/>
              </a:rPr>
              <a:t>.染色体结构变异可为生物进化提供原材料。</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       )</a:t>
            </a:r>
            <a:endParaRPr lang="zh-CN" altLang="en-US" dirty="0"/>
          </a:p>
        </p:txBody>
      </p:sp>
      <p:sp>
        <p:nvSpPr>
          <p:cNvPr id="10" name="矩形 9">
            <a:extLst>
              <a:ext uri="{FF2B5EF4-FFF2-40B4-BE49-F238E27FC236}">
                <a16:creationId xmlns="" xmlns:a16="http://schemas.microsoft.com/office/drawing/2014/main" id="{0E8B407D-CBC0-4731-993A-1AE1EBBEC9A9}"/>
              </a:ext>
            </a:extLst>
          </p:cNvPr>
          <p:cNvSpPr/>
          <p:nvPr/>
        </p:nvSpPr>
        <p:spPr>
          <a:xfrm>
            <a:off x="6912676" y="2130059"/>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8BB6EE66-710C-497F-842D-A24CA58A145C}"/>
              </a:ext>
            </a:extLst>
          </p:cNvPr>
          <p:cNvSpPr/>
          <p:nvPr/>
        </p:nvSpPr>
        <p:spPr>
          <a:xfrm>
            <a:off x="7206817" y="2571402"/>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196060DF-8960-4345-9112-4B4185937C61}"/>
              </a:ext>
            </a:extLst>
          </p:cNvPr>
          <p:cNvSpPr/>
          <p:nvPr/>
        </p:nvSpPr>
        <p:spPr>
          <a:xfrm>
            <a:off x="8072462" y="3429000"/>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96C812C7-9504-434E-B749-B085915FEE77}"/>
              </a:ext>
            </a:extLst>
          </p:cNvPr>
          <p:cNvSpPr/>
          <p:nvPr/>
        </p:nvSpPr>
        <p:spPr>
          <a:xfrm>
            <a:off x="5857884" y="3920335"/>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4" name="矩形 13">
            <a:extLst>
              <a:ext uri="{FF2B5EF4-FFF2-40B4-BE49-F238E27FC236}">
                <a16:creationId xmlns="" xmlns:a16="http://schemas.microsoft.com/office/drawing/2014/main" id="{266B475F-2AA3-40AE-8584-F3A321F23EE8}"/>
              </a:ext>
            </a:extLst>
          </p:cNvPr>
          <p:cNvSpPr/>
          <p:nvPr/>
        </p:nvSpPr>
        <p:spPr>
          <a:xfrm>
            <a:off x="6130921" y="4324315"/>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41038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 xmlns:a16="http://schemas.microsoft.com/office/drawing/2014/main" id="{8550B53E-436A-4A2E-B8EB-895665F492B1}"/>
              </a:ext>
            </a:extLst>
          </p:cNvPr>
          <p:cNvSpPr txBox="1"/>
          <p:nvPr/>
        </p:nvSpPr>
        <p:spPr>
          <a:xfrm>
            <a:off x="540000" y="4455981"/>
            <a:ext cx="8389718" cy="4121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6</a:t>
            </a:r>
            <a:r>
              <a:rPr lang="zh-CN" altLang="en-US" sz="2012" kern="0" dirty="0">
                <a:solidFill>
                  <a:srgbClr val="000000"/>
                </a:solidFill>
                <a:latin typeface="Times New Roman" pitchFamily="65" charset="-122"/>
                <a:ea typeface="宋体" pitchFamily="65" charset="-122"/>
              </a:rPr>
              <a:t>.人工诱导多倍体的唯一方法是用秋水仙素处理萌发的种子或幼苗。(</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5" name="TextBox 2">
            <a:extLst>
              <a:ext uri="{FF2B5EF4-FFF2-40B4-BE49-F238E27FC236}">
                <a16:creationId xmlns="" xmlns:a16="http://schemas.microsoft.com/office/drawing/2014/main" id="{AEF9D832-2615-4140-B6DE-FEB80121018A}"/>
              </a:ext>
            </a:extLst>
          </p:cNvPr>
          <p:cNvSpPr txBox="1"/>
          <p:nvPr/>
        </p:nvSpPr>
        <p:spPr>
          <a:xfrm>
            <a:off x="500034" y="4024547"/>
            <a:ext cx="8127000" cy="4121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5</a:t>
            </a:r>
            <a:r>
              <a:rPr lang="zh-CN" altLang="en-US" sz="2012" kern="0" dirty="0">
                <a:solidFill>
                  <a:srgbClr val="000000"/>
                </a:solidFill>
                <a:latin typeface="Times New Roman" pitchFamily="65" charset="-122"/>
                <a:ea typeface="宋体" pitchFamily="65" charset="-122"/>
              </a:rPr>
              <a:t>.用AaBb个体进行单倍体育种,要用秋水仙素处理萌发的种子。</a:t>
            </a:r>
            <a:r>
              <a:rPr lang="zh-CN" altLang="en-US" sz="1574" kern="0" spc="438" dirty="0">
                <a:solidFill>
                  <a:srgbClr val="000000"/>
                </a:solidFill>
                <a:latin typeface="Times New Roman" pitchFamily="65" charset="-122"/>
                <a:ea typeface="宋体" pitchFamily="65" charset="-122"/>
              </a:rPr>
              <a:t> </a:t>
            </a:r>
            <a:r>
              <a:rPr lang="zh-CN" altLang="en-US" dirty="0"/>
              <a:t> </a:t>
            </a:r>
            <a:r>
              <a:rPr lang="zh-CN" altLang="en-US" sz="2012" kern="0" dirty="0">
                <a:solidFill>
                  <a:srgbClr val="000000"/>
                </a:solidFill>
                <a:latin typeface="Times New Roman" pitchFamily="65" charset="-122"/>
                <a:ea typeface="宋体" pitchFamily="65" charset="-122"/>
              </a:rPr>
              <a:t>(</a:t>
            </a:r>
            <a:r>
              <a:rPr lang="zh-CN" altLang="en-US" sz="2012" kern="0" dirty="0">
                <a:solidFill>
                  <a:srgbClr val="000000"/>
                </a:solidFill>
                <a:latin typeface="NEU-BZ" pitchFamily="65" charset="-122"/>
                <a:ea typeface="NEU-BZ" pitchFamily="65" charset="-122"/>
              </a:rPr>
              <a:t>      </a:t>
            </a:r>
            <a:r>
              <a:rPr lang="zh-CN" altLang="en-US" sz="2012" kern="0" dirty="0">
                <a:solidFill>
                  <a:srgbClr val="000000"/>
                </a:solidFill>
                <a:latin typeface="Times New Roman" pitchFamily="65" charset="-122"/>
                <a:ea typeface="宋体" pitchFamily="65" charset="-122"/>
              </a:rPr>
              <a:t>)</a:t>
            </a:r>
            <a:endParaRPr lang="zh-CN" altLang="en-US" dirty="0"/>
          </a:p>
        </p:txBody>
      </p:sp>
      <p:sp>
        <p:nvSpPr>
          <p:cNvPr id="6" name="TextBox 3">
            <a:extLst>
              <a:ext uri="{FF2B5EF4-FFF2-40B4-BE49-F238E27FC236}">
                <a16:creationId xmlns="" xmlns:a16="http://schemas.microsoft.com/office/drawing/2014/main" id="{1294043D-DC75-4BA9-8201-6D68F380EC0F}"/>
              </a:ext>
            </a:extLst>
          </p:cNvPr>
          <p:cNvSpPr txBox="1"/>
          <p:nvPr/>
        </p:nvSpPr>
        <p:spPr>
          <a:xfrm>
            <a:off x="500034" y="3606610"/>
            <a:ext cx="8127000" cy="4121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4</a:t>
            </a:r>
            <a:r>
              <a:rPr lang="zh-CN" altLang="en-US" sz="2012" kern="0" dirty="0">
                <a:solidFill>
                  <a:srgbClr val="000000"/>
                </a:solidFill>
                <a:latin typeface="Times New Roman" pitchFamily="65" charset="-122"/>
                <a:ea typeface="宋体" pitchFamily="65" charset="-122"/>
              </a:rPr>
              <a:t>.人工诱变育种的优点是可以提高突变率,加速育种工作的进程。(       )</a:t>
            </a:r>
            <a:endParaRPr lang="zh-CN" altLang="en-US" dirty="0"/>
          </a:p>
        </p:txBody>
      </p:sp>
      <p:sp>
        <p:nvSpPr>
          <p:cNvPr id="7" name="TextBox 4">
            <a:extLst>
              <a:ext uri="{FF2B5EF4-FFF2-40B4-BE49-F238E27FC236}">
                <a16:creationId xmlns="" xmlns:a16="http://schemas.microsoft.com/office/drawing/2014/main" id="{3AB3AB12-FF21-4462-81E1-2770E25D8B9D}"/>
              </a:ext>
            </a:extLst>
          </p:cNvPr>
          <p:cNvSpPr txBox="1"/>
          <p:nvPr/>
        </p:nvSpPr>
        <p:spPr>
          <a:xfrm>
            <a:off x="500034" y="2732249"/>
            <a:ext cx="8127000" cy="87658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3</a:t>
            </a:r>
            <a:r>
              <a:rPr lang="zh-CN" altLang="en-US" sz="2012" kern="0" dirty="0">
                <a:solidFill>
                  <a:srgbClr val="000000"/>
                </a:solidFill>
                <a:latin typeface="Times New Roman" pitchFamily="65" charset="-122"/>
                <a:ea typeface="宋体" pitchFamily="65" charset="-122"/>
              </a:rPr>
              <a:t>.“将含抗病基因的重组DNA导入玉米细胞,经组织培养获得抗病植</a:t>
            </a:r>
            <a:r>
              <a:rPr dirty="0"/>
              <a:t/>
            </a:r>
            <a:br>
              <a:rPr dirty="0"/>
            </a:br>
            <a:r>
              <a:rPr lang="zh-CN" altLang="en-US" sz="2012" kern="0" dirty="0">
                <a:solidFill>
                  <a:srgbClr val="000000"/>
                </a:solidFill>
                <a:latin typeface="Times New Roman" pitchFamily="65" charset="-122"/>
                <a:ea typeface="宋体" pitchFamily="65" charset="-122"/>
              </a:rPr>
              <a:t>株”包含了基因工程技术。</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        )</a:t>
            </a:r>
            <a:endParaRPr lang="zh-CN" altLang="en-US" dirty="0"/>
          </a:p>
        </p:txBody>
      </p:sp>
      <p:sp>
        <p:nvSpPr>
          <p:cNvPr id="8" name="TextBox 5">
            <a:extLst>
              <a:ext uri="{FF2B5EF4-FFF2-40B4-BE49-F238E27FC236}">
                <a16:creationId xmlns="" xmlns:a16="http://schemas.microsoft.com/office/drawing/2014/main" id="{320EB6D6-B885-47AD-B715-F78AE81CDC6B}"/>
              </a:ext>
            </a:extLst>
          </p:cNvPr>
          <p:cNvSpPr txBox="1"/>
          <p:nvPr/>
        </p:nvSpPr>
        <p:spPr>
          <a:xfrm>
            <a:off x="500034" y="2339479"/>
            <a:ext cx="8127000" cy="4121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2</a:t>
            </a:r>
            <a:r>
              <a:rPr lang="zh-CN" altLang="en-US" sz="2012" kern="0" dirty="0">
                <a:solidFill>
                  <a:srgbClr val="000000"/>
                </a:solidFill>
                <a:latin typeface="Times New Roman" pitchFamily="65" charset="-122"/>
                <a:ea typeface="宋体" pitchFamily="65" charset="-122"/>
              </a:rPr>
              <a:t>.基因工程育种与杂交育种的原理相同。</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       )</a:t>
            </a:r>
            <a:endParaRPr lang="zh-CN" altLang="en-US" dirty="0"/>
          </a:p>
        </p:txBody>
      </p:sp>
      <p:sp>
        <p:nvSpPr>
          <p:cNvPr id="9" name="TextBox 6">
            <a:extLst>
              <a:ext uri="{FF2B5EF4-FFF2-40B4-BE49-F238E27FC236}">
                <a16:creationId xmlns="" xmlns:a16="http://schemas.microsoft.com/office/drawing/2014/main" id="{98D4691F-BB34-49FB-A2F6-1B63DB671F55}"/>
              </a:ext>
            </a:extLst>
          </p:cNvPr>
          <p:cNvSpPr txBox="1"/>
          <p:nvPr/>
        </p:nvSpPr>
        <p:spPr>
          <a:xfrm>
            <a:off x="500034" y="1446365"/>
            <a:ext cx="8127000" cy="87658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2012" kern="0" dirty="0">
                <a:solidFill>
                  <a:srgbClr val="000000"/>
                </a:solidFill>
                <a:latin typeface="Times New Roman" pitchFamily="65" charset="-122"/>
                <a:ea typeface="宋体" pitchFamily="65" charset="-122"/>
              </a:rPr>
              <a:t>1</a:t>
            </a:r>
            <a:r>
              <a:rPr lang="zh-CN" altLang="en-US" sz="2012" kern="0" dirty="0">
                <a:solidFill>
                  <a:srgbClr val="000000"/>
                </a:solidFill>
                <a:latin typeface="Times New Roman" pitchFamily="65" charset="-122"/>
                <a:ea typeface="宋体" pitchFamily="65" charset="-122"/>
              </a:rPr>
              <a:t>.某染色体上缺失一个碱基对属于基因突变,缺失一个基因属于染色体</a:t>
            </a:r>
            <a:r>
              <a:rPr dirty="0"/>
              <a:t/>
            </a:r>
            <a:br>
              <a:rPr dirty="0"/>
            </a:br>
            <a:r>
              <a:rPr lang="zh-CN" altLang="en-US" sz="2012" kern="0" dirty="0">
                <a:solidFill>
                  <a:srgbClr val="000000"/>
                </a:solidFill>
                <a:latin typeface="Times New Roman" pitchFamily="65" charset="-122"/>
                <a:ea typeface="宋体" pitchFamily="65" charset="-122"/>
              </a:rPr>
              <a:t>变异。</a:t>
            </a:r>
            <a:r>
              <a:rPr lang="zh-CN" altLang="en-US" sz="1574" kern="0" spc="438" dirty="0">
                <a:solidFill>
                  <a:srgbClr val="000000"/>
                </a:solidFill>
                <a:latin typeface="Times New Roman" pitchFamily="65" charset="-122"/>
                <a:ea typeface="宋体" pitchFamily="65" charset="-122"/>
              </a:rPr>
              <a:t> </a:t>
            </a:r>
            <a:r>
              <a:rPr lang="zh-CN" altLang="en-US" sz="2012" kern="0" dirty="0">
                <a:solidFill>
                  <a:srgbClr val="000000"/>
                </a:solidFill>
                <a:latin typeface="Times New Roman" pitchFamily="65" charset="-122"/>
                <a:ea typeface="宋体" pitchFamily="65" charset="-122"/>
              </a:rPr>
              <a:t>(      )</a:t>
            </a:r>
            <a:endParaRPr lang="zh-CN" altLang="en-US" dirty="0"/>
          </a:p>
        </p:txBody>
      </p:sp>
      <p:sp>
        <p:nvSpPr>
          <p:cNvPr id="10" name="矩形 9">
            <a:extLst>
              <a:ext uri="{FF2B5EF4-FFF2-40B4-BE49-F238E27FC236}">
                <a16:creationId xmlns="" xmlns:a16="http://schemas.microsoft.com/office/drawing/2014/main" id="{BB2E099C-B29A-47C1-A4B7-A507AD0451F5}"/>
              </a:ext>
            </a:extLst>
          </p:cNvPr>
          <p:cNvSpPr/>
          <p:nvPr/>
        </p:nvSpPr>
        <p:spPr>
          <a:xfrm>
            <a:off x="1516944" y="1848633"/>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1F6D185E-756C-4702-A6DD-F0B11B94F400}"/>
              </a:ext>
            </a:extLst>
          </p:cNvPr>
          <p:cNvSpPr/>
          <p:nvPr/>
        </p:nvSpPr>
        <p:spPr>
          <a:xfrm>
            <a:off x="5341040" y="2289976"/>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70F10489-7FFD-46DF-8979-79570B2AFBA6}"/>
              </a:ext>
            </a:extLst>
          </p:cNvPr>
          <p:cNvSpPr/>
          <p:nvPr/>
        </p:nvSpPr>
        <p:spPr>
          <a:xfrm>
            <a:off x="3874398" y="3156222"/>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BED761CF-1D10-4A5B-841E-DC0D13BB0E6A}"/>
              </a:ext>
            </a:extLst>
          </p:cNvPr>
          <p:cNvSpPr/>
          <p:nvPr/>
        </p:nvSpPr>
        <p:spPr>
          <a:xfrm>
            <a:off x="7795099" y="3563145"/>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4" name="矩形 13">
            <a:extLst>
              <a:ext uri="{FF2B5EF4-FFF2-40B4-BE49-F238E27FC236}">
                <a16:creationId xmlns="" xmlns:a16="http://schemas.microsoft.com/office/drawing/2014/main" id="{B9F34B39-B173-4416-9706-EFE1CCEABE50}"/>
              </a:ext>
            </a:extLst>
          </p:cNvPr>
          <p:cNvSpPr/>
          <p:nvPr/>
        </p:nvSpPr>
        <p:spPr>
          <a:xfrm>
            <a:off x="7946364" y="4038044"/>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5" name="矩形 14">
            <a:extLst>
              <a:ext uri="{FF2B5EF4-FFF2-40B4-BE49-F238E27FC236}">
                <a16:creationId xmlns="" xmlns:a16="http://schemas.microsoft.com/office/drawing/2014/main" id="{64CFFF7A-8C67-432A-8D61-9BE40A98D299}"/>
              </a:ext>
            </a:extLst>
          </p:cNvPr>
          <p:cNvSpPr/>
          <p:nvPr/>
        </p:nvSpPr>
        <p:spPr>
          <a:xfrm>
            <a:off x="8286776" y="4491839"/>
            <a:ext cx="494304" cy="461665"/>
          </a:xfrm>
          <a:prstGeom prst="rect">
            <a:avLst/>
          </a:prstGeom>
        </p:spPr>
        <p:txBody>
          <a:bodyPr wrap="square">
            <a:spAutoFit/>
          </a:bodyPr>
          <a:lstStyle/>
          <a:p>
            <a:r>
              <a:rPr lang="zh-CN" altLang="en-US" sz="2400" b="1" kern="0" dirty="0">
                <a:solidFill>
                  <a:srgbClr val="FF0000"/>
                </a:solidFill>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8142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559769"/>
          </a:xfrm>
          <a:prstGeom prst="rect">
            <a:avLst/>
          </a:prstGeom>
        </p:spPr>
        <p:txBody>
          <a:bodyPr wrap="square">
            <a:spAutoFit/>
          </a:bodyPr>
          <a:lstStyle/>
          <a:p>
            <a:pPr algn="l">
              <a:lnSpc>
                <a:spcPct val="150000"/>
              </a:lnSpc>
            </a:pPr>
            <a:r>
              <a:rPr lang="zh-CN" altLang="en-US" sz="2400" spc="301"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316207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2933B9C-F488-42BD-B37E-939537451483}"/>
              </a:ext>
            </a:extLst>
          </p:cNvPr>
          <p:cNvSpPr/>
          <p:nvPr/>
        </p:nvSpPr>
        <p:spPr>
          <a:xfrm>
            <a:off x="498764" y="1337818"/>
            <a:ext cx="11591637" cy="4182363"/>
          </a:xfrm>
          <a:prstGeom prst="rect">
            <a:avLst/>
          </a:prstGeom>
        </p:spPr>
        <p:txBody>
          <a:bodyPr wrap="square">
            <a:spAutoFit/>
          </a:bodyPr>
          <a:lstStyle/>
          <a:p>
            <a:pPr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3.3 </a:t>
            </a:r>
            <a:r>
              <a:rPr lang="zh-CN" altLang="zh-CN" kern="100" dirty="0">
                <a:latin typeface="宋体" panose="02010600030101010101" pitchFamily="2" charset="-122"/>
                <a:ea typeface="宋体" panose="02010600030101010101" pitchFamily="2" charset="-122"/>
                <a:cs typeface="Times New Roman" panose="02020603050405020304" pitchFamily="18" charset="0"/>
              </a:rPr>
              <a:t>由突变和基因重组引起的变异是可以遗传的</a:t>
            </a:r>
          </a:p>
          <a:p>
            <a:pPr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    3.3.1 </a:t>
            </a:r>
            <a:r>
              <a:rPr lang="zh-CN" altLang="zh-CN" kern="100" dirty="0">
                <a:latin typeface="宋体" panose="02010600030101010101" pitchFamily="2" charset="-122"/>
                <a:ea typeface="宋体" panose="02010600030101010101" pitchFamily="2" charset="-122"/>
                <a:cs typeface="Times New Roman" panose="02020603050405020304" pitchFamily="18" charset="0"/>
              </a:rPr>
              <a:t>概述碱基的替换、插入或缺失会引发基因序列的改变</a:t>
            </a:r>
          </a:p>
          <a:p>
            <a:pPr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    3.3.2 </a:t>
            </a:r>
            <a:r>
              <a:rPr lang="zh-CN" altLang="zh-CN" kern="100" dirty="0">
                <a:latin typeface="宋体" panose="02010600030101010101" pitchFamily="2" charset="-122"/>
                <a:ea typeface="宋体" panose="02010600030101010101" pitchFamily="2" charset="-122"/>
                <a:cs typeface="Times New Roman" panose="02020603050405020304" pitchFamily="18" charset="0"/>
              </a:rPr>
              <a:t>阐明基因序列的改变有可能导致它所编码的蛋白质及相应的细胞功能发生变化，甚至带来致命的后果</a:t>
            </a:r>
          </a:p>
          <a:p>
            <a:pPr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    3.3.3 </a:t>
            </a:r>
            <a:r>
              <a:rPr lang="zh-CN" altLang="zh-CN" kern="100" dirty="0">
                <a:latin typeface="宋体" panose="02010600030101010101" pitchFamily="2" charset="-122"/>
                <a:ea typeface="宋体" panose="02010600030101010101" pitchFamily="2" charset="-122"/>
                <a:cs typeface="Times New Roman" panose="02020603050405020304" pitchFamily="18" charset="0"/>
              </a:rPr>
              <a:t>描述细胞在某些化学物质、射线以及病毒的作用下，基因突变概率可能提高，而某些基因突变能导致细胞分裂失控，甚至发生癌变</a:t>
            </a:r>
          </a:p>
          <a:p>
            <a:pPr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    3.3.4 </a:t>
            </a:r>
            <a:r>
              <a:rPr lang="zh-CN" altLang="zh-CN" kern="100" dirty="0">
                <a:latin typeface="宋体" panose="02010600030101010101" pitchFamily="2" charset="-122"/>
                <a:ea typeface="宋体" panose="02010600030101010101" pitchFamily="2" charset="-122"/>
                <a:cs typeface="Times New Roman" panose="02020603050405020304" pitchFamily="18" charset="0"/>
              </a:rPr>
              <a:t>阐明进行有性生殖的生物在减数分裂过程中，染色体所发生的自由组合和交叉互换，会导致控制不同性状的基因重组，从而使子代出现变异</a:t>
            </a:r>
          </a:p>
          <a:p>
            <a:pPr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    3.3.5 </a:t>
            </a:r>
            <a:r>
              <a:rPr lang="zh-CN" altLang="zh-CN" kern="100" dirty="0">
                <a:latin typeface="宋体" panose="02010600030101010101" pitchFamily="2" charset="-122"/>
                <a:ea typeface="宋体" panose="02010600030101010101" pitchFamily="2" charset="-122"/>
                <a:cs typeface="Times New Roman" panose="02020603050405020304" pitchFamily="18" charset="0"/>
              </a:rPr>
              <a:t>举例说明染色体结构和数量的变异都可能导致生物性状的改变</a:t>
            </a:r>
          </a:p>
          <a:p>
            <a:pPr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    3.3.6 </a:t>
            </a:r>
            <a:r>
              <a:rPr lang="zh-CN" altLang="zh-CN" kern="100" dirty="0">
                <a:latin typeface="宋体" panose="02010600030101010101" pitchFamily="2" charset="-122"/>
                <a:ea typeface="宋体" panose="02010600030101010101" pitchFamily="2" charset="-122"/>
                <a:cs typeface="Times New Roman" panose="02020603050405020304" pitchFamily="18" charset="0"/>
              </a:rPr>
              <a:t>举例说明人类遗传病是可以检测和预防的概念</a:t>
            </a:r>
            <a:endParaRPr lang="en-US" altLang="zh-CN" kern="100" dirty="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spcAft>
                <a:spcPts val="0"/>
              </a:spcAft>
            </a:pPr>
            <a:r>
              <a:rPr lang="en-US" altLang="zh-CN" dirty="0">
                <a:latin typeface="宋体" panose="02010600030101010101" pitchFamily="2" charset="-122"/>
                <a:ea typeface="宋体" panose="02010600030101010101" pitchFamily="2" charset="-122"/>
              </a:rPr>
              <a:t>    </a:t>
            </a:r>
            <a:endParaRPr lang="zh-CN" altLang="zh-CN"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 xmlns:a16="http://schemas.microsoft.com/office/drawing/2014/main" id="{DADBF292-8BA0-4453-B121-4CAD17E0E811}"/>
              </a:ext>
            </a:extLst>
          </p:cNvPr>
          <p:cNvSpPr/>
          <p:nvPr/>
        </p:nvSpPr>
        <p:spPr>
          <a:xfrm>
            <a:off x="739247" y="315517"/>
            <a:ext cx="1499128" cy="369332"/>
          </a:xfrm>
          <a:prstGeom prst="rect">
            <a:avLst/>
          </a:prstGeom>
        </p:spPr>
        <p:txBody>
          <a:bodyPr wrap="none">
            <a:spAutoFit/>
          </a:bodyPr>
          <a:lstStyle/>
          <a:p>
            <a:r>
              <a:rPr lang="en-US" altLang="zh-CN" b="1" kern="100" dirty="0">
                <a:latin typeface="Times New Roman"/>
                <a:ea typeface="黑体"/>
                <a:cs typeface="Courier New"/>
              </a:rPr>
              <a:t>[</a:t>
            </a:r>
            <a:r>
              <a:rPr lang="zh-CN" altLang="en-US" b="1" kern="100" dirty="0">
                <a:latin typeface="Times New Roman"/>
                <a:ea typeface="黑体"/>
                <a:cs typeface="Times New Roman"/>
              </a:rPr>
              <a:t>课程标准</a:t>
            </a:r>
            <a:r>
              <a:rPr lang="en-US" altLang="zh-CN" b="1" kern="100" dirty="0">
                <a:latin typeface="Times New Roman"/>
                <a:ea typeface="黑体"/>
                <a:cs typeface="Courier New"/>
              </a:rPr>
              <a:t>]</a:t>
            </a:r>
            <a:r>
              <a:rPr lang="zh-CN" altLang="zh-CN" b="1" kern="100" dirty="0">
                <a:latin typeface="Times New Roman"/>
                <a:cs typeface="Times New Roman"/>
              </a:rPr>
              <a:t>　</a:t>
            </a:r>
            <a:endParaRPr lang="zh-CN" altLang="en-US" dirty="0"/>
          </a:p>
        </p:txBody>
      </p:sp>
      <p:sp>
        <p:nvSpPr>
          <p:cNvPr id="7" name="矩形 6">
            <a:extLst>
              <a:ext uri="{FF2B5EF4-FFF2-40B4-BE49-F238E27FC236}">
                <a16:creationId xmlns="" xmlns:a16="http://schemas.microsoft.com/office/drawing/2014/main" id="{CC8422B0-3028-4A5C-AA0A-76389DEDA8B2}"/>
              </a:ext>
            </a:extLst>
          </p:cNvPr>
          <p:cNvSpPr/>
          <p:nvPr/>
        </p:nvSpPr>
        <p:spPr>
          <a:xfrm>
            <a:off x="498764" y="5249637"/>
            <a:ext cx="6096000" cy="369332"/>
          </a:xfrm>
          <a:prstGeom prst="rect">
            <a:avLst/>
          </a:prstGeom>
        </p:spPr>
        <p:txBody>
          <a:bodyPr>
            <a:spAutoFit/>
          </a:bodyPr>
          <a:lstStyle/>
          <a:p>
            <a:pPr algn="just">
              <a:spcAft>
                <a:spcPts val="0"/>
              </a:spcAft>
            </a:pPr>
            <a:r>
              <a:rPr lang="zh-CN" altLang="en-US" kern="100" dirty="0">
                <a:latin typeface="Calibri" panose="020F0502020204030204" pitchFamily="34" charset="0"/>
                <a:ea typeface="宋体" panose="02010600030101010101" pitchFamily="2" charset="-122"/>
                <a:cs typeface="Times New Roman" panose="02020603050405020304" pitchFamily="18" charset="0"/>
              </a:rPr>
              <a:t>活动：</a:t>
            </a:r>
            <a:r>
              <a:rPr lang="zh-CN" altLang="zh-CN" kern="100" dirty="0">
                <a:latin typeface="Calibri" panose="020F0502020204030204" pitchFamily="34" charset="0"/>
                <a:ea typeface="宋体" panose="02010600030101010101" pitchFamily="2" charset="-122"/>
                <a:cs typeface="Times New Roman" panose="02020603050405020304" pitchFamily="18" charset="0"/>
              </a:rPr>
              <a:t>搜集生物变异在育种上应用的事例</a:t>
            </a:r>
            <a:endParaRPr lang="zh-CN" altLang="en-US" dirty="0"/>
          </a:p>
        </p:txBody>
      </p:sp>
    </p:spTree>
    <p:extLst>
      <p:ext uri="{BB962C8B-B14F-4D97-AF65-F5344CB8AC3E}">
        <p14:creationId xmlns:p14="http://schemas.microsoft.com/office/powerpoint/2010/main" val="56627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4BFDCE62-0961-419F-B6F7-DB1290248E03}"/>
              </a:ext>
            </a:extLst>
          </p:cNvPr>
          <p:cNvPicPr>
            <a:picLocks noChangeAspect="1"/>
          </p:cNvPicPr>
          <p:nvPr/>
        </p:nvPicPr>
        <p:blipFill>
          <a:blip r:embed="rId2"/>
          <a:stretch>
            <a:fillRect/>
          </a:stretch>
        </p:blipFill>
        <p:spPr>
          <a:xfrm>
            <a:off x="1504959" y="1309227"/>
            <a:ext cx="9182081" cy="2119773"/>
          </a:xfrm>
          <a:prstGeom prst="rect">
            <a:avLst/>
          </a:prstGeom>
        </p:spPr>
      </p:pic>
      <p:sp>
        <p:nvSpPr>
          <p:cNvPr id="5" name="矩形 4">
            <a:extLst>
              <a:ext uri="{FF2B5EF4-FFF2-40B4-BE49-F238E27FC236}">
                <a16:creationId xmlns="" xmlns:a16="http://schemas.microsoft.com/office/drawing/2014/main" id="{5ABC57B6-16AA-4CCA-8ABF-E18028ECA0B4}"/>
              </a:ext>
            </a:extLst>
          </p:cNvPr>
          <p:cNvSpPr/>
          <p:nvPr/>
        </p:nvSpPr>
        <p:spPr>
          <a:xfrm>
            <a:off x="471392" y="389408"/>
            <a:ext cx="1963999" cy="369332"/>
          </a:xfrm>
          <a:prstGeom prst="rect">
            <a:avLst/>
          </a:prstGeom>
        </p:spPr>
        <p:txBody>
          <a:bodyPr wrap="none">
            <a:spAutoFit/>
          </a:bodyPr>
          <a:lstStyle/>
          <a:p>
            <a:r>
              <a:rPr lang="en-US" altLang="zh-CN" b="1" kern="100" dirty="0">
                <a:latin typeface="Times New Roman"/>
                <a:ea typeface="黑体"/>
                <a:cs typeface="Courier New"/>
              </a:rPr>
              <a:t>[</a:t>
            </a:r>
            <a:r>
              <a:rPr lang="zh-CN" altLang="en-US" b="1" kern="100" dirty="0">
                <a:latin typeface="Times New Roman"/>
                <a:ea typeface="黑体"/>
                <a:cs typeface="Times New Roman"/>
              </a:rPr>
              <a:t>学业水平考试</a:t>
            </a:r>
            <a:r>
              <a:rPr lang="en-US" altLang="zh-CN" b="1" kern="100" dirty="0">
                <a:latin typeface="Times New Roman"/>
                <a:ea typeface="黑体"/>
                <a:cs typeface="Courier New"/>
              </a:rPr>
              <a:t>]</a:t>
            </a:r>
            <a:r>
              <a:rPr lang="zh-CN" altLang="zh-CN" b="1" kern="100" dirty="0">
                <a:latin typeface="Times New Roman"/>
                <a:cs typeface="Times New Roman"/>
              </a:rPr>
              <a:t>　</a:t>
            </a:r>
            <a:endParaRPr lang="zh-CN" altLang="en-US" dirty="0"/>
          </a:p>
        </p:txBody>
      </p:sp>
      <p:sp>
        <p:nvSpPr>
          <p:cNvPr id="6" name="矩形 5">
            <a:extLst>
              <a:ext uri="{FF2B5EF4-FFF2-40B4-BE49-F238E27FC236}">
                <a16:creationId xmlns="" xmlns:a16="http://schemas.microsoft.com/office/drawing/2014/main" id="{14FCE2BD-A0F5-4DFA-8BA5-1C9359A1FBCD}"/>
              </a:ext>
            </a:extLst>
          </p:cNvPr>
          <p:cNvSpPr/>
          <p:nvPr/>
        </p:nvSpPr>
        <p:spPr>
          <a:xfrm>
            <a:off x="914462" y="4042131"/>
            <a:ext cx="10464649" cy="7246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en-US" altLang="zh-CN" sz="1740" dirty="0">
                <a:solidFill>
                  <a:srgbClr val="062714"/>
                </a:solidFill>
                <a:latin typeface="微软雅黑" pitchFamily="34" charset="-122"/>
                <a:ea typeface="微软雅黑" pitchFamily="34" charset="-122"/>
              </a:rPr>
              <a:t>2.</a:t>
            </a:r>
            <a:r>
              <a:rPr lang="zh-CN" altLang="en-US" sz="1740" dirty="0">
                <a:solidFill>
                  <a:srgbClr val="062714"/>
                </a:solidFill>
                <a:latin typeface="微软雅黑" pitchFamily="34" charset="-122"/>
                <a:ea typeface="微软雅黑" pitchFamily="34" charset="-122"/>
              </a:rPr>
              <a:t> </a:t>
            </a:r>
            <a:r>
              <a:rPr lang="zh-CN" altLang="zh-CN" sz="1740" dirty="0">
                <a:solidFill>
                  <a:srgbClr val="062714"/>
                </a:solidFill>
                <a:latin typeface="微软雅黑" pitchFamily="34" charset="-122"/>
                <a:ea typeface="微软雅黑" pitchFamily="34" charset="-122"/>
              </a:rPr>
              <a:t>基于证据，论证可遗传的变异来自基因重组、基因突变和染色体变异（科学思维、科学探究）；</a:t>
            </a:r>
            <a:endParaRPr lang="zh-CN" altLang="en-US" sz="1740" dirty="0">
              <a:solidFill>
                <a:srgbClr val="062714"/>
              </a:solidFill>
              <a:latin typeface="微软雅黑" pitchFamily="34" charset="-122"/>
              <a:ea typeface="微软雅黑" pitchFamily="34" charset="-122"/>
            </a:endParaRPr>
          </a:p>
          <a:p>
            <a:pPr eaLnBrk="0" hangingPunct="0">
              <a:lnSpc>
                <a:spcPct val="120000"/>
              </a:lnSpc>
              <a:spcBef>
                <a:spcPct val="0"/>
              </a:spcBef>
            </a:pPr>
            <a:r>
              <a:rPr lang="en-US" altLang="zh-CN" sz="1740" dirty="0">
                <a:solidFill>
                  <a:srgbClr val="062714"/>
                </a:solidFill>
                <a:latin typeface="微软雅黑" pitchFamily="34" charset="-122"/>
                <a:ea typeface="微软雅黑" pitchFamily="34" charset="-122"/>
              </a:rPr>
              <a:t>3.</a:t>
            </a:r>
            <a:r>
              <a:rPr lang="zh-CN" altLang="en-US" sz="1740" dirty="0">
                <a:solidFill>
                  <a:srgbClr val="062714"/>
                </a:solidFill>
                <a:latin typeface="微软雅黑" pitchFamily="34" charset="-122"/>
                <a:ea typeface="微软雅黑" pitchFamily="34" charset="-122"/>
              </a:rPr>
              <a:t> </a:t>
            </a:r>
            <a:r>
              <a:rPr lang="zh-CN" altLang="zh-CN" sz="1740" dirty="0">
                <a:solidFill>
                  <a:srgbClr val="062714"/>
                </a:solidFill>
                <a:latin typeface="微软雅黑" pitchFamily="34" charset="-122"/>
                <a:ea typeface="微软雅黑" pitchFamily="34" charset="-122"/>
              </a:rPr>
              <a:t>运用遗传与变异的观点，解析常规遗传学技术在现实生产生活中的应用（生命观念、社会责任）</a:t>
            </a:r>
            <a:r>
              <a:rPr lang="zh-CN" altLang="en-US" sz="1740" dirty="0">
                <a:solidFill>
                  <a:srgbClr val="062714"/>
                </a:solidFill>
                <a:latin typeface="微软雅黑" pitchFamily="34" charset="-122"/>
                <a:ea typeface="微软雅黑" pitchFamily="34" charset="-122"/>
              </a:rPr>
              <a:t>。</a:t>
            </a:r>
            <a:endParaRPr lang="zh-CN" altLang="zh-CN" sz="1740" dirty="0">
              <a:solidFill>
                <a:srgbClr val="062714"/>
              </a:solidFill>
              <a:latin typeface="微软雅黑" pitchFamily="34" charset="-122"/>
              <a:ea typeface="微软雅黑" pitchFamily="34" charset="-122"/>
            </a:endParaRPr>
          </a:p>
        </p:txBody>
      </p:sp>
      <p:sp>
        <p:nvSpPr>
          <p:cNvPr id="2" name="文本框 1">
            <a:extLst>
              <a:ext uri="{FF2B5EF4-FFF2-40B4-BE49-F238E27FC236}">
                <a16:creationId xmlns="" xmlns:a16="http://schemas.microsoft.com/office/drawing/2014/main" id="{36F3EB3F-CEDC-4CDB-946E-57A2C7DA5C8D}"/>
              </a:ext>
            </a:extLst>
          </p:cNvPr>
          <p:cNvSpPr txBox="1"/>
          <p:nvPr/>
        </p:nvSpPr>
        <p:spPr>
          <a:xfrm>
            <a:off x="64655" y="3857465"/>
            <a:ext cx="646331" cy="369332"/>
          </a:xfrm>
          <a:prstGeom prst="rect">
            <a:avLst/>
          </a:prstGeom>
          <a:noFill/>
        </p:spPr>
        <p:txBody>
          <a:bodyPr wrap="none" rtlCol="0">
            <a:spAutoFit/>
          </a:bodyPr>
          <a:lstStyle/>
          <a:p>
            <a:r>
              <a:rPr lang="zh-CN" altLang="en-US" dirty="0">
                <a:solidFill>
                  <a:srgbClr val="FF0000"/>
                </a:solidFill>
              </a:rPr>
              <a:t>思维</a:t>
            </a:r>
          </a:p>
        </p:txBody>
      </p:sp>
      <p:sp>
        <p:nvSpPr>
          <p:cNvPr id="7" name="文本框 6">
            <a:extLst>
              <a:ext uri="{FF2B5EF4-FFF2-40B4-BE49-F238E27FC236}">
                <a16:creationId xmlns="" xmlns:a16="http://schemas.microsoft.com/office/drawing/2014/main" id="{35DA6A82-4D3C-43AF-8934-E2F48D367F0F}"/>
              </a:ext>
            </a:extLst>
          </p:cNvPr>
          <p:cNvSpPr txBox="1"/>
          <p:nvPr/>
        </p:nvSpPr>
        <p:spPr>
          <a:xfrm>
            <a:off x="8631382" y="5133560"/>
            <a:ext cx="1107996" cy="369332"/>
          </a:xfrm>
          <a:prstGeom prst="rect">
            <a:avLst/>
          </a:prstGeom>
          <a:noFill/>
        </p:spPr>
        <p:txBody>
          <a:bodyPr wrap="none" rtlCol="0">
            <a:spAutoFit/>
          </a:bodyPr>
          <a:lstStyle/>
          <a:p>
            <a:r>
              <a:rPr lang="zh-CN" altLang="en-US" dirty="0">
                <a:solidFill>
                  <a:srgbClr val="FF0000"/>
                </a:solidFill>
              </a:rPr>
              <a:t>核心素养</a:t>
            </a:r>
          </a:p>
        </p:txBody>
      </p:sp>
      <p:sp>
        <p:nvSpPr>
          <p:cNvPr id="8" name="箭头: 右 7">
            <a:extLst>
              <a:ext uri="{FF2B5EF4-FFF2-40B4-BE49-F238E27FC236}">
                <a16:creationId xmlns="" xmlns:a16="http://schemas.microsoft.com/office/drawing/2014/main" id="{A2A32570-18BB-4EBD-827E-55480FD9172C}"/>
              </a:ext>
            </a:extLst>
          </p:cNvPr>
          <p:cNvSpPr/>
          <p:nvPr/>
        </p:nvSpPr>
        <p:spPr>
          <a:xfrm rot="16200000">
            <a:off x="9097634" y="4945693"/>
            <a:ext cx="221857" cy="122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
            <a:extLst>
              <a:ext uri="{FF2B5EF4-FFF2-40B4-BE49-F238E27FC236}">
                <a16:creationId xmlns="" xmlns:a16="http://schemas.microsoft.com/office/drawing/2014/main" id="{9DC54B22-3605-4BD8-ADF8-9A8C0FE47900}"/>
              </a:ext>
            </a:extLst>
          </p:cNvPr>
          <p:cNvSpPr>
            <a:spLocks noChangeArrowheads="1"/>
          </p:cNvSpPr>
          <p:nvPr/>
        </p:nvSpPr>
        <p:spPr bwMode="auto">
          <a:xfrm>
            <a:off x="914462" y="3625453"/>
            <a:ext cx="7540294" cy="3864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en-US" altLang="zh-CN" sz="1740" dirty="0">
                <a:solidFill>
                  <a:srgbClr val="062714"/>
                </a:solidFill>
                <a:latin typeface="微软雅黑" pitchFamily="34" charset="-122"/>
                <a:ea typeface="微软雅黑" pitchFamily="34" charset="-122"/>
              </a:rPr>
              <a:t>1.</a:t>
            </a:r>
            <a:r>
              <a:rPr lang="zh-CN" altLang="en-US" sz="1740" dirty="0">
                <a:solidFill>
                  <a:srgbClr val="062714"/>
                </a:solidFill>
                <a:latin typeface="微软雅黑" pitchFamily="34" charset="-122"/>
                <a:ea typeface="微软雅黑" pitchFamily="34" charset="-122"/>
              </a:rPr>
              <a:t>基因突变与基因重组、染色体变异的区别、基因重组与易位的区别</a:t>
            </a:r>
          </a:p>
        </p:txBody>
      </p:sp>
      <p:sp>
        <p:nvSpPr>
          <p:cNvPr id="10" name="左大括号 9">
            <a:extLst>
              <a:ext uri="{FF2B5EF4-FFF2-40B4-BE49-F238E27FC236}">
                <a16:creationId xmlns="" xmlns:a16="http://schemas.microsoft.com/office/drawing/2014/main" id="{17286075-B82E-4127-9D7E-6D4AEE992F51}"/>
              </a:ext>
            </a:extLst>
          </p:cNvPr>
          <p:cNvSpPr/>
          <p:nvPr/>
        </p:nvSpPr>
        <p:spPr>
          <a:xfrm>
            <a:off x="710986" y="3818679"/>
            <a:ext cx="286541" cy="4081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71641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31092BEE-0EF2-4EC7-A72F-C7EE4FE94822}"/>
              </a:ext>
            </a:extLst>
          </p:cNvPr>
          <p:cNvSpPr/>
          <p:nvPr/>
        </p:nvSpPr>
        <p:spPr>
          <a:xfrm>
            <a:off x="4149725" y="363538"/>
            <a:ext cx="3892550" cy="584200"/>
          </a:xfrm>
          <a:prstGeom prst="rect">
            <a:avLst/>
          </a:prstGeom>
        </p:spPr>
        <p:txBody>
          <a:bodyPr wrap="none">
            <a:spAutoFit/>
          </a:bodyPr>
          <a:lstStyle/>
          <a:p>
            <a:pPr algn="ctr" fontAlgn="auto">
              <a:spcBef>
                <a:spcPts val="0"/>
              </a:spcBef>
              <a:spcAft>
                <a:spcPts val="0"/>
              </a:spcAft>
              <a:tabLst>
                <a:tab pos="2430780" algn="l"/>
              </a:tabLst>
              <a:defRPr/>
            </a:pPr>
            <a:r>
              <a:rPr lang="zh-CN" altLang="zh-CN" sz="3200" b="1" kern="100" dirty="0">
                <a:latin typeface="Times New Roman"/>
                <a:ea typeface="+mn-ea"/>
                <a:cs typeface="Times New Roman"/>
              </a:rPr>
              <a:t>知识主线　思维串联</a:t>
            </a:r>
            <a:endParaRPr lang="zh-CN" altLang="zh-CN" sz="1200" kern="100" dirty="0">
              <a:latin typeface="宋体"/>
              <a:ea typeface="+mn-ea"/>
              <a:cs typeface="Courier New"/>
            </a:endParaRPr>
          </a:p>
        </p:txBody>
      </p:sp>
      <p:pic>
        <p:nvPicPr>
          <p:cNvPr id="5" name="Picture 2" descr="F:\课件 勿动\2020版 创新设计 二轮专题复习 学生用书 生物 新高考\1Z111X.tif">
            <a:extLst>
              <a:ext uri="{FF2B5EF4-FFF2-40B4-BE49-F238E27FC236}">
                <a16:creationId xmlns="" xmlns:a16="http://schemas.microsoft.com/office/drawing/2014/main" id="{BFD460DB-F8C9-4D4D-88B2-AFBE965F9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3475" y="1222232"/>
            <a:ext cx="9925050"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 xmlns:a16="http://schemas.microsoft.com/office/drawing/2014/main" id="{B2E640A6-7E1B-4A3B-A76D-371C21B36973}"/>
              </a:ext>
            </a:extLst>
          </p:cNvPr>
          <p:cNvSpPr/>
          <p:nvPr/>
        </p:nvSpPr>
        <p:spPr>
          <a:xfrm>
            <a:off x="1034473" y="3611418"/>
            <a:ext cx="5209309" cy="309418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 xmlns:a16="http://schemas.microsoft.com/office/drawing/2014/main" id="{A7C49175-6A1B-4685-93AA-C3F43335FF46}"/>
              </a:ext>
            </a:extLst>
          </p:cNvPr>
          <p:cNvSpPr>
            <a:spLocks noChangeArrowheads="1"/>
          </p:cNvSpPr>
          <p:nvPr/>
        </p:nvSpPr>
        <p:spPr bwMode="auto">
          <a:xfrm>
            <a:off x="1971892" y="3611418"/>
            <a:ext cx="6842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300" b="1" dirty="0">
                <a:solidFill>
                  <a:srgbClr val="FF0000"/>
                </a:solidFill>
                <a:latin typeface="Times New Roman" panose="02020603050405020304" pitchFamily="18" charset="0"/>
                <a:cs typeface="Times New Roman" panose="02020603050405020304" pitchFamily="18" charset="0"/>
              </a:rPr>
              <a:t>低频性</a:t>
            </a:r>
            <a:endParaRPr lang="zh-CN" altLang="en-US" sz="1300" dirty="0">
              <a:latin typeface="Calibri" panose="020F0502020204030204" pitchFamily="34" charset="0"/>
            </a:endParaRPr>
          </a:p>
        </p:txBody>
      </p:sp>
      <p:sp>
        <p:nvSpPr>
          <p:cNvPr id="9" name="矩形 8">
            <a:extLst>
              <a:ext uri="{FF2B5EF4-FFF2-40B4-BE49-F238E27FC236}">
                <a16:creationId xmlns="" xmlns:a16="http://schemas.microsoft.com/office/drawing/2014/main" id="{B085138F-F736-4BD4-BD48-9CA7CE4BEBA9}"/>
              </a:ext>
            </a:extLst>
          </p:cNvPr>
          <p:cNvSpPr>
            <a:spLocks noChangeArrowheads="1"/>
          </p:cNvSpPr>
          <p:nvPr/>
        </p:nvSpPr>
        <p:spPr bwMode="auto">
          <a:xfrm>
            <a:off x="3078379" y="4582968"/>
            <a:ext cx="13509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300" b="1" dirty="0">
                <a:solidFill>
                  <a:srgbClr val="FF0000"/>
                </a:solidFill>
                <a:latin typeface="Times New Roman" panose="02020603050405020304" pitchFamily="18" charset="0"/>
                <a:cs typeface="Times New Roman" panose="02020603050405020304" pitchFamily="18" charset="0"/>
              </a:rPr>
              <a:t>减</a:t>
            </a:r>
            <a:r>
              <a:rPr lang="en-US" altLang="zh-CN" sz="1300" b="1" dirty="0">
                <a:solidFill>
                  <a:srgbClr val="FF0000"/>
                </a:solidFill>
                <a:latin typeface="宋体" panose="02010600030101010101" pitchFamily="2" charset="-122"/>
                <a:cs typeface="Times New Roman" panose="02020603050405020304" pitchFamily="18" charset="0"/>
              </a:rPr>
              <a:t>Ⅰ</a:t>
            </a:r>
            <a:r>
              <a:rPr lang="zh-CN" altLang="zh-CN" sz="1300" b="1" dirty="0">
                <a:solidFill>
                  <a:srgbClr val="FF0000"/>
                </a:solidFill>
                <a:latin typeface="Times New Roman" panose="02020603050405020304" pitchFamily="18" charset="0"/>
                <a:cs typeface="Times New Roman" panose="02020603050405020304" pitchFamily="18" charset="0"/>
              </a:rPr>
              <a:t>前期和后期</a:t>
            </a:r>
            <a:endParaRPr lang="zh-CN" altLang="en-US" sz="1300" dirty="0">
              <a:latin typeface="Calibri" panose="020F0502020204030204" pitchFamily="34" charset="0"/>
            </a:endParaRPr>
          </a:p>
        </p:txBody>
      </p:sp>
      <p:sp>
        <p:nvSpPr>
          <p:cNvPr id="10" name="矩形 9">
            <a:extLst>
              <a:ext uri="{FF2B5EF4-FFF2-40B4-BE49-F238E27FC236}">
                <a16:creationId xmlns="" xmlns:a16="http://schemas.microsoft.com/office/drawing/2014/main" id="{FBE3AE6F-AB7A-4AFD-8A47-FC571299F0DA}"/>
              </a:ext>
            </a:extLst>
          </p:cNvPr>
          <p:cNvSpPr>
            <a:spLocks noChangeArrowheads="1"/>
          </p:cNvSpPr>
          <p:nvPr/>
        </p:nvSpPr>
        <p:spPr bwMode="auto">
          <a:xfrm>
            <a:off x="1998879" y="6165705"/>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b="1">
                <a:solidFill>
                  <a:srgbClr val="FF0000"/>
                </a:solidFill>
                <a:latin typeface="Times New Roman" panose="02020603050405020304" pitchFamily="18" charset="0"/>
                <a:cs typeface="Times New Roman" panose="02020603050405020304" pitchFamily="18" charset="0"/>
              </a:rPr>
              <a:t>染色体组</a:t>
            </a:r>
            <a:endParaRPr lang="zh-CN" altLang="en-US" sz="1300">
              <a:latin typeface="Calibri" panose="020F0502020204030204" pitchFamily="34" charset="0"/>
            </a:endParaRPr>
          </a:p>
        </p:txBody>
      </p:sp>
      <p:sp>
        <p:nvSpPr>
          <p:cNvPr id="11" name="矩形 10">
            <a:extLst>
              <a:ext uri="{FF2B5EF4-FFF2-40B4-BE49-F238E27FC236}">
                <a16:creationId xmlns="" xmlns:a16="http://schemas.microsoft.com/office/drawing/2014/main" id="{4F17977D-279C-4569-ACB6-C6444700FFA6}"/>
              </a:ext>
            </a:extLst>
          </p:cNvPr>
          <p:cNvSpPr/>
          <p:nvPr/>
        </p:nvSpPr>
        <p:spPr>
          <a:xfrm>
            <a:off x="5951970" y="5886305"/>
            <a:ext cx="2992005" cy="438295"/>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210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 xmlns:a16="http://schemas.microsoft.com/office/drawing/2014/main" id="{72B588FF-A14F-4A44-BD31-331B14C3780C}"/>
              </a:ext>
            </a:extLst>
          </p:cNvPr>
          <p:cNvSpPr>
            <a:spLocks noChangeArrowheads="1"/>
          </p:cNvSpPr>
          <p:nvPr/>
        </p:nvSpPr>
        <p:spPr bwMode="auto">
          <a:xfrm>
            <a:off x="1544208" y="1656520"/>
            <a:ext cx="1477145" cy="7571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3600" dirty="0">
                <a:solidFill>
                  <a:srgbClr val="062714"/>
                </a:solidFill>
                <a:latin typeface="微软雅黑" pitchFamily="34" charset="-122"/>
                <a:ea typeface="微软雅黑" pitchFamily="34" charset="-122"/>
              </a:rPr>
              <a:t>原  理</a:t>
            </a:r>
          </a:p>
        </p:txBody>
      </p:sp>
      <p:sp>
        <p:nvSpPr>
          <p:cNvPr id="7" name="Rectangle 2">
            <a:extLst>
              <a:ext uri="{FF2B5EF4-FFF2-40B4-BE49-F238E27FC236}">
                <a16:creationId xmlns="" xmlns:a16="http://schemas.microsoft.com/office/drawing/2014/main" id="{C2F82075-3ADA-43BB-847A-716DB6989680}"/>
              </a:ext>
            </a:extLst>
          </p:cNvPr>
          <p:cNvSpPr>
            <a:spLocks noChangeArrowheads="1"/>
          </p:cNvSpPr>
          <p:nvPr/>
        </p:nvSpPr>
        <p:spPr bwMode="auto">
          <a:xfrm>
            <a:off x="8134188" y="1633526"/>
            <a:ext cx="1477145" cy="7571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3600" dirty="0">
                <a:solidFill>
                  <a:srgbClr val="062714"/>
                </a:solidFill>
                <a:latin typeface="微软雅黑" pitchFamily="34" charset="-122"/>
                <a:ea typeface="微软雅黑" pitchFamily="34" charset="-122"/>
              </a:rPr>
              <a:t>应用</a:t>
            </a:r>
          </a:p>
        </p:txBody>
      </p:sp>
      <p:cxnSp>
        <p:nvCxnSpPr>
          <p:cNvPr id="8" name="直线箭头连接符 55">
            <a:extLst>
              <a:ext uri="{FF2B5EF4-FFF2-40B4-BE49-F238E27FC236}">
                <a16:creationId xmlns="" xmlns:a16="http://schemas.microsoft.com/office/drawing/2014/main" id="{23F8F1D1-E0CB-49A3-92AF-74107CD061B0}"/>
              </a:ext>
            </a:extLst>
          </p:cNvPr>
          <p:cNvCxnSpPr/>
          <p:nvPr/>
        </p:nvCxnSpPr>
        <p:spPr>
          <a:xfrm flipV="1">
            <a:off x="3024234" y="2012091"/>
            <a:ext cx="4736716" cy="18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 xmlns:a16="http://schemas.microsoft.com/office/drawing/2014/main" id="{A824FACA-FA9D-4D46-B52C-7C814185CBE7}"/>
              </a:ext>
            </a:extLst>
          </p:cNvPr>
          <p:cNvSpPr>
            <a:spLocks noChangeArrowheads="1"/>
          </p:cNvSpPr>
          <p:nvPr/>
        </p:nvSpPr>
        <p:spPr bwMode="auto">
          <a:xfrm>
            <a:off x="4489116" y="1633526"/>
            <a:ext cx="1296821" cy="4136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1740" dirty="0">
                <a:solidFill>
                  <a:srgbClr val="FF0000"/>
                </a:solidFill>
                <a:latin typeface="微软雅黑" pitchFamily="34" charset="-122"/>
                <a:ea typeface="微软雅黑" pitchFamily="34" charset="-122"/>
              </a:rPr>
              <a:t>社会责任</a:t>
            </a:r>
          </a:p>
        </p:txBody>
      </p:sp>
      <p:sp>
        <p:nvSpPr>
          <p:cNvPr id="11" name="Rectangle 2">
            <a:extLst>
              <a:ext uri="{FF2B5EF4-FFF2-40B4-BE49-F238E27FC236}">
                <a16:creationId xmlns="" xmlns:a16="http://schemas.microsoft.com/office/drawing/2014/main" id="{AE35F797-7C87-49C1-AC95-189FC10B870E}"/>
              </a:ext>
            </a:extLst>
          </p:cNvPr>
          <p:cNvSpPr>
            <a:spLocks noChangeArrowheads="1"/>
          </p:cNvSpPr>
          <p:nvPr/>
        </p:nvSpPr>
        <p:spPr bwMode="auto">
          <a:xfrm>
            <a:off x="8247230" y="2345833"/>
            <a:ext cx="1296821" cy="3864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1740" dirty="0">
                <a:solidFill>
                  <a:srgbClr val="FF0000"/>
                </a:solidFill>
                <a:latin typeface="微软雅黑" pitchFamily="34" charset="-122"/>
                <a:ea typeface="微软雅黑" pitchFamily="34" charset="-122"/>
              </a:rPr>
              <a:t>杂交育种</a:t>
            </a:r>
          </a:p>
        </p:txBody>
      </p:sp>
      <p:sp>
        <p:nvSpPr>
          <p:cNvPr id="12" name="Rectangle 2">
            <a:extLst>
              <a:ext uri="{FF2B5EF4-FFF2-40B4-BE49-F238E27FC236}">
                <a16:creationId xmlns="" xmlns:a16="http://schemas.microsoft.com/office/drawing/2014/main" id="{7194F42E-A252-4512-A8F1-D6052CD53A9F}"/>
              </a:ext>
            </a:extLst>
          </p:cNvPr>
          <p:cNvSpPr>
            <a:spLocks noChangeArrowheads="1"/>
          </p:cNvSpPr>
          <p:nvPr/>
        </p:nvSpPr>
        <p:spPr bwMode="auto">
          <a:xfrm>
            <a:off x="8247230" y="3128927"/>
            <a:ext cx="1296821" cy="3864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1740" dirty="0">
                <a:solidFill>
                  <a:srgbClr val="00B050"/>
                </a:solidFill>
                <a:latin typeface="微软雅黑" pitchFamily="34" charset="-122"/>
                <a:ea typeface="微软雅黑" pitchFamily="34" charset="-122"/>
              </a:rPr>
              <a:t>诱变育种</a:t>
            </a:r>
          </a:p>
        </p:txBody>
      </p:sp>
      <p:sp>
        <p:nvSpPr>
          <p:cNvPr id="13" name="Rectangle 2">
            <a:extLst>
              <a:ext uri="{FF2B5EF4-FFF2-40B4-BE49-F238E27FC236}">
                <a16:creationId xmlns="" xmlns:a16="http://schemas.microsoft.com/office/drawing/2014/main" id="{75601542-203E-4C3D-8D94-8CDDB4C2ADE7}"/>
              </a:ext>
            </a:extLst>
          </p:cNvPr>
          <p:cNvSpPr>
            <a:spLocks noChangeArrowheads="1"/>
          </p:cNvSpPr>
          <p:nvPr/>
        </p:nvSpPr>
        <p:spPr bwMode="auto">
          <a:xfrm>
            <a:off x="8139703" y="2678623"/>
            <a:ext cx="1296821" cy="3864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1740" dirty="0">
                <a:solidFill>
                  <a:srgbClr val="FF0000"/>
                </a:solidFill>
                <a:latin typeface="微软雅黑" pitchFamily="34" charset="-122"/>
                <a:ea typeface="微软雅黑" pitchFamily="34" charset="-122"/>
              </a:rPr>
              <a:t>转基因育种</a:t>
            </a:r>
          </a:p>
        </p:txBody>
      </p:sp>
      <p:sp>
        <p:nvSpPr>
          <p:cNvPr id="14" name="Rectangle 2">
            <a:extLst>
              <a:ext uri="{FF2B5EF4-FFF2-40B4-BE49-F238E27FC236}">
                <a16:creationId xmlns="" xmlns:a16="http://schemas.microsoft.com/office/drawing/2014/main" id="{12CEA84A-BB3D-4AF2-A594-9A2E2141A78C}"/>
              </a:ext>
            </a:extLst>
          </p:cNvPr>
          <p:cNvSpPr>
            <a:spLocks noChangeArrowheads="1"/>
          </p:cNvSpPr>
          <p:nvPr/>
        </p:nvSpPr>
        <p:spPr bwMode="auto">
          <a:xfrm>
            <a:off x="8181545" y="3628566"/>
            <a:ext cx="1296821" cy="3864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1740" dirty="0">
                <a:solidFill>
                  <a:srgbClr val="7030A0"/>
                </a:solidFill>
                <a:latin typeface="微软雅黑" pitchFamily="34" charset="-122"/>
                <a:ea typeface="微软雅黑" pitchFamily="34" charset="-122"/>
              </a:rPr>
              <a:t>多倍体育种</a:t>
            </a:r>
          </a:p>
        </p:txBody>
      </p:sp>
      <p:sp>
        <p:nvSpPr>
          <p:cNvPr id="15" name="Rectangle 2">
            <a:extLst>
              <a:ext uri="{FF2B5EF4-FFF2-40B4-BE49-F238E27FC236}">
                <a16:creationId xmlns="" xmlns:a16="http://schemas.microsoft.com/office/drawing/2014/main" id="{BFDA6A95-4A93-4825-AF20-4A8DD5F88886}"/>
              </a:ext>
            </a:extLst>
          </p:cNvPr>
          <p:cNvSpPr>
            <a:spLocks noChangeArrowheads="1"/>
          </p:cNvSpPr>
          <p:nvPr/>
        </p:nvSpPr>
        <p:spPr bwMode="auto">
          <a:xfrm>
            <a:off x="8181546" y="4185853"/>
            <a:ext cx="1296821" cy="3864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1740" dirty="0">
                <a:solidFill>
                  <a:srgbClr val="7030A0"/>
                </a:solidFill>
                <a:latin typeface="微软雅黑" pitchFamily="34" charset="-122"/>
                <a:ea typeface="微软雅黑" pitchFamily="34" charset="-122"/>
              </a:rPr>
              <a:t>单倍体育种</a:t>
            </a:r>
          </a:p>
        </p:txBody>
      </p:sp>
      <p:sp>
        <p:nvSpPr>
          <p:cNvPr id="16" name="Rectangle 2">
            <a:extLst>
              <a:ext uri="{FF2B5EF4-FFF2-40B4-BE49-F238E27FC236}">
                <a16:creationId xmlns="" xmlns:a16="http://schemas.microsoft.com/office/drawing/2014/main" id="{BF4362EB-09EA-492C-ADE5-7DA972875A9F}"/>
              </a:ext>
            </a:extLst>
          </p:cNvPr>
          <p:cNvSpPr>
            <a:spLocks noChangeArrowheads="1"/>
          </p:cNvSpPr>
          <p:nvPr/>
        </p:nvSpPr>
        <p:spPr bwMode="auto">
          <a:xfrm>
            <a:off x="1768481" y="3187434"/>
            <a:ext cx="3505788" cy="3864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1740" dirty="0">
                <a:solidFill>
                  <a:srgbClr val="00B050"/>
                </a:solidFill>
                <a:latin typeface="微软雅黑" pitchFamily="34" charset="-122"/>
                <a:ea typeface="微软雅黑" pitchFamily="34" charset="-122"/>
              </a:rPr>
              <a:t>基因突变</a:t>
            </a:r>
          </a:p>
        </p:txBody>
      </p:sp>
      <p:sp>
        <p:nvSpPr>
          <p:cNvPr id="17" name="Rectangle 7">
            <a:extLst>
              <a:ext uri="{FF2B5EF4-FFF2-40B4-BE49-F238E27FC236}">
                <a16:creationId xmlns="" xmlns:a16="http://schemas.microsoft.com/office/drawing/2014/main" id="{31981FD2-DBC2-4FA3-87D1-AA58B730CAFB}"/>
              </a:ext>
            </a:extLst>
          </p:cNvPr>
          <p:cNvSpPr>
            <a:spLocks noChangeArrowheads="1"/>
          </p:cNvSpPr>
          <p:nvPr/>
        </p:nvSpPr>
        <p:spPr bwMode="auto">
          <a:xfrm>
            <a:off x="1646089" y="2547354"/>
            <a:ext cx="1200991" cy="3864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1740" dirty="0">
                <a:solidFill>
                  <a:srgbClr val="FF0000"/>
                </a:solidFill>
                <a:latin typeface="微软雅黑" pitchFamily="34" charset="-122"/>
                <a:ea typeface="微软雅黑" pitchFamily="34" charset="-122"/>
              </a:rPr>
              <a:t>基因重组</a:t>
            </a:r>
          </a:p>
        </p:txBody>
      </p:sp>
      <p:sp>
        <p:nvSpPr>
          <p:cNvPr id="18" name="Rectangle 8">
            <a:extLst>
              <a:ext uri="{FF2B5EF4-FFF2-40B4-BE49-F238E27FC236}">
                <a16:creationId xmlns="" xmlns:a16="http://schemas.microsoft.com/office/drawing/2014/main" id="{85824E8A-A921-490C-B4DC-E23C70E24C48}"/>
              </a:ext>
            </a:extLst>
          </p:cNvPr>
          <p:cNvSpPr>
            <a:spLocks noChangeArrowheads="1"/>
          </p:cNvSpPr>
          <p:nvPr/>
        </p:nvSpPr>
        <p:spPr bwMode="auto">
          <a:xfrm>
            <a:off x="1646089" y="3915863"/>
            <a:ext cx="1445773" cy="3864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a:spAutoFit/>
          </a:bodyPr>
          <a:lstStyle/>
          <a:p>
            <a:pPr eaLnBrk="0" hangingPunct="0">
              <a:lnSpc>
                <a:spcPct val="120000"/>
              </a:lnSpc>
              <a:spcBef>
                <a:spcPct val="0"/>
              </a:spcBef>
            </a:pPr>
            <a:r>
              <a:rPr lang="zh-CN" altLang="en-US" sz="1740" dirty="0">
                <a:solidFill>
                  <a:srgbClr val="7030A0"/>
                </a:solidFill>
                <a:latin typeface="微软雅黑" pitchFamily="34" charset="-122"/>
                <a:ea typeface="微软雅黑" pitchFamily="34" charset="-122"/>
              </a:rPr>
              <a:t>染色体变异</a:t>
            </a:r>
          </a:p>
        </p:txBody>
      </p:sp>
      <p:cxnSp>
        <p:nvCxnSpPr>
          <p:cNvPr id="20" name="直接箭头连接符 19">
            <a:extLst>
              <a:ext uri="{FF2B5EF4-FFF2-40B4-BE49-F238E27FC236}">
                <a16:creationId xmlns="" xmlns:a16="http://schemas.microsoft.com/office/drawing/2014/main" id="{D7974330-D145-4E47-A40C-B05888CD17A3}"/>
              </a:ext>
            </a:extLst>
          </p:cNvPr>
          <p:cNvCxnSpPr>
            <a:stCxn id="17" idx="3"/>
            <a:endCxn id="11" idx="1"/>
          </p:cNvCxnSpPr>
          <p:nvPr/>
        </p:nvCxnSpPr>
        <p:spPr>
          <a:xfrm flipV="1">
            <a:off x="2847080" y="2539059"/>
            <a:ext cx="5400150" cy="201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 xmlns:a16="http://schemas.microsoft.com/office/drawing/2014/main" id="{B5E813E2-ADF9-4D31-89BA-3B4751FC41CF}"/>
              </a:ext>
            </a:extLst>
          </p:cNvPr>
          <p:cNvCxnSpPr>
            <a:stCxn id="17" idx="3"/>
            <a:endCxn id="13" idx="1"/>
          </p:cNvCxnSpPr>
          <p:nvPr/>
        </p:nvCxnSpPr>
        <p:spPr>
          <a:xfrm>
            <a:off x="2847080" y="2740580"/>
            <a:ext cx="5292623" cy="131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 xmlns:a16="http://schemas.microsoft.com/office/drawing/2014/main" id="{3C2F0333-52F3-4B25-8A70-0753719CB5A3}"/>
              </a:ext>
            </a:extLst>
          </p:cNvPr>
          <p:cNvCxnSpPr>
            <a:cxnSpLocks/>
            <a:endCxn id="12" idx="1"/>
          </p:cNvCxnSpPr>
          <p:nvPr/>
        </p:nvCxnSpPr>
        <p:spPr>
          <a:xfrm flipV="1">
            <a:off x="2743200" y="3322153"/>
            <a:ext cx="5504030" cy="50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 xmlns:a16="http://schemas.microsoft.com/office/drawing/2014/main" id="{A087FE01-1CDC-4E6C-82E4-943392A81D74}"/>
              </a:ext>
            </a:extLst>
          </p:cNvPr>
          <p:cNvCxnSpPr/>
          <p:nvPr/>
        </p:nvCxnSpPr>
        <p:spPr>
          <a:xfrm flipV="1">
            <a:off x="2925039" y="3821792"/>
            <a:ext cx="5322191" cy="287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 xmlns:a16="http://schemas.microsoft.com/office/drawing/2014/main" id="{82A5267B-9E5F-4F58-93D6-52DA0B5EB936}"/>
              </a:ext>
            </a:extLst>
          </p:cNvPr>
          <p:cNvCxnSpPr>
            <a:endCxn id="15" idx="1"/>
          </p:cNvCxnSpPr>
          <p:nvPr/>
        </p:nvCxnSpPr>
        <p:spPr>
          <a:xfrm>
            <a:off x="2975608" y="4128205"/>
            <a:ext cx="5205938" cy="250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a:extLst>
              <a:ext uri="{FF2B5EF4-FFF2-40B4-BE49-F238E27FC236}">
                <a16:creationId xmlns="" xmlns:a16="http://schemas.microsoft.com/office/drawing/2014/main" id="{A3125B60-D6AE-4A0C-B4B1-082006977FDC}"/>
              </a:ext>
            </a:extLst>
          </p:cNvPr>
          <p:cNvSpPr>
            <a:spLocks noChangeArrowheads="1"/>
          </p:cNvSpPr>
          <p:nvPr/>
        </p:nvSpPr>
        <p:spPr bwMode="auto">
          <a:xfrm>
            <a:off x="451783" y="1129951"/>
            <a:ext cx="10756900" cy="583814"/>
          </a:xfrm>
          <a:prstGeom prst="rect">
            <a:avLst/>
          </a:prstGeom>
          <a:noFill/>
          <a:ln>
            <a:noFill/>
          </a:ln>
        </p:spPr>
        <p:txBody>
          <a:bodyPr>
            <a:spAutoFit/>
          </a:bodyPr>
          <a:lstStyle/>
          <a:p>
            <a:pPr algn="just" fontAlgn="auto">
              <a:lnSpc>
                <a:spcPct val="150000"/>
              </a:lnSpc>
              <a:spcBef>
                <a:spcPts val="0"/>
              </a:spcBef>
              <a:spcAft>
                <a:spcPts val="0"/>
              </a:spcAft>
              <a:tabLst>
                <a:tab pos="2790825" algn="l"/>
              </a:tabLst>
              <a:defRPr/>
            </a:pPr>
            <a:r>
              <a:rPr lang="en-US" altLang="zh-CN" sz="2400" b="1" kern="100" dirty="0">
                <a:latin typeface="Times New Roman"/>
                <a:ea typeface="黑体"/>
                <a:cs typeface="Courier New"/>
              </a:rPr>
              <a:t>1</a:t>
            </a:r>
            <a:r>
              <a:rPr lang="en-US" altLang="zh-CN" sz="2400" b="1" kern="100" dirty="0">
                <a:latin typeface="Times New Roman"/>
                <a:ea typeface="+mn-ea"/>
                <a:cs typeface="Courier New"/>
              </a:rPr>
              <a:t>.</a:t>
            </a:r>
            <a:r>
              <a:rPr lang="zh-CN" altLang="en-US" sz="2400" b="1" kern="100" dirty="0">
                <a:latin typeface="Times New Roman"/>
                <a:ea typeface="+mn-ea"/>
                <a:cs typeface="Courier New"/>
              </a:rPr>
              <a:t>纵向比较</a:t>
            </a:r>
            <a:endParaRPr lang="zh-CN" altLang="zh-CN" sz="1050" kern="100" dirty="0">
              <a:latin typeface="宋体"/>
              <a:ea typeface="+mn-ea"/>
              <a:cs typeface="Courier New"/>
            </a:endParaRPr>
          </a:p>
        </p:txBody>
      </p:sp>
      <p:sp>
        <p:nvSpPr>
          <p:cNvPr id="5" name="矩形 4">
            <a:extLst>
              <a:ext uri="{FF2B5EF4-FFF2-40B4-BE49-F238E27FC236}">
                <a16:creationId xmlns="" xmlns:a16="http://schemas.microsoft.com/office/drawing/2014/main" id="{009AD632-2D50-4B0F-A6A5-8378553C8FF3}"/>
              </a:ext>
            </a:extLst>
          </p:cNvPr>
          <p:cNvSpPr/>
          <p:nvPr/>
        </p:nvSpPr>
        <p:spPr>
          <a:xfrm>
            <a:off x="4977745" y="476250"/>
            <a:ext cx="2236510" cy="743152"/>
          </a:xfrm>
          <a:prstGeom prst="rect">
            <a:avLst/>
          </a:prstGeom>
        </p:spPr>
        <p:txBody>
          <a:bodyPr wrap="none">
            <a:spAutoFit/>
          </a:bodyPr>
          <a:lstStyle/>
          <a:p>
            <a:pPr algn="ctr" fontAlgn="auto">
              <a:lnSpc>
                <a:spcPct val="150000"/>
              </a:lnSpc>
              <a:spcBef>
                <a:spcPts val="1300"/>
              </a:spcBef>
              <a:spcAft>
                <a:spcPts val="1300"/>
              </a:spcAft>
              <a:defRPr/>
            </a:pPr>
            <a:r>
              <a:rPr lang="zh-CN" altLang="zh-CN" sz="3200" b="1" kern="100" dirty="0">
                <a:latin typeface="Cambria"/>
                <a:ea typeface="方正魏碑_GBK"/>
              </a:rPr>
              <a:t>可遗传变异</a:t>
            </a:r>
            <a:endParaRPr lang="zh-CN" altLang="zh-CN" sz="2000" b="1" kern="100" dirty="0">
              <a:latin typeface="Cambria"/>
              <a:ea typeface="方正魏碑_GBK"/>
            </a:endParaRPr>
          </a:p>
        </p:txBody>
      </p:sp>
      <p:sp>
        <p:nvSpPr>
          <p:cNvPr id="8" name="文本框 7">
            <a:extLst>
              <a:ext uri="{FF2B5EF4-FFF2-40B4-BE49-F238E27FC236}">
                <a16:creationId xmlns="" xmlns:a16="http://schemas.microsoft.com/office/drawing/2014/main" id="{7E275735-CD85-4FEB-9397-4E4ECCB6F4DC}"/>
              </a:ext>
            </a:extLst>
          </p:cNvPr>
          <p:cNvSpPr txBox="1"/>
          <p:nvPr/>
        </p:nvSpPr>
        <p:spPr>
          <a:xfrm>
            <a:off x="1022350" y="2397092"/>
            <a:ext cx="646331" cy="369332"/>
          </a:xfrm>
          <a:prstGeom prst="rect">
            <a:avLst/>
          </a:prstGeom>
          <a:noFill/>
        </p:spPr>
        <p:txBody>
          <a:bodyPr wrap="none" rtlCol="0">
            <a:spAutoFit/>
          </a:bodyPr>
          <a:lstStyle/>
          <a:p>
            <a:r>
              <a:rPr lang="zh-CN" altLang="en-US" dirty="0"/>
              <a:t>水平</a:t>
            </a:r>
          </a:p>
        </p:txBody>
      </p:sp>
      <p:sp>
        <p:nvSpPr>
          <p:cNvPr id="9" name="文本框 8">
            <a:extLst>
              <a:ext uri="{FF2B5EF4-FFF2-40B4-BE49-F238E27FC236}">
                <a16:creationId xmlns="" xmlns:a16="http://schemas.microsoft.com/office/drawing/2014/main" id="{EA5F91FF-C17B-45DB-9FF4-D04974F62177}"/>
              </a:ext>
            </a:extLst>
          </p:cNvPr>
          <p:cNvSpPr txBox="1"/>
          <p:nvPr/>
        </p:nvSpPr>
        <p:spPr>
          <a:xfrm>
            <a:off x="1022350" y="3336433"/>
            <a:ext cx="646331" cy="369332"/>
          </a:xfrm>
          <a:prstGeom prst="rect">
            <a:avLst/>
          </a:prstGeom>
          <a:noFill/>
        </p:spPr>
        <p:txBody>
          <a:bodyPr wrap="none" rtlCol="0">
            <a:spAutoFit/>
          </a:bodyPr>
          <a:lstStyle/>
          <a:p>
            <a:r>
              <a:rPr lang="zh-CN" altLang="en-US" dirty="0"/>
              <a:t>互换</a:t>
            </a:r>
          </a:p>
        </p:txBody>
      </p:sp>
      <p:sp>
        <p:nvSpPr>
          <p:cNvPr id="10" name="文本框 9">
            <a:extLst>
              <a:ext uri="{FF2B5EF4-FFF2-40B4-BE49-F238E27FC236}">
                <a16:creationId xmlns="" xmlns:a16="http://schemas.microsoft.com/office/drawing/2014/main" id="{AA15CE28-9C36-4E78-8DC6-2098588A0D51}"/>
              </a:ext>
            </a:extLst>
          </p:cNvPr>
          <p:cNvSpPr txBox="1"/>
          <p:nvPr/>
        </p:nvSpPr>
        <p:spPr>
          <a:xfrm>
            <a:off x="1022349" y="4392971"/>
            <a:ext cx="646331" cy="369332"/>
          </a:xfrm>
          <a:prstGeom prst="rect">
            <a:avLst/>
          </a:prstGeom>
          <a:noFill/>
        </p:spPr>
        <p:txBody>
          <a:bodyPr wrap="none" rtlCol="0">
            <a:spAutoFit/>
          </a:bodyPr>
          <a:lstStyle/>
          <a:p>
            <a:r>
              <a:rPr lang="zh-CN" altLang="en-US" dirty="0"/>
              <a:t>缺失</a:t>
            </a:r>
          </a:p>
        </p:txBody>
      </p:sp>
      <p:sp>
        <p:nvSpPr>
          <p:cNvPr id="11" name="文本框 10">
            <a:extLst>
              <a:ext uri="{FF2B5EF4-FFF2-40B4-BE49-F238E27FC236}">
                <a16:creationId xmlns="" xmlns:a16="http://schemas.microsoft.com/office/drawing/2014/main" id="{3FAA8E83-E198-4108-B496-15AFF072E5F3}"/>
              </a:ext>
            </a:extLst>
          </p:cNvPr>
          <p:cNvSpPr txBox="1"/>
          <p:nvPr/>
        </p:nvSpPr>
        <p:spPr>
          <a:xfrm>
            <a:off x="1022349" y="5260964"/>
            <a:ext cx="646331" cy="369332"/>
          </a:xfrm>
          <a:prstGeom prst="rect">
            <a:avLst/>
          </a:prstGeom>
          <a:noFill/>
        </p:spPr>
        <p:txBody>
          <a:bodyPr wrap="square" rtlCol="0">
            <a:spAutoFit/>
          </a:bodyPr>
          <a:lstStyle/>
          <a:p>
            <a:r>
              <a:rPr lang="zh-CN" altLang="en-US" dirty="0"/>
              <a:t>结果</a:t>
            </a:r>
          </a:p>
        </p:txBody>
      </p:sp>
      <p:sp>
        <p:nvSpPr>
          <p:cNvPr id="12" name="文本框 11">
            <a:extLst>
              <a:ext uri="{FF2B5EF4-FFF2-40B4-BE49-F238E27FC236}">
                <a16:creationId xmlns="" xmlns:a16="http://schemas.microsoft.com/office/drawing/2014/main" id="{1CEE3E73-F758-48D8-88A6-D0F7B9BA37D1}"/>
              </a:ext>
            </a:extLst>
          </p:cNvPr>
          <p:cNvSpPr txBox="1"/>
          <p:nvPr/>
        </p:nvSpPr>
        <p:spPr>
          <a:xfrm>
            <a:off x="2011853" y="2258592"/>
            <a:ext cx="3416320" cy="646331"/>
          </a:xfrm>
          <a:prstGeom prst="rect">
            <a:avLst/>
          </a:prstGeom>
          <a:noFill/>
          <a:ln w="12700">
            <a:solidFill>
              <a:schemeClr val="tx1"/>
            </a:solidFill>
          </a:ln>
        </p:spPr>
        <p:txBody>
          <a:bodyPr wrap="none" rtlCol="0">
            <a:spAutoFit/>
          </a:bodyPr>
          <a:lstStyle/>
          <a:p>
            <a:r>
              <a:rPr lang="zh-CN" altLang="en-US" dirty="0"/>
              <a:t>分子水平：基因突变和基因重组</a:t>
            </a:r>
            <a:endParaRPr lang="en-US" altLang="zh-CN" dirty="0"/>
          </a:p>
          <a:p>
            <a:r>
              <a:rPr lang="zh-CN" altLang="en-US" dirty="0"/>
              <a:t>细胞水平：染色体变异</a:t>
            </a:r>
            <a:endParaRPr lang="en-US" altLang="zh-CN" dirty="0"/>
          </a:p>
        </p:txBody>
      </p:sp>
      <p:sp>
        <p:nvSpPr>
          <p:cNvPr id="13" name="文本框 12">
            <a:extLst>
              <a:ext uri="{FF2B5EF4-FFF2-40B4-BE49-F238E27FC236}">
                <a16:creationId xmlns="" xmlns:a16="http://schemas.microsoft.com/office/drawing/2014/main" id="{DFE907F7-54AD-469A-AFBC-0CE09AF259A1}"/>
              </a:ext>
            </a:extLst>
          </p:cNvPr>
          <p:cNvSpPr txBox="1"/>
          <p:nvPr/>
        </p:nvSpPr>
        <p:spPr>
          <a:xfrm>
            <a:off x="6096000" y="2307987"/>
            <a:ext cx="2031325" cy="369332"/>
          </a:xfrm>
          <a:prstGeom prst="rect">
            <a:avLst/>
          </a:prstGeom>
          <a:noFill/>
        </p:spPr>
        <p:txBody>
          <a:bodyPr wrap="none" rtlCol="0">
            <a:spAutoFit/>
          </a:bodyPr>
          <a:lstStyle/>
          <a:p>
            <a:r>
              <a:rPr lang="zh-CN" altLang="en-US" dirty="0">
                <a:solidFill>
                  <a:srgbClr val="FF0000"/>
                </a:solidFill>
              </a:rPr>
              <a:t>光镜下能否看到？</a:t>
            </a:r>
          </a:p>
        </p:txBody>
      </p:sp>
      <p:sp>
        <p:nvSpPr>
          <p:cNvPr id="14" name="文本框 13">
            <a:extLst>
              <a:ext uri="{FF2B5EF4-FFF2-40B4-BE49-F238E27FC236}">
                <a16:creationId xmlns="" xmlns:a16="http://schemas.microsoft.com/office/drawing/2014/main" id="{17EB44FF-EB4E-4961-BBC8-63476CDE11C4}"/>
              </a:ext>
            </a:extLst>
          </p:cNvPr>
          <p:cNvSpPr txBox="1"/>
          <p:nvPr/>
        </p:nvSpPr>
        <p:spPr>
          <a:xfrm>
            <a:off x="2011853" y="3213210"/>
            <a:ext cx="3647152" cy="646331"/>
          </a:xfrm>
          <a:prstGeom prst="rect">
            <a:avLst/>
          </a:prstGeom>
          <a:noFill/>
          <a:ln w="12700">
            <a:solidFill>
              <a:schemeClr val="tx1"/>
            </a:solidFill>
          </a:ln>
        </p:spPr>
        <p:txBody>
          <a:bodyPr wrap="none" rtlCol="0">
            <a:spAutoFit/>
          </a:bodyPr>
          <a:lstStyle>
            <a:defPPr>
              <a:defRPr lang="zh-CN"/>
            </a:defPPr>
          </a:lstStyle>
          <a:p>
            <a:r>
              <a:rPr lang="zh-CN" altLang="en-US" dirty="0"/>
              <a:t>同源染色体非姐妹染色单体间互换</a:t>
            </a:r>
            <a:endParaRPr lang="en-US" altLang="zh-CN" dirty="0"/>
          </a:p>
          <a:p>
            <a:r>
              <a:rPr lang="zh-CN" altLang="en-US" dirty="0"/>
              <a:t>非同源染色体互换</a:t>
            </a:r>
          </a:p>
        </p:txBody>
      </p:sp>
      <p:sp>
        <p:nvSpPr>
          <p:cNvPr id="15" name="文本框 14">
            <a:extLst>
              <a:ext uri="{FF2B5EF4-FFF2-40B4-BE49-F238E27FC236}">
                <a16:creationId xmlns="" xmlns:a16="http://schemas.microsoft.com/office/drawing/2014/main" id="{F4D7EF8D-249E-4A1A-A789-72D7E72434DC}"/>
              </a:ext>
            </a:extLst>
          </p:cNvPr>
          <p:cNvSpPr txBox="1"/>
          <p:nvPr/>
        </p:nvSpPr>
        <p:spPr>
          <a:xfrm>
            <a:off x="6096000" y="3213210"/>
            <a:ext cx="2723823" cy="646331"/>
          </a:xfrm>
          <a:prstGeom prst="rect">
            <a:avLst/>
          </a:prstGeom>
          <a:noFill/>
          <a:ln w="12700">
            <a:solidFill>
              <a:schemeClr val="tx1"/>
            </a:solidFill>
          </a:ln>
        </p:spPr>
        <p:txBody>
          <a:bodyPr wrap="none" rtlCol="0">
            <a:spAutoFit/>
          </a:bodyPr>
          <a:lstStyle>
            <a:defPPr>
              <a:defRPr lang="zh-CN"/>
            </a:defPPr>
          </a:lstStyle>
          <a:p>
            <a:r>
              <a:rPr lang="zh-CN" altLang="en-US" dirty="0"/>
              <a:t>基因重组</a:t>
            </a:r>
            <a:endParaRPr lang="en-US" altLang="zh-CN" dirty="0"/>
          </a:p>
          <a:p>
            <a:r>
              <a:rPr lang="zh-CN" altLang="en-US" dirty="0"/>
              <a:t>染色体结构变异（易位）</a:t>
            </a:r>
          </a:p>
        </p:txBody>
      </p:sp>
      <p:sp>
        <p:nvSpPr>
          <p:cNvPr id="16" name="文本框 15">
            <a:extLst>
              <a:ext uri="{FF2B5EF4-FFF2-40B4-BE49-F238E27FC236}">
                <a16:creationId xmlns="" xmlns:a16="http://schemas.microsoft.com/office/drawing/2014/main" id="{FA13FB3F-5600-46D7-8B85-CFDF97C0061E}"/>
              </a:ext>
            </a:extLst>
          </p:cNvPr>
          <p:cNvSpPr txBox="1"/>
          <p:nvPr/>
        </p:nvSpPr>
        <p:spPr>
          <a:xfrm>
            <a:off x="2098387" y="4269382"/>
            <a:ext cx="1338828" cy="646331"/>
          </a:xfrm>
          <a:prstGeom prst="rect">
            <a:avLst/>
          </a:prstGeom>
          <a:noFill/>
          <a:ln w="12700">
            <a:solidFill>
              <a:schemeClr val="tx1"/>
            </a:solidFill>
          </a:ln>
        </p:spPr>
        <p:txBody>
          <a:bodyPr wrap="none" rtlCol="0">
            <a:spAutoFit/>
          </a:bodyPr>
          <a:lstStyle>
            <a:defPPr>
              <a:defRPr lang="zh-CN"/>
            </a:defPPr>
          </a:lstStyle>
          <a:p>
            <a:r>
              <a:rPr lang="zh-CN" altLang="en-US"/>
              <a:t>基因缺失</a:t>
            </a:r>
            <a:endParaRPr lang="en-US" altLang="zh-CN" dirty="0"/>
          </a:p>
          <a:p>
            <a:r>
              <a:rPr lang="zh-CN" altLang="en-US" dirty="0"/>
              <a:t>碱基对缺失</a:t>
            </a:r>
          </a:p>
        </p:txBody>
      </p:sp>
      <p:sp>
        <p:nvSpPr>
          <p:cNvPr id="17" name="文本框 16">
            <a:extLst>
              <a:ext uri="{FF2B5EF4-FFF2-40B4-BE49-F238E27FC236}">
                <a16:creationId xmlns="" xmlns:a16="http://schemas.microsoft.com/office/drawing/2014/main" id="{07A631E1-ED93-4031-8617-788BA541FAA5}"/>
              </a:ext>
            </a:extLst>
          </p:cNvPr>
          <p:cNvSpPr txBox="1"/>
          <p:nvPr/>
        </p:nvSpPr>
        <p:spPr>
          <a:xfrm>
            <a:off x="4029740" y="4245259"/>
            <a:ext cx="1800493" cy="646331"/>
          </a:xfrm>
          <a:prstGeom prst="rect">
            <a:avLst/>
          </a:prstGeom>
          <a:noFill/>
          <a:ln w="12700">
            <a:solidFill>
              <a:schemeClr val="tx1"/>
            </a:solidFill>
          </a:ln>
        </p:spPr>
        <p:txBody>
          <a:bodyPr wrap="none" rtlCol="0">
            <a:spAutoFit/>
          </a:bodyPr>
          <a:lstStyle>
            <a:defPPr>
              <a:defRPr lang="zh-CN"/>
            </a:defPPr>
          </a:lstStyle>
          <a:p>
            <a:r>
              <a:rPr lang="zh-CN" altLang="en-US" dirty="0"/>
              <a:t>染色体结构变异</a:t>
            </a:r>
            <a:endParaRPr lang="en-US" altLang="zh-CN" dirty="0"/>
          </a:p>
          <a:p>
            <a:r>
              <a:rPr lang="zh-CN" altLang="en-US" dirty="0"/>
              <a:t>基因突变</a:t>
            </a:r>
          </a:p>
        </p:txBody>
      </p:sp>
      <p:sp>
        <p:nvSpPr>
          <p:cNvPr id="18" name="文本框 17">
            <a:extLst>
              <a:ext uri="{FF2B5EF4-FFF2-40B4-BE49-F238E27FC236}">
                <a16:creationId xmlns="" xmlns:a16="http://schemas.microsoft.com/office/drawing/2014/main" id="{7072A045-4612-4555-96CD-723F942663E7}"/>
              </a:ext>
            </a:extLst>
          </p:cNvPr>
          <p:cNvSpPr txBox="1"/>
          <p:nvPr/>
        </p:nvSpPr>
        <p:spPr>
          <a:xfrm>
            <a:off x="2213803" y="5204679"/>
            <a:ext cx="1107996" cy="646331"/>
          </a:xfrm>
          <a:prstGeom prst="rect">
            <a:avLst/>
          </a:prstGeom>
          <a:noFill/>
          <a:ln w="12700">
            <a:solidFill>
              <a:schemeClr val="tx1"/>
            </a:solidFill>
          </a:ln>
        </p:spPr>
        <p:txBody>
          <a:bodyPr wrap="none" rtlCol="0">
            <a:spAutoFit/>
          </a:bodyPr>
          <a:lstStyle>
            <a:defPPr>
              <a:defRPr lang="zh-CN"/>
            </a:defPPr>
          </a:lstStyle>
          <a:p>
            <a:r>
              <a:rPr lang="zh-CN" altLang="en-US"/>
              <a:t>基因改变</a:t>
            </a:r>
            <a:endParaRPr lang="en-US" altLang="zh-CN" dirty="0"/>
          </a:p>
          <a:p>
            <a:r>
              <a:rPr lang="zh-CN" altLang="en-US"/>
              <a:t>基因不变</a:t>
            </a:r>
            <a:endParaRPr lang="en-US" altLang="zh-CN" dirty="0"/>
          </a:p>
        </p:txBody>
      </p:sp>
      <p:sp>
        <p:nvSpPr>
          <p:cNvPr id="19" name="文本框 18">
            <a:extLst>
              <a:ext uri="{FF2B5EF4-FFF2-40B4-BE49-F238E27FC236}">
                <a16:creationId xmlns="" xmlns:a16="http://schemas.microsoft.com/office/drawing/2014/main" id="{CF0236E3-B1AF-4CBF-9B12-17694DA9A6FA}"/>
              </a:ext>
            </a:extLst>
          </p:cNvPr>
          <p:cNvSpPr txBox="1"/>
          <p:nvPr/>
        </p:nvSpPr>
        <p:spPr>
          <a:xfrm>
            <a:off x="3866922" y="5112346"/>
            <a:ext cx="1338828" cy="923330"/>
          </a:xfrm>
          <a:prstGeom prst="rect">
            <a:avLst/>
          </a:prstGeom>
          <a:noFill/>
          <a:ln w="12700">
            <a:solidFill>
              <a:schemeClr val="tx1"/>
            </a:solidFill>
          </a:ln>
        </p:spPr>
        <p:txBody>
          <a:bodyPr wrap="none" rtlCol="0">
            <a:spAutoFit/>
          </a:bodyPr>
          <a:lstStyle>
            <a:defPPr>
              <a:defRPr lang="zh-CN"/>
            </a:defPPr>
          </a:lstStyle>
          <a:p>
            <a:r>
              <a:rPr lang="zh-CN" altLang="en-US" dirty="0"/>
              <a:t>基因突变</a:t>
            </a:r>
            <a:endParaRPr lang="en-US" altLang="zh-CN" dirty="0"/>
          </a:p>
          <a:p>
            <a:r>
              <a:rPr lang="zh-CN" altLang="en-US" dirty="0"/>
              <a:t>染色体变异</a:t>
            </a:r>
            <a:endParaRPr lang="en-US" altLang="zh-CN" dirty="0"/>
          </a:p>
          <a:p>
            <a:r>
              <a:rPr lang="zh-CN" altLang="en-US" dirty="0"/>
              <a:t>基因重组</a:t>
            </a:r>
            <a:endParaRPr lang="en-US" altLang="zh-CN" dirty="0"/>
          </a:p>
        </p:txBody>
      </p:sp>
      <p:sp>
        <p:nvSpPr>
          <p:cNvPr id="20" name="箭头: 右 19">
            <a:extLst>
              <a:ext uri="{FF2B5EF4-FFF2-40B4-BE49-F238E27FC236}">
                <a16:creationId xmlns="" xmlns:a16="http://schemas.microsoft.com/office/drawing/2014/main" id="{D58B3B57-6A68-4C89-A3C3-BD29B0639D84}"/>
              </a:ext>
            </a:extLst>
          </p:cNvPr>
          <p:cNvSpPr/>
          <p:nvPr/>
        </p:nvSpPr>
        <p:spPr>
          <a:xfrm>
            <a:off x="1597655" y="2492653"/>
            <a:ext cx="343173" cy="156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a:extLst>
              <a:ext uri="{FF2B5EF4-FFF2-40B4-BE49-F238E27FC236}">
                <a16:creationId xmlns="" xmlns:a16="http://schemas.microsoft.com/office/drawing/2014/main" id="{E440097F-8298-447D-BCE8-E3305F0B8A94}"/>
              </a:ext>
            </a:extLst>
          </p:cNvPr>
          <p:cNvSpPr/>
          <p:nvPr/>
        </p:nvSpPr>
        <p:spPr>
          <a:xfrm>
            <a:off x="1620878" y="3437594"/>
            <a:ext cx="343173" cy="156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右 21">
            <a:extLst>
              <a:ext uri="{FF2B5EF4-FFF2-40B4-BE49-F238E27FC236}">
                <a16:creationId xmlns="" xmlns:a16="http://schemas.microsoft.com/office/drawing/2014/main" id="{8A5EFAF7-6305-4264-A645-D802BB57CC35}"/>
              </a:ext>
            </a:extLst>
          </p:cNvPr>
          <p:cNvSpPr/>
          <p:nvPr/>
        </p:nvSpPr>
        <p:spPr>
          <a:xfrm>
            <a:off x="1613330" y="4514260"/>
            <a:ext cx="343173" cy="156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 xmlns:a16="http://schemas.microsoft.com/office/drawing/2014/main" id="{7717B070-4FFB-4D28-B2A4-FF1B4249B20E}"/>
              </a:ext>
            </a:extLst>
          </p:cNvPr>
          <p:cNvSpPr/>
          <p:nvPr/>
        </p:nvSpPr>
        <p:spPr>
          <a:xfrm>
            <a:off x="1634458" y="5371270"/>
            <a:ext cx="343173" cy="156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 xmlns:a16="http://schemas.microsoft.com/office/drawing/2014/main" id="{A854E9C8-0764-4447-85B3-8E2600498E17}"/>
              </a:ext>
            </a:extLst>
          </p:cNvPr>
          <p:cNvSpPr txBox="1"/>
          <p:nvPr/>
        </p:nvSpPr>
        <p:spPr>
          <a:xfrm>
            <a:off x="9158816" y="3336433"/>
            <a:ext cx="2262158" cy="369332"/>
          </a:xfrm>
          <a:prstGeom prst="rect">
            <a:avLst/>
          </a:prstGeom>
          <a:noFill/>
        </p:spPr>
        <p:txBody>
          <a:bodyPr wrap="none" rtlCol="0">
            <a:spAutoFit/>
          </a:bodyPr>
          <a:lstStyle/>
          <a:p>
            <a:r>
              <a:rPr lang="zh-CN" altLang="en-US" dirty="0">
                <a:solidFill>
                  <a:srgbClr val="FF0000"/>
                </a:solidFill>
              </a:rPr>
              <a:t>互换的是什么基因？</a:t>
            </a:r>
          </a:p>
        </p:txBody>
      </p:sp>
      <p:sp>
        <p:nvSpPr>
          <p:cNvPr id="25" name="矩形 24">
            <a:extLst>
              <a:ext uri="{FF2B5EF4-FFF2-40B4-BE49-F238E27FC236}">
                <a16:creationId xmlns="" xmlns:a16="http://schemas.microsoft.com/office/drawing/2014/main" id="{A04379C8-461D-498B-AD40-1DCDCC04784B}"/>
              </a:ext>
            </a:extLst>
          </p:cNvPr>
          <p:cNvSpPr/>
          <p:nvPr/>
        </p:nvSpPr>
        <p:spPr>
          <a:xfrm>
            <a:off x="5659005" y="5298209"/>
            <a:ext cx="3877985" cy="923330"/>
          </a:xfrm>
          <a:prstGeom prst="rect">
            <a:avLst/>
          </a:prstGeom>
        </p:spPr>
        <p:txBody>
          <a:bodyPr wrap="none">
            <a:spAutoFit/>
          </a:bodyPr>
          <a:lstStyle/>
          <a:p>
            <a:r>
              <a:rPr lang="zh-CN" altLang="en-US" dirty="0">
                <a:solidFill>
                  <a:srgbClr val="FF0000"/>
                </a:solidFill>
              </a:rPr>
              <a:t>哪种方式改变基因之间的排序？</a:t>
            </a:r>
            <a:endParaRPr lang="en-US" altLang="zh-CN" dirty="0">
              <a:solidFill>
                <a:srgbClr val="FF0000"/>
              </a:solidFill>
            </a:endParaRPr>
          </a:p>
          <a:p>
            <a:r>
              <a:rPr lang="zh-CN" altLang="en-US" dirty="0">
                <a:solidFill>
                  <a:srgbClr val="FF0000"/>
                </a:solidFill>
              </a:rPr>
              <a:t>哪种方式改变基因之间的组合方式？</a:t>
            </a:r>
            <a:endParaRPr lang="en-US" altLang="zh-CN" dirty="0">
              <a:solidFill>
                <a:srgbClr val="FF0000"/>
              </a:solidFill>
            </a:endParaRPr>
          </a:p>
          <a:p>
            <a:endParaRPr lang="en-US" altLang="zh-CN" dirty="0">
              <a:solidFill>
                <a:srgbClr val="FF0000"/>
              </a:solidFill>
            </a:endParaRPr>
          </a:p>
        </p:txBody>
      </p:sp>
      <p:sp>
        <p:nvSpPr>
          <p:cNvPr id="26" name="箭头: 右 25">
            <a:extLst>
              <a:ext uri="{FF2B5EF4-FFF2-40B4-BE49-F238E27FC236}">
                <a16:creationId xmlns="" xmlns:a16="http://schemas.microsoft.com/office/drawing/2014/main" id="{E02DB794-A5CF-40FD-B2C6-2E7893245994}"/>
              </a:ext>
            </a:extLst>
          </p:cNvPr>
          <p:cNvSpPr/>
          <p:nvPr/>
        </p:nvSpPr>
        <p:spPr>
          <a:xfrm>
            <a:off x="5705916" y="3445471"/>
            <a:ext cx="343173" cy="156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右 26">
            <a:extLst>
              <a:ext uri="{FF2B5EF4-FFF2-40B4-BE49-F238E27FC236}">
                <a16:creationId xmlns="" xmlns:a16="http://schemas.microsoft.com/office/drawing/2014/main" id="{474BD911-0A39-4CD2-B0E1-05C8A8EB2B85}"/>
              </a:ext>
            </a:extLst>
          </p:cNvPr>
          <p:cNvSpPr/>
          <p:nvPr/>
        </p:nvSpPr>
        <p:spPr>
          <a:xfrm>
            <a:off x="3579099" y="4514260"/>
            <a:ext cx="343173" cy="156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右 27">
            <a:extLst>
              <a:ext uri="{FF2B5EF4-FFF2-40B4-BE49-F238E27FC236}">
                <a16:creationId xmlns="" xmlns:a16="http://schemas.microsoft.com/office/drawing/2014/main" id="{58F1D2D7-7EBD-49E3-B16D-5190443CF3B4}"/>
              </a:ext>
            </a:extLst>
          </p:cNvPr>
          <p:cNvSpPr/>
          <p:nvPr/>
        </p:nvSpPr>
        <p:spPr>
          <a:xfrm>
            <a:off x="3399595" y="5413858"/>
            <a:ext cx="343173" cy="156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 xmlns:a16="http://schemas.microsoft.com/office/drawing/2014/main" id="{DC818FB1-8DA9-42D6-8098-4CE2DBBF9CE9}"/>
              </a:ext>
            </a:extLst>
          </p:cNvPr>
          <p:cNvSpPr txBox="1"/>
          <p:nvPr/>
        </p:nvSpPr>
        <p:spPr>
          <a:xfrm>
            <a:off x="8489402" y="2311559"/>
            <a:ext cx="1338828" cy="369332"/>
          </a:xfrm>
          <a:prstGeom prst="rect">
            <a:avLst/>
          </a:prstGeom>
          <a:noFill/>
        </p:spPr>
        <p:txBody>
          <a:bodyPr wrap="none" rtlCol="0">
            <a:spAutoFit/>
          </a:bodyPr>
          <a:lstStyle/>
          <a:p>
            <a:r>
              <a:rPr lang="zh-CN" altLang="en-US" dirty="0"/>
              <a:t>染色体变异</a:t>
            </a:r>
          </a:p>
        </p:txBody>
      </p:sp>
      <p:sp>
        <p:nvSpPr>
          <p:cNvPr id="29" name="文本框 28">
            <a:extLst>
              <a:ext uri="{FF2B5EF4-FFF2-40B4-BE49-F238E27FC236}">
                <a16:creationId xmlns="" xmlns:a16="http://schemas.microsoft.com/office/drawing/2014/main" id="{34A00456-7DE7-493E-AFD1-A2D7F4913632}"/>
              </a:ext>
            </a:extLst>
          </p:cNvPr>
          <p:cNvSpPr txBox="1"/>
          <p:nvPr/>
        </p:nvSpPr>
        <p:spPr>
          <a:xfrm>
            <a:off x="8992045" y="3867929"/>
            <a:ext cx="2954655" cy="646331"/>
          </a:xfrm>
          <a:prstGeom prst="rect">
            <a:avLst/>
          </a:prstGeom>
          <a:noFill/>
        </p:spPr>
        <p:txBody>
          <a:bodyPr wrap="none" rtlCol="0">
            <a:spAutoFit/>
          </a:bodyPr>
          <a:lstStyle/>
          <a:p>
            <a:r>
              <a:rPr lang="zh-CN" altLang="en-US" dirty="0"/>
              <a:t>同源染色体的非等位基因</a:t>
            </a:r>
            <a:endParaRPr lang="en-US" altLang="zh-CN" dirty="0"/>
          </a:p>
          <a:p>
            <a:r>
              <a:rPr lang="zh-CN" altLang="en-US" dirty="0"/>
              <a:t>非同源染色体的非等位基因</a:t>
            </a:r>
          </a:p>
        </p:txBody>
      </p:sp>
      <p:sp>
        <p:nvSpPr>
          <p:cNvPr id="30" name="文本框 29">
            <a:extLst>
              <a:ext uri="{FF2B5EF4-FFF2-40B4-BE49-F238E27FC236}">
                <a16:creationId xmlns="" xmlns:a16="http://schemas.microsoft.com/office/drawing/2014/main" id="{1E332C7D-D370-425D-805F-64B6A45A83FE}"/>
              </a:ext>
            </a:extLst>
          </p:cNvPr>
          <p:cNvSpPr txBox="1"/>
          <p:nvPr/>
        </p:nvSpPr>
        <p:spPr>
          <a:xfrm>
            <a:off x="9799958" y="5328433"/>
            <a:ext cx="1338828" cy="646331"/>
          </a:xfrm>
          <a:prstGeom prst="rect">
            <a:avLst/>
          </a:prstGeom>
          <a:noFill/>
        </p:spPr>
        <p:txBody>
          <a:bodyPr wrap="none" rtlCol="0">
            <a:spAutoFit/>
          </a:bodyPr>
          <a:lstStyle/>
          <a:p>
            <a:r>
              <a:rPr lang="zh-CN" altLang="en-US" dirty="0"/>
              <a:t>染色体变异</a:t>
            </a:r>
            <a:endParaRPr lang="en-US" altLang="zh-CN" dirty="0"/>
          </a:p>
          <a:p>
            <a:r>
              <a:rPr lang="zh-CN" altLang="en-US" dirty="0"/>
              <a:t>基因重组</a:t>
            </a:r>
          </a:p>
        </p:txBody>
      </p:sp>
    </p:spTree>
    <p:extLst>
      <p:ext uri="{BB962C8B-B14F-4D97-AF65-F5344CB8AC3E}">
        <p14:creationId xmlns:p14="http://schemas.microsoft.com/office/powerpoint/2010/main" val="32376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B68FCD8-D2A7-475E-817C-2E8FD80318E6}"/>
              </a:ext>
            </a:extLst>
          </p:cNvPr>
          <p:cNvSpPr>
            <a:spLocks noChangeArrowheads="1"/>
          </p:cNvSpPr>
          <p:nvPr/>
        </p:nvSpPr>
        <p:spPr bwMode="auto">
          <a:xfrm>
            <a:off x="685800" y="1452563"/>
            <a:ext cx="10755313" cy="245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79082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79082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79082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79082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790825"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2790825"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2790825"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2790825"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2790825" algn="l"/>
              </a:tabLs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特别注意</a:t>
            </a:r>
            <a:r>
              <a:rPr lang="zh-CN" altLang="zh-CN" sz="2400" b="1"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r>
              <a:rPr lang="en-US" altLang="zh-CN" sz="2400" b="1" dirty="0">
                <a:latin typeface="宋体" panose="02010600030101010101" pitchFamily="2" charset="-122"/>
                <a:ea typeface="黑体" panose="02010609060101010101" pitchFamily="49" charset="-122"/>
                <a:cs typeface="Times New Roman" panose="02020603050405020304" pitchFamily="18" charset="0"/>
              </a:rPr>
              <a:t>①</a:t>
            </a:r>
            <a:r>
              <a:rPr lang="zh-CN" altLang="zh-CN" sz="2400" b="1" dirty="0">
                <a:latin typeface="Times New Roman" panose="02020603050405020304" pitchFamily="18" charset="0"/>
                <a:ea typeface="黑体" panose="02010609060101010101" pitchFamily="49" charset="-122"/>
                <a:cs typeface="Times New Roman" panose="02020603050405020304" pitchFamily="18" charset="0"/>
              </a:rPr>
              <a:t>基因突变</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一定导致基因结构改变吗？一定引起性状改变吗？</a:t>
            </a: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endParaRPr lang="zh-CN" altLang="zh-CN" sz="1000" dirty="0">
              <a:latin typeface="宋体" panose="02010600030101010101" pitchFamily="2" charset="-122"/>
              <a:ea typeface="黑体" panose="02010609060101010101" pitchFamily="49" charset="-122"/>
              <a:cs typeface="Courier New" panose="02070309020205020404" pitchFamily="49" charset="0"/>
            </a:endParaRPr>
          </a:p>
          <a:p>
            <a:pPr algn="just" eaLnBrk="1" hangingPunct="1">
              <a:lnSpc>
                <a:spcPct val="150000"/>
              </a:lnSpc>
            </a:pPr>
            <a:r>
              <a:rPr lang="zh-CN" altLang="zh-CN" sz="2400" b="1" dirty="0">
                <a:latin typeface="宋体" panose="02010600030101010101" pitchFamily="2" charset="-122"/>
                <a:ea typeface="黑体" panose="02010609060101010101" pitchFamily="49" charset="-122"/>
                <a:cs typeface="Times New Roman" panose="02020603050405020304" pitchFamily="18" charset="0"/>
              </a:rPr>
              <a:t>②</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受精过程是否发生基因重组？</a:t>
            </a:r>
            <a:endParaRPr lang="zh-CN" altLang="zh-CN" sz="1000" dirty="0">
              <a:latin typeface="宋体" panose="02010600030101010101" pitchFamily="2" charset="-122"/>
              <a:ea typeface="黑体" panose="02010609060101010101" pitchFamily="49" charset="-122"/>
              <a:cs typeface="Courier New" panose="02070309020205020404" pitchFamily="49" charset="0"/>
            </a:endParaRPr>
          </a:p>
        </p:txBody>
      </p:sp>
      <p:sp>
        <p:nvSpPr>
          <p:cNvPr id="3" name="矩形 2">
            <a:extLst>
              <a:ext uri="{FF2B5EF4-FFF2-40B4-BE49-F238E27FC236}">
                <a16:creationId xmlns="" xmlns:a16="http://schemas.microsoft.com/office/drawing/2014/main" id="{DE19113B-B121-4F9C-8D26-624D7D4F0147}"/>
              </a:ext>
            </a:extLst>
          </p:cNvPr>
          <p:cNvSpPr/>
          <p:nvPr/>
        </p:nvSpPr>
        <p:spPr>
          <a:xfrm>
            <a:off x="1288472" y="2757055"/>
            <a:ext cx="8266546" cy="442878"/>
          </a:xfrm>
          <a:prstGeom prst="rect">
            <a:avLst/>
          </a:prstGeom>
        </p:spPr>
        <p:txBody>
          <a:bodyPr wrap="square">
            <a:spAutoFit/>
          </a:bodyPr>
          <a:lstStyle/>
          <a:p>
            <a:pPr algn="just">
              <a:lnSpc>
                <a:spcPct val="150000"/>
              </a:lnSpc>
            </a:pPr>
            <a:r>
              <a:rPr lang="zh-CN" altLang="zh-CN"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基因突变一定会导致基因结构的改变，但不一定引起生物性状的改变。</a:t>
            </a:r>
            <a:endParaRPr lang="zh-CN" altLang="zh-CN" sz="800" dirty="0">
              <a:solidFill>
                <a:srgbClr val="FF0000"/>
              </a:solidFill>
              <a:latin typeface="宋体" panose="02010600030101010101" pitchFamily="2" charset="-122"/>
              <a:ea typeface="黑体" panose="02010609060101010101" pitchFamily="49" charset="-122"/>
              <a:cs typeface="Courier New" panose="02070309020205020404" pitchFamily="49" charset="0"/>
            </a:endParaRPr>
          </a:p>
        </p:txBody>
      </p:sp>
      <p:sp>
        <p:nvSpPr>
          <p:cNvPr id="5" name="矩形 4">
            <a:extLst>
              <a:ext uri="{FF2B5EF4-FFF2-40B4-BE49-F238E27FC236}">
                <a16:creationId xmlns="" xmlns:a16="http://schemas.microsoft.com/office/drawing/2014/main" id="{B38522D3-6F1F-443B-9B60-5634D343DC39}"/>
              </a:ext>
            </a:extLst>
          </p:cNvPr>
          <p:cNvSpPr/>
          <p:nvPr/>
        </p:nvSpPr>
        <p:spPr>
          <a:xfrm>
            <a:off x="1288472" y="4297226"/>
            <a:ext cx="8229600" cy="646331"/>
          </a:xfrm>
          <a:prstGeom prst="rect">
            <a:avLst/>
          </a:prstGeom>
        </p:spPr>
        <p:txBody>
          <a:bodyPr wrap="square">
            <a:spAutoFit/>
          </a:bodyPr>
          <a:lstStyle/>
          <a:p>
            <a:r>
              <a:rPr lang="zh-CN" altLang="zh-CN"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基因重组一般发生在控制不同性状的基因间，至少两对等位基因，如</a:t>
            </a:r>
            <a:r>
              <a:rPr lang="en-US" altLang="zh-CN" b="1" dirty="0" err="1">
                <a:solidFill>
                  <a:srgbClr val="FF0000"/>
                </a:solidFill>
                <a:latin typeface="Times New Roman" panose="02020603050405020304" pitchFamily="18" charset="0"/>
                <a:ea typeface="黑体" panose="02010609060101010101" pitchFamily="49" charset="-122"/>
                <a:cs typeface="Courier New" panose="02070309020205020404" pitchFamily="49" charset="0"/>
              </a:rPr>
              <a:t>AABb</a:t>
            </a:r>
            <a:r>
              <a:rPr lang="zh-CN" altLang="zh-CN"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自交不能发生基因重组，受精过程中也不发生基因重组。</a:t>
            </a:r>
            <a:endParaRPr lang="zh-CN" altLang="en-US" dirty="0">
              <a:solidFill>
                <a:srgbClr val="FF0000"/>
              </a:solidFill>
            </a:endParaRPr>
          </a:p>
        </p:txBody>
      </p:sp>
    </p:spTree>
    <p:extLst>
      <p:ext uri="{BB962C8B-B14F-4D97-AF65-F5344CB8AC3E}">
        <p14:creationId xmlns:p14="http://schemas.microsoft.com/office/powerpoint/2010/main" val="99157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8F32B13-6104-4177-901A-A2A88D0660F1}"/>
              </a:ext>
            </a:extLst>
          </p:cNvPr>
          <p:cNvSpPr>
            <a:spLocks noChangeArrowheads="1"/>
          </p:cNvSpPr>
          <p:nvPr/>
        </p:nvSpPr>
        <p:spPr bwMode="auto">
          <a:xfrm>
            <a:off x="479425" y="1123950"/>
            <a:ext cx="10755313" cy="576263"/>
          </a:xfrm>
          <a:prstGeom prst="rect">
            <a:avLst/>
          </a:prstGeom>
          <a:noFill/>
          <a:ln>
            <a:noFill/>
          </a:ln>
        </p:spPr>
        <p:txBody>
          <a:bodyPr>
            <a:spAutoFit/>
          </a:bodyPr>
          <a:lstStyle/>
          <a:p>
            <a:pPr algn="just" fontAlgn="auto">
              <a:lnSpc>
                <a:spcPct val="150000"/>
              </a:lnSpc>
              <a:spcBef>
                <a:spcPts val="0"/>
              </a:spcBef>
              <a:spcAft>
                <a:spcPts val="0"/>
              </a:spcAft>
              <a:tabLst>
                <a:tab pos="2790825" algn="l"/>
              </a:tabLst>
              <a:defRPr/>
            </a:pPr>
            <a:r>
              <a:rPr lang="en-US" altLang="zh-CN" sz="2400" b="1" kern="100" dirty="0">
                <a:latin typeface="Times New Roman"/>
                <a:ea typeface="+mn-ea"/>
                <a:cs typeface="Courier New"/>
              </a:rPr>
              <a:t>2.</a:t>
            </a:r>
            <a:r>
              <a:rPr lang="en-US" altLang="zh-CN" sz="2400" b="1" kern="100" dirty="0">
                <a:latin typeface="宋体"/>
                <a:ea typeface="+mn-ea"/>
                <a:cs typeface="Times New Roman"/>
              </a:rPr>
              <a:t> </a:t>
            </a:r>
            <a:r>
              <a:rPr lang="zh-CN" altLang="zh-CN" sz="2400" b="1" kern="100" dirty="0">
                <a:latin typeface="Times New Roman"/>
                <a:ea typeface="黑体"/>
                <a:cs typeface="Times New Roman"/>
              </a:rPr>
              <a:t>二倍体、多倍体、单倍体</a:t>
            </a:r>
            <a:endParaRPr lang="zh-CN" altLang="zh-CN" sz="1050" kern="100" dirty="0">
              <a:latin typeface="宋体"/>
              <a:ea typeface="+mn-ea"/>
              <a:cs typeface="Courier New"/>
            </a:endParaRPr>
          </a:p>
        </p:txBody>
      </p:sp>
      <p:sp>
        <p:nvSpPr>
          <p:cNvPr id="4" name="文本框 3">
            <a:extLst>
              <a:ext uri="{FF2B5EF4-FFF2-40B4-BE49-F238E27FC236}">
                <a16:creationId xmlns="" xmlns:a16="http://schemas.microsoft.com/office/drawing/2014/main" id="{7F7AB014-06F5-42FF-BE6D-645DFDCBC704}"/>
              </a:ext>
            </a:extLst>
          </p:cNvPr>
          <p:cNvSpPr txBox="1"/>
          <p:nvPr/>
        </p:nvSpPr>
        <p:spPr>
          <a:xfrm>
            <a:off x="1504950" y="2692398"/>
            <a:ext cx="1569660" cy="1477328"/>
          </a:xfrm>
          <a:prstGeom prst="rect">
            <a:avLst/>
          </a:prstGeom>
          <a:noFill/>
        </p:spPr>
        <p:txBody>
          <a:bodyPr wrap="none" rtlCol="0">
            <a:spAutoFit/>
          </a:bodyPr>
          <a:lstStyle/>
          <a:p>
            <a:r>
              <a:rPr lang="zh-CN" altLang="en-US" dirty="0"/>
              <a:t>看起点</a:t>
            </a:r>
            <a:endParaRPr lang="en-US" altLang="zh-CN" dirty="0"/>
          </a:p>
          <a:p>
            <a:endParaRPr lang="en-US" altLang="zh-CN" dirty="0"/>
          </a:p>
          <a:p>
            <a:endParaRPr lang="en-US" altLang="zh-CN" dirty="0"/>
          </a:p>
          <a:p>
            <a:endParaRPr lang="en-US" altLang="zh-CN" dirty="0"/>
          </a:p>
          <a:p>
            <a:r>
              <a:rPr lang="zh-CN" altLang="en-US" dirty="0"/>
              <a:t>看染色体组数</a:t>
            </a:r>
          </a:p>
        </p:txBody>
      </p:sp>
      <p:sp>
        <p:nvSpPr>
          <p:cNvPr id="6" name="文本框 5">
            <a:extLst>
              <a:ext uri="{FF2B5EF4-FFF2-40B4-BE49-F238E27FC236}">
                <a16:creationId xmlns="" xmlns:a16="http://schemas.microsoft.com/office/drawing/2014/main" id="{0C7460A0-480A-4B23-8067-ABDAFE94A3B1}"/>
              </a:ext>
            </a:extLst>
          </p:cNvPr>
          <p:cNvSpPr txBox="1"/>
          <p:nvPr/>
        </p:nvSpPr>
        <p:spPr>
          <a:xfrm>
            <a:off x="3667125" y="2445562"/>
            <a:ext cx="1569660" cy="923330"/>
          </a:xfrm>
          <a:prstGeom prst="rect">
            <a:avLst/>
          </a:prstGeom>
          <a:noFill/>
          <a:ln>
            <a:solidFill>
              <a:schemeClr val="accent1">
                <a:shade val="50000"/>
              </a:schemeClr>
            </a:solidFill>
          </a:ln>
        </p:spPr>
        <p:txBody>
          <a:bodyPr wrap="none" rtlCol="0">
            <a:spAutoFit/>
          </a:bodyPr>
          <a:lstStyle/>
          <a:p>
            <a:r>
              <a:rPr lang="zh-CN" altLang="en-US" dirty="0"/>
              <a:t>配子为起点</a:t>
            </a:r>
            <a:endParaRPr lang="en-US" altLang="zh-CN" dirty="0"/>
          </a:p>
          <a:p>
            <a:endParaRPr lang="en-US" altLang="zh-CN" dirty="0"/>
          </a:p>
          <a:p>
            <a:r>
              <a:rPr lang="zh-CN" altLang="en-US" dirty="0"/>
              <a:t>受精卵为起点</a:t>
            </a:r>
            <a:endParaRPr lang="en-US" altLang="zh-CN" dirty="0"/>
          </a:p>
        </p:txBody>
      </p:sp>
      <p:sp>
        <p:nvSpPr>
          <p:cNvPr id="7" name="文本框 6">
            <a:extLst>
              <a:ext uri="{FF2B5EF4-FFF2-40B4-BE49-F238E27FC236}">
                <a16:creationId xmlns="" xmlns:a16="http://schemas.microsoft.com/office/drawing/2014/main" id="{EAE39258-FE5D-4C99-8DE5-673AAC9A81FF}"/>
              </a:ext>
            </a:extLst>
          </p:cNvPr>
          <p:cNvSpPr txBox="1"/>
          <p:nvPr/>
        </p:nvSpPr>
        <p:spPr>
          <a:xfrm>
            <a:off x="3998729" y="3818495"/>
            <a:ext cx="2967479" cy="369332"/>
          </a:xfrm>
          <a:prstGeom prst="rect">
            <a:avLst/>
          </a:prstGeom>
          <a:noFill/>
          <a:ln>
            <a:solidFill>
              <a:schemeClr val="accent1">
                <a:shade val="50000"/>
              </a:schemeClr>
            </a:solidFill>
          </a:ln>
        </p:spPr>
        <p:txBody>
          <a:bodyPr wrap="none" rtlCol="0">
            <a:spAutoFit/>
          </a:bodyPr>
          <a:lstStyle/>
          <a:p>
            <a:r>
              <a:rPr lang="en-US" altLang="zh-CN" dirty="0"/>
              <a:t>2</a:t>
            </a:r>
            <a:r>
              <a:rPr lang="zh-CN" altLang="en-US" dirty="0"/>
              <a:t>个或</a:t>
            </a:r>
            <a:r>
              <a:rPr lang="en-US" altLang="zh-CN" dirty="0"/>
              <a:t>3</a:t>
            </a:r>
            <a:r>
              <a:rPr lang="zh-CN" altLang="en-US" dirty="0"/>
              <a:t>个及以上染色体组数</a:t>
            </a:r>
            <a:endParaRPr lang="en-US" altLang="zh-CN" dirty="0"/>
          </a:p>
        </p:txBody>
      </p:sp>
      <p:sp>
        <p:nvSpPr>
          <p:cNvPr id="8" name="箭头: 下 7">
            <a:extLst>
              <a:ext uri="{FF2B5EF4-FFF2-40B4-BE49-F238E27FC236}">
                <a16:creationId xmlns="" xmlns:a16="http://schemas.microsoft.com/office/drawing/2014/main" id="{44842F57-3FBF-42FC-975F-5BBB0201524E}"/>
              </a:ext>
            </a:extLst>
          </p:cNvPr>
          <p:cNvSpPr/>
          <p:nvPr/>
        </p:nvSpPr>
        <p:spPr>
          <a:xfrm>
            <a:off x="1885950" y="3048000"/>
            <a:ext cx="114300" cy="730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 xmlns:a16="http://schemas.microsoft.com/office/drawing/2014/main" id="{E3505CCE-0EC2-4DA8-9700-DBED0C43FED6}"/>
              </a:ext>
            </a:extLst>
          </p:cNvPr>
          <p:cNvSpPr/>
          <p:nvPr/>
        </p:nvSpPr>
        <p:spPr>
          <a:xfrm>
            <a:off x="2552700" y="2857500"/>
            <a:ext cx="942975"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 xmlns:a16="http://schemas.microsoft.com/office/drawing/2014/main" id="{2376F426-CCF6-417A-992F-1B68F0A37FDE}"/>
              </a:ext>
            </a:extLst>
          </p:cNvPr>
          <p:cNvSpPr/>
          <p:nvPr/>
        </p:nvSpPr>
        <p:spPr>
          <a:xfrm>
            <a:off x="3022222" y="3950773"/>
            <a:ext cx="942975"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 xmlns:a16="http://schemas.microsoft.com/office/drawing/2014/main" id="{76E0A999-7B95-4876-8FBC-4CE959B12174}"/>
              </a:ext>
            </a:extLst>
          </p:cNvPr>
          <p:cNvSpPr txBox="1"/>
          <p:nvPr/>
        </p:nvSpPr>
        <p:spPr>
          <a:xfrm>
            <a:off x="5829300" y="2445562"/>
            <a:ext cx="877163" cy="369332"/>
          </a:xfrm>
          <a:prstGeom prst="rect">
            <a:avLst/>
          </a:prstGeom>
          <a:noFill/>
        </p:spPr>
        <p:txBody>
          <a:bodyPr wrap="none" rtlCol="0">
            <a:spAutoFit/>
          </a:bodyPr>
          <a:lstStyle/>
          <a:p>
            <a:r>
              <a:rPr lang="zh-CN" altLang="en-US" dirty="0"/>
              <a:t>单倍体</a:t>
            </a:r>
          </a:p>
        </p:txBody>
      </p:sp>
      <p:cxnSp>
        <p:nvCxnSpPr>
          <p:cNvPr id="13" name="直接箭头连接符 12">
            <a:extLst>
              <a:ext uri="{FF2B5EF4-FFF2-40B4-BE49-F238E27FC236}">
                <a16:creationId xmlns="" xmlns:a16="http://schemas.microsoft.com/office/drawing/2014/main" id="{18BB222E-3CA7-4F72-9476-771830C32F1C}"/>
              </a:ext>
            </a:extLst>
          </p:cNvPr>
          <p:cNvCxnSpPr>
            <a:endCxn id="11" idx="1"/>
          </p:cNvCxnSpPr>
          <p:nvPr/>
        </p:nvCxnSpPr>
        <p:spPr>
          <a:xfrm>
            <a:off x="4943475" y="2630228"/>
            <a:ext cx="8858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 xmlns:a16="http://schemas.microsoft.com/office/drawing/2014/main" id="{323D6A39-3B11-42FC-BABF-B7FBB654FF4D}"/>
              </a:ext>
            </a:extLst>
          </p:cNvPr>
          <p:cNvCxnSpPr>
            <a:cxnSpLocks/>
          </p:cNvCxnSpPr>
          <p:nvPr/>
        </p:nvCxnSpPr>
        <p:spPr>
          <a:xfrm>
            <a:off x="4601558" y="3305175"/>
            <a:ext cx="0" cy="513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 xmlns:a16="http://schemas.microsoft.com/office/drawing/2014/main" id="{52E180A1-BF25-44AD-9D33-05308FDD512B}"/>
              </a:ext>
            </a:extLst>
          </p:cNvPr>
          <p:cNvSpPr txBox="1"/>
          <p:nvPr/>
        </p:nvSpPr>
        <p:spPr>
          <a:xfrm>
            <a:off x="7807866" y="3824843"/>
            <a:ext cx="2723823" cy="369332"/>
          </a:xfrm>
          <a:prstGeom prst="rect">
            <a:avLst/>
          </a:prstGeom>
          <a:noFill/>
        </p:spPr>
        <p:txBody>
          <a:bodyPr wrap="none" rtlCol="0">
            <a:spAutoFit/>
          </a:bodyPr>
          <a:lstStyle/>
          <a:p>
            <a:r>
              <a:rPr lang="zh-CN" altLang="en-US" dirty="0"/>
              <a:t>二倍体、三倍体、多倍体</a:t>
            </a:r>
          </a:p>
        </p:txBody>
      </p:sp>
      <p:cxnSp>
        <p:nvCxnSpPr>
          <p:cNvPr id="17" name="直接箭头连接符 16">
            <a:extLst>
              <a:ext uri="{FF2B5EF4-FFF2-40B4-BE49-F238E27FC236}">
                <a16:creationId xmlns="" xmlns:a16="http://schemas.microsoft.com/office/drawing/2014/main" id="{746C575D-068A-4C7E-9E84-136DD4CA0374}"/>
              </a:ext>
            </a:extLst>
          </p:cNvPr>
          <p:cNvCxnSpPr/>
          <p:nvPr/>
        </p:nvCxnSpPr>
        <p:spPr>
          <a:xfrm>
            <a:off x="6966208" y="4004488"/>
            <a:ext cx="8858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45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BEAF26A-F936-4BE4-B2AB-158A9FA37AA4}"/>
              </a:ext>
            </a:extLst>
          </p:cNvPr>
          <p:cNvSpPr>
            <a:spLocks noChangeArrowheads="1"/>
          </p:cNvSpPr>
          <p:nvPr/>
        </p:nvSpPr>
        <p:spPr bwMode="auto">
          <a:xfrm>
            <a:off x="685800" y="1466850"/>
            <a:ext cx="10755313" cy="332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79082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79082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79082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79082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790825"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2790825"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2790825"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2790825"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2790825" algn="l"/>
              </a:tabLs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特别注意</a:t>
            </a:r>
            <a:r>
              <a:rPr lang="zh-CN" altLang="zh-CN" sz="2400" b="1"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r>
              <a:rPr lang="en-US" altLang="zh-CN" sz="2400" b="1" dirty="0">
                <a:latin typeface="宋体" panose="02010600030101010101" pitchFamily="2" charset="-122"/>
                <a:ea typeface="黑体" panose="02010609060101010101" pitchFamily="49" charset="-122"/>
                <a:cs typeface="Times New Roman" panose="02020603050405020304" pitchFamily="18" charset="0"/>
              </a:rPr>
              <a:t>①</a:t>
            </a:r>
            <a:r>
              <a:rPr lang="zh-CN" altLang="zh-CN" sz="2400" b="1" dirty="0">
                <a:latin typeface="Times New Roman" panose="02020603050405020304" pitchFamily="18" charset="0"/>
                <a:ea typeface="黑体" panose="02010609060101010101" pitchFamily="49" charset="-122"/>
                <a:cs typeface="Times New Roman" panose="02020603050405020304" pitchFamily="18" charset="0"/>
              </a:rPr>
              <a:t>单倍体</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是否都不育？</a:t>
            </a: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r>
              <a:rPr lang="zh-CN" altLang="zh-CN" sz="2400" b="1" dirty="0">
                <a:latin typeface="宋体" panose="02010600030101010101" pitchFamily="2" charset="-122"/>
                <a:ea typeface="黑体" panose="02010609060101010101" pitchFamily="49" charset="-122"/>
                <a:cs typeface="Times New Roman" panose="02020603050405020304" pitchFamily="18" charset="0"/>
              </a:rPr>
              <a:t>②</a:t>
            </a:r>
            <a:r>
              <a:rPr lang="zh-CN" altLang="zh-CN" sz="2400" b="1" dirty="0">
                <a:latin typeface="Times New Roman" panose="02020603050405020304" pitchFamily="18" charset="0"/>
                <a:ea typeface="黑体" panose="02010609060101010101" pitchFamily="49" charset="-122"/>
                <a:cs typeface="Times New Roman" panose="02020603050405020304" pitchFamily="18" charset="0"/>
              </a:rPr>
              <a:t>三倍体无子西瓜</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不育的原因是什么？</a:t>
            </a:r>
            <a:endParaRPr lang="zh-CN" altLang="zh-CN" sz="1000" dirty="0">
              <a:latin typeface="宋体" panose="02010600030101010101" pitchFamily="2" charset="-122"/>
              <a:ea typeface="黑体" panose="02010609060101010101" pitchFamily="49" charset="-122"/>
              <a:cs typeface="Courier New" panose="02070309020205020404" pitchFamily="49" charset="0"/>
            </a:endParaRPr>
          </a:p>
        </p:txBody>
      </p:sp>
      <p:sp>
        <p:nvSpPr>
          <p:cNvPr id="3" name="矩形 2">
            <a:extLst>
              <a:ext uri="{FF2B5EF4-FFF2-40B4-BE49-F238E27FC236}">
                <a16:creationId xmlns="" xmlns:a16="http://schemas.microsoft.com/office/drawing/2014/main" id="{6D280976-E9FF-4701-AE6F-A1F1D17CB1FF}"/>
              </a:ext>
            </a:extLst>
          </p:cNvPr>
          <p:cNvSpPr/>
          <p:nvPr/>
        </p:nvSpPr>
        <p:spPr>
          <a:xfrm>
            <a:off x="1403926" y="2792062"/>
            <a:ext cx="8303491" cy="1273875"/>
          </a:xfrm>
          <a:prstGeom prst="rect">
            <a:avLst/>
          </a:prstGeom>
        </p:spPr>
        <p:txBody>
          <a:bodyPr wrap="square">
            <a:spAutoFit/>
          </a:bodyPr>
          <a:lstStyle/>
          <a:p>
            <a:pPr algn="just">
              <a:lnSpc>
                <a:spcPct val="150000"/>
              </a:lnSpc>
            </a:pPr>
            <a:r>
              <a:rPr lang="zh-CN" altLang="zh-CN"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单倍体并非都不育，其细胞中也并非都只有一个染色体组，且并非都一定没有等位基因和同源染色体。如由多倍体的配子发育成的个体，若含偶数个染色体组，则形成的单倍体含有同源染色体及等位基因。</a:t>
            </a:r>
            <a:endParaRPr lang="zh-CN" altLang="zh-CN" sz="800" dirty="0">
              <a:solidFill>
                <a:srgbClr val="FF0000"/>
              </a:solidFill>
              <a:latin typeface="宋体" panose="02010600030101010101" pitchFamily="2" charset="-122"/>
              <a:ea typeface="黑体" panose="02010609060101010101" pitchFamily="49" charset="-122"/>
              <a:cs typeface="Courier New" panose="02070309020205020404" pitchFamily="49" charset="0"/>
            </a:endParaRPr>
          </a:p>
        </p:txBody>
      </p:sp>
      <p:sp>
        <p:nvSpPr>
          <p:cNvPr id="4" name="文本框 3">
            <a:extLst>
              <a:ext uri="{FF2B5EF4-FFF2-40B4-BE49-F238E27FC236}">
                <a16:creationId xmlns="" xmlns:a16="http://schemas.microsoft.com/office/drawing/2014/main" id="{7F0C1AD7-64D8-40E5-9686-A1123D7753B8}"/>
              </a:ext>
            </a:extLst>
          </p:cNvPr>
          <p:cNvSpPr txBox="1"/>
          <p:nvPr/>
        </p:nvSpPr>
        <p:spPr>
          <a:xfrm>
            <a:off x="1403926" y="4977277"/>
            <a:ext cx="6417141" cy="369332"/>
          </a:xfrm>
          <a:prstGeom prst="rect">
            <a:avLst/>
          </a:prstGeom>
          <a:noFill/>
        </p:spPr>
        <p:txBody>
          <a:bodyPr wrap="none" rtlCol="0">
            <a:spAutoFit/>
          </a:bodyPr>
          <a:lstStyle/>
          <a:p>
            <a:r>
              <a:rPr lang="zh-CN" altLang="en-US" dirty="0">
                <a:solidFill>
                  <a:srgbClr val="FF0000"/>
                </a:solidFill>
              </a:rPr>
              <a:t>减数分裂过程中，同源染色体联会紊乱，无法形成正常配子。</a:t>
            </a:r>
          </a:p>
        </p:txBody>
      </p:sp>
    </p:spTree>
    <p:extLst>
      <p:ext uri="{BB962C8B-B14F-4D97-AF65-F5344CB8AC3E}">
        <p14:creationId xmlns:p14="http://schemas.microsoft.com/office/powerpoint/2010/main" val="5614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1079</Words>
  <Application>Microsoft Office PowerPoint</Application>
  <PresentationFormat>自定义</PresentationFormat>
  <Paragraphs>182</Paragraphs>
  <Slides>17</Slides>
  <Notes>1</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变异与育种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人类遗传病</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lenovo王山</dc:creator>
  <cp:lastModifiedBy>apple</cp:lastModifiedBy>
  <cp:revision>32</cp:revision>
  <dcterms:created xsi:type="dcterms:W3CDTF">2020-02-13T08:03:31Z</dcterms:created>
  <dcterms:modified xsi:type="dcterms:W3CDTF">2020-02-19T11:35:42Z</dcterms:modified>
</cp:coreProperties>
</file>