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5" r:id="rId3"/>
    <p:sldId id="303" r:id="rId5"/>
    <p:sldId id="292" r:id="rId6"/>
    <p:sldId id="297" r:id="rId7"/>
    <p:sldId id="298" r:id="rId8"/>
    <p:sldId id="301" r:id="rId9"/>
    <p:sldId id="304" r:id="rId10"/>
    <p:sldId id="300" r:id="rId11"/>
    <p:sldId id="305" r:id="rId12"/>
    <p:sldId id="299" r:id="rId13"/>
    <p:sldId id="306" r:id="rId14"/>
    <p:sldId id="309" r:id="rId15"/>
    <p:sldId id="312" r:id="rId16"/>
    <p:sldId id="311" r:id="rId17"/>
    <p:sldId id="313" r:id="rId18"/>
    <p:sldId id="340" r:id="rId19"/>
    <p:sldId id="308" r:id="rId20"/>
    <p:sldId id="344" r:id="rId21"/>
    <p:sldId id="342" r:id="rId22"/>
    <p:sldId id="343" r:id="rId23"/>
    <p:sldId id="353" r:id="rId24"/>
    <p:sldId id="354" r:id="rId25"/>
    <p:sldId id="345" r:id="rId26"/>
    <p:sldId id="351" r:id="rId27"/>
    <p:sldId id="271" r:id="rId2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lenovo" initials="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54" autoAdjust="0"/>
  </p:normalViewPr>
  <p:slideViewPr>
    <p:cSldViewPr snapToGrid="0">
      <p:cViewPr varScale="1">
        <p:scale>
          <a:sx n="88" d="100"/>
          <a:sy n="88" d="100"/>
        </p:scale>
        <p:origin x="-654" y="-108"/>
      </p:cViewPr>
      <p:guideLst>
        <p:guide orient="horz" pos="1614"/>
        <p:guide pos="29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630"/>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3"/>
            </p:custDataLst>
          </p:nvPr>
        </p:nvPicPr>
        <p:blipFill>
          <a:blip r:embed="rId4" r:link="rId5"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6"/>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702505"/>
            <a:ext cx="9144000" cy="441630"/>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150469"/>
            <a:ext cx="9143999" cy="993666"/>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630"/>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123"/>
            <a:ext cx="3291840" cy="1851889"/>
          </a:xfrm>
          <a:prstGeom prst="rect">
            <a:avLst/>
          </a:prstGeom>
        </p:spPr>
      </p:pic>
      <p:pic>
        <p:nvPicPr>
          <p:cNvPr id="6" name="图片 5"/>
          <p:cNvPicPr/>
          <p:nvPr>
            <p:custDataLst>
              <p:tags r:id="rId5"/>
            </p:custDataLst>
          </p:nvPr>
        </p:nvPicPr>
        <p:blipFill>
          <a:blip r:embed="rId6" r:link="rId7" cstate="screen"/>
          <a:stretch>
            <a:fillRect/>
          </a:stretch>
        </p:blipFill>
        <p:spPr>
          <a:xfrm>
            <a:off x="0" y="4702505"/>
            <a:ext cx="540068" cy="441630"/>
          </a:xfrm>
          <a:prstGeom prst="rect">
            <a:avLst/>
          </a:prstGeom>
        </p:spPr>
      </p:pic>
      <p:sp>
        <p:nvSpPr>
          <p:cNvPr id="2" name="标题 1"/>
          <p:cNvSpPr>
            <a:spLocks noGrp="1"/>
          </p:cNvSpPr>
          <p:nvPr>
            <p:ph type="title"/>
            <p:custDataLst>
              <p:tags r:id="rId8"/>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53.xml"/><Relationship Id="rId2" Type="http://schemas.openxmlformats.org/officeDocument/2006/relationships/image" Target="../media/image11.jpeg"/><Relationship Id="rId1" Type="http://schemas.openxmlformats.org/officeDocument/2006/relationships/tags" Target="../tags/tag1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srcRect r="531"/>
          <a:stretch>
            <a:fillRect/>
          </a:stretch>
        </p:blipFill>
        <p:spPr>
          <a:xfrm>
            <a:off x="0" y="-6985"/>
            <a:ext cx="9143365" cy="5150485"/>
          </a:xfrm>
          <a:prstGeom prst="rect">
            <a:avLst/>
          </a:prstGeom>
        </p:spPr>
      </p:pic>
      <p:sp>
        <p:nvSpPr>
          <p:cNvPr id="15" name="标题 14"/>
          <p:cNvSpPr>
            <a:spLocks noGrp="1"/>
          </p:cNvSpPr>
          <p:nvPr>
            <p:ph type="ctrTitle" idx="13"/>
          </p:nvPr>
        </p:nvSpPr>
        <p:spPr>
          <a:xfrm>
            <a:off x="3062605" y="2056130"/>
            <a:ext cx="6081395" cy="1220470"/>
          </a:xfrm>
        </p:spPr>
        <p:txBody>
          <a:bodyPr>
            <a:normAutofit/>
          </a:bodyPr>
          <a:lstStyle/>
          <a:p>
            <a:pPr algn="ctr"/>
            <a:r>
              <a:rPr sz="3600" b="1" dirty="0">
                <a:solidFill>
                  <a:srgbClr val="FF0000"/>
                </a:solidFill>
              </a:rPr>
              <a:t>时政热</a:t>
            </a:r>
            <a:r>
              <a:rPr lang="zh-CN" sz="3600" b="1" dirty="0">
                <a:solidFill>
                  <a:srgbClr val="FF0000"/>
                </a:solidFill>
              </a:rPr>
              <a:t>点探讨</a:t>
            </a:r>
            <a:br>
              <a:rPr sz="4000" b="1" dirty="0">
                <a:solidFill>
                  <a:srgbClr val="FF0000"/>
                </a:solidFill>
              </a:rPr>
            </a:br>
            <a:r>
              <a:rPr sz="3110" b="1" dirty="0">
                <a:solidFill>
                  <a:srgbClr val="FF0000"/>
                </a:solidFill>
                <a:latin typeface="宋体" panose="02010600030101010101" pitchFamily="2" charset="-122"/>
                <a:ea typeface="宋体" panose="02010600030101010101" pitchFamily="2" charset="-122"/>
                <a:cs typeface="宋体" panose="02010600030101010101" pitchFamily="2" charset="-122"/>
              </a:rPr>
              <a:t>“中国特色社会主义制度”</a:t>
            </a:r>
            <a:endParaRPr lang="zh-CN" sz="311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24709" y="79915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高三政治</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636644" y="3891970"/>
            <a:ext cx="4836240" cy="553085"/>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北京市和平街第一中学   </a:t>
            </a:r>
            <a:r>
              <a:rPr lang="zh-CN" altLang="en-US" sz="2000" spc="226" dirty="0">
                <a:solidFill>
                  <a:schemeClr val="bg2">
                    <a:lumMod val="10000"/>
                  </a:schemeClr>
                </a:solidFill>
                <a:latin typeface="微软雅黑" panose="020B0503020204020204" charset="-122"/>
                <a:ea typeface="微软雅黑" panose="020B0503020204020204" charset="-122"/>
              </a:rPr>
              <a:t>杨海燕</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34340" y="2091055"/>
            <a:ext cx="2317750" cy="706755"/>
          </a:xfrm>
          <a:prstGeom prst="rect">
            <a:avLst/>
          </a:prstGeom>
          <a:noFill/>
        </p:spPr>
        <p:txBody>
          <a:bodyPr wrap="square" rtlCol="0">
            <a:spAutoFit/>
          </a:bodyPr>
          <a:p>
            <a:r>
              <a:rPr lang="zh-CN" altLang="en-US" sz="2000"/>
              <a:t>中国特色社会主义政治制度</a:t>
            </a:r>
            <a:endParaRPr lang="zh-CN" altLang="en-US" sz="2000"/>
          </a:p>
        </p:txBody>
      </p:sp>
      <p:sp>
        <p:nvSpPr>
          <p:cNvPr id="5" name="文本框 4"/>
          <p:cNvSpPr txBox="1"/>
          <p:nvPr/>
        </p:nvSpPr>
        <p:spPr>
          <a:xfrm>
            <a:off x="3588385" y="2091055"/>
            <a:ext cx="1802765" cy="706755"/>
          </a:xfrm>
          <a:prstGeom prst="rect">
            <a:avLst/>
          </a:prstGeom>
          <a:noFill/>
        </p:spPr>
        <p:txBody>
          <a:bodyPr wrap="square" rtlCol="0">
            <a:spAutoFit/>
          </a:bodyPr>
          <a:p>
            <a:r>
              <a:rPr lang="zh-CN" altLang="en-US" sz="2000"/>
              <a:t>中国特色社会主义制度</a:t>
            </a:r>
            <a:endParaRPr lang="zh-CN" altLang="en-US" sz="2000"/>
          </a:p>
        </p:txBody>
      </p:sp>
      <p:sp>
        <p:nvSpPr>
          <p:cNvPr id="6" name="文本框 5"/>
          <p:cNvSpPr txBox="1"/>
          <p:nvPr/>
        </p:nvSpPr>
        <p:spPr>
          <a:xfrm>
            <a:off x="6268720" y="2091055"/>
            <a:ext cx="1833245" cy="706755"/>
          </a:xfrm>
          <a:prstGeom prst="rect">
            <a:avLst/>
          </a:prstGeom>
          <a:noFill/>
        </p:spPr>
        <p:txBody>
          <a:bodyPr wrap="square" rtlCol="0">
            <a:spAutoFit/>
          </a:bodyPr>
          <a:p>
            <a:r>
              <a:rPr lang="zh-CN" altLang="en-US" sz="2000"/>
              <a:t>中国特色社会主义伟大事业</a:t>
            </a:r>
            <a:endParaRPr lang="zh-CN" altLang="en-US" sz="2000"/>
          </a:p>
        </p:txBody>
      </p:sp>
      <p:sp>
        <p:nvSpPr>
          <p:cNvPr id="7" name="燕尾形箭头 6"/>
          <p:cNvSpPr/>
          <p:nvPr/>
        </p:nvSpPr>
        <p:spPr>
          <a:xfrm>
            <a:off x="2854960" y="2318385"/>
            <a:ext cx="678815" cy="33401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燕尾形箭头 7"/>
          <p:cNvSpPr/>
          <p:nvPr/>
        </p:nvSpPr>
        <p:spPr>
          <a:xfrm>
            <a:off x="5490210" y="2318385"/>
            <a:ext cx="678815" cy="33401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2854960" y="2030730"/>
            <a:ext cx="970915" cy="368300"/>
          </a:xfrm>
          <a:prstGeom prst="rect">
            <a:avLst/>
          </a:prstGeom>
          <a:noFill/>
        </p:spPr>
        <p:txBody>
          <a:bodyPr wrap="square" rtlCol="0">
            <a:spAutoFit/>
          </a:bodyPr>
          <a:p>
            <a:r>
              <a:rPr lang="zh-CN" altLang="en-US">
                <a:latin typeface="楷体" panose="02010609060101010101" charset="-122"/>
                <a:ea typeface="楷体" panose="02010609060101010101" charset="-122"/>
              </a:rPr>
              <a:t>构成</a:t>
            </a:r>
            <a:endParaRPr lang="zh-CN" altLang="en-US">
              <a:latin typeface="楷体" panose="02010609060101010101" charset="-122"/>
              <a:ea typeface="楷体" panose="02010609060101010101" charset="-122"/>
            </a:endParaRPr>
          </a:p>
        </p:txBody>
      </p:sp>
      <p:sp>
        <p:nvSpPr>
          <p:cNvPr id="10" name="文本框 9"/>
          <p:cNvSpPr txBox="1"/>
          <p:nvPr/>
        </p:nvSpPr>
        <p:spPr>
          <a:xfrm>
            <a:off x="5490210" y="2030730"/>
            <a:ext cx="970915" cy="368300"/>
          </a:xfrm>
          <a:prstGeom prst="rect">
            <a:avLst/>
          </a:prstGeom>
          <a:noFill/>
        </p:spPr>
        <p:txBody>
          <a:bodyPr wrap="square" rtlCol="0">
            <a:spAutoFit/>
          </a:bodyPr>
          <a:p>
            <a:r>
              <a:rPr lang="zh-CN" altLang="en-US">
                <a:latin typeface="楷体" panose="02010609060101010101" charset="-122"/>
                <a:ea typeface="楷体" panose="02010609060101010101" charset="-122"/>
              </a:rPr>
              <a:t>推动</a:t>
            </a:r>
            <a:endParaRPr lang="zh-CN" altLang="en-US">
              <a:latin typeface="楷体" panose="02010609060101010101" charset="-122"/>
              <a:ea typeface="楷体" panose="02010609060101010101" charset="-122"/>
            </a:endParaRPr>
          </a:p>
        </p:txBody>
      </p:sp>
      <p:sp>
        <p:nvSpPr>
          <p:cNvPr id="11" name="云形标注 10"/>
          <p:cNvSpPr/>
          <p:nvPr/>
        </p:nvSpPr>
        <p:spPr>
          <a:xfrm>
            <a:off x="833755" y="0"/>
            <a:ext cx="7409180" cy="1509395"/>
          </a:xfrm>
          <a:prstGeom prst="cloudCallout">
            <a:avLst>
              <a:gd name="adj1" fmla="val -29610"/>
              <a:gd name="adj2" fmla="val 7857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162685" y="486410"/>
            <a:ext cx="7351395" cy="706755"/>
          </a:xfrm>
          <a:prstGeom prst="rect">
            <a:avLst/>
          </a:prstGeom>
          <a:noFill/>
        </p:spPr>
        <p:txBody>
          <a:bodyPr wrap="square" rtlCol="0">
            <a:spAutoFit/>
          </a:bodyPr>
          <a:p>
            <a:r>
              <a:rPr lang="zh-CN" altLang="en-US" sz="2000" b="1"/>
              <a:t>思考：</a:t>
            </a:r>
            <a:r>
              <a:rPr lang="zh-CN" altLang="en-US" sz="2000">
                <a:latin typeface="楷体" panose="02010609060101010101" charset="-122"/>
                <a:ea typeface="楷体" panose="02010609060101010101" charset="-122"/>
              </a:rPr>
              <a:t>中国特色社会主义政治制度、中国特色社会主义制度、中国特色社会主义伟大事业之间是什么关系？</a:t>
            </a:r>
            <a:endParaRPr lang="zh-CN" altLang="en-US" sz="2000">
              <a:latin typeface="楷体" panose="02010609060101010101" charset="-122"/>
              <a:ea typeface="楷体" panose="02010609060101010101" charset="-122"/>
            </a:endParaRPr>
          </a:p>
        </p:txBody>
      </p:sp>
      <p:sp>
        <p:nvSpPr>
          <p:cNvPr id="13" name="文本框 12"/>
          <p:cNvSpPr txBox="1"/>
          <p:nvPr/>
        </p:nvSpPr>
        <p:spPr>
          <a:xfrm>
            <a:off x="434340" y="2953385"/>
            <a:ext cx="2317750" cy="706755"/>
          </a:xfrm>
          <a:prstGeom prst="rect">
            <a:avLst/>
          </a:prstGeom>
          <a:noFill/>
        </p:spPr>
        <p:txBody>
          <a:bodyPr wrap="square" rtlCol="0">
            <a:spAutoFit/>
          </a:bodyPr>
          <a:p>
            <a:r>
              <a:rPr lang="zh-CN" altLang="en-US" sz="2000"/>
              <a:t>中国特色社会主义经济</a:t>
            </a:r>
            <a:r>
              <a:rPr lang="zh-CN" altLang="en-US" sz="2000"/>
              <a:t>制度</a:t>
            </a:r>
            <a:endParaRPr lang="zh-CN" altLang="en-US" sz="2000"/>
          </a:p>
        </p:txBody>
      </p:sp>
      <p:sp>
        <p:nvSpPr>
          <p:cNvPr id="14" name="文本框 13"/>
          <p:cNvSpPr txBox="1"/>
          <p:nvPr/>
        </p:nvSpPr>
        <p:spPr>
          <a:xfrm>
            <a:off x="537210" y="3838575"/>
            <a:ext cx="2317750" cy="398780"/>
          </a:xfrm>
          <a:prstGeom prst="rect">
            <a:avLst/>
          </a:prstGeom>
          <a:noFill/>
        </p:spPr>
        <p:txBody>
          <a:bodyPr wrap="square" rtlCol="0">
            <a:spAutoFit/>
          </a:bodyPr>
          <a:p>
            <a:r>
              <a:rPr lang="zh-CN" altLang="en-US" sz="2000">
                <a:latin typeface="Arial" panose="020B0604020202020204" pitchFamily="34" charset="0"/>
                <a:cs typeface="Arial" panose="020B0604020202020204" pitchFamily="34" charset="0"/>
              </a:rPr>
              <a:t>…</a:t>
            </a:r>
            <a:endParaRPr lang="zh-CN" altLang="en-US"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bldLst>
      <p:bldP spid="4" grpId="1"/>
      <p:bldP spid="13" grpId="1"/>
      <p:bldP spid="14" grpId="1"/>
      <p:bldP spid="5" grpId="1"/>
      <p:bldP spid="9" grpId="1"/>
      <p:bldP spid="6" grpId="1"/>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12140" y="698500"/>
            <a:ext cx="2854960" cy="460375"/>
          </a:xfrm>
          <a:prstGeom prst="rect">
            <a:avLst/>
          </a:prstGeom>
          <a:noFill/>
        </p:spPr>
        <p:txBody>
          <a:bodyPr wrap="square" rtlCol="0">
            <a:spAutoFit/>
          </a:bodyPr>
          <a:p>
            <a:r>
              <a:rPr lang="en-US" altLang="zh-CN" sz="2400"/>
              <a:t>3</a:t>
            </a:r>
            <a:r>
              <a:rPr lang="zh-CN" altLang="en-US" sz="2400"/>
              <a:t>、怎么</a:t>
            </a:r>
            <a:r>
              <a:rPr lang="zh-CN" altLang="en-US" sz="2400"/>
              <a:t>做</a:t>
            </a:r>
            <a:endParaRPr lang="zh-CN" altLang="en-US" sz="2400"/>
          </a:p>
        </p:txBody>
      </p:sp>
      <p:sp>
        <p:nvSpPr>
          <p:cNvPr id="4" name="文本框 3"/>
          <p:cNvSpPr txBox="1"/>
          <p:nvPr/>
        </p:nvSpPr>
        <p:spPr>
          <a:xfrm>
            <a:off x="612140" y="1338580"/>
            <a:ext cx="8140065" cy="2306955"/>
          </a:xfrm>
          <a:prstGeom prst="rect">
            <a:avLst/>
          </a:prstGeom>
          <a:noFill/>
        </p:spPr>
        <p:txBody>
          <a:bodyPr wrap="square" rtlCol="0">
            <a:spAutoFit/>
          </a:bodyPr>
          <a:p>
            <a:pPr>
              <a:lnSpc>
                <a:spcPct val="100000"/>
              </a:lnSpc>
              <a:spcBef>
                <a:spcPts val="0"/>
              </a:spcBef>
            </a:pPr>
            <a:r>
              <a:rPr lang="zh-CN" altLang="en-US" sz="2400" b="1" dirty="0">
                <a:latin typeface="楷体" panose="02010609060101010101" charset="-122"/>
                <a:ea typeface="楷体" panose="02010609060101010101" charset="-122"/>
                <a:sym typeface="+mn-ea"/>
              </a:rPr>
              <a:t>（</a:t>
            </a:r>
            <a:r>
              <a:rPr lang="en-US" altLang="zh-CN" sz="2400" b="1" dirty="0">
                <a:latin typeface="楷体" panose="02010609060101010101" charset="-122"/>
                <a:ea typeface="楷体" panose="02010609060101010101" charset="-122"/>
                <a:sym typeface="+mn-ea"/>
              </a:rPr>
              <a:t>1</a:t>
            </a:r>
            <a:r>
              <a:rPr lang="zh-CN" altLang="en-US" sz="2400" b="1" dirty="0">
                <a:latin typeface="楷体" panose="02010609060101010101" charset="-122"/>
                <a:ea typeface="楷体" panose="02010609060101010101" charset="-122"/>
                <a:sym typeface="+mn-ea"/>
              </a:rPr>
              <a:t>）新旧教材结合表述</a:t>
            </a:r>
            <a:r>
              <a:rPr lang="zh-CN" altLang="en-US" sz="2400" b="1" dirty="0">
                <a:latin typeface="楷体" panose="02010609060101010101" charset="-122"/>
                <a:ea typeface="楷体" panose="02010609060101010101" charset="-122"/>
                <a:sym typeface="+mn-ea"/>
              </a:rPr>
              <a:t>：</a:t>
            </a:r>
            <a:endParaRPr lang="zh-CN" altLang="en-US" sz="2400" b="1" dirty="0">
              <a:latin typeface="楷体" panose="02010609060101010101" charset="-122"/>
              <a:ea typeface="楷体" panose="02010609060101010101" charset="-122"/>
              <a:sym typeface="+mn-ea"/>
            </a:endParaRPr>
          </a:p>
          <a:p>
            <a:pPr>
              <a:lnSpc>
                <a:spcPct val="100000"/>
              </a:lnSpc>
              <a:spcBef>
                <a:spcPts val="0"/>
              </a:spcBef>
            </a:pPr>
            <a:r>
              <a:rPr lang="zh-CN" altLang="en-US" sz="2400" dirty="0">
                <a:solidFill>
                  <a:schemeClr val="tx1"/>
                </a:solidFill>
                <a:latin typeface="宋体" panose="02010600030101010101" pitchFamily="2" charset="-122"/>
                <a:ea typeface="宋体" panose="02010600030101010101" pitchFamily="2" charset="-122"/>
                <a:sym typeface="+mn-ea"/>
              </a:rPr>
              <a:t>要</a:t>
            </a:r>
            <a:r>
              <a:rPr lang="zh-CN" altLang="en-US" sz="2400" b="1" dirty="0">
                <a:solidFill>
                  <a:srgbClr val="FF0000"/>
                </a:solidFill>
                <a:latin typeface="宋体" panose="02010600030101010101" pitchFamily="2" charset="-122"/>
                <a:ea typeface="宋体" panose="02010600030101010101" pitchFamily="2" charset="-122"/>
                <a:sym typeface="+mn-ea"/>
              </a:rPr>
              <a:t>坚持和完善</a:t>
            </a:r>
            <a:r>
              <a:rPr lang="zh-CN" altLang="en-US" sz="2400" dirty="0">
                <a:solidFill>
                  <a:schemeClr val="tx1"/>
                </a:solidFill>
                <a:latin typeface="宋体" panose="02010600030101010101" pitchFamily="2" charset="-122"/>
                <a:ea typeface="宋体" panose="02010600030101010101" pitchFamily="2" charset="-122"/>
                <a:sym typeface="+mn-ea"/>
              </a:rPr>
              <a:t>中国特色社会主义制度，</a:t>
            </a:r>
            <a:endParaRPr lang="zh-CN" altLang="en-US" sz="2400" dirty="0">
              <a:solidFill>
                <a:schemeClr val="tx1"/>
              </a:solidFill>
              <a:latin typeface="宋体" panose="02010600030101010101" pitchFamily="2" charset="-122"/>
              <a:ea typeface="宋体" panose="02010600030101010101" pitchFamily="2" charset="-122"/>
              <a:sym typeface="+mn-ea"/>
            </a:endParaRPr>
          </a:p>
          <a:p>
            <a:pPr marL="0" indent="0">
              <a:lnSpc>
                <a:spcPct val="100000"/>
              </a:lnSpc>
              <a:spcBef>
                <a:spcPts val="0"/>
              </a:spcBef>
              <a:buNone/>
            </a:pPr>
            <a:r>
              <a:rPr lang="zh-CN" altLang="en-US" sz="2400" dirty="0">
                <a:solidFill>
                  <a:schemeClr val="tx1"/>
                </a:solidFill>
                <a:latin typeface="宋体" panose="02010600030101010101" pitchFamily="2" charset="-122"/>
                <a:ea typeface="宋体" panose="02010600030101010101" pitchFamily="2" charset="-122"/>
                <a:sym typeface="+mn-ea"/>
              </a:rPr>
              <a:t>坚持把根本政治制度、基本政治制度同法律体系、基本经济制度以及各方面体制机制等具体制度有机</a:t>
            </a:r>
            <a:r>
              <a:rPr lang="zh-CN" altLang="en-US" sz="2400" b="1" dirty="0">
                <a:solidFill>
                  <a:srgbClr val="FF0000"/>
                </a:solidFill>
                <a:latin typeface="宋体" panose="02010600030101010101" pitchFamily="2" charset="-122"/>
                <a:ea typeface="宋体" panose="02010600030101010101" pitchFamily="2" charset="-122"/>
                <a:sym typeface="+mn-ea"/>
              </a:rPr>
              <a:t>结合</a:t>
            </a:r>
            <a:r>
              <a:rPr lang="zh-CN" altLang="en-US" sz="2400" dirty="0">
                <a:solidFill>
                  <a:schemeClr val="tx1"/>
                </a:solidFill>
                <a:latin typeface="宋体" panose="02010600030101010101" pitchFamily="2" charset="-122"/>
                <a:ea typeface="宋体" panose="02010600030101010101" pitchFamily="2" charset="-122"/>
                <a:sym typeface="+mn-ea"/>
              </a:rPr>
              <a:t>起来，</a:t>
            </a:r>
            <a:endParaRPr lang="zh-CN" altLang="en-US" sz="2400" dirty="0">
              <a:solidFill>
                <a:schemeClr val="tx1"/>
              </a:solidFill>
              <a:latin typeface="宋体" panose="02010600030101010101" pitchFamily="2" charset="-122"/>
              <a:ea typeface="宋体" panose="02010600030101010101" pitchFamily="2" charset="-122"/>
              <a:sym typeface="+mn-ea"/>
            </a:endParaRPr>
          </a:p>
          <a:p>
            <a:pPr marL="0" indent="0">
              <a:lnSpc>
                <a:spcPct val="100000"/>
              </a:lnSpc>
              <a:spcBef>
                <a:spcPts val="0"/>
              </a:spcBef>
              <a:buNone/>
            </a:pPr>
            <a:r>
              <a:rPr lang="zh-CN" altLang="en-US" sz="2400" dirty="0">
                <a:solidFill>
                  <a:schemeClr val="tx1"/>
                </a:solidFill>
                <a:latin typeface="宋体" panose="02010600030101010101" pitchFamily="2" charset="-122"/>
                <a:ea typeface="宋体" panose="02010600030101010101" pitchFamily="2" charset="-122"/>
                <a:sym typeface="+mn-ea"/>
              </a:rPr>
              <a:t>坚持把国家层面的民主制度同基层民主制度有机</a:t>
            </a:r>
            <a:r>
              <a:rPr lang="zh-CN" altLang="en-US" sz="2400" b="1" dirty="0">
                <a:solidFill>
                  <a:srgbClr val="FF0000"/>
                </a:solidFill>
                <a:latin typeface="宋体" panose="02010600030101010101" pitchFamily="2" charset="-122"/>
                <a:ea typeface="宋体" panose="02010600030101010101" pitchFamily="2" charset="-122"/>
                <a:sym typeface="+mn-ea"/>
              </a:rPr>
              <a:t>结合</a:t>
            </a:r>
            <a:r>
              <a:rPr lang="zh-CN" altLang="en-US" sz="2400" dirty="0">
                <a:solidFill>
                  <a:schemeClr val="tx1"/>
                </a:solidFill>
                <a:latin typeface="宋体" panose="02010600030101010101" pitchFamily="2" charset="-122"/>
                <a:ea typeface="宋体" panose="02010600030101010101" pitchFamily="2" charset="-122"/>
                <a:sym typeface="+mn-ea"/>
              </a:rPr>
              <a:t>起来，</a:t>
            </a:r>
            <a:endParaRPr lang="zh-CN" altLang="en-US" sz="2400" dirty="0">
              <a:solidFill>
                <a:schemeClr val="tx1"/>
              </a:solidFill>
              <a:latin typeface="宋体" panose="02010600030101010101" pitchFamily="2" charset="-122"/>
              <a:ea typeface="宋体" panose="02010600030101010101" pitchFamily="2" charset="-122"/>
              <a:sym typeface="+mn-ea"/>
            </a:endParaRPr>
          </a:p>
          <a:p>
            <a:pPr marL="0" indent="0">
              <a:lnSpc>
                <a:spcPct val="100000"/>
              </a:lnSpc>
              <a:spcBef>
                <a:spcPts val="0"/>
              </a:spcBef>
              <a:buNone/>
            </a:pPr>
            <a:r>
              <a:rPr lang="zh-CN" altLang="en-US" sz="2400" dirty="0">
                <a:solidFill>
                  <a:schemeClr val="tx1"/>
                </a:solidFill>
                <a:latin typeface="宋体" panose="02010600030101010101" pitchFamily="2" charset="-122"/>
                <a:ea typeface="宋体" panose="02010600030101010101" pitchFamily="2" charset="-122"/>
                <a:sym typeface="+mn-ea"/>
              </a:rPr>
              <a:t>坚持把党的领导、人民当家作主、依法治国有机</a:t>
            </a:r>
            <a:r>
              <a:rPr lang="zh-CN" altLang="en-US" sz="2400" b="1" dirty="0">
                <a:solidFill>
                  <a:srgbClr val="FF0000"/>
                </a:solidFill>
                <a:latin typeface="宋体" panose="02010600030101010101" pitchFamily="2" charset="-122"/>
                <a:ea typeface="宋体" panose="02010600030101010101" pitchFamily="2" charset="-122"/>
                <a:sym typeface="+mn-ea"/>
              </a:rPr>
              <a:t>结合</a:t>
            </a:r>
            <a:r>
              <a:rPr lang="zh-CN" altLang="en-US" sz="2400" dirty="0">
                <a:solidFill>
                  <a:schemeClr val="tx1"/>
                </a:solidFill>
                <a:latin typeface="宋体" panose="02010600030101010101" pitchFamily="2" charset="-122"/>
                <a:ea typeface="宋体" panose="02010600030101010101" pitchFamily="2" charset="-122"/>
                <a:sym typeface="+mn-ea"/>
              </a:rPr>
              <a:t>起来。</a:t>
            </a:r>
            <a:endParaRPr lang="zh-CN" altLang="en-US" sz="2400" dirty="0">
              <a:solidFill>
                <a:schemeClr val="tx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93345"/>
            <a:ext cx="9258300" cy="829945"/>
          </a:xfrm>
          <a:prstGeom prst="rect">
            <a:avLst/>
          </a:prstGeom>
          <a:noFill/>
        </p:spPr>
        <p:txBody>
          <a:bodyPr wrap="square" rtlCol="0">
            <a:spAutoFit/>
          </a:bodyPr>
          <a:p>
            <a:pPr eaLnBrk="1"/>
            <a:r>
              <a:rPr lang="zh-CN" altLang="en-US" sz="2400" b="1" dirty="0">
                <a:latin typeface="楷体" panose="02010609060101010101" charset="-122"/>
                <a:ea typeface="楷体" panose="02010609060101010101" charset="-122"/>
                <a:cs typeface="楷体" panose="02010609060101010101" charset="-122"/>
                <a:sym typeface="+mn-ea"/>
              </a:rPr>
              <a:t>（</a:t>
            </a:r>
            <a:r>
              <a:rPr lang="en-US" altLang="zh-CN" sz="2400" b="1" dirty="0">
                <a:latin typeface="楷体" panose="02010609060101010101" charset="-122"/>
                <a:ea typeface="楷体" panose="02010609060101010101" charset="-122"/>
                <a:cs typeface="楷体" panose="02010609060101010101" charset="-122"/>
                <a:sym typeface="+mn-ea"/>
              </a:rPr>
              <a:t>2</a:t>
            </a:r>
            <a:r>
              <a:rPr lang="zh-CN" altLang="en-US" sz="2400" b="1" dirty="0">
                <a:latin typeface="楷体" panose="02010609060101010101" charset="-122"/>
                <a:ea typeface="楷体" panose="02010609060101010101" charset="-122"/>
                <a:cs typeface="楷体" panose="02010609060101010101" charset="-122"/>
                <a:sym typeface="+mn-ea"/>
              </a:rPr>
              <a:t>）</a:t>
            </a:r>
            <a:r>
              <a:rPr lang="en-US" altLang="zh-CN" sz="2400" b="1" dirty="0">
                <a:latin typeface="楷体" panose="02010609060101010101" charset="-122"/>
                <a:ea typeface="楷体" panose="02010609060101010101" charset="-122"/>
                <a:cs typeface="楷体" panose="02010609060101010101" charset="-122"/>
                <a:sym typeface="+mn-ea"/>
              </a:rPr>
              <a:t>《</a:t>
            </a:r>
            <a:r>
              <a:rPr sz="2400" b="1">
                <a:solidFill>
                  <a:schemeClr val="tx1"/>
                </a:solidFill>
                <a:latin typeface="楷体" panose="02010609060101010101" charset="-122"/>
                <a:ea typeface="楷体" panose="02010609060101010101" charset="-122"/>
                <a:cs typeface="楷体" panose="02010609060101010101" charset="-122"/>
                <a:sym typeface="+mn-ea"/>
              </a:rPr>
              <a:t>中共中央关于坚持和完善中国特色社会主义制度、推进国家治理体系和治理能力现代化若干重大问题的决定</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中的相关表述</a:t>
            </a:r>
            <a:r>
              <a:rPr lang="zh-CN" altLang="en-US" sz="2400" b="1" dirty="0">
                <a:latin typeface="楷体" panose="02010609060101010101" charset="-122"/>
                <a:ea typeface="楷体" panose="02010609060101010101" charset="-122"/>
                <a:sym typeface="+mn-ea"/>
              </a:rPr>
              <a:t>：</a:t>
            </a:r>
            <a:endParaRPr lang="zh-CN" altLang="en-US" sz="2400" dirty="0">
              <a:solidFill>
                <a:schemeClr val="tx1"/>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567055" y="861060"/>
            <a:ext cx="6268085" cy="4092575"/>
          </a:xfrm>
          <a:prstGeom prst="rect">
            <a:avLst/>
          </a:prstGeom>
          <a:noFill/>
          <a:ln w="9525">
            <a:noFill/>
          </a:ln>
        </p:spPr>
        <p:txBody>
          <a:bodyPr wrap="square">
            <a:spAutoFit/>
          </a:bodyPr>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⑴</a:t>
            </a:r>
            <a:r>
              <a:rPr lang="zh-CN" sz="2000" b="1">
                <a:solidFill>
                  <a:schemeClr val="tx1"/>
                </a:solidFill>
                <a:ea typeface="宋体" panose="02010600030101010101" pitchFamily="2" charset="-122"/>
              </a:rPr>
              <a:t>坚持和完善党的领导制度体系</a:t>
            </a:r>
            <a:endParaRPr lang="zh-CN" sz="2000" b="1">
              <a:solidFill>
                <a:schemeClr val="tx1"/>
              </a:solidFill>
              <a:ea typeface="宋体" panose="02010600030101010101" pitchFamily="2" charset="-122"/>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⑵</a:t>
            </a:r>
            <a:r>
              <a:rPr lang="zh-CN" sz="2000" b="1">
                <a:solidFill>
                  <a:schemeClr val="tx1"/>
                </a:solidFill>
                <a:ea typeface="宋体" panose="02010600030101010101" pitchFamily="2" charset="-122"/>
                <a:sym typeface="+mn-ea"/>
              </a:rPr>
              <a:t>坚持和完善人民当家作主制度体系</a:t>
            </a:r>
            <a:endParaRPr lang="zh-CN" sz="2000" b="1">
              <a:solidFill>
                <a:schemeClr val="tx1"/>
              </a:solidFill>
              <a:ea typeface="宋体" panose="02010600030101010101" pitchFamily="2" charset="-122"/>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⑶</a:t>
            </a:r>
            <a:r>
              <a:rPr lang="zh-CN" sz="2000" b="1">
                <a:solidFill>
                  <a:schemeClr val="tx1"/>
                </a:solidFill>
                <a:ea typeface="宋体" panose="02010600030101010101" pitchFamily="2" charset="-122"/>
                <a:sym typeface="+mn-ea"/>
              </a:rPr>
              <a:t>坚持和完善中国特色社会主义法治体系</a:t>
            </a:r>
            <a:endParaRPr lang="zh-CN" sz="2000" b="1">
              <a:solidFill>
                <a:schemeClr val="tx1"/>
              </a:solidFill>
              <a:ea typeface="宋体" panose="02010600030101010101" pitchFamily="2" charset="-122"/>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⑷</a:t>
            </a:r>
            <a:r>
              <a:rPr lang="zh-CN" sz="2000" b="1">
                <a:solidFill>
                  <a:schemeClr val="tx1"/>
                </a:solidFill>
                <a:ea typeface="宋体" panose="02010600030101010101" pitchFamily="2" charset="-122"/>
                <a:sym typeface="+mn-ea"/>
              </a:rPr>
              <a:t>坚持和完善中国特色社会主义行政体制</a:t>
            </a:r>
            <a:endParaRPr lang="zh-CN" sz="2000" b="1">
              <a:solidFill>
                <a:schemeClr val="tx1"/>
              </a:solidFill>
              <a:ea typeface="宋体" panose="02010600030101010101" pitchFamily="2" charset="-122"/>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⑸</a:t>
            </a:r>
            <a:r>
              <a:rPr lang="zh-CN" sz="2000" b="1">
                <a:solidFill>
                  <a:schemeClr val="tx1"/>
                </a:solidFill>
                <a:ea typeface="宋体" panose="02010600030101010101" pitchFamily="2" charset="-122"/>
                <a:sym typeface="+mn-ea"/>
              </a:rPr>
              <a:t>坚持和完善社会主义基本经济制度</a:t>
            </a:r>
            <a:endParaRPr lang="zh-CN" sz="2000" b="1">
              <a:solidFill>
                <a:schemeClr val="tx1"/>
              </a:solidFill>
              <a:ea typeface="宋体" panose="02010600030101010101" pitchFamily="2" charset="-122"/>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⑹</a:t>
            </a:r>
            <a:r>
              <a:rPr lang="zh-CN" sz="2000" b="1">
                <a:solidFill>
                  <a:schemeClr val="tx1"/>
                </a:solidFill>
                <a:ea typeface="宋体" panose="02010600030101010101" pitchFamily="2" charset="-122"/>
                <a:sym typeface="+mn-ea"/>
              </a:rPr>
              <a:t>坚持和完善繁荣发展社会主义先进文化的制度</a:t>
            </a:r>
            <a:endParaRPr lang="zh-CN" sz="2000" b="1">
              <a:solidFill>
                <a:schemeClr val="tx1"/>
              </a:solidFill>
              <a:ea typeface="宋体" panose="02010600030101010101" pitchFamily="2" charset="-122"/>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⑺</a:t>
            </a:r>
            <a:r>
              <a:rPr lang="zh-CN" sz="2000" b="1">
                <a:solidFill>
                  <a:schemeClr val="tx1"/>
                </a:solidFill>
                <a:ea typeface="宋体" panose="02010600030101010101" pitchFamily="2" charset="-122"/>
                <a:sym typeface="+mn-ea"/>
              </a:rPr>
              <a:t>坚持和完善统筹城乡的民生保障制度</a:t>
            </a:r>
            <a:endParaRPr lang="zh-CN" sz="2000" b="1">
              <a:solidFill>
                <a:schemeClr val="tx1"/>
              </a:solidFill>
              <a:ea typeface="宋体" panose="02010600030101010101" pitchFamily="2" charset="-122"/>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⑻</a:t>
            </a:r>
            <a:r>
              <a:rPr lang="zh-CN" sz="2000" b="1">
                <a:solidFill>
                  <a:schemeClr val="tx1"/>
                </a:solidFill>
                <a:ea typeface="宋体" panose="02010600030101010101" pitchFamily="2" charset="-122"/>
                <a:sym typeface="+mn-ea"/>
              </a:rPr>
              <a:t>坚持和完善共建共治共享的社会治理制度</a:t>
            </a:r>
            <a:endParaRPr lang="zh-CN" sz="2000" b="1">
              <a:solidFill>
                <a:schemeClr val="tx1"/>
              </a:solidFill>
              <a:ea typeface="宋体" panose="02010600030101010101" pitchFamily="2" charset="-122"/>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⑼</a:t>
            </a:r>
            <a:r>
              <a:rPr lang="zh-CN" sz="2000" b="1">
                <a:solidFill>
                  <a:schemeClr val="tx1"/>
                </a:solidFill>
                <a:ea typeface="宋体" panose="02010600030101010101" pitchFamily="2" charset="-122"/>
                <a:sym typeface="+mn-ea"/>
              </a:rPr>
              <a:t>坚持和完善生态文明制度体系</a:t>
            </a:r>
            <a:endParaRPr lang="zh-CN" sz="2000" b="1">
              <a:solidFill>
                <a:schemeClr val="tx1"/>
              </a:solidFill>
              <a:ea typeface="宋体" panose="02010600030101010101" pitchFamily="2" charset="-122"/>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⑽</a:t>
            </a:r>
            <a:r>
              <a:rPr lang="zh-CN" sz="2000" b="1">
                <a:solidFill>
                  <a:schemeClr val="tx1"/>
                </a:solidFill>
                <a:ea typeface="宋体" panose="02010600030101010101" pitchFamily="2" charset="-122"/>
                <a:sym typeface="+mn-ea"/>
              </a:rPr>
              <a:t>坚持和完善党对人民军队的绝对领导制度</a:t>
            </a:r>
            <a:endParaRPr lang="zh-CN" sz="2000" b="1">
              <a:solidFill>
                <a:schemeClr val="tx1"/>
              </a:solidFill>
              <a:ea typeface="宋体" panose="02010600030101010101" pitchFamily="2" charset="-122"/>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⑾</a:t>
            </a:r>
            <a:r>
              <a:rPr lang="zh-CN" sz="2000" b="1">
                <a:solidFill>
                  <a:schemeClr val="tx1"/>
                </a:solidFill>
                <a:ea typeface="宋体" panose="02010600030101010101" pitchFamily="2" charset="-122"/>
                <a:sym typeface="+mn-ea"/>
              </a:rPr>
              <a:t>坚持和完善</a:t>
            </a:r>
            <a:r>
              <a:rPr lang="zh-CN" sz="2000" b="1">
                <a:solidFill>
                  <a:schemeClr val="tx1"/>
                </a:solidFill>
                <a:ea typeface="宋体" panose="02010600030101010101" pitchFamily="2" charset="-122"/>
                <a:cs typeface="Helvetica" charset="0"/>
                <a:sym typeface="+mn-ea"/>
              </a:rPr>
              <a:t>“一国两制”制度体系</a:t>
            </a:r>
            <a:endParaRPr lang="zh-CN" sz="2000" b="1">
              <a:solidFill>
                <a:schemeClr val="tx1"/>
              </a:solidFill>
              <a:ea typeface="宋体" panose="02010600030101010101" pitchFamily="2" charset="-122"/>
              <a:cs typeface="Helvetica" charset="0"/>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⑿</a:t>
            </a:r>
            <a:r>
              <a:rPr lang="zh-CN" sz="2000" b="1">
                <a:solidFill>
                  <a:schemeClr val="tx1"/>
                </a:solidFill>
                <a:ea typeface="宋体" panose="02010600030101010101" pitchFamily="2" charset="-122"/>
                <a:sym typeface="+mn-ea"/>
              </a:rPr>
              <a:t>坚持和完善独立自主的和平外交政策</a:t>
            </a:r>
            <a:endParaRPr lang="zh-CN" sz="2000" b="1">
              <a:solidFill>
                <a:schemeClr val="tx1"/>
              </a:solidFill>
              <a:ea typeface="宋体" panose="02010600030101010101" pitchFamily="2" charset="-122"/>
              <a:sym typeface="+mn-ea"/>
            </a:endParaRPr>
          </a:p>
          <a:p>
            <a:r>
              <a:rPr lang="zh-CN" sz="2000" b="1">
                <a:solidFill>
                  <a:schemeClr val="tx1"/>
                </a:solidFill>
                <a:latin typeface="宋体" panose="02010600030101010101" pitchFamily="2" charset="-122"/>
                <a:ea typeface="宋体" panose="02010600030101010101" pitchFamily="2" charset="-122"/>
                <a:cs typeface="Arial" panose="020B0604020202020204" pitchFamily="34" charset="0"/>
                <a:sym typeface="+mn-ea"/>
              </a:rPr>
              <a:t>⒀</a:t>
            </a:r>
            <a:r>
              <a:rPr lang="zh-CN" sz="2000" b="1">
                <a:solidFill>
                  <a:schemeClr val="tx1"/>
                </a:solidFill>
                <a:ea typeface="宋体" panose="02010600030101010101" pitchFamily="2" charset="-122"/>
                <a:sym typeface="+mn-ea"/>
              </a:rPr>
              <a:t>坚持和完善党和国家监督体系</a:t>
            </a:r>
            <a:endParaRPr lang="zh-CN" altLang="en-US" b="1">
              <a:solidFill>
                <a:schemeClr val="tx1"/>
              </a:solidFill>
              <a:ea typeface="宋体" panose="02010600030101010101" pitchFamily="2" charset="-122"/>
            </a:endParaRPr>
          </a:p>
        </p:txBody>
      </p:sp>
      <p:sp>
        <p:nvSpPr>
          <p:cNvPr id="10" name="文本框 9"/>
          <p:cNvSpPr txBox="1"/>
          <p:nvPr/>
        </p:nvSpPr>
        <p:spPr>
          <a:xfrm>
            <a:off x="-946150" y="3044508"/>
            <a:ext cx="5080000" cy="275590"/>
          </a:xfrm>
          <a:prstGeom prst="rect">
            <a:avLst/>
          </a:prstGeom>
          <a:noFill/>
          <a:ln w="9525">
            <a:noFill/>
          </a:ln>
        </p:spPr>
        <p:txBody>
          <a:bodyPr>
            <a:spAutoFit/>
          </a:bodyPr>
          <a:p>
            <a:r>
              <a:rPr lang="zh-CN" sz="1200" b="1">
                <a:solidFill>
                  <a:srgbClr val="000080"/>
                </a:solidFill>
                <a:ea typeface="宋体" panose="02010600030101010101" pitchFamily="2" charset="-122"/>
              </a:rPr>
              <a:t>　</a:t>
            </a:r>
            <a:endParaRPr lang="zh-CN" altLang="en-US" b="1">
              <a:solidFill>
                <a:schemeClr val="tx1"/>
              </a:solidFill>
              <a:ea typeface="宋体" panose="02010600030101010101" pitchFamily="2" charset="-122"/>
            </a:endParaRPr>
          </a:p>
        </p:txBody>
      </p:sp>
      <p:sp>
        <p:nvSpPr>
          <p:cNvPr id="13" name="文本框 12"/>
          <p:cNvSpPr txBox="1"/>
          <p:nvPr/>
        </p:nvSpPr>
        <p:spPr>
          <a:xfrm>
            <a:off x="502920" y="3688398"/>
            <a:ext cx="5080000" cy="275590"/>
          </a:xfrm>
          <a:prstGeom prst="rect">
            <a:avLst/>
          </a:prstGeom>
          <a:noFill/>
          <a:ln w="9525">
            <a:noFill/>
          </a:ln>
        </p:spPr>
        <p:txBody>
          <a:bodyPr>
            <a:spAutoFit/>
          </a:bodyPr>
          <a:p>
            <a:r>
              <a:rPr lang="zh-CN" sz="1200" b="1">
                <a:solidFill>
                  <a:srgbClr val="0000FF"/>
                </a:solidFill>
                <a:ea typeface="宋体" panose="02010600030101010101" pitchFamily="2" charset="-122"/>
              </a:rPr>
              <a:t>　</a:t>
            </a:r>
            <a:endParaRPr lang="zh-CN" altLang="en-US" b="1">
              <a:solidFill>
                <a:schemeClr val="tx1"/>
              </a:solidFill>
              <a:ea typeface="宋体" panose="02010600030101010101" pitchFamily="2" charset="-122"/>
            </a:endParaRPr>
          </a:p>
        </p:txBody>
      </p:sp>
      <p:sp>
        <p:nvSpPr>
          <p:cNvPr id="14" name="文本框 13"/>
          <p:cNvSpPr txBox="1"/>
          <p:nvPr/>
        </p:nvSpPr>
        <p:spPr>
          <a:xfrm>
            <a:off x="502920" y="4057015"/>
            <a:ext cx="5080000" cy="368300"/>
          </a:xfrm>
          <a:prstGeom prst="rect">
            <a:avLst/>
          </a:prstGeom>
          <a:noFill/>
          <a:ln w="9525">
            <a:noFill/>
          </a:ln>
        </p:spPr>
        <p:txBody>
          <a:bodyPr>
            <a:spAutoFit/>
          </a:bodyPr>
          <a:p>
            <a:r>
              <a:rPr lang="en-US" altLang="zh-CN" sz="1200" b="1">
                <a:solidFill>
                  <a:srgbClr val="0000FF"/>
                </a:solidFill>
                <a:latin typeface="宋体" panose="02010600030101010101" pitchFamily="2" charset="-122"/>
                <a:ea typeface="宋体" panose="02010600030101010101" pitchFamily="2" charset="-122"/>
                <a:cs typeface="Arial" panose="020B0604020202020204" pitchFamily="34" charset="0"/>
              </a:rPr>
              <a:t> </a:t>
            </a:r>
            <a:r>
              <a:rPr lang="en-US" altLang="zh-CN" b="1">
                <a:solidFill>
                  <a:schemeClr val="tx1"/>
                </a:solidFill>
                <a:latin typeface="宋体" panose="02010600030101010101" pitchFamily="2" charset="-122"/>
                <a:ea typeface="宋体" panose="02010600030101010101" pitchFamily="2" charset="-122"/>
                <a:cs typeface="Arial" panose="020B0604020202020204" pitchFamily="34" charset="0"/>
              </a:rPr>
              <a:t> </a:t>
            </a:r>
            <a:endParaRPr lang="zh-CN" altLang="en-US" b="1">
              <a:solidFill>
                <a:schemeClr val="tx1"/>
              </a:solidFill>
              <a:ea typeface="宋体" panose="02010600030101010101" pitchFamily="2" charset="-122"/>
              <a:cs typeface="Helvetica" charset="0"/>
            </a:endParaRPr>
          </a:p>
        </p:txBody>
      </p:sp>
      <p:sp>
        <p:nvSpPr>
          <p:cNvPr id="16" name="文本框 15"/>
          <p:cNvSpPr txBox="1"/>
          <p:nvPr/>
        </p:nvSpPr>
        <p:spPr>
          <a:xfrm>
            <a:off x="502920" y="4793615"/>
            <a:ext cx="5080000" cy="275590"/>
          </a:xfrm>
          <a:prstGeom prst="rect">
            <a:avLst/>
          </a:prstGeom>
          <a:noFill/>
          <a:ln w="9525">
            <a:noFill/>
          </a:ln>
        </p:spPr>
        <p:txBody>
          <a:bodyPr>
            <a:spAutoFit/>
          </a:bodyPr>
          <a:p>
            <a:r>
              <a:rPr lang="zh-CN" sz="1200" b="1">
                <a:solidFill>
                  <a:srgbClr val="000080"/>
                </a:solidFill>
                <a:ea typeface="宋体" panose="02010600030101010101" pitchFamily="2" charset="-122"/>
              </a:rPr>
              <a:t>　</a:t>
            </a:r>
            <a:endParaRPr lang="zh-CN" altLang="en-US" b="1">
              <a:solidFill>
                <a:schemeClr val="tx1"/>
              </a:solidFill>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4647" y="719182"/>
            <a:ext cx="8139178" cy="331514"/>
          </a:xfrm>
        </p:spPr>
        <p:txBody>
          <a:bodyPr>
            <a:normAutofit fontScale="90000"/>
          </a:bodyPr>
          <a:p>
            <a:r>
              <a:rPr lang="en-US" altLang="zh-CN" sz="2220">
                <a:ea typeface="宋体" panose="02010600030101010101" pitchFamily="2" charset="-122"/>
                <a:sym typeface="+mn-ea"/>
              </a:rPr>
              <a:t>1</a:t>
            </a:r>
            <a:r>
              <a:rPr sz="2220">
                <a:ea typeface="宋体" panose="02010600030101010101" pitchFamily="2" charset="-122"/>
                <a:sym typeface="+mn-ea"/>
              </a:rPr>
              <a:t>、</a:t>
            </a:r>
            <a:r>
              <a:rPr sz="2220">
                <a:ea typeface="宋体" panose="02010600030101010101" pitchFamily="2" charset="-122"/>
                <a:sym typeface="+mn-ea"/>
              </a:rPr>
              <a:t>坚持和完善党的领导制度体系</a:t>
            </a:r>
            <a:br>
              <a:rPr lang="zh-CN" altLang="en-US" sz="2220" b="1">
                <a:solidFill>
                  <a:schemeClr val="tx1"/>
                </a:solidFill>
                <a:ea typeface="宋体" panose="02010600030101010101" pitchFamily="2" charset="-122"/>
              </a:rPr>
            </a:br>
            <a:endParaRPr lang="zh-CN" altLang="en-US" sz="2220"/>
          </a:p>
        </p:txBody>
      </p:sp>
      <p:sp>
        <p:nvSpPr>
          <p:cNvPr id="4" name="文本框 3"/>
          <p:cNvSpPr txBox="1"/>
          <p:nvPr/>
        </p:nvSpPr>
        <p:spPr>
          <a:xfrm>
            <a:off x="604520" y="0"/>
            <a:ext cx="1913255" cy="460375"/>
          </a:xfrm>
          <a:prstGeom prst="rect">
            <a:avLst/>
          </a:prstGeom>
          <a:noFill/>
        </p:spPr>
        <p:txBody>
          <a:bodyPr wrap="square" rtlCol="0">
            <a:spAutoFit/>
          </a:bodyPr>
          <a:p>
            <a:r>
              <a:rPr lang="zh-CN" altLang="en-US" sz="2400"/>
              <a:t>政治方面</a:t>
            </a:r>
            <a:endParaRPr lang="zh-CN" altLang="en-US" sz="2400"/>
          </a:p>
        </p:txBody>
      </p:sp>
      <p:sp>
        <p:nvSpPr>
          <p:cNvPr id="5" name="右箭头 4"/>
          <p:cNvSpPr/>
          <p:nvPr/>
        </p:nvSpPr>
        <p:spPr>
          <a:xfrm>
            <a:off x="5024755" y="590550"/>
            <a:ext cx="657860" cy="344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5915025" y="532765"/>
            <a:ext cx="2359025" cy="460375"/>
          </a:xfrm>
          <a:prstGeom prst="rect">
            <a:avLst/>
          </a:prstGeom>
          <a:noFill/>
        </p:spPr>
        <p:txBody>
          <a:bodyPr wrap="square" rtlCol="0">
            <a:spAutoFit/>
          </a:bodyPr>
          <a:p>
            <a:r>
              <a:rPr lang="zh-CN" altLang="en-US" sz="2400">
                <a:solidFill>
                  <a:srgbClr val="FF0000"/>
                </a:solidFill>
              </a:rPr>
              <a:t>党的领导</a:t>
            </a:r>
            <a:endParaRPr lang="zh-CN" altLang="en-US" sz="2400">
              <a:solidFill>
                <a:srgbClr val="FF0000"/>
              </a:solidFill>
            </a:endParaRPr>
          </a:p>
        </p:txBody>
      </p:sp>
      <p:sp>
        <p:nvSpPr>
          <p:cNvPr id="8" name="文本框 7"/>
          <p:cNvSpPr txBox="1"/>
          <p:nvPr/>
        </p:nvSpPr>
        <p:spPr>
          <a:xfrm>
            <a:off x="604520" y="993140"/>
            <a:ext cx="7463155" cy="2306955"/>
          </a:xfrm>
          <a:prstGeom prst="rect">
            <a:avLst/>
          </a:prstGeom>
          <a:noFill/>
        </p:spPr>
        <p:txBody>
          <a:bodyPr wrap="square" rtlCol="0" anchor="t">
            <a:spAutoFit/>
          </a:bodyPr>
          <a:p>
            <a:r>
              <a:rPr lang="zh-CN" altLang="en-US">
                <a:solidFill>
                  <a:schemeClr val="tx1"/>
                </a:solidFill>
                <a:latin typeface="宋体" panose="02010600030101010101" pitchFamily="2" charset="-122"/>
                <a:ea typeface="宋体" panose="02010600030101010101" pitchFamily="2" charset="-122"/>
                <a:sym typeface="+mn-ea"/>
              </a:rPr>
              <a:t>中国共产党领导是中国特色社会主义</a:t>
            </a:r>
            <a:r>
              <a:rPr lang="zh-CN" altLang="en-US" b="1">
                <a:solidFill>
                  <a:srgbClr val="FF0000"/>
                </a:solidFill>
                <a:latin typeface="宋体" panose="02010600030101010101" pitchFamily="2" charset="-122"/>
                <a:ea typeface="宋体" panose="02010600030101010101" pitchFamily="2" charset="-122"/>
                <a:sym typeface="+mn-ea"/>
              </a:rPr>
              <a:t>最本质的特征</a:t>
            </a:r>
            <a:r>
              <a:rPr lang="zh-CN" altLang="en-US">
                <a:solidFill>
                  <a:schemeClr val="tx1"/>
                </a:solidFill>
                <a:latin typeface="宋体" panose="02010600030101010101" pitchFamily="2" charset="-122"/>
                <a:ea typeface="宋体" panose="02010600030101010101" pitchFamily="2" charset="-122"/>
                <a:sym typeface="+mn-ea"/>
              </a:rPr>
              <a:t>，</a:t>
            </a:r>
            <a:endParaRPr lang="zh-CN" altLang="en-US">
              <a:solidFill>
                <a:schemeClr val="tx1"/>
              </a:solidFill>
              <a:latin typeface="宋体" panose="02010600030101010101" pitchFamily="2" charset="-122"/>
              <a:ea typeface="宋体" panose="02010600030101010101" pitchFamily="2" charset="-122"/>
              <a:sym typeface="+mn-ea"/>
            </a:endParaRPr>
          </a:p>
          <a:p>
            <a:r>
              <a:rPr lang="zh-CN" altLang="en-US">
                <a:solidFill>
                  <a:schemeClr val="tx1"/>
                </a:solidFill>
                <a:latin typeface="宋体" panose="02010600030101010101" pitchFamily="2" charset="-122"/>
                <a:ea typeface="宋体" panose="02010600030101010101" pitchFamily="2" charset="-122"/>
                <a:sym typeface="+mn-ea"/>
              </a:rPr>
              <a:t>是中国特色社会主义制度的</a:t>
            </a:r>
            <a:r>
              <a:rPr lang="zh-CN" altLang="en-US" b="1">
                <a:solidFill>
                  <a:srgbClr val="FF0000"/>
                </a:solidFill>
                <a:latin typeface="宋体" panose="02010600030101010101" pitchFamily="2" charset="-122"/>
                <a:ea typeface="宋体" panose="02010600030101010101" pitchFamily="2" charset="-122"/>
                <a:sym typeface="+mn-ea"/>
              </a:rPr>
              <a:t>最大优势</a:t>
            </a:r>
            <a:r>
              <a:rPr lang="zh-CN" altLang="en-US">
                <a:solidFill>
                  <a:schemeClr val="tx1"/>
                </a:solidFill>
                <a:latin typeface="宋体" panose="02010600030101010101" pitchFamily="2" charset="-122"/>
                <a:ea typeface="宋体" panose="02010600030101010101" pitchFamily="2" charset="-122"/>
                <a:sym typeface="+mn-ea"/>
              </a:rPr>
              <a:t>，</a:t>
            </a:r>
            <a:endParaRPr lang="zh-CN" altLang="en-US">
              <a:solidFill>
                <a:schemeClr val="tx1"/>
              </a:solidFill>
              <a:latin typeface="宋体" panose="02010600030101010101" pitchFamily="2" charset="-122"/>
              <a:ea typeface="宋体" panose="02010600030101010101" pitchFamily="2" charset="-122"/>
              <a:sym typeface="+mn-ea"/>
            </a:endParaRPr>
          </a:p>
          <a:p>
            <a:r>
              <a:rPr lang="zh-CN" altLang="en-US">
                <a:solidFill>
                  <a:schemeClr val="tx1"/>
                </a:solidFill>
                <a:latin typeface="宋体" panose="02010600030101010101" pitchFamily="2" charset="-122"/>
                <a:ea typeface="宋体" panose="02010600030101010101" pitchFamily="2" charset="-122"/>
                <a:sym typeface="+mn-ea"/>
              </a:rPr>
              <a:t>党是</a:t>
            </a:r>
            <a:r>
              <a:rPr lang="zh-CN" altLang="en-US" b="1">
                <a:solidFill>
                  <a:srgbClr val="FF0000"/>
                </a:solidFill>
                <a:latin typeface="宋体" panose="02010600030101010101" pitchFamily="2" charset="-122"/>
                <a:ea typeface="宋体" panose="02010600030101010101" pitchFamily="2" charset="-122"/>
                <a:sym typeface="+mn-ea"/>
              </a:rPr>
              <a:t>最高政治领导力量</a:t>
            </a:r>
            <a:r>
              <a:rPr lang="zh-CN" altLang="en-US">
                <a:solidFill>
                  <a:schemeClr val="tx1"/>
                </a:solidFill>
                <a:latin typeface="宋体" panose="02010600030101010101" pitchFamily="2" charset="-122"/>
                <a:ea typeface="宋体" panose="02010600030101010101" pitchFamily="2" charset="-122"/>
                <a:sym typeface="+mn-ea"/>
              </a:rPr>
              <a:t>。</a:t>
            </a:r>
            <a:endParaRPr lang="zh-CN" altLang="en-US">
              <a:solidFill>
                <a:schemeClr val="tx1"/>
              </a:solidFill>
              <a:latin typeface="宋体" panose="02010600030101010101" pitchFamily="2" charset="-122"/>
              <a:ea typeface="宋体" panose="02010600030101010101" pitchFamily="2" charset="-122"/>
            </a:endParaRPr>
          </a:p>
          <a:p>
            <a:r>
              <a:rPr lang="zh-CN" altLang="en-US">
                <a:solidFill>
                  <a:schemeClr val="tx1"/>
                </a:solidFill>
                <a:latin typeface="宋体" panose="02010600030101010101" pitchFamily="2" charset="-122"/>
                <a:ea typeface="宋体" panose="02010600030101010101" pitchFamily="2" charset="-122"/>
                <a:sym typeface="+mn-ea"/>
              </a:rPr>
              <a:t>必须坚持党政军民学、东西南北中，</a:t>
            </a:r>
            <a:endParaRPr lang="zh-CN" altLang="en-US">
              <a:solidFill>
                <a:schemeClr val="tx1"/>
              </a:solidFill>
              <a:latin typeface="宋体" panose="02010600030101010101" pitchFamily="2" charset="-122"/>
              <a:ea typeface="宋体" panose="02010600030101010101" pitchFamily="2" charset="-122"/>
              <a:sym typeface="+mn-ea"/>
            </a:endParaRPr>
          </a:p>
          <a:p>
            <a:r>
              <a:rPr lang="zh-CN" altLang="en-US">
                <a:solidFill>
                  <a:schemeClr val="tx1"/>
                </a:solidFill>
                <a:latin typeface="宋体" panose="02010600030101010101" pitchFamily="2" charset="-122"/>
                <a:ea typeface="宋体" panose="02010600030101010101" pitchFamily="2" charset="-122"/>
                <a:sym typeface="+mn-ea"/>
              </a:rPr>
              <a:t>党是</a:t>
            </a:r>
            <a:r>
              <a:rPr lang="zh-CN" altLang="en-US">
                <a:solidFill>
                  <a:srgbClr val="FF0000"/>
                </a:solidFill>
                <a:latin typeface="宋体" panose="02010600030101010101" pitchFamily="2" charset="-122"/>
                <a:ea typeface="宋体" panose="02010600030101010101" pitchFamily="2" charset="-122"/>
                <a:sym typeface="+mn-ea"/>
              </a:rPr>
              <a:t>领导一切</a:t>
            </a:r>
            <a:r>
              <a:rPr lang="zh-CN" altLang="en-US">
                <a:solidFill>
                  <a:schemeClr val="tx1"/>
                </a:solidFill>
                <a:latin typeface="宋体" panose="02010600030101010101" pitchFamily="2" charset="-122"/>
                <a:ea typeface="宋体" panose="02010600030101010101" pitchFamily="2" charset="-122"/>
                <a:sym typeface="+mn-ea"/>
              </a:rPr>
              <a:t>的，</a:t>
            </a:r>
            <a:endParaRPr lang="zh-CN" altLang="en-US">
              <a:solidFill>
                <a:schemeClr val="tx1"/>
              </a:solidFill>
              <a:latin typeface="宋体" panose="02010600030101010101" pitchFamily="2" charset="-122"/>
              <a:ea typeface="宋体" panose="02010600030101010101" pitchFamily="2" charset="-122"/>
            </a:endParaRPr>
          </a:p>
          <a:p>
            <a:r>
              <a:rPr lang="zh-CN" altLang="en-US">
                <a:solidFill>
                  <a:schemeClr val="tx1"/>
                </a:solidFill>
                <a:latin typeface="宋体" panose="02010600030101010101" pitchFamily="2" charset="-122"/>
                <a:ea typeface="宋体" panose="02010600030101010101" pitchFamily="2" charset="-122"/>
                <a:sym typeface="+mn-ea"/>
              </a:rPr>
              <a:t>坚决维护党中央权威，</a:t>
            </a:r>
            <a:endParaRPr lang="zh-CN" altLang="en-US">
              <a:solidFill>
                <a:schemeClr val="tx1"/>
              </a:solidFill>
              <a:latin typeface="宋体" panose="02010600030101010101" pitchFamily="2" charset="-122"/>
              <a:ea typeface="宋体" panose="02010600030101010101" pitchFamily="2" charset="-122"/>
            </a:endParaRPr>
          </a:p>
          <a:p>
            <a:r>
              <a:rPr lang="zh-CN" altLang="en-US">
                <a:solidFill>
                  <a:schemeClr val="tx1"/>
                </a:solidFill>
                <a:latin typeface="宋体" panose="02010600030101010101" pitchFamily="2" charset="-122"/>
                <a:ea typeface="宋体" panose="02010600030101010101" pitchFamily="2" charset="-122"/>
                <a:sym typeface="+mn-ea"/>
              </a:rPr>
              <a:t>健全</a:t>
            </a:r>
            <a:r>
              <a:rPr lang="zh-CN" altLang="en-US">
                <a:solidFill>
                  <a:srgbClr val="FF0000"/>
                </a:solidFill>
                <a:latin typeface="宋体" panose="02010600030101010101" pitchFamily="2" charset="-122"/>
                <a:ea typeface="宋体" panose="02010600030101010101" pitchFamily="2" charset="-122"/>
                <a:sym typeface="+mn-ea"/>
              </a:rPr>
              <a:t>总揽全局、协调各方</a:t>
            </a:r>
            <a:r>
              <a:rPr lang="zh-CN" altLang="en-US">
                <a:solidFill>
                  <a:schemeClr val="tx1"/>
                </a:solidFill>
                <a:latin typeface="宋体" panose="02010600030101010101" pitchFamily="2" charset="-122"/>
                <a:ea typeface="宋体" panose="02010600030101010101" pitchFamily="2" charset="-122"/>
                <a:sym typeface="+mn-ea"/>
              </a:rPr>
              <a:t>的党的领导制度体系，</a:t>
            </a:r>
            <a:endParaRPr lang="zh-CN" altLang="en-US">
              <a:solidFill>
                <a:schemeClr val="tx1"/>
              </a:solidFill>
              <a:latin typeface="宋体" panose="02010600030101010101" pitchFamily="2" charset="-122"/>
              <a:ea typeface="宋体" panose="02010600030101010101" pitchFamily="2" charset="-122"/>
            </a:endParaRPr>
          </a:p>
          <a:p>
            <a:r>
              <a:rPr lang="zh-CN" altLang="en-US">
                <a:solidFill>
                  <a:schemeClr val="tx1"/>
                </a:solidFill>
                <a:latin typeface="宋体" panose="02010600030101010101" pitchFamily="2" charset="-122"/>
                <a:ea typeface="宋体" panose="02010600030101010101" pitchFamily="2" charset="-122"/>
                <a:sym typeface="+mn-ea"/>
              </a:rPr>
              <a:t>把党的领导落实到国家治理各领域各方面各环节。</a:t>
            </a:r>
            <a:endParaRPr lang="zh-CN" altLang="en-US">
              <a:solidFill>
                <a:schemeClr val="tx1"/>
              </a:solidFill>
              <a:latin typeface="宋体" panose="02010600030101010101" pitchFamily="2" charset="-122"/>
              <a:ea typeface="宋体" panose="02010600030101010101" pitchFamily="2" charset="-122"/>
              <a:sym typeface="+mn-ea"/>
            </a:endParaRPr>
          </a:p>
        </p:txBody>
      </p:sp>
      <p:sp>
        <p:nvSpPr>
          <p:cNvPr id="9" name="文本框 8"/>
          <p:cNvSpPr txBox="1"/>
          <p:nvPr/>
        </p:nvSpPr>
        <p:spPr>
          <a:xfrm>
            <a:off x="604520" y="3382645"/>
            <a:ext cx="7207250" cy="2030095"/>
          </a:xfrm>
          <a:prstGeom prst="rect">
            <a:avLst/>
          </a:prstGeom>
          <a:noFill/>
        </p:spPr>
        <p:txBody>
          <a:bodyPr wrap="square" rtlCol="0" anchor="t">
            <a:spAutoFit/>
          </a:bodyPr>
          <a:p>
            <a:pPr>
              <a:lnSpc>
                <a:spcPct val="100000"/>
              </a:lnSpc>
              <a:spcAft>
                <a:spcPts val="0"/>
              </a:spcAft>
            </a:pPr>
            <a:r>
              <a:rPr lang="en-US" altLang="zh-CN">
                <a:latin typeface="楷体" panose="02010609060101010101" charset="-122"/>
                <a:ea typeface="楷体" panose="02010609060101010101" charset="-122"/>
                <a:cs typeface="楷体" panose="02010609060101010101" charset="-122"/>
                <a:sym typeface="+mn-ea"/>
              </a:rPr>
              <a:t>1</a:t>
            </a:r>
            <a:r>
              <a:rPr lang="zh-CN" altLang="en-US">
                <a:latin typeface="楷体" panose="02010609060101010101" charset="-122"/>
                <a:ea typeface="楷体" panose="02010609060101010101" charset="-122"/>
                <a:cs typeface="楷体" panose="02010609060101010101" charset="-122"/>
                <a:sym typeface="+mn-ea"/>
              </a:rPr>
              <a:t>）建立不忘初心、牢记使命的制度。</a:t>
            </a:r>
            <a:endParaRPr lang="zh-CN" altLang="en-US">
              <a:latin typeface="楷体" panose="02010609060101010101" charset="-122"/>
              <a:ea typeface="楷体" panose="02010609060101010101" charset="-122"/>
              <a:cs typeface="楷体" panose="02010609060101010101" charset="-122"/>
            </a:endParaRPr>
          </a:p>
          <a:p>
            <a:pPr>
              <a:lnSpc>
                <a:spcPct val="100000"/>
              </a:lnSpc>
              <a:spcAft>
                <a:spcPts val="0"/>
              </a:spcAft>
            </a:pPr>
            <a:r>
              <a:rPr lang="en-US" altLang="zh-CN">
                <a:latin typeface="楷体" panose="02010609060101010101" charset="-122"/>
                <a:ea typeface="楷体" panose="02010609060101010101" charset="-122"/>
                <a:cs typeface="楷体" panose="02010609060101010101" charset="-122"/>
                <a:sym typeface="+mn-ea"/>
              </a:rPr>
              <a:t>2</a:t>
            </a:r>
            <a:r>
              <a:rPr lang="zh-CN" altLang="en-US">
                <a:latin typeface="楷体" panose="02010609060101010101" charset="-122"/>
                <a:ea typeface="楷体" panose="02010609060101010101" charset="-122"/>
                <a:cs typeface="楷体" panose="02010609060101010101" charset="-122"/>
                <a:sym typeface="+mn-ea"/>
              </a:rPr>
              <a:t>）完善坚定维护党中央权威和集中统一领导的各项制度。</a:t>
            </a:r>
            <a:endParaRPr lang="zh-CN" altLang="en-US">
              <a:latin typeface="楷体" panose="02010609060101010101" charset="-122"/>
              <a:ea typeface="楷体" panose="02010609060101010101" charset="-122"/>
              <a:cs typeface="楷体" panose="02010609060101010101" charset="-122"/>
            </a:endParaRPr>
          </a:p>
          <a:p>
            <a:pPr>
              <a:lnSpc>
                <a:spcPct val="100000"/>
              </a:lnSpc>
              <a:spcAft>
                <a:spcPts val="0"/>
              </a:spcAft>
            </a:pPr>
            <a:r>
              <a:rPr lang="en-US" altLang="zh-CN">
                <a:latin typeface="楷体" panose="02010609060101010101" charset="-122"/>
                <a:ea typeface="楷体" panose="02010609060101010101" charset="-122"/>
                <a:cs typeface="楷体" panose="02010609060101010101" charset="-122"/>
                <a:sym typeface="+mn-ea"/>
              </a:rPr>
              <a:t>3</a:t>
            </a:r>
            <a:r>
              <a:rPr lang="zh-CN" altLang="en-US">
                <a:latin typeface="楷体" panose="02010609060101010101" charset="-122"/>
                <a:ea typeface="楷体" panose="02010609060101010101" charset="-122"/>
                <a:cs typeface="楷体" panose="02010609060101010101" charset="-122"/>
                <a:sym typeface="+mn-ea"/>
              </a:rPr>
              <a:t>）健全党的全面领导制度。</a:t>
            </a:r>
            <a:endParaRPr lang="zh-CN" altLang="en-US">
              <a:latin typeface="楷体" panose="02010609060101010101" charset="-122"/>
              <a:ea typeface="楷体" panose="02010609060101010101" charset="-122"/>
              <a:cs typeface="楷体" panose="02010609060101010101" charset="-122"/>
            </a:endParaRPr>
          </a:p>
          <a:p>
            <a:pPr>
              <a:lnSpc>
                <a:spcPct val="100000"/>
              </a:lnSpc>
              <a:spcAft>
                <a:spcPts val="0"/>
              </a:spcAft>
            </a:pPr>
            <a:r>
              <a:rPr lang="en-US" altLang="zh-CN">
                <a:latin typeface="楷体" panose="02010609060101010101" charset="-122"/>
                <a:ea typeface="楷体" panose="02010609060101010101" charset="-122"/>
                <a:cs typeface="楷体" panose="02010609060101010101" charset="-122"/>
                <a:sym typeface="+mn-ea"/>
              </a:rPr>
              <a:t>4</a:t>
            </a:r>
            <a:r>
              <a:rPr lang="zh-CN" altLang="en-US">
                <a:latin typeface="楷体" panose="02010609060101010101" charset="-122"/>
                <a:ea typeface="楷体" panose="02010609060101010101" charset="-122"/>
                <a:cs typeface="楷体" panose="02010609060101010101" charset="-122"/>
                <a:sym typeface="+mn-ea"/>
              </a:rPr>
              <a:t>）健全为人民执政、靠人民执政各项制度。</a:t>
            </a:r>
            <a:endParaRPr lang="zh-CN" altLang="en-US">
              <a:latin typeface="楷体" panose="02010609060101010101" charset="-122"/>
              <a:ea typeface="楷体" panose="02010609060101010101" charset="-122"/>
              <a:cs typeface="楷体" panose="02010609060101010101" charset="-122"/>
            </a:endParaRPr>
          </a:p>
          <a:p>
            <a:pPr>
              <a:lnSpc>
                <a:spcPct val="100000"/>
              </a:lnSpc>
              <a:spcAft>
                <a:spcPts val="0"/>
              </a:spcAft>
            </a:pPr>
            <a:r>
              <a:rPr lang="en-US" altLang="zh-CN">
                <a:latin typeface="楷体" panose="02010609060101010101" charset="-122"/>
                <a:ea typeface="楷体" panose="02010609060101010101" charset="-122"/>
                <a:cs typeface="楷体" panose="02010609060101010101" charset="-122"/>
                <a:sym typeface="+mn-ea"/>
              </a:rPr>
              <a:t>5</a:t>
            </a:r>
            <a:r>
              <a:rPr lang="zh-CN" altLang="en-US">
                <a:latin typeface="楷体" panose="02010609060101010101" charset="-122"/>
                <a:ea typeface="楷体" panose="02010609060101010101" charset="-122"/>
                <a:cs typeface="楷体" panose="02010609060101010101" charset="-122"/>
                <a:sym typeface="+mn-ea"/>
              </a:rPr>
              <a:t>）健全提高党的执政能力和领导水平制度。</a:t>
            </a:r>
            <a:endParaRPr lang="zh-CN" altLang="en-US">
              <a:latin typeface="楷体" panose="02010609060101010101" charset="-122"/>
              <a:ea typeface="楷体" panose="02010609060101010101" charset="-122"/>
              <a:cs typeface="楷体" panose="02010609060101010101" charset="-122"/>
            </a:endParaRPr>
          </a:p>
          <a:p>
            <a:pPr>
              <a:lnSpc>
                <a:spcPct val="100000"/>
              </a:lnSpc>
              <a:spcAft>
                <a:spcPts val="0"/>
              </a:spcAft>
            </a:pPr>
            <a:r>
              <a:rPr lang="en-US" altLang="zh-CN">
                <a:latin typeface="楷体" panose="02010609060101010101" charset="-122"/>
                <a:ea typeface="楷体" panose="02010609060101010101" charset="-122"/>
                <a:cs typeface="楷体" panose="02010609060101010101" charset="-122"/>
                <a:sym typeface="+mn-ea"/>
              </a:rPr>
              <a:t>6</a:t>
            </a:r>
            <a:r>
              <a:rPr lang="zh-CN" altLang="en-US">
                <a:latin typeface="楷体" panose="02010609060101010101" charset="-122"/>
                <a:ea typeface="楷体" panose="02010609060101010101" charset="-122"/>
                <a:cs typeface="楷体" panose="02010609060101010101" charset="-122"/>
                <a:sym typeface="+mn-ea"/>
              </a:rPr>
              <a:t>）完善全面从严治党制度。</a:t>
            </a:r>
            <a:endParaRPr lang="zh-CN" altLang="en-US">
              <a:latin typeface="楷体" panose="02010609060101010101" charset="-122"/>
              <a:ea typeface="楷体" panose="02010609060101010101" charset="-122"/>
              <a:cs typeface="楷体" panose="02010609060101010101" charset="-122"/>
            </a:endParaRPr>
          </a:p>
          <a:p>
            <a:pPr>
              <a:lnSpc>
                <a:spcPct val="100000"/>
              </a:lnSpc>
              <a:spcAft>
                <a:spcPts val="0"/>
              </a:spcAft>
            </a:pPr>
            <a:endParaRPr lang="zh-CN" altLang="en-US">
              <a:latin typeface="楷体" panose="02010609060101010101" charset="-122"/>
              <a:ea typeface="楷体" panose="02010609060101010101" charset="-122"/>
              <a:cs typeface="楷体" panose="02010609060101010101" charset="-122"/>
            </a:endParaRPr>
          </a:p>
        </p:txBody>
      </p:sp>
      <p:sp>
        <p:nvSpPr>
          <p:cNvPr id="11" name="云形标注 10"/>
          <p:cNvSpPr/>
          <p:nvPr/>
        </p:nvSpPr>
        <p:spPr>
          <a:xfrm>
            <a:off x="6036945" y="1310640"/>
            <a:ext cx="2893060" cy="1509395"/>
          </a:xfrm>
          <a:prstGeom prst="cloudCallout">
            <a:avLst>
              <a:gd name="adj1" fmla="val -76865"/>
              <a:gd name="adj2" fmla="val 342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335395" y="1604010"/>
            <a:ext cx="2408555" cy="922020"/>
          </a:xfrm>
          <a:prstGeom prst="rect">
            <a:avLst/>
          </a:prstGeom>
          <a:noFill/>
        </p:spPr>
        <p:txBody>
          <a:bodyPr wrap="square" rtlCol="0">
            <a:spAutoFit/>
          </a:bodyPr>
          <a:p>
            <a:r>
              <a:rPr lang="zh-CN" altLang="en-US"/>
              <a:t>教材知识链接：党的地位、性质、宗旨、执政理念等</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53847" y="505822"/>
            <a:ext cx="8139178" cy="331514"/>
          </a:xfrm>
        </p:spPr>
        <p:txBody>
          <a:bodyPr>
            <a:normAutofit fontScale="90000"/>
          </a:bodyPr>
          <a:p>
            <a:r>
              <a:rPr lang="en-US" altLang="zh-CN" sz="2220">
                <a:latin typeface="+mn-lt"/>
                <a:ea typeface="宋体" panose="02010600030101010101" pitchFamily="2" charset="-122"/>
                <a:cs typeface="+mn-lt"/>
                <a:sym typeface="+mn-ea"/>
              </a:rPr>
              <a:t>2</a:t>
            </a:r>
            <a:r>
              <a:rPr sz="2220">
                <a:latin typeface="+mn-lt"/>
                <a:ea typeface="宋体" panose="02010600030101010101" pitchFamily="2" charset="-122"/>
                <a:cs typeface="+mn-lt"/>
                <a:sym typeface="+mn-ea"/>
              </a:rPr>
              <a:t>、</a:t>
            </a:r>
            <a:r>
              <a:rPr sz="2220">
                <a:latin typeface="+mn-lt"/>
                <a:ea typeface="宋体" panose="02010600030101010101" pitchFamily="2" charset="-122"/>
                <a:cs typeface="+mn-lt"/>
                <a:sym typeface="+mn-ea"/>
              </a:rPr>
              <a:t>坚持和完善人民当家作主制度体系</a:t>
            </a:r>
            <a:br>
              <a:rPr lang="zh-CN" altLang="en-US" sz="2220" b="1">
                <a:solidFill>
                  <a:schemeClr val="tx1"/>
                </a:solidFill>
                <a:latin typeface="+mn-lt"/>
                <a:ea typeface="宋体" panose="02010600030101010101" pitchFamily="2" charset="-122"/>
                <a:cs typeface="+mn-lt"/>
              </a:rPr>
            </a:br>
            <a:endParaRPr lang="zh-CN" altLang="en-US" sz="2220">
              <a:latin typeface="+mn-lt"/>
              <a:cs typeface="+mn-lt"/>
            </a:endParaRPr>
          </a:p>
        </p:txBody>
      </p:sp>
      <p:sp>
        <p:nvSpPr>
          <p:cNvPr id="5" name="右箭头 4"/>
          <p:cNvSpPr/>
          <p:nvPr/>
        </p:nvSpPr>
        <p:spPr>
          <a:xfrm>
            <a:off x="5479415" y="354330"/>
            <a:ext cx="657860" cy="344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334125" y="295910"/>
            <a:ext cx="2359025" cy="460375"/>
          </a:xfrm>
          <a:prstGeom prst="rect">
            <a:avLst/>
          </a:prstGeom>
          <a:noFill/>
        </p:spPr>
        <p:txBody>
          <a:bodyPr wrap="square" rtlCol="0">
            <a:spAutoFit/>
          </a:bodyPr>
          <a:p>
            <a:r>
              <a:rPr lang="zh-CN" altLang="en-US" sz="2400">
                <a:solidFill>
                  <a:srgbClr val="FF0000"/>
                </a:solidFill>
              </a:rPr>
              <a:t>人民当家作主</a:t>
            </a:r>
            <a:endParaRPr lang="zh-CN" altLang="en-US" sz="2400">
              <a:solidFill>
                <a:srgbClr val="FF0000"/>
              </a:solidFill>
            </a:endParaRPr>
          </a:p>
        </p:txBody>
      </p:sp>
      <p:sp>
        <p:nvSpPr>
          <p:cNvPr id="7" name="内容占位符 6"/>
          <p:cNvSpPr>
            <a:spLocks noGrp="1"/>
          </p:cNvSpPr>
          <p:nvPr>
            <p:ph idx="1"/>
          </p:nvPr>
        </p:nvSpPr>
        <p:spPr>
          <a:xfrm>
            <a:off x="553720" y="958850"/>
            <a:ext cx="8392160" cy="4042410"/>
          </a:xfrm>
        </p:spPr>
        <p:txBody>
          <a:bodyPr/>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我国是工人阶级领导的、以工农联盟为基础的人民民主专政的社会主义国家，国家的一切权力属于人民。</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必须坚持人民主体地位，坚定不移走中国特色社会主义政治发展道路，</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健全民主制度，丰富民主形式，拓宽民主渠道，</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依法实行</a:t>
            </a:r>
            <a:r>
              <a:rPr lang="zh-CN" altLang="en-US" sz="1800" b="1">
                <a:solidFill>
                  <a:srgbClr val="FF0000"/>
                </a:solidFill>
                <a:latin typeface="宋体" panose="02010600030101010101" pitchFamily="2" charset="-122"/>
                <a:ea typeface="宋体" panose="02010600030101010101" pitchFamily="2" charset="-122"/>
              </a:rPr>
              <a:t>民主选举、民主协商、民主决策、民主管理、民主监督</a:t>
            </a:r>
            <a:r>
              <a:rPr lang="zh-CN" altLang="en-US" sz="1800">
                <a:latin typeface="宋体" panose="02010600030101010101" pitchFamily="2" charset="-122"/>
                <a:ea typeface="宋体" panose="02010600030101010101" pitchFamily="2" charset="-122"/>
              </a:rPr>
              <a:t>，</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使各方面制度和国家治理更好体现人民意志、保障人民权益、激发人民创造，</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确保人民依法通过各种途径和形式管理国家事务，管理经济文化事业，管理社会事务。</a:t>
            </a:r>
            <a:endParaRPr lang="zh-CN" altLang="en-US" sz="1800">
              <a:latin typeface="宋体" panose="02010600030101010101" pitchFamily="2" charset="-122"/>
              <a:ea typeface="宋体" panose="02010600030101010101" pitchFamily="2" charset="-122"/>
            </a:endParaRPr>
          </a:p>
        </p:txBody>
      </p:sp>
      <p:sp>
        <p:nvSpPr>
          <p:cNvPr id="8" name="内容占位符 2"/>
          <p:cNvSpPr>
            <a:spLocks noGrp="1"/>
          </p:cNvSpPr>
          <p:nvPr/>
        </p:nvSpPr>
        <p:spPr>
          <a:xfrm>
            <a:off x="553847" y="3337019"/>
            <a:ext cx="8139178" cy="4042179"/>
          </a:xfrm>
          <a:prstGeom prst="rect">
            <a:avLst/>
          </a:prstGeo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rPr>
              <a:t>1</a:t>
            </a:r>
            <a:r>
              <a:rPr sz="1800">
                <a:latin typeface="楷体" panose="02010609060101010101" charset="-122"/>
                <a:ea typeface="楷体" panose="02010609060101010101" charset="-122"/>
                <a:cs typeface="楷体" panose="02010609060101010101" charset="-122"/>
              </a:rPr>
              <a:t>）</a:t>
            </a:r>
            <a:r>
              <a:rPr lang="zh-CN" altLang="en-US" sz="1800">
                <a:latin typeface="楷体" panose="02010609060101010101" charset="-122"/>
                <a:ea typeface="楷体" panose="02010609060101010101" charset="-122"/>
                <a:cs typeface="楷体" panose="02010609060101010101" charset="-122"/>
              </a:rPr>
              <a:t>坚持和完善人民代表大会制度这一根本政治制度。</a:t>
            </a:r>
            <a:endParaRPr lang="zh-CN" altLang="en-US" sz="18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rPr>
              <a:t>2</a:t>
            </a:r>
            <a:r>
              <a:rPr lang="zh-CN" altLang="en-US" sz="1800">
                <a:latin typeface="楷体" panose="02010609060101010101" charset="-122"/>
                <a:ea typeface="楷体" panose="02010609060101010101" charset="-122"/>
                <a:cs typeface="楷体" panose="02010609060101010101" charset="-122"/>
              </a:rPr>
              <a:t>）坚持和完善中国共产党领导的多党合作和政治协商制度。</a:t>
            </a:r>
            <a:endParaRPr lang="zh-CN" altLang="en-US" sz="18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rPr>
              <a:t>3</a:t>
            </a:r>
            <a:r>
              <a:rPr lang="zh-CN" altLang="en-US" sz="1800">
                <a:latin typeface="楷体" panose="02010609060101010101" charset="-122"/>
                <a:ea typeface="楷体" panose="02010609060101010101" charset="-122"/>
                <a:cs typeface="楷体" panose="02010609060101010101" charset="-122"/>
              </a:rPr>
              <a:t>）巩固和发展最广泛的爱国统一战线。</a:t>
            </a:r>
            <a:endParaRPr lang="zh-CN" altLang="en-US" sz="18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rPr>
              <a:t>4</a:t>
            </a:r>
            <a:r>
              <a:rPr lang="zh-CN" altLang="en-US" sz="1800">
                <a:latin typeface="楷体" panose="02010609060101010101" charset="-122"/>
                <a:ea typeface="楷体" panose="02010609060101010101" charset="-122"/>
                <a:cs typeface="楷体" panose="02010609060101010101" charset="-122"/>
              </a:rPr>
              <a:t>）坚持和完善民族区域自治制度。</a:t>
            </a:r>
            <a:endParaRPr lang="zh-CN" altLang="en-US" sz="18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rPr>
              <a:t>5</a:t>
            </a:r>
            <a:r>
              <a:rPr lang="zh-CN" altLang="en-US" sz="1800">
                <a:latin typeface="楷体" panose="02010609060101010101" charset="-122"/>
                <a:ea typeface="楷体" panose="02010609060101010101" charset="-122"/>
                <a:cs typeface="楷体" panose="02010609060101010101" charset="-122"/>
              </a:rPr>
              <a:t>）健全充满活力的基层群众自治制度。</a:t>
            </a:r>
            <a:endParaRPr lang="zh-CN" altLang="en-US" sz="1800">
              <a:latin typeface="楷体" panose="02010609060101010101" charset="-122"/>
              <a:ea typeface="楷体" panose="02010609060101010101" charset="-122"/>
              <a:cs typeface="楷体" panose="02010609060101010101" charset="-122"/>
            </a:endParaRPr>
          </a:p>
          <a:p>
            <a:endParaRPr lang="zh-CN" altLang="en-US" sz="1800">
              <a:latin typeface="楷体" panose="02010609060101010101" charset="-122"/>
              <a:ea typeface="楷体" panose="02010609060101010101" charset="-122"/>
              <a:cs typeface="楷体" panose="02010609060101010101" charset="-122"/>
            </a:endParaRPr>
          </a:p>
          <a:p>
            <a:endParaRPr lang="zh-CN" altLang="en-US" sz="1800">
              <a:latin typeface="楷体" panose="02010609060101010101" charset="-122"/>
              <a:ea typeface="楷体" panose="02010609060101010101" charset="-122"/>
              <a:cs typeface="楷体" panose="02010609060101010101" charset="-122"/>
            </a:endParaRPr>
          </a:p>
        </p:txBody>
      </p:sp>
      <p:sp>
        <p:nvSpPr>
          <p:cNvPr id="11" name="云形标注 10"/>
          <p:cNvSpPr/>
          <p:nvPr/>
        </p:nvSpPr>
        <p:spPr>
          <a:xfrm>
            <a:off x="6736715" y="3336290"/>
            <a:ext cx="2407285" cy="1664970"/>
          </a:xfrm>
          <a:prstGeom prst="cloudCallout">
            <a:avLst>
              <a:gd name="adj1" fmla="val -61188"/>
              <a:gd name="adj2" fmla="val 3589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961505" y="3524885"/>
            <a:ext cx="2408555" cy="1476375"/>
          </a:xfrm>
          <a:prstGeom prst="rect">
            <a:avLst/>
          </a:prstGeom>
          <a:noFill/>
        </p:spPr>
        <p:txBody>
          <a:bodyPr wrap="square" rtlCol="0">
            <a:spAutoFit/>
          </a:bodyPr>
          <a:p>
            <a:r>
              <a:rPr lang="zh-CN" altLang="en-US"/>
              <a:t>教材知识链接：我国的国家性质、公民政治参与的途径和方式、我国的政治制度</a:t>
            </a:r>
            <a:r>
              <a:rPr lang="zh-CN" altLang="en-US"/>
              <a:t>等</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62737" y="343262"/>
            <a:ext cx="8139178" cy="331514"/>
          </a:xfrm>
        </p:spPr>
        <p:txBody>
          <a:bodyPr>
            <a:normAutofit fontScale="90000"/>
          </a:bodyPr>
          <a:p>
            <a:r>
              <a:rPr lang="en-US" altLang="zh-CN" sz="2220">
                <a:ea typeface="宋体" panose="02010600030101010101" pitchFamily="2" charset="-122"/>
                <a:sym typeface="+mn-ea"/>
              </a:rPr>
              <a:t>3</a:t>
            </a:r>
            <a:r>
              <a:rPr sz="2220">
                <a:ea typeface="宋体" panose="02010600030101010101" pitchFamily="2" charset="-122"/>
                <a:sym typeface="+mn-ea"/>
              </a:rPr>
              <a:t>、</a:t>
            </a:r>
            <a:r>
              <a:rPr sz="2220">
                <a:ea typeface="宋体" panose="02010600030101010101" pitchFamily="2" charset="-122"/>
                <a:sym typeface="+mn-ea"/>
              </a:rPr>
              <a:t>坚持和完善中国特色社会主义法治体系</a:t>
            </a:r>
            <a:br>
              <a:rPr lang="zh-CN" altLang="en-US" sz="2220" b="1">
                <a:solidFill>
                  <a:schemeClr val="tx1"/>
                </a:solidFill>
                <a:ea typeface="宋体" panose="02010600030101010101" pitchFamily="2" charset="-122"/>
              </a:rPr>
            </a:br>
            <a:endParaRPr lang="zh-CN" altLang="en-US" sz="2220"/>
          </a:p>
        </p:txBody>
      </p:sp>
      <p:sp>
        <p:nvSpPr>
          <p:cNvPr id="5" name="右箭头 4"/>
          <p:cNvSpPr/>
          <p:nvPr/>
        </p:nvSpPr>
        <p:spPr>
          <a:xfrm>
            <a:off x="5955665" y="212725"/>
            <a:ext cx="657860" cy="344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784975" y="96520"/>
            <a:ext cx="2359025" cy="460375"/>
          </a:xfrm>
          <a:prstGeom prst="rect">
            <a:avLst/>
          </a:prstGeom>
          <a:noFill/>
        </p:spPr>
        <p:txBody>
          <a:bodyPr wrap="square" rtlCol="0">
            <a:spAutoFit/>
          </a:bodyPr>
          <a:p>
            <a:r>
              <a:rPr lang="zh-CN" altLang="en-US" sz="2400">
                <a:solidFill>
                  <a:srgbClr val="FF0000"/>
                </a:solidFill>
              </a:rPr>
              <a:t>依法治国</a:t>
            </a:r>
            <a:endParaRPr lang="zh-CN" altLang="en-US" sz="2400">
              <a:solidFill>
                <a:srgbClr val="FF0000"/>
              </a:solidFill>
            </a:endParaRPr>
          </a:p>
        </p:txBody>
      </p:sp>
      <p:sp>
        <p:nvSpPr>
          <p:cNvPr id="7" name="内容占位符 6"/>
          <p:cNvSpPr>
            <a:spLocks noGrp="1"/>
          </p:cNvSpPr>
          <p:nvPr>
            <p:ph idx="1"/>
          </p:nvPr>
        </p:nvSpPr>
        <p:spPr>
          <a:xfrm>
            <a:off x="562737" y="675099"/>
            <a:ext cx="8139178" cy="4042179"/>
          </a:xfrm>
        </p:spPr>
        <p:txBody>
          <a:bodyPr>
            <a:noAutofit/>
          </a:bodyPr>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建设中国特色社会主义法治体系、建设社会主义法治国家是坚持和发展中国特色社会主义的内在要求。</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必须坚定不移走中国特色社会主义法治道路，</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全面推进依法治国，</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坚持</a:t>
            </a:r>
            <a:r>
              <a:rPr lang="zh-CN" altLang="en-US" sz="1800" b="1">
                <a:solidFill>
                  <a:srgbClr val="FF0000"/>
                </a:solidFill>
                <a:latin typeface="宋体" panose="02010600030101010101" pitchFamily="2" charset="-122"/>
                <a:ea typeface="宋体" panose="02010600030101010101" pitchFamily="2" charset="-122"/>
              </a:rPr>
              <a:t>依法治国、依法执政、依法行政</a:t>
            </a:r>
            <a:r>
              <a:rPr lang="zh-CN" altLang="en-US" sz="1800">
                <a:latin typeface="宋体" panose="02010600030101010101" pitchFamily="2" charset="-122"/>
                <a:ea typeface="宋体" panose="02010600030101010101" pitchFamily="2" charset="-122"/>
              </a:rPr>
              <a:t>共同推进，</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坚持</a:t>
            </a:r>
            <a:r>
              <a:rPr lang="zh-CN" altLang="en-US" sz="1800" b="1">
                <a:solidFill>
                  <a:srgbClr val="FF0000"/>
                </a:solidFill>
                <a:latin typeface="宋体" panose="02010600030101010101" pitchFamily="2" charset="-122"/>
                <a:ea typeface="宋体" panose="02010600030101010101" pitchFamily="2" charset="-122"/>
              </a:rPr>
              <a:t>法治国家、法治政府、法治社会</a:t>
            </a:r>
            <a:r>
              <a:rPr lang="zh-CN" altLang="en-US" sz="1800">
                <a:latin typeface="宋体" panose="02010600030101010101" pitchFamily="2" charset="-122"/>
                <a:ea typeface="宋体" panose="02010600030101010101" pitchFamily="2" charset="-122"/>
              </a:rPr>
              <a:t>一体建设，</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加快形成完备的法律规范体系、高效的法治实施体系、严密的法治监督体系、有力的法治保障体系，</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加快形成完善的党内法规体系，</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全面推进</a:t>
            </a:r>
            <a:r>
              <a:rPr lang="zh-CN" altLang="en-US" sz="1800" b="1">
                <a:solidFill>
                  <a:srgbClr val="FF0000"/>
                </a:solidFill>
                <a:latin typeface="宋体" panose="02010600030101010101" pitchFamily="2" charset="-122"/>
                <a:ea typeface="宋体" panose="02010600030101010101" pitchFamily="2" charset="-122"/>
              </a:rPr>
              <a:t>科学立法、严格执法、公正司法、全民守法</a:t>
            </a:r>
            <a:r>
              <a:rPr lang="zh-CN" altLang="en-US" sz="1800">
                <a:latin typeface="宋体" panose="02010600030101010101" pitchFamily="2" charset="-122"/>
                <a:ea typeface="宋体" panose="02010600030101010101" pitchFamily="2" charset="-122"/>
              </a:rPr>
              <a:t>，推进</a:t>
            </a:r>
            <a:r>
              <a:rPr lang="zh-CN" altLang="en-US" sz="1800" b="1">
                <a:solidFill>
                  <a:srgbClr val="FF0000"/>
                </a:solidFill>
                <a:latin typeface="宋体" panose="02010600030101010101" pitchFamily="2" charset="-122"/>
                <a:ea typeface="宋体" panose="02010600030101010101" pitchFamily="2" charset="-122"/>
              </a:rPr>
              <a:t>法治中国</a:t>
            </a:r>
            <a:r>
              <a:rPr lang="zh-CN" altLang="en-US" sz="1800">
                <a:latin typeface="宋体" panose="02010600030101010101" pitchFamily="2" charset="-122"/>
                <a:ea typeface="宋体" panose="02010600030101010101" pitchFamily="2" charset="-122"/>
              </a:rPr>
              <a:t>建设。</a:t>
            </a:r>
            <a:endParaRPr lang="zh-CN" altLang="en-US" sz="1800">
              <a:latin typeface="宋体" panose="02010600030101010101" pitchFamily="2" charset="-122"/>
              <a:ea typeface="宋体" panose="02010600030101010101" pitchFamily="2" charset="-122"/>
            </a:endParaRPr>
          </a:p>
        </p:txBody>
      </p:sp>
      <p:sp>
        <p:nvSpPr>
          <p:cNvPr id="8" name="内容占位符 2"/>
          <p:cNvSpPr>
            <a:spLocks noGrp="1"/>
          </p:cNvSpPr>
          <p:nvPr/>
        </p:nvSpPr>
        <p:spPr>
          <a:xfrm>
            <a:off x="644017" y="3570699"/>
            <a:ext cx="8139178" cy="4042179"/>
          </a:xfrm>
          <a:prstGeom prst="rect">
            <a:avLst/>
          </a:prstGeo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rPr>
              <a:t>1</a:t>
            </a:r>
            <a:r>
              <a:rPr lang="zh-CN" altLang="en-US" sz="1800">
                <a:latin typeface="楷体" panose="02010609060101010101" charset="-122"/>
                <a:ea typeface="楷体" panose="02010609060101010101" charset="-122"/>
                <a:cs typeface="楷体" panose="02010609060101010101" charset="-122"/>
              </a:rPr>
              <a:t>）健全保证宪法全面实施的体制机制。</a:t>
            </a:r>
            <a:endParaRPr lang="zh-CN" altLang="en-US" sz="18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rPr>
              <a:t>2</a:t>
            </a:r>
            <a:r>
              <a:rPr lang="zh-CN" altLang="en-US" sz="1800">
                <a:latin typeface="楷体" panose="02010609060101010101" charset="-122"/>
                <a:ea typeface="楷体" panose="02010609060101010101" charset="-122"/>
                <a:cs typeface="楷体" panose="02010609060101010101" charset="-122"/>
              </a:rPr>
              <a:t>）完善立法体制机制。</a:t>
            </a:r>
            <a:endParaRPr lang="zh-CN" altLang="en-US" sz="18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rPr>
              <a:t>3</a:t>
            </a:r>
            <a:r>
              <a:rPr lang="zh-CN" altLang="en-US" sz="1800">
                <a:latin typeface="楷体" panose="02010609060101010101" charset="-122"/>
                <a:ea typeface="楷体" panose="02010609060101010101" charset="-122"/>
                <a:cs typeface="楷体" panose="02010609060101010101" charset="-122"/>
              </a:rPr>
              <a:t>）健全社会公平正义法治保障制度。</a:t>
            </a:r>
            <a:endParaRPr lang="zh-CN" altLang="en-US" sz="18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rPr>
              <a:t>4</a:t>
            </a:r>
            <a:r>
              <a:rPr lang="zh-CN" altLang="en-US" sz="1800">
                <a:latin typeface="楷体" panose="02010609060101010101" charset="-122"/>
                <a:ea typeface="楷体" panose="02010609060101010101" charset="-122"/>
                <a:cs typeface="楷体" panose="02010609060101010101" charset="-122"/>
              </a:rPr>
              <a:t>）加强对法律实施的监督。</a:t>
            </a:r>
            <a:endParaRPr lang="zh-CN" altLang="en-US" sz="1800">
              <a:latin typeface="楷体" panose="02010609060101010101" charset="-122"/>
              <a:ea typeface="楷体" panose="02010609060101010101" charset="-122"/>
              <a:cs typeface="楷体" panose="02010609060101010101" charset="-122"/>
            </a:endParaRPr>
          </a:p>
        </p:txBody>
      </p:sp>
      <p:sp>
        <p:nvSpPr>
          <p:cNvPr id="11" name="云形标注 10"/>
          <p:cNvSpPr/>
          <p:nvPr/>
        </p:nvSpPr>
        <p:spPr>
          <a:xfrm>
            <a:off x="5796280" y="3570605"/>
            <a:ext cx="3347720" cy="1512570"/>
          </a:xfrm>
          <a:prstGeom prst="cloudCallout">
            <a:avLst>
              <a:gd name="adj1" fmla="val -33823"/>
              <a:gd name="adj2" fmla="val -14949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202045" y="3785235"/>
            <a:ext cx="2793365" cy="1198880"/>
          </a:xfrm>
          <a:prstGeom prst="rect">
            <a:avLst/>
          </a:prstGeom>
          <a:noFill/>
        </p:spPr>
        <p:txBody>
          <a:bodyPr wrap="square" rtlCol="0">
            <a:spAutoFit/>
          </a:bodyPr>
          <a:p>
            <a:r>
              <a:rPr lang="zh-CN" altLang="en-US"/>
              <a:t>教材知识链接：依法治国的含义、基本要求、党的基本执政方式、政府权力行使</a:t>
            </a:r>
            <a:r>
              <a:rPr lang="zh-CN" altLang="en-US"/>
              <a:t>等</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2412" y="692879"/>
            <a:ext cx="8139178" cy="4042179"/>
          </a:xfrm>
        </p:spPr>
        <p:txBody>
          <a:bodyPr/>
          <a:p>
            <a:pPr marL="0" indent="0">
              <a:buNone/>
            </a:pPr>
            <a:r>
              <a:rPr lang="en-US" altLang="zh-CN" sz="2000">
                <a:latin typeface="+mn-lt"/>
                <a:ea typeface="宋体" panose="02010600030101010101" pitchFamily="2" charset="-122"/>
                <a:cs typeface="+mn-lt"/>
                <a:sym typeface="+mn-ea"/>
              </a:rPr>
              <a:t>  4</a:t>
            </a:r>
            <a:r>
              <a:rPr sz="2000">
                <a:latin typeface="+mn-lt"/>
                <a:ea typeface="宋体" panose="02010600030101010101" pitchFamily="2" charset="-122"/>
                <a:cs typeface="+mn-lt"/>
                <a:sym typeface="+mn-ea"/>
              </a:rPr>
              <a:t>、</a:t>
            </a:r>
            <a:r>
              <a:rPr sz="2000" b="1">
                <a:latin typeface="+mn-lt"/>
                <a:ea typeface="宋体" panose="02010600030101010101" pitchFamily="2" charset="-122"/>
                <a:cs typeface="+mn-lt"/>
                <a:sym typeface="+mn-ea"/>
              </a:rPr>
              <a:t>坚持和完善中国特色社会主义行政体制</a:t>
            </a:r>
            <a:endParaRPr sz="2000" b="1">
              <a:latin typeface="+mn-lt"/>
              <a:ea typeface="宋体" panose="02010600030101010101" pitchFamily="2" charset="-122"/>
              <a:cs typeface="+mn-lt"/>
              <a:sym typeface="+mn-ea"/>
            </a:endParaRPr>
          </a:p>
          <a:p>
            <a:endParaRPr lang="zh-CN" altLang="en-US">
              <a:latin typeface="+mn-lt"/>
              <a:cs typeface="+mn-lt"/>
            </a:endParaRPr>
          </a:p>
        </p:txBody>
      </p:sp>
      <p:sp>
        <p:nvSpPr>
          <p:cNvPr id="5" name="右箭头 4"/>
          <p:cNvSpPr/>
          <p:nvPr/>
        </p:nvSpPr>
        <p:spPr>
          <a:xfrm>
            <a:off x="6127115" y="772795"/>
            <a:ext cx="657860" cy="344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784975" y="714375"/>
            <a:ext cx="2359025" cy="460375"/>
          </a:xfrm>
          <a:prstGeom prst="rect">
            <a:avLst/>
          </a:prstGeom>
          <a:noFill/>
        </p:spPr>
        <p:txBody>
          <a:bodyPr wrap="square" rtlCol="0">
            <a:spAutoFit/>
          </a:bodyPr>
          <a:p>
            <a:r>
              <a:rPr lang="zh-CN" altLang="en-US" sz="2400">
                <a:solidFill>
                  <a:srgbClr val="FF0000"/>
                </a:solidFill>
              </a:rPr>
              <a:t>行政体制</a:t>
            </a:r>
            <a:endParaRPr lang="zh-CN" altLang="en-US" sz="2400">
              <a:solidFill>
                <a:srgbClr val="FF0000"/>
              </a:solidFill>
            </a:endParaRPr>
          </a:p>
        </p:txBody>
      </p:sp>
      <p:sp>
        <p:nvSpPr>
          <p:cNvPr id="4" name="内容占位符 2"/>
          <p:cNvSpPr>
            <a:spLocks noGrp="1"/>
          </p:cNvSpPr>
          <p:nvPr/>
        </p:nvSpPr>
        <p:spPr>
          <a:xfrm>
            <a:off x="715010" y="1350645"/>
            <a:ext cx="7279640" cy="1117600"/>
          </a:xfrm>
          <a:prstGeom prst="rect">
            <a:avLst/>
          </a:prstGeom>
        </p:spPr>
        <p:txBody>
          <a:bodyPr vert="horz" wrap="square" lIns="90170" tIns="46990" rIns="90170" bIns="46990" rtlCol="0">
            <a:normAutofit lnSpcReduction="10000"/>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国家行政管理承担着按照党和国家决策部署推动经济社会发展、管理社会事务、服务人民群众的重大职责。</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必须坚持一切行政机关为人民服务、对人民负责、受人民监督，</a:t>
            </a:r>
            <a:endParaRPr lang="zh-CN" altLang="en-US" sz="1800">
              <a:latin typeface="宋体" panose="02010600030101010101" pitchFamily="2" charset="-122"/>
              <a:ea typeface="宋体" panose="02010600030101010101" pitchFamily="2" charset="-122"/>
            </a:endParaRPr>
          </a:p>
          <a:p>
            <a:pPr marL="0" indent="0">
              <a:lnSpc>
                <a:spcPct val="100000"/>
              </a:lnSpc>
              <a:spcAft>
                <a:spcPts val="0"/>
              </a:spcAft>
              <a:buNone/>
            </a:pPr>
            <a:r>
              <a:rPr lang="zh-CN" altLang="en-US" sz="1800">
                <a:latin typeface="宋体" panose="02010600030101010101" pitchFamily="2" charset="-122"/>
                <a:ea typeface="宋体" panose="02010600030101010101" pitchFamily="2" charset="-122"/>
              </a:rPr>
              <a:t>创新行政方式，提高行政效能，建设人民满意的服务型政府。</a:t>
            </a:r>
            <a:endParaRPr lang="zh-CN" altLang="en-US" sz="1800">
              <a:latin typeface="宋体" panose="02010600030101010101" pitchFamily="2" charset="-122"/>
              <a:ea typeface="宋体" panose="02010600030101010101" pitchFamily="2" charset="-122"/>
            </a:endParaRPr>
          </a:p>
        </p:txBody>
      </p:sp>
      <p:sp>
        <p:nvSpPr>
          <p:cNvPr id="7" name="内容占位符 3"/>
          <p:cNvSpPr/>
          <p:nvPr/>
        </p:nvSpPr>
        <p:spPr>
          <a:xfrm>
            <a:off x="715137" y="2468339"/>
            <a:ext cx="8139178" cy="4042179"/>
          </a:xfrm>
          <a:prstGeom prst="rect">
            <a:avLst/>
          </a:prstGeo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sym typeface="+mn-ea"/>
              </a:rPr>
              <a:t>1</a:t>
            </a:r>
            <a:r>
              <a:rPr sz="1800">
                <a:latin typeface="楷体" panose="02010609060101010101" charset="-122"/>
                <a:ea typeface="楷体" panose="02010609060101010101" charset="-122"/>
                <a:cs typeface="楷体" panose="02010609060101010101" charset="-122"/>
                <a:sym typeface="+mn-ea"/>
              </a:rPr>
              <a:t>）完善国家行政体制。</a:t>
            </a:r>
            <a:endParaRPr lang="zh-CN" sz="1800">
              <a:solidFill>
                <a:schemeClr val="tx1"/>
              </a:solidFill>
              <a:latin typeface="楷体" panose="02010609060101010101" charset="-122"/>
              <a:ea typeface="楷体" panose="02010609060101010101" charset="-122"/>
              <a:cs typeface="楷体" panose="02010609060101010101" charset="-122"/>
              <a:sym typeface="+mn-ea"/>
            </a:endParaRPr>
          </a:p>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sym typeface="+mn-ea"/>
              </a:rPr>
              <a:t>2</a:t>
            </a:r>
            <a:r>
              <a:rPr sz="1800">
                <a:latin typeface="楷体" panose="02010609060101010101" charset="-122"/>
                <a:ea typeface="楷体" panose="02010609060101010101" charset="-122"/>
                <a:cs typeface="楷体" panose="02010609060101010101" charset="-122"/>
                <a:sym typeface="+mn-ea"/>
              </a:rPr>
              <a:t>）优化政府职责体系。</a:t>
            </a:r>
            <a:endParaRPr lang="zh-CN" sz="1800">
              <a:solidFill>
                <a:schemeClr val="tx1"/>
              </a:solidFill>
              <a:latin typeface="楷体" panose="02010609060101010101" charset="-122"/>
              <a:ea typeface="楷体" panose="02010609060101010101" charset="-122"/>
              <a:cs typeface="楷体" panose="02010609060101010101" charset="-122"/>
              <a:sym typeface="+mn-ea"/>
            </a:endParaRPr>
          </a:p>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）优化政府组织结构。</a:t>
            </a:r>
            <a:endParaRPr lang="zh-CN" sz="1800">
              <a:solidFill>
                <a:schemeClr val="tx1"/>
              </a:solidFill>
              <a:latin typeface="楷体" panose="02010609060101010101" charset="-122"/>
              <a:ea typeface="楷体" panose="02010609060101010101" charset="-122"/>
              <a:cs typeface="楷体" panose="02010609060101010101" charset="-122"/>
              <a:sym typeface="+mn-ea"/>
            </a:endParaRPr>
          </a:p>
          <a:p>
            <a:pPr marL="0" indent="0">
              <a:lnSpc>
                <a:spcPct val="100000"/>
              </a:lnSpc>
              <a:spcAft>
                <a:spcPts val="0"/>
              </a:spcAft>
              <a:buNone/>
            </a:pPr>
            <a:r>
              <a:rPr lang="en-US" altLang="zh-CN" sz="1800">
                <a:latin typeface="楷体" panose="02010609060101010101" charset="-122"/>
                <a:ea typeface="楷体" panose="02010609060101010101" charset="-122"/>
                <a:cs typeface="楷体" panose="02010609060101010101" charset="-122"/>
                <a:sym typeface="+mn-ea"/>
              </a:rPr>
              <a:t>4</a:t>
            </a:r>
            <a:r>
              <a:rPr sz="1800">
                <a:latin typeface="楷体" panose="02010609060101010101" charset="-122"/>
                <a:ea typeface="楷体" panose="02010609060101010101" charset="-122"/>
                <a:cs typeface="楷体" panose="02010609060101010101" charset="-122"/>
                <a:sym typeface="+mn-ea"/>
              </a:rPr>
              <a:t>）健全充分发挥中央和地方两个积极性体制机制。</a:t>
            </a:r>
            <a:endParaRPr lang="zh-CN" sz="1800">
              <a:solidFill>
                <a:schemeClr val="tx1"/>
              </a:solidFill>
              <a:latin typeface="楷体" panose="02010609060101010101" charset="-122"/>
              <a:ea typeface="楷体" panose="02010609060101010101" charset="-122"/>
              <a:cs typeface="楷体" panose="02010609060101010101" charset="-122"/>
              <a:sym typeface="+mn-ea"/>
            </a:endParaRPr>
          </a:p>
          <a:p>
            <a:pPr>
              <a:lnSpc>
                <a:spcPct val="100000"/>
              </a:lnSpc>
              <a:spcAft>
                <a:spcPts val="0"/>
              </a:spcAft>
            </a:pPr>
            <a:endParaRPr lang="zh-CN" altLang="en-US" sz="1800">
              <a:latin typeface="楷体" panose="02010609060101010101" charset="-122"/>
              <a:ea typeface="楷体" panose="02010609060101010101" charset="-122"/>
              <a:cs typeface="楷体" panose="02010609060101010101" charset="-122"/>
            </a:endParaRPr>
          </a:p>
        </p:txBody>
      </p:sp>
      <p:sp>
        <p:nvSpPr>
          <p:cNvPr id="11" name="云形标注 10"/>
          <p:cNvSpPr/>
          <p:nvPr/>
        </p:nvSpPr>
        <p:spPr>
          <a:xfrm>
            <a:off x="5920740" y="3251835"/>
            <a:ext cx="3223260" cy="1891665"/>
          </a:xfrm>
          <a:prstGeom prst="cloudCallout">
            <a:avLst>
              <a:gd name="adj1" fmla="val -33823"/>
              <a:gd name="adj2" fmla="val -14949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223000" y="3458845"/>
            <a:ext cx="2793365" cy="1476375"/>
          </a:xfrm>
          <a:prstGeom prst="rect">
            <a:avLst/>
          </a:prstGeom>
          <a:noFill/>
        </p:spPr>
        <p:txBody>
          <a:bodyPr wrap="square" rtlCol="0">
            <a:spAutoFit/>
          </a:bodyPr>
          <a:p>
            <a:r>
              <a:rPr lang="zh-CN" altLang="en-US"/>
              <a:t>教材知识链接：政府的地位、性质、职能、宗旨、原则、权力行使环节、权威、转变政府职能、民主集中制</a:t>
            </a:r>
            <a:r>
              <a:rPr lang="zh-CN" altLang="en-US"/>
              <a:t>等</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3555" y="692150"/>
            <a:ext cx="8361045" cy="4042410"/>
          </a:xfrm>
        </p:spPr>
        <p:txBody>
          <a:bodyPr>
            <a:noAutofit/>
          </a:bodyPr>
          <a:p>
            <a:pPr>
              <a:lnSpc>
                <a:spcPct val="100000"/>
              </a:lnSpc>
              <a:spcAft>
                <a:spcPts val="0"/>
              </a:spcAft>
            </a:pPr>
            <a:r>
              <a:rPr lang="zh-CN" altLang="en-US" sz="2000">
                <a:latin typeface="宋体" panose="02010600030101010101" pitchFamily="2" charset="-122"/>
                <a:ea typeface="宋体" panose="02010600030101010101" pitchFamily="2" charset="-122"/>
                <a:cs typeface="宋体" panose="02010600030101010101" pitchFamily="2" charset="-122"/>
              </a:rPr>
              <a:t>坚持</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党的领导、人民当家作主、依法治国有机统一</a:t>
            </a:r>
            <a:r>
              <a:rPr lang="zh-CN" altLang="en-US" sz="2000">
                <a:latin typeface="宋体" panose="02010600030101010101" pitchFamily="2" charset="-122"/>
                <a:ea typeface="宋体" panose="02010600030101010101" pitchFamily="2" charset="-122"/>
                <a:cs typeface="宋体" panose="02010600030101010101" pitchFamily="2" charset="-122"/>
              </a:rPr>
              <a:t>，</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Aft>
                <a:spcPts val="0"/>
              </a:spcAft>
            </a:pPr>
            <a:r>
              <a:rPr lang="zh-CN" altLang="en-US" sz="2000">
                <a:latin typeface="宋体" panose="02010600030101010101" pitchFamily="2" charset="-122"/>
                <a:ea typeface="宋体" panose="02010600030101010101" pitchFamily="2" charset="-122"/>
                <a:cs typeface="宋体" panose="02010600030101010101" pitchFamily="2" charset="-122"/>
              </a:rPr>
              <a:t>坚持解放思想、实事求是，</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Aft>
                <a:spcPts val="0"/>
              </a:spcAft>
            </a:pPr>
            <a:r>
              <a:rPr lang="zh-CN" altLang="en-US" sz="2000">
                <a:latin typeface="宋体" panose="02010600030101010101" pitchFamily="2" charset="-122"/>
                <a:ea typeface="宋体" panose="02010600030101010101" pitchFamily="2" charset="-122"/>
                <a:cs typeface="宋体" panose="02010600030101010101" pitchFamily="2" charset="-122"/>
              </a:rPr>
              <a:t>坚持改革创新，</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Aft>
                <a:spcPts val="0"/>
              </a:spcAft>
            </a:pPr>
            <a:r>
              <a:rPr lang="zh-CN" altLang="en-US" sz="2000">
                <a:latin typeface="宋体" panose="02010600030101010101" pitchFamily="2" charset="-122"/>
                <a:ea typeface="宋体" panose="02010600030101010101" pitchFamily="2" charset="-122"/>
                <a:cs typeface="宋体" panose="02010600030101010101" pitchFamily="2" charset="-122"/>
              </a:rPr>
              <a:t>突出</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坚持和完善支撑中国特色社会主义制度的根本制度、基本制度、重要制度</a:t>
            </a:r>
            <a:r>
              <a:rPr lang="zh-CN" altLang="en-US" sz="2000">
                <a:latin typeface="宋体" panose="02010600030101010101" pitchFamily="2" charset="-122"/>
                <a:ea typeface="宋体" panose="02010600030101010101" pitchFamily="2" charset="-122"/>
                <a:cs typeface="宋体" panose="02010600030101010101" pitchFamily="2" charset="-122"/>
              </a:rPr>
              <a:t>，</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Aft>
                <a:spcPts val="0"/>
              </a:spcAft>
            </a:pPr>
            <a:r>
              <a:rPr lang="zh-CN" altLang="en-US" sz="2000">
                <a:latin typeface="宋体" panose="02010600030101010101" pitchFamily="2" charset="-122"/>
                <a:ea typeface="宋体" panose="02010600030101010101" pitchFamily="2" charset="-122"/>
                <a:cs typeface="宋体" panose="02010600030101010101" pitchFamily="2" charset="-122"/>
              </a:rPr>
              <a:t>着力固根基、扬优势、补短板、强弱项，</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Aft>
                <a:spcPts val="0"/>
              </a:spcAft>
            </a:pP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构建系统完备、科学规范、运行有效的制度体系</a:t>
            </a:r>
            <a:r>
              <a:rPr lang="zh-CN" altLang="en-US" sz="2000">
                <a:latin typeface="宋体" panose="02010600030101010101" pitchFamily="2" charset="-122"/>
                <a:ea typeface="宋体" panose="02010600030101010101" pitchFamily="2" charset="-122"/>
                <a:cs typeface="宋体" panose="02010600030101010101" pitchFamily="2" charset="-122"/>
              </a:rPr>
              <a:t>，</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Aft>
                <a:spcPts val="0"/>
              </a:spcAft>
            </a:pPr>
            <a:r>
              <a:rPr lang="zh-CN" altLang="en-US" sz="2000">
                <a:latin typeface="宋体" panose="02010600030101010101" pitchFamily="2" charset="-122"/>
                <a:ea typeface="宋体" panose="02010600030101010101" pitchFamily="2" charset="-122"/>
                <a:cs typeface="宋体" panose="02010600030101010101" pitchFamily="2" charset="-122"/>
              </a:rPr>
              <a:t>加强系统治理、依法治理、综合治理、源头治理，</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Aft>
                <a:spcPts val="0"/>
              </a:spcAft>
            </a:pP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把我国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制度优势更好转化为国家治理效能</a:t>
            </a:r>
            <a:r>
              <a:rPr lang="zh-CN" altLang="en-US" sz="2000">
                <a:latin typeface="宋体" panose="02010600030101010101" pitchFamily="2" charset="-122"/>
                <a:ea typeface="宋体" panose="02010600030101010101" pitchFamily="2" charset="-122"/>
                <a:cs typeface="宋体" panose="02010600030101010101" pitchFamily="2" charset="-122"/>
              </a:rPr>
              <a:t>，</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Aft>
                <a:spcPts val="0"/>
              </a:spcAft>
            </a:pPr>
            <a:r>
              <a:rPr lang="zh-CN" altLang="en-US" sz="2000">
                <a:latin typeface="宋体" panose="02010600030101010101" pitchFamily="2" charset="-122"/>
                <a:ea typeface="宋体" panose="02010600030101010101" pitchFamily="2" charset="-122"/>
                <a:cs typeface="宋体" panose="02010600030101010101" pitchFamily="2" charset="-122"/>
              </a:rPr>
              <a:t>为实现“两个一百年”奋斗目标、实现中华民族伟大复兴的中国梦</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提供有力保证</a:t>
            </a:r>
            <a:r>
              <a:rPr lang="zh-CN" altLang="en-US" sz="2000">
                <a:latin typeface="宋体" panose="02010600030101010101" pitchFamily="2" charset="-122"/>
                <a:ea typeface="宋体" panose="02010600030101010101" pitchFamily="2" charset="-122"/>
                <a:cs typeface="宋体" panose="02010600030101010101" pitchFamily="2" charset="-122"/>
              </a:rPr>
              <a:t>。</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10144" y="109691"/>
            <a:ext cx="2532185" cy="3075914"/>
          </a:xfrm>
        </p:spPr>
        <p:txBody>
          <a:bodyPr>
            <a:noAutofit/>
          </a:bodyPr>
          <a:lstStyle/>
          <a:p>
            <a:pPr>
              <a:lnSpc>
                <a:spcPct val="100000"/>
              </a:lnSpc>
              <a:spcBef>
                <a:spcPts val="0"/>
              </a:spcBef>
            </a:pPr>
            <a:r>
              <a:rPr lang="zh-CN" altLang="en-US" sz="1650" b="1" dirty="0">
                <a:latin typeface="楷体" panose="02010609060101010101" charset="-122"/>
                <a:ea typeface="楷体" panose="02010609060101010101" charset="-122"/>
              </a:rPr>
              <a:t>新教材</a:t>
            </a:r>
            <a:r>
              <a:rPr lang="en-US" altLang="zh-CN" sz="1650" b="1" dirty="0">
                <a:latin typeface="楷体" panose="02010609060101010101" charset="-122"/>
                <a:ea typeface="楷体" panose="02010609060101010101" charset="-122"/>
              </a:rPr>
              <a:t>《</a:t>
            </a:r>
            <a:r>
              <a:rPr lang="zh-CN" altLang="en-US" sz="1650" b="1" dirty="0">
                <a:latin typeface="楷体" panose="02010609060101010101" charset="-122"/>
                <a:ea typeface="楷体" panose="02010609060101010101" charset="-122"/>
              </a:rPr>
              <a:t>中国特色社会主义</a:t>
            </a:r>
            <a:r>
              <a:rPr lang="en-US" altLang="zh-CN" sz="1650" b="1" dirty="0">
                <a:latin typeface="楷体" panose="02010609060101010101" charset="-122"/>
                <a:ea typeface="楷体" panose="02010609060101010101" charset="-122"/>
              </a:rPr>
              <a:t>》</a:t>
            </a:r>
            <a:r>
              <a:rPr lang="zh-CN" altLang="en-US" sz="1650" b="1" dirty="0">
                <a:latin typeface="楷体" panose="02010609060101010101" charset="-122"/>
                <a:ea typeface="楷体" panose="02010609060101010101" charset="-122"/>
              </a:rPr>
              <a:t>（</a:t>
            </a:r>
            <a:r>
              <a:rPr lang="en-US" altLang="zh-CN" sz="1650" b="1" dirty="0">
                <a:latin typeface="楷体" panose="02010609060101010101" charset="-122"/>
                <a:ea typeface="楷体" panose="02010609060101010101" charset="-122"/>
              </a:rPr>
              <a:t>2019</a:t>
            </a:r>
            <a:r>
              <a:rPr lang="zh-CN" altLang="en-US" sz="1650" b="1" dirty="0">
                <a:latin typeface="楷体" panose="02010609060101010101" charset="-122"/>
                <a:ea typeface="楷体" panose="02010609060101010101" charset="-122"/>
              </a:rPr>
              <a:t>年</a:t>
            </a:r>
            <a:r>
              <a:rPr lang="en-US" altLang="zh-CN" sz="1650" b="1" dirty="0">
                <a:latin typeface="楷体" panose="02010609060101010101" charset="-122"/>
                <a:ea typeface="楷体" panose="02010609060101010101" charset="-122"/>
              </a:rPr>
              <a:t>8</a:t>
            </a:r>
            <a:r>
              <a:rPr lang="zh-CN" altLang="en-US" sz="1650" b="1" dirty="0">
                <a:latin typeface="楷体" panose="02010609060101010101" charset="-122"/>
                <a:ea typeface="楷体" panose="02010609060101010101" charset="-122"/>
              </a:rPr>
              <a:t>月版） </a:t>
            </a:r>
            <a:endParaRPr lang="en-US" altLang="zh-CN" sz="1650" b="1" dirty="0">
              <a:latin typeface="楷体" panose="02010609060101010101" charset="-122"/>
              <a:ea typeface="楷体" panose="02010609060101010101" charset="-122"/>
            </a:endParaRPr>
          </a:p>
          <a:p>
            <a:pPr marL="0" indent="0">
              <a:lnSpc>
                <a:spcPct val="100000"/>
              </a:lnSpc>
              <a:spcBef>
                <a:spcPts val="0"/>
              </a:spcBef>
              <a:buNone/>
            </a:pPr>
            <a:r>
              <a:rPr lang="zh-CN" altLang="en-US" sz="1650" dirty="0">
                <a:latin typeface="楷体" panose="02010609060101010101" charset="-122"/>
                <a:ea typeface="楷体" panose="02010609060101010101" charset="-122"/>
              </a:rPr>
              <a:t>中国特色社会主义</a:t>
            </a:r>
            <a:r>
              <a:rPr lang="zh-CN" altLang="en-US" sz="1650" b="1" u="sng" dirty="0">
                <a:latin typeface="楷体" panose="02010609060101010101" charset="-122"/>
                <a:ea typeface="楷体" panose="02010609060101010101" charset="-122"/>
              </a:rPr>
              <a:t>道路</a:t>
            </a:r>
            <a:r>
              <a:rPr lang="zh-CN" altLang="en-US" sz="1650" dirty="0">
                <a:latin typeface="楷体" panose="02010609060101010101" charset="-122"/>
                <a:ea typeface="楷体" panose="02010609060101010101" charset="-122"/>
              </a:rPr>
              <a:t>，</a:t>
            </a:r>
            <a:endParaRPr lang="en-US" altLang="zh-CN" sz="1650" dirty="0">
              <a:latin typeface="楷体" panose="02010609060101010101" charset="-122"/>
              <a:ea typeface="楷体" panose="02010609060101010101" charset="-122"/>
            </a:endParaRPr>
          </a:p>
          <a:p>
            <a:pPr marL="0" indent="0">
              <a:lnSpc>
                <a:spcPct val="100000"/>
              </a:lnSpc>
              <a:spcBef>
                <a:spcPts val="0"/>
              </a:spcBef>
              <a:buNone/>
            </a:pPr>
            <a:r>
              <a:rPr lang="zh-CN" altLang="en-US" sz="1650" dirty="0">
                <a:latin typeface="楷体" panose="02010609060101010101" charset="-122"/>
                <a:ea typeface="楷体" panose="02010609060101010101" charset="-122"/>
              </a:rPr>
              <a:t>就是在中国共产</a:t>
            </a:r>
            <a:r>
              <a:rPr lang="zh-CN" altLang="en-US" sz="1650" b="1" dirty="0">
                <a:solidFill>
                  <a:srgbClr val="FF0000"/>
                </a:solidFill>
                <a:latin typeface="楷体" panose="02010609060101010101" charset="-122"/>
                <a:ea typeface="楷体" panose="02010609060101010101" charset="-122"/>
              </a:rPr>
              <a:t>党</a:t>
            </a:r>
            <a:r>
              <a:rPr lang="zh-CN" altLang="en-US" sz="1650" dirty="0">
                <a:latin typeface="楷体" panose="02010609060101010101" charset="-122"/>
                <a:ea typeface="楷体" panose="02010609060101010101" charset="-122"/>
              </a:rPr>
              <a:t>领导下，立足基本国情，以经济建设为</a:t>
            </a:r>
            <a:r>
              <a:rPr lang="zh-CN" altLang="en-US" sz="1650" b="1" dirty="0">
                <a:solidFill>
                  <a:srgbClr val="FF0000"/>
                </a:solidFill>
                <a:latin typeface="楷体" panose="02010609060101010101" charset="-122"/>
                <a:ea typeface="楷体" panose="02010609060101010101" charset="-122"/>
              </a:rPr>
              <a:t>中心</a:t>
            </a:r>
            <a:r>
              <a:rPr lang="zh-CN" altLang="en-US" sz="1650" dirty="0">
                <a:latin typeface="楷体" panose="02010609060101010101" charset="-122"/>
                <a:ea typeface="楷体" panose="02010609060101010101" charset="-122"/>
              </a:rPr>
              <a:t>，</a:t>
            </a:r>
            <a:r>
              <a:rPr lang="zh-CN" altLang="en-US" sz="1650" b="1" dirty="0">
                <a:solidFill>
                  <a:srgbClr val="FF0000"/>
                </a:solidFill>
                <a:latin typeface="楷体" panose="02010609060101010101" charset="-122"/>
                <a:ea typeface="楷体" panose="02010609060101010101" charset="-122"/>
              </a:rPr>
              <a:t>坚持</a:t>
            </a:r>
            <a:r>
              <a:rPr lang="zh-CN" altLang="en-US" sz="1650" dirty="0">
                <a:latin typeface="楷体" panose="02010609060101010101" charset="-122"/>
                <a:ea typeface="楷体" panose="02010609060101010101" charset="-122"/>
              </a:rPr>
              <a:t>四项基本原则，</a:t>
            </a:r>
            <a:r>
              <a:rPr lang="zh-CN" altLang="en-US" sz="1650" b="1" dirty="0">
                <a:solidFill>
                  <a:srgbClr val="FF0000"/>
                </a:solidFill>
                <a:latin typeface="楷体" panose="02010609060101010101" charset="-122"/>
                <a:ea typeface="楷体" panose="02010609060101010101" charset="-122"/>
              </a:rPr>
              <a:t>坚持</a:t>
            </a:r>
            <a:r>
              <a:rPr lang="zh-CN" altLang="en-US" sz="1650" dirty="0">
                <a:latin typeface="楷体" panose="02010609060101010101" charset="-122"/>
                <a:ea typeface="楷体" panose="02010609060101010101" charset="-122"/>
              </a:rPr>
              <a:t>改革开放，解放和发展社会</a:t>
            </a:r>
            <a:r>
              <a:rPr lang="zh-CN" altLang="en-US" sz="1650" b="1" dirty="0">
                <a:solidFill>
                  <a:srgbClr val="FF0000"/>
                </a:solidFill>
                <a:latin typeface="楷体" panose="02010609060101010101" charset="-122"/>
                <a:ea typeface="楷体" panose="02010609060101010101" charset="-122"/>
              </a:rPr>
              <a:t>生产力</a:t>
            </a:r>
            <a:r>
              <a:rPr lang="zh-CN" altLang="en-US" sz="1650" dirty="0">
                <a:latin typeface="楷体" panose="02010609060101010101" charset="-122"/>
                <a:ea typeface="楷体" panose="02010609060101010101" charset="-122"/>
              </a:rPr>
              <a:t>，建设社会主义市场</a:t>
            </a:r>
            <a:r>
              <a:rPr lang="zh-CN" altLang="en-US" sz="1650" b="1" dirty="0">
                <a:solidFill>
                  <a:srgbClr val="FF0000"/>
                </a:solidFill>
                <a:latin typeface="楷体" panose="02010609060101010101" charset="-122"/>
                <a:ea typeface="楷体" panose="02010609060101010101" charset="-122"/>
              </a:rPr>
              <a:t>经济</a:t>
            </a:r>
            <a:r>
              <a:rPr lang="zh-CN" altLang="en-US" sz="1650" dirty="0">
                <a:latin typeface="楷体" panose="02010609060101010101" charset="-122"/>
                <a:ea typeface="楷体" panose="02010609060101010101" charset="-122"/>
              </a:rPr>
              <a:t>、社会主义民主</a:t>
            </a:r>
            <a:r>
              <a:rPr lang="zh-CN" altLang="en-US" sz="1650" b="1" dirty="0">
                <a:solidFill>
                  <a:srgbClr val="FF0000"/>
                </a:solidFill>
                <a:latin typeface="楷体" panose="02010609060101010101" charset="-122"/>
                <a:ea typeface="楷体" panose="02010609060101010101" charset="-122"/>
              </a:rPr>
              <a:t>政治</a:t>
            </a:r>
            <a:r>
              <a:rPr lang="zh-CN" altLang="en-US" sz="1650" dirty="0">
                <a:latin typeface="楷体" panose="02010609060101010101" charset="-122"/>
                <a:ea typeface="楷体" panose="02010609060101010101" charset="-122"/>
              </a:rPr>
              <a:t>、社会主义先进</a:t>
            </a:r>
            <a:r>
              <a:rPr lang="zh-CN" altLang="en-US" sz="1650" b="1" dirty="0">
                <a:solidFill>
                  <a:srgbClr val="FF0000"/>
                </a:solidFill>
                <a:latin typeface="楷体" panose="02010609060101010101" charset="-122"/>
                <a:ea typeface="楷体" panose="02010609060101010101" charset="-122"/>
              </a:rPr>
              <a:t>文化</a:t>
            </a:r>
            <a:r>
              <a:rPr lang="zh-CN" altLang="en-US" sz="1650" dirty="0">
                <a:latin typeface="楷体" panose="02010609060101010101" charset="-122"/>
                <a:ea typeface="楷体" panose="02010609060101010101" charset="-122"/>
              </a:rPr>
              <a:t>、社会主义和谐</a:t>
            </a:r>
            <a:r>
              <a:rPr lang="zh-CN" altLang="en-US" sz="1650" b="1" dirty="0">
                <a:solidFill>
                  <a:srgbClr val="FF0000"/>
                </a:solidFill>
                <a:latin typeface="楷体" panose="02010609060101010101" charset="-122"/>
                <a:ea typeface="楷体" panose="02010609060101010101" charset="-122"/>
              </a:rPr>
              <a:t>社会</a:t>
            </a:r>
            <a:r>
              <a:rPr lang="zh-CN" altLang="en-US" sz="1650" dirty="0">
                <a:latin typeface="楷体" panose="02010609060101010101" charset="-122"/>
                <a:ea typeface="楷体" panose="02010609060101010101" charset="-122"/>
              </a:rPr>
              <a:t>、社会主义</a:t>
            </a:r>
            <a:r>
              <a:rPr lang="zh-CN" altLang="en-US" sz="1650" b="1" dirty="0">
                <a:solidFill>
                  <a:srgbClr val="FF0000"/>
                </a:solidFill>
                <a:latin typeface="楷体" panose="02010609060101010101" charset="-122"/>
                <a:ea typeface="楷体" panose="02010609060101010101" charset="-122"/>
              </a:rPr>
              <a:t>生态</a:t>
            </a:r>
            <a:r>
              <a:rPr lang="zh-CN" altLang="en-US" sz="1650" dirty="0">
                <a:latin typeface="楷体" panose="02010609060101010101" charset="-122"/>
                <a:ea typeface="楷体" panose="02010609060101010101" charset="-122"/>
              </a:rPr>
              <a:t>文明，促进</a:t>
            </a:r>
            <a:r>
              <a:rPr lang="zh-CN" altLang="en-US" sz="1650" b="1" dirty="0">
                <a:solidFill>
                  <a:srgbClr val="FF0000"/>
                </a:solidFill>
                <a:latin typeface="楷体" panose="02010609060101010101" charset="-122"/>
                <a:ea typeface="楷体" panose="02010609060101010101" charset="-122"/>
              </a:rPr>
              <a:t>人</a:t>
            </a:r>
            <a:r>
              <a:rPr lang="zh-CN" altLang="en-US" sz="1650" dirty="0">
                <a:latin typeface="楷体" panose="02010609060101010101" charset="-122"/>
                <a:ea typeface="楷体" panose="02010609060101010101" charset="-122"/>
              </a:rPr>
              <a:t>的全面发展，逐步实现全体</a:t>
            </a:r>
            <a:r>
              <a:rPr lang="zh-CN" altLang="en-US" sz="1650" b="1" dirty="0">
                <a:solidFill>
                  <a:srgbClr val="FF0000"/>
                </a:solidFill>
                <a:latin typeface="楷体" panose="02010609060101010101" charset="-122"/>
                <a:ea typeface="楷体" panose="02010609060101010101" charset="-122"/>
              </a:rPr>
              <a:t>人民</a:t>
            </a:r>
            <a:r>
              <a:rPr lang="zh-CN" altLang="en-US" sz="1650" dirty="0">
                <a:latin typeface="楷体" panose="02010609060101010101" charset="-122"/>
                <a:ea typeface="楷体" panose="02010609060101010101" charset="-122"/>
              </a:rPr>
              <a:t>共同富裕，建设</a:t>
            </a:r>
            <a:r>
              <a:rPr lang="zh-CN" altLang="en-US" sz="1650" b="1" dirty="0">
                <a:solidFill>
                  <a:srgbClr val="FF0000"/>
                </a:solidFill>
                <a:latin typeface="楷体" panose="02010609060101010101" charset="-122"/>
                <a:ea typeface="楷体" panose="02010609060101010101" charset="-122"/>
              </a:rPr>
              <a:t>富强民主文明和谐美丽</a:t>
            </a:r>
            <a:r>
              <a:rPr lang="zh-CN" altLang="en-US" sz="1650" dirty="0">
                <a:latin typeface="楷体" panose="02010609060101010101" charset="-122"/>
                <a:ea typeface="楷体" panose="02010609060101010101" charset="-122"/>
              </a:rPr>
              <a:t>的社会主义现代化强国。</a:t>
            </a:r>
            <a:endParaRPr lang="zh-CN" altLang="en-US" sz="1650" dirty="0"/>
          </a:p>
        </p:txBody>
      </p:sp>
      <p:sp>
        <p:nvSpPr>
          <p:cNvPr id="10" name="内容占位符 2"/>
          <p:cNvSpPr txBox="1"/>
          <p:nvPr/>
        </p:nvSpPr>
        <p:spPr>
          <a:xfrm>
            <a:off x="2483259" y="110166"/>
            <a:ext cx="1851349" cy="3075914"/>
          </a:xfrm>
          <a:prstGeom prst="rect">
            <a:avLst/>
          </a:prstGeom>
        </p:spPr>
        <p:txBody>
          <a:bodyPr vert="horz" lIns="68580" tIns="34290" rIns="68580" bIns="3429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00000"/>
              </a:lnSpc>
              <a:spcBef>
                <a:spcPts val="0"/>
              </a:spcBef>
            </a:pPr>
            <a:r>
              <a:rPr lang="zh-CN" altLang="en-US" sz="1650" b="1" dirty="0">
                <a:latin typeface="楷体" panose="02010609060101010101" charset="-122"/>
                <a:ea typeface="楷体" panose="02010609060101010101" charset="-122"/>
              </a:rPr>
              <a:t>新教材</a:t>
            </a:r>
            <a:r>
              <a:rPr lang="en-US" altLang="zh-CN" sz="1650" b="1" dirty="0">
                <a:latin typeface="楷体" panose="02010609060101010101" charset="-122"/>
                <a:ea typeface="楷体" panose="02010609060101010101" charset="-122"/>
              </a:rPr>
              <a:t>《</a:t>
            </a:r>
            <a:r>
              <a:rPr lang="zh-CN" altLang="en-US" sz="1650" b="1" dirty="0">
                <a:latin typeface="楷体" panose="02010609060101010101" charset="-122"/>
                <a:ea typeface="楷体" panose="02010609060101010101" charset="-122"/>
              </a:rPr>
              <a:t>中国特色社会主义</a:t>
            </a:r>
            <a:r>
              <a:rPr lang="en-US" altLang="zh-CN" sz="1650" b="1" dirty="0">
                <a:latin typeface="楷体" panose="02010609060101010101" charset="-122"/>
                <a:ea typeface="楷体" panose="02010609060101010101" charset="-122"/>
              </a:rPr>
              <a:t>》</a:t>
            </a:r>
            <a:r>
              <a:rPr lang="zh-CN" altLang="en-US" sz="1650" b="1" dirty="0">
                <a:latin typeface="楷体" panose="02010609060101010101" charset="-122"/>
                <a:ea typeface="楷体" panose="02010609060101010101" charset="-122"/>
              </a:rPr>
              <a:t>（</a:t>
            </a:r>
            <a:r>
              <a:rPr lang="en-US" altLang="zh-CN" sz="1650" b="1" dirty="0">
                <a:latin typeface="楷体" panose="02010609060101010101" charset="-122"/>
                <a:ea typeface="楷体" panose="02010609060101010101" charset="-122"/>
              </a:rPr>
              <a:t>2019</a:t>
            </a:r>
            <a:r>
              <a:rPr lang="zh-CN" altLang="en-US" sz="1650" b="1" dirty="0">
                <a:latin typeface="楷体" panose="02010609060101010101" charset="-122"/>
                <a:ea typeface="楷体" panose="02010609060101010101" charset="-122"/>
              </a:rPr>
              <a:t>年</a:t>
            </a:r>
            <a:r>
              <a:rPr lang="en-US" altLang="zh-CN" sz="1650" b="1" dirty="0">
                <a:latin typeface="楷体" panose="02010609060101010101" charset="-122"/>
                <a:ea typeface="楷体" panose="02010609060101010101" charset="-122"/>
              </a:rPr>
              <a:t>8</a:t>
            </a:r>
            <a:r>
              <a:rPr lang="zh-CN" altLang="en-US" sz="1650" b="1" dirty="0">
                <a:latin typeface="楷体" panose="02010609060101010101" charset="-122"/>
                <a:ea typeface="楷体" panose="02010609060101010101" charset="-122"/>
              </a:rPr>
              <a:t>月版） </a:t>
            </a:r>
            <a:endParaRPr lang="en-US" altLang="zh-CN" sz="1650" b="1" dirty="0">
              <a:latin typeface="楷体" panose="02010609060101010101" charset="-122"/>
              <a:ea typeface="楷体" panose="02010609060101010101" charset="-122"/>
            </a:endParaRPr>
          </a:p>
          <a:p>
            <a:pPr marL="0" indent="0">
              <a:lnSpc>
                <a:spcPct val="100000"/>
              </a:lnSpc>
              <a:spcBef>
                <a:spcPts val="0"/>
              </a:spcBef>
              <a:buFont typeface="Wingdings" panose="05000000000000000000" pitchFamily="2" charset="2"/>
              <a:buNone/>
            </a:pPr>
            <a:r>
              <a:rPr lang="zh-CN" altLang="en-US" sz="1650" dirty="0">
                <a:latin typeface="楷体" panose="02010609060101010101" charset="-122"/>
                <a:ea typeface="楷体" panose="02010609060101010101" charset="-122"/>
              </a:rPr>
              <a:t>中国特色社会主义</a:t>
            </a:r>
            <a:r>
              <a:rPr lang="zh-CN" altLang="en-US" sz="1650" b="1" u="sng" dirty="0">
                <a:solidFill>
                  <a:schemeClr val="tx1"/>
                </a:solidFill>
                <a:latin typeface="楷体" panose="02010609060101010101" charset="-122"/>
                <a:ea typeface="楷体" panose="02010609060101010101" charset="-122"/>
              </a:rPr>
              <a:t>理论</a:t>
            </a:r>
            <a:r>
              <a:rPr lang="zh-CN" altLang="en-US" sz="1650" dirty="0">
                <a:latin typeface="楷体" panose="02010609060101010101" charset="-122"/>
                <a:ea typeface="楷体" panose="02010609060101010101" charset="-122"/>
              </a:rPr>
              <a:t>体系，</a:t>
            </a:r>
            <a:endParaRPr lang="en-US" altLang="zh-CN" sz="1650" dirty="0">
              <a:latin typeface="楷体" panose="02010609060101010101" charset="-122"/>
              <a:ea typeface="楷体" panose="02010609060101010101" charset="-122"/>
            </a:endParaRPr>
          </a:p>
          <a:p>
            <a:pPr marL="0" indent="0">
              <a:lnSpc>
                <a:spcPct val="100000"/>
              </a:lnSpc>
              <a:spcBef>
                <a:spcPts val="0"/>
              </a:spcBef>
              <a:buFont typeface="Wingdings" panose="05000000000000000000" pitchFamily="2" charset="2"/>
              <a:buNone/>
            </a:pPr>
            <a:r>
              <a:rPr lang="zh-CN" altLang="en-US" sz="1650" dirty="0">
                <a:latin typeface="楷体" panose="02010609060101010101" charset="-122"/>
                <a:ea typeface="楷体" panose="02010609060101010101" charset="-122"/>
              </a:rPr>
              <a:t>就是包括</a:t>
            </a:r>
            <a:r>
              <a:rPr lang="zh-CN" altLang="en-US" sz="1650" b="1" dirty="0">
                <a:solidFill>
                  <a:srgbClr val="FF0000"/>
                </a:solidFill>
                <a:latin typeface="楷体" panose="02010609060101010101" charset="-122"/>
                <a:ea typeface="楷体" panose="02010609060101010101" charset="-122"/>
              </a:rPr>
              <a:t>邓</a:t>
            </a:r>
            <a:r>
              <a:rPr lang="zh-CN" altLang="en-US" sz="1650" dirty="0">
                <a:latin typeface="楷体" panose="02010609060101010101" charset="-122"/>
                <a:ea typeface="楷体" panose="02010609060101010101" charset="-122"/>
              </a:rPr>
              <a:t>小平理论、“</a:t>
            </a:r>
            <a:r>
              <a:rPr lang="zh-CN" altLang="en-US" sz="1650" b="1" dirty="0">
                <a:solidFill>
                  <a:srgbClr val="FF0000"/>
                </a:solidFill>
                <a:latin typeface="楷体" panose="02010609060101010101" charset="-122"/>
                <a:ea typeface="楷体" panose="02010609060101010101" charset="-122"/>
              </a:rPr>
              <a:t>三</a:t>
            </a:r>
            <a:r>
              <a:rPr lang="zh-CN" altLang="en-US" sz="1650" dirty="0">
                <a:latin typeface="楷体" panose="02010609060101010101" charset="-122"/>
                <a:ea typeface="楷体" panose="02010609060101010101" charset="-122"/>
              </a:rPr>
              <a:t>个代表”重要思想、</a:t>
            </a:r>
            <a:r>
              <a:rPr lang="zh-CN" altLang="en-US" sz="1650" b="1" dirty="0">
                <a:solidFill>
                  <a:srgbClr val="FF0000"/>
                </a:solidFill>
                <a:latin typeface="楷体" panose="02010609060101010101" charset="-122"/>
                <a:ea typeface="楷体" panose="02010609060101010101" charset="-122"/>
              </a:rPr>
              <a:t>科</a:t>
            </a:r>
            <a:r>
              <a:rPr lang="zh-CN" altLang="en-US" sz="1650" dirty="0">
                <a:latin typeface="楷体" panose="02010609060101010101" charset="-122"/>
                <a:ea typeface="楷体" panose="02010609060101010101" charset="-122"/>
              </a:rPr>
              <a:t>学发展观、</a:t>
            </a:r>
            <a:r>
              <a:rPr lang="zh-CN" altLang="en-US" sz="1650" b="1" dirty="0">
                <a:solidFill>
                  <a:srgbClr val="FF0000"/>
                </a:solidFill>
                <a:latin typeface="楷体" panose="02010609060101010101" charset="-122"/>
                <a:ea typeface="楷体" panose="02010609060101010101" charset="-122"/>
              </a:rPr>
              <a:t>习</a:t>
            </a:r>
            <a:r>
              <a:rPr lang="zh-CN" altLang="en-US" sz="1650" dirty="0">
                <a:latin typeface="楷体" panose="02010609060101010101" charset="-122"/>
                <a:ea typeface="楷体" panose="02010609060101010101" charset="-122"/>
              </a:rPr>
              <a:t>近平新时代中国特色社会主义思想在内的科学理论体系。</a:t>
            </a:r>
            <a:endParaRPr lang="zh-CN" altLang="en-US" sz="1650" dirty="0"/>
          </a:p>
        </p:txBody>
      </p:sp>
      <p:sp>
        <p:nvSpPr>
          <p:cNvPr id="11" name="内容占位符 2"/>
          <p:cNvSpPr txBox="1"/>
          <p:nvPr/>
        </p:nvSpPr>
        <p:spPr>
          <a:xfrm>
            <a:off x="4309673" y="110166"/>
            <a:ext cx="2377505" cy="3552445"/>
          </a:xfrm>
          <a:prstGeom prst="rect">
            <a:avLst/>
          </a:prstGeom>
        </p:spPr>
        <p:txBody>
          <a:bodyPr vert="horz" lIns="68580" tIns="34290" rIns="68580" bIns="3429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spcBef>
                <a:spcPts val="0"/>
              </a:spcBef>
            </a:pPr>
            <a:r>
              <a:rPr lang="zh-CN" altLang="en-US" sz="1650" b="1" dirty="0">
                <a:latin typeface="楷体" panose="02010609060101010101" charset="-122"/>
                <a:ea typeface="楷体" panose="02010609060101010101" charset="-122"/>
              </a:rPr>
              <a:t>新教材</a:t>
            </a:r>
            <a:r>
              <a:rPr lang="en-US" altLang="zh-CN" sz="1650" b="1" dirty="0">
                <a:latin typeface="楷体" panose="02010609060101010101" charset="-122"/>
                <a:ea typeface="楷体" panose="02010609060101010101" charset="-122"/>
              </a:rPr>
              <a:t>《</a:t>
            </a:r>
            <a:r>
              <a:rPr lang="zh-CN" altLang="en-US" sz="1650" b="1" dirty="0">
                <a:latin typeface="楷体" panose="02010609060101010101" charset="-122"/>
                <a:ea typeface="楷体" panose="02010609060101010101" charset="-122"/>
              </a:rPr>
              <a:t>中国特色社会主义</a:t>
            </a:r>
            <a:r>
              <a:rPr lang="en-US" altLang="zh-CN" sz="1650" b="1" dirty="0">
                <a:latin typeface="楷体" panose="02010609060101010101" charset="-122"/>
                <a:ea typeface="楷体" panose="02010609060101010101" charset="-122"/>
              </a:rPr>
              <a:t>》</a:t>
            </a:r>
            <a:r>
              <a:rPr lang="zh-CN" altLang="en-US" sz="1650" b="1" dirty="0">
                <a:latin typeface="楷体" panose="02010609060101010101" charset="-122"/>
                <a:ea typeface="楷体" panose="02010609060101010101" charset="-122"/>
              </a:rPr>
              <a:t>（</a:t>
            </a:r>
            <a:r>
              <a:rPr lang="en-US" altLang="zh-CN" sz="1650" b="1" dirty="0">
                <a:latin typeface="楷体" panose="02010609060101010101" charset="-122"/>
                <a:ea typeface="楷体" panose="02010609060101010101" charset="-122"/>
              </a:rPr>
              <a:t>2019</a:t>
            </a:r>
            <a:r>
              <a:rPr lang="zh-CN" altLang="en-US" sz="1650" b="1" dirty="0">
                <a:latin typeface="楷体" panose="02010609060101010101" charset="-122"/>
                <a:ea typeface="楷体" panose="02010609060101010101" charset="-122"/>
              </a:rPr>
              <a:t>年</a:t>
            </a:r>
            <a:r>
              <a:rPr lang="en-US" altLang="zh-CN" sz="1650" b="1" dirty="0">
                <a:latin typeface="楷体" panose="02010609060101010101" charset="-122"/>
                <a:ea typeface="楷体" panose="02010609060101010101" charset="-122"/>
              </a:rPr>
              <a:t>8</a:t>
            </a:r>
            <a:r>
              <a:rPr lang="zh-CN" altLang="en-US" sz="1650" b="1" dirty="0">
                <a:latin typeface="楷体" panose="02010609060101010101" charset="-122"/>
                <a:ea typeface="楷体" panose="02010609060101010101" charset="-122"/>
              </a:rPr>
              <a:t>月版）</a:t>
            </a:r>
            <a:endParaRPr lang="en-US" altLang="zh-CN" sz="1650" b="1" dirty="0">
              <a:latin typeface="楷体" panose="02010609060101010101" charset="-122"/>
              <a:ea typeface="楷体" panose="02010609060101010101" charset="-122"/>
            </a:endParaRPr>
          </a:p>
          <a:p>
            <a:pPr marL="0" indent="0">
              <a:spcBef>
                <a:spcPts val="0"/>
              </a:spcBef>
              <a:buFont typeface="Wingdings" panose="05000000000000000000" pitchFamily="2" charset="2"/>
              <a:buNone/>
            </a:pPr>
            <a:r>
              <a:rPr lang="zh-CN" altLang="en-US" sz="1650" dirty="0">
                <a:latin typeface="楷体" panose="02010609060101010101" charset="-122"/>
                <a:ea typeface="楷体" panose="02010609060101010101" charset="-122"/>
              </a:rPr>
              <a:t>中国特色社会主义</a:t>
            </a:r>
            <a:r>
              <a:rPr lang="zh-CN" altLang="en-US" sz="1650" b="1" u="sng" dirty="0">
                <a:solidFill>
                  <a:schemeClr val="tx1"/>
                </a:solidFill>
                <a:latin typeface="楷体" panose="02010609060101010101" charset="-122"/>
                <a:ea typeface="楷体" panose="02010609060101010101" charset="-122"/>
              </a:rPr>
              <a:t>制度</a:t>
            </a:r>
            <a:r>
              <a:rPr lang="zh-CN" altLang="en-US" sz="1650" dirty="0">
                <a:latin typeface="楷体" panose="02010609060101010101" charset="-122"/>
                <a:ea typeface="楷体" panose="02010609060101010101" charset="-122"/>
              </a:rPr>
              <a:t>，</a:t>
            </a:r>
            <a:endParaRPr lang="en-US" altLang="zh-CN" sz="1650" dirty="0">
              <a:latin typeface="楷体" panose="02010609060101010101" charset="-122"/>
              <a:ea typeface="楷体" panose="02010609060101010101" charset="-122"/>
            </a:endParaRPr>
          </a:p>
          <a:p>
            <a:pPr marL="0" indent="0">
              <a:spcBef>
                <a:spcPts val="0"/>
              </a:spcBef>
              <a:buFont typeface="Wingdings" panose="05000000000000000000" pitchFamily="2" charset="2"/>
              <a:buNone/>
            </a:pPr>
            <a:r>
              <a:rPr lang="zh-CN" altLang="en-US" sz="1650" dirty="0">
                <a:latin typeface="楷体" panose="02010609060101010101" charset="-122"/>
                <a:ea typeface="楷体" panose="02010609060101010101" charset="-122"/>
              </a:rPr>
              <a:t>就是人民代表大会制度这一</a:t>
            </a:r>
            <a:r>
              <a:rPr lang="zh-CN" altLang="en-US" sz="1650" b="1" dirty="0">
                <a:solidFill>
                  <a:srgbClr val="FF0000"/>
                </a:solidFill>
                <a:latin typeface="楷体" panose="02010609060101010101" charset="-122"/>
                <a:ea typeface="楷体" panose="02010609060101010101" charset="-122"/>
              </a:rPr>
              <a:t>根本政治制度</a:t>
            </a:r>
            <a:r>
              <a:rPr lang="zh-CN" altLang="en-US" sz="1650" dirty="0">
                <a:latin typeface="楷体" panose="02010609060101010101" charset="-122"/>
                <a:ea typeface="楷体" panose="02010609060101010101" charset="-122"/>
              </a:rPr>
              <a:t>，中国共产党领导的多党合作和政治协商制度、民族区域自治制度以及基层群众自治制度等</a:t>
            </a:r>
            <a:r>
              <a:rPr lang="zh-CN" altLang="en-US" sz="1650" b="1" dirty="0">
                <a:solidFill>
                  <a:srgbClr val="FF0000"/>
                </a:solidFill>
                <a:latin typeface="楷体" panose="02010609060101010101" charset="-122"/>
                <a:ea typeface="楷体" panose="02010609060101010101" charset="-122"/>
              </a:rPr>
              <a:t>基本政治制度</a:t>
            </a:r>
            <a:r>
              <a:rPr lang="zh-CN" altLang="en-US" sz="1650" dirty="0">
                <a:latin typeface="楷体" panose="02010609060101010101" charset="-122"/>
                <a:ea typeface="楷体" panose="02010609060101010101" charset="-122"/>
              </a:rPr>
              <a:t>，中国特色社会主义</a:t>
            </a:r>
            <a:r>
              <a:rPr lang="zh-CN" altLang="en-US" sz="1650" b="1" dirty="0">
                <a:solidFill>
                  <a:srgbClr val="FF0000"/>
                </a:solidFill>
                <a:latin typeface="楷体" panose="02010609060101010101" charset="-122"/>
                <a:ea typeface="楷体" panose="02010609060101010101" charset="-122"/>
              </a:rPr>
              <a:t>法律体系</a:t>
            </a:r>
            <a:r>
              <a:rPr lang="zh-CN" altLang="en-US" sz="1650" dirty="0">
                <a:latin typeface="楷体" panose="02010609060101010101" charset="-122"/>
                <a:ea typeface="楷体" panose="02010609060101010101" charset="-122"/>
              </a:rPr>
              <a:t>，公有制为主体、多种所有制经济共同发展的</a:t>
            </a:r>
            <a:r>
              <a:rPr lang="zh-CN" altLang="en-US" sz="1650" b="1" dirty="0">
                <a:solidFill>
                  <a:srgbClr val="FF0000"/>
                </a:solidFill>
                <a:latin typeface="楷体" panose="02010609060101010101" charset="-122"/>
                <a:ea typeface="楷体" panose="02010609060101010101" charset="-122"/>
              </a:rPr>
              <a:t>基本经济制度</a:t>
            </a:r>
            <a:r>
              <a:rPr lang="zh-CN" altLang="en-US" sz="1650" dirty="0">
                <a:latin typeface="楷体" panose="02010609060101010101" charset="-122"/>
                <a:ea typeface="楷体" panose="02010609060101010101" charset="-122"/>
              </a:rPr>
              <a:t>，以及建立在这些制度基础上的</a:t>
            </a:r>
            <a:r>
              <a:rPr lang="zh-CN" altLang="en-US" sz="1650" b="1" dirty="0">
                <a:solidFill>
                  <a:srgbClr val="FF0000"/>
                </a:solidFill>
                <a:latin typeface="楷体" panose="02010609060101010101" charset="-122"/>
                <a:ea typeface="楷体" panose="02010609060101010101" charset="-122"/>
              </a:rPr>
              <a:t>经济体制、政治体制、文化体制、社会体制</a:t>
            </a:r>
            <a:r>
              <a:rPr lang="zh-CN" altLang="en-US" sz="1650" dirty="0">
                <a:latin typeface="楷体" panose="02010609060101010101" charset="-122"/>
                <a:ea typeface="楷体" panose="02010609060101010101" charset="-122"/>
              </a:rPr>
              <a:t>等各项具体制度。</a:t>
            </a:r>
            <a:endParaRPr lang="zh-CN" altLang="en-US" sz="1650" dirty="0"/>
          </a:p>
        </p:txBody>
      </p:sp>
      <p:sp>
        <p:nvSpPr>
          <p:cNvPr id="12" name="内容占位符 2"/>
          <p:cNvSpPr txBox="1"/>
          <p:nvPr/>
        </p:nvSpPr>
        <p:spPr>
          <a:xfrm>
            <a:off x="6601672" y="109936"/>
            <a:ext cx="2532185" cy="3552445"/>
          </a:xfrm>
          <a:prstGeom prst="rect">
            <a:avLst/>
          </a:prstGeom>
        </p:spPr>
        <p:txBody>
          <a:bodyPr vert="horz" lIns="68580" tIns="34290" rIns="68580" bIns="3429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spcBef>
                <a:spcPts val="0"/>
              </a:spcBef>
            </a:pPr>
            <a:r>
              <a:rPr lang="zh-CN" altLang="en-US" sz="1650" b="1" dirty="0">
                <a:latin typeface="楷体" panose="02010609060101010101" charset="-122"/>
                <a:ea typeface="楷体" panose="02010609060101010101" charset="-122"/>
              </a:rPr>
              <a:t>新教材</a:t>
            </a:r>
            <a:r>
              <a:rPr lang="en-US" altLang="zh-CN" sz="1650" b="1" dirty="0">
                <a:latin typeface="楷体" panose="02010609060101010101" charset="-122"/>
                <a:ea typeface="楷体" panose="02010609060101010101" charset="-122"/>
              </a:rPr>
              <a:t>《</a:t>
            </a:r>
            <a:r>
              <a:rPr lang="zh-CN" altLang="en-US" sz="1650" b="1" dirty="0">
                <a:latin typeface="楷体" panose="02010609060101010101" charset="-122"/>
                <a:ea typeface="楷体" panose="02010609060101010101" charset="-122"/>
              </a:rPr>
              <a:t>中国特色社会义</a:t>
            </a:r>
            <a:r>
              <a:rPr lang="en-US" altLang="zh-CN" sz="1650" b="1" dirty="0">
                <a:latin typeface="楷体" panose="02010609060101010101" charset="-122"/>
                <a:ea typeface="楷体" panose="02010609060101010101" charset="-122"/>
              </a:rPr>
              <a:t>》</a:t>
            </a:r>
            <a:r>
              <a:rPr lang="zh-CN" altLang="en-US" sz="1650" b="1" dirty="0">
                <a:latin typeface="楷体" panose="02010609060101010101" charset="-122"/>
                <a:ea typeface="楷体" panose="02010609060101010101" charset="-122"/>
              </a:rPr>
              <a:t>（</a:t>
            </a:r>
            <a:r>
              <a:rPr lang="en-US" altLang="zh-CN" sz="1650" b="1" dirty="0">
                <a:latin typeface="楷体" panose="02010609060101010101" charset="-122"/>
                <a:ea typeface="楷体" panose="02010609060101010101" charset="-122"/>
              </a:rPr>
              <a:t>2019</a:t>
            </a:r>
            <a:r>
              <a:rPr lang="zh-CN" altLang="en-US" sz="1650" b="1" dirty="0">
                <a:latin typeface="楷体" panose="02010609060101010101" charset="-122"/>
                <a:ea typeface="楷体" panose="02010609060101010101" charset="-122"/>
              </a:rPr>
              <a:t>年</a:t>
            </a:r>
            <a:r>
              <a:rPr lang="en-US" altLang="zh-CN" sz="1650" b="1" dirty="0">
                <a:latin typeface="楷体" panose="02010609060101010101" charset="-122"/>
                <a:ea typeface="楷体" panose="02010609060101010101" charset="-122"/>
              </a:rPr>
              <a:t>8</a:t>
            </a:r>
            <a:r>
              <a:rPr lang="zh-CN" altLang="en-US" sz="1650" b="1" dirty="0">
                <a:latin typeface="楷体" panose="02010609060101010101" charset="-122"/>
                <a:ea typeface="楷体" panose="02010609060101010101" charset="-122"/>
              </a:rPr>
              <a:t>月版）</a:t>
            </a:r>
            <a:endParaRPr lang="en-US" altLang="zh-CN" sz="1650" b="1" dirty="0">
              <a:latin typeface="楷体" panose="02010609060101010101" charset="-122"/>
              <a:ea typeface="楷体" panose="02010609060101010101" charset="-122"/>
            </a:endParaRPr>
          </a:p>
          <a:p>
            <a:pPr marL="0" indent="0">
              <a:spcBef>
                <a:spcPts val="0"/>
              </a:spcBef>
              <a:buFont typeface="Wingdings" panose="05000000000000000000" pitchFamily="2" charset="2"/>
              <a:buNone/>
            </a:pPr>
            <a:r>
              <a:rPr lang="zh-CN" altLang="en-US" sz="1650" dirty="0">
                <a:latin typeface="楷体" panose="02010609060101010101" charset="-122"/>
                <a:ea typeface="楷体" panose="02010609060101010101" charset="-122"/>
              </a:rPr>
              <a:t>中国特色社会主义</a:t>
            </a:r>
            <a:r>
              <a:rPr lang="zh-CN" altLang="en-US" sz="1650" b="1" u="sng" dirty="0">
                <a:latin typeface="楷体" panose="02010609060101010101" charset="-122"/>
                <a:ea typeface="楷体" panose="02010609060101010101" charset="-122"/>
              </a:rPr>
              <a:t>文化</a:t>
            </a:r>
            <a:r>
              <a:rPr lang="zh-CN" altLang="en-US" sz="1650" dirty="0">
                <a:latin typeface="楷体" panose="02010609060101010101" charset="-122"/>
                <a:ea typeface="楷体" panose="02010609060101010101" charset="-122"/>
              </a:rPr>
              <a:t>，</a:t>
            </a:r>
            <a:endParaRPr lang="en-US" altLang="zh-CN" sz="1650" dirty="0">
              <a:latin typeface="楷体" panose="02010609060101010101" charset="-122"/>
              <a:ea typeface="楷体" panose="02010609060101010101" charset="-122"/>
            </a:endParaRPr>
          </a:p>
          <a:p>
            <a:pPr marL="0" indent="0">
              <a:spcBef>
                <a:spcPts val="0"/>
              </a:spcBef>
              <a:buFont typeface="Wingdings" panose="05000000000000000000" pitchFamily="2" charset="2"/>
              <a:buNone/>
            </a:pPr>
            <a:r>
              <a:rPr lang="zh-CN" altLang="en-US" sz="1650" b="1" dirty="0">
                <a:solidFill>
                  <a:srgbClr val="FF0000"/>
                </a:solidFill>
                <a:latin typeface="楷体" panose="02010609060101010101" charset="-122"/>
                <a:ea typeface="楷体" panose="02010609060101010101" charset="-122"/>
              </a:rPr>
              <a:t>源自于</a:t>
            </a:r>
            <a:r>
              <a:rPr lang="zh-CN" altLang="en-US" sz="1650" dirty="0">
                <a:latin typeface="楷体" panose="02010609060101010101" charset="-122"/>
                <a:ea typeface="楷体" panose="02010609060101010101" charset="-122"/>
              </a:rPr>
              <a:t>中华民族五千多年文明历史所孕育的中华优秀传统文化，</a:t>
            </a:r>
            <a:r>
              <a:rPr lang="zh-CN" altLang="en-US" sz="1650" b="1" dirty="0">
                <a:solidFill>
                  <a:srgbClr val="FF0000"/>
                </a:solidFill>
                <a:latin typeface="楷体" panose="02010609060101010101" charset="-122"/>
                <a:ea typeface="楷体" panose="02010609060101010101" charset="-122"/>
              </a:rPr>
              <a:t>熔铸于</a:t>
            </a:r>
            <a:r>
              <a:rPr lang="zh-CN" altLang="en-US" sz="1650" dirty="0">
                <a:latin typeface="楷体" panose="02010609060101010101" charset="-122"/>
                <a:ea typeface="楷体" panose="02010609060101010101" charset="-122"/>
              </a:rPr>
              <a:t>党领导人民在革命、建设、改革中创造的革命文化和社会主义先进文化，</a:t>
            </a:r>
            <a:r>
              <a:rPr lang="zh-CN" altLang="en-US" sz="1650" b="1" dirty="0">
                <a:solidFill>
                  <a:srgbClr val="FF0000"/>
                </a:solidFill>
                <a:latin typeface="楷体" panose="02010609060101010101" charset="-122"/>
                <a:ea typeface="楷体" panose="02010609060101010101" charset="-122"/>
              </a:rPr>
              <a:t>根植于</a:t>
            </a:r>
            <a:r>
              <a:rPr lang="zh-CN" altLang="en-US" sz="1650" dirty="0">
                <a:latin typeface="楷体" panose="02010609060101010101" charset="-122"/>
                <a:ea typeface="楷体" panose="02010609060101010101" charset="-122"/>
              </a:rPr>
              <a:t>中国特色社会主义伟大实践。发展中国特色社会主义文化，就是以马克思主义为</a:t>
            </a:r>
            <a:r>
              <a:rPr lang="zh-CN" altLang="en-US" sz="1650" b="1" dirty="0">
                <a:solidFill>
                  <a:srgbClr val="FF0000"/>
                </a:solidFill>
                <a:latin typeface="楷体" panose="02010609060101010101" charset="-122"/>
                <a:ea typeface="楷体" panose="02010609060101010101" charset="-122"/>
              </a:rPr>
              <a:t>指导</a:t>
            </a:r>
            <a:r>
              <a:rPr lang="zh-CN" altLang="en-US" sz="1650" dirty="0">
                <a:latin typeface="楷体" panose="02010609060101010101" charset="-122"/>
                <a:ea typeface="楷体" panose="02010609060101010101" charset="-122"/>
              </a:rPr>
              <a:t>，坚守中华文化</a:t>
            </a:r>
            <a:r>
              <a:rPr lang="zh-CN" altLang="en-US" sz="1650" b="1" dirty="0">
                <a:solidFill>
                  <a:srgbClr val="FF0000"/>
                </a:solidFill>
                <a:latin typeface="楷体" panose="02010609060101010101" charset="-122"/>
                <a:ea typeface="楷体" panose="02010609060101010101" charset="-122"/>
              </a:rPr>
              <a:t>立场</a:t>
            </a:r>
            <a:r>
              <a:rPr lang="zh-CN" altLang="en-US" sz="1650" dirty="0">
                <a:latin typeface="楷体" panose="02010609060101010101" charset="-122"/>
                <a:ea typeface="楷体" panose="02010609060101010101" charset="-122"/>
              </a:rPr>
              <a:t>，立足当代中国</a:t>
            </a:r>
            <a:r>
              <a:rPr lang="zh-CN" altLang="en-US" sz="1650" b="1" dirty="0">
                <a:solidFill>
                  <a:srgbClr val="FF0000"/>
                </a:solidFill>
                <a:latin typeface="楷体" panose="02010609060101010101" charset="-122"/>
                <a:ea typeface="楷体" panose="02010609060101010101" charset="-122"/>
              </a:rPr>
              <a:t>现实</a:t>
            </a:r>
            <a:r>
              <a:rPr lang="zh-CN" altLang="en-US" sz="1650" dirty="0">
                <a:latin typeface="楷体" panose="02010609060101010101" charset="-122"/>
                <a:ea typeface="楷体" panose="02010609060101010101" charset="-122"/>
              </a:rPr>
              <a:t>，结合当今</a:t>
            </a:r>
            <a:r>
              <a:rPr lang="zh-CN" altLang="en-US" sz="1650" b="1" dirty="0">
                <a:solidFill>
                  <a:srgbClr val="FF0000"/>
                </a:solidFill>
                <a:latin typeface="楷体" panose="02010609060101010101" charset="-122"/>
                <a:ea typeface="楷体" panose="02010609060101010101" charset="-122"/>
              </a:rPr>
              <a:t>时代</a:t>
            </a:r>
            <a:r>
              <a:rPr lang="zh-CN" altLang="en-US" sz="1650" dirty="0">
                <a:latin typeface="楷体" panose="02010609060101010101" charset="-122"/>
                <a:ea typeface="楷体" panose="02010609060101010101" charset="-122"/>
              </a:rPr>
              <a:t>条件，发展</a:t>
            </a:r>
            <a:r>
              <a:rPr lang="zh-CN" altLang="en-US" sz="1650" b="1" dirty="0">
                <a:solidFill>
                  <a:srgbClr val="FF0000"/>
                </a:solidFill>
                <a:latin typeface="楷体" panose="02010609060101010101" charset="-122"/>
                <a:ea typeface="楷体" panose="02010609060101010101" charset="-122"/>
              </a:rPr>
              <a:t>面向</a:t>
            </a:r>
            <a:r>
              <a:rPr lang="zh-CN" altLang="en-US" sz="1650" dirty="0">
                <a:latin typeface="楷体" panose="02010609060101010101" charset="-122"/>
                <a:ea typeface="楷体" panose="02010609060101010101" charset="-122"/>
              </a:rPr>
              <a:t>现代化、</a:t>
            </a:r>
            <a:r>
              <a:rPr lang="zh-CN" altLang="en-US" sz="1650" b="1" dirty="0">
                <a:solidFill>
                  <a:srgbClr val="FF0000"/>
                </a:solidFill>
                <a:latin typeface="楷体" panose="02010609060101010101" charset="-122"/>
                <a:ea typeface="楷体" panose="02010609060101010101" charset="-122"/>
              </a:rPr>
              <a:t>面向</a:t>
            </a:r>
            <a:r>
              <a:rPr lang="zh-CN" altLang="en-US" sz="1650" dirty="0">
                <a:latin typeface="楷体" panose="02010609060101010101" charset="-122"/>
                <a:ea typeface="楷体" panose="02010609060101010101" charset="-122"/>
              </a:rPr>
              <a:t>世界、</a:t>
            </a:r>
            <a:r>
              <a:rPr lang="zh-CN" altLang="en-US" sz="1650" b="1" dirty="0">
                <a:solidFill>
                  <a:srgbClr val="FF0000"/>
                </a:solidFill>
                <a:latin typeface="楷体" panose="02010609060101010101" charset="-122"/>
                <a:ea typeface="楷体" panose="02010609060101010101" charset="-122"/>
              </a:rPr>
              <a:t>面向</a:t>
            </a:r>
            <a:r>
              <a:rPr lang="zh-CN" altLang="en-US" sz="1650" dirty="0">
                <a:latin typeface="楷体" panose="02010609060101010101" charset="-122"/>
                <a:ea typeface="楷体" panose="02010609060101010101" charset="-122"/>
              </a:rPr>
              <a:t>未来的，</a:t>
            </a:r>
            <a:r>
              <a:rPr lang="zh-CN" altLang="en-US" sz="1650" b="1" dirty="0">
                <a:solidFill>
                  <a:srgbClr val="FF0000"/>
                </a:solidFill>
                <a:latin typeface="楷体" panose="02010609060101010101" charset="-122"/>
                <a:ea typeface="楷体" panose="02010609060101010101" charset="-122"/>
              </a:rPr>
              <a:t>民族的科学的大众</a:t>
            </a:r>
            <a:r>
              <a:rPr lang="zh-CN" altLang="en-US" sz="1650" dirty="0">
                <a:latin typeface="楷体" panose="02010609060101010101" charset="-122"/>
                <a:ea typeface="楷体" panose="02010609060101010101" charset="-122"/>
              </a:rPr>
              <a:t>的社会主义文化，推动社会主义</a:t>
            </a:r>
            <a:r>
              <a:rPr lang="zh-CN" altLang="en-US" sz="1650" b="1" dirty="0">
                <a:solidFill>
                  <a:srgbClr val="FF0000"/>
                </a:solidFill>
                <a:latin typeface="楷体" panose="02010609060101010101" charset="-122"/>
                <a:ea typeface="楷体" panose="02010609060101010101" charset="-122"/>
              </a:rPr>
              <a:t>精神文明</a:t>
            </a:r>
            <a:r>
              <a:rPr lang="zh-CN" altLang="en-US" sz="1650" dirty="0">
                <a:latin typeface="楷体" panose="02010609060101010101" charset="-122"/>
                <a:ea typeface="楷体" panose="02010609060101010101" charset="-122"/>
              </a:rPr>
              <a:t>和</a:t>
            </a:r>
            <a:r>
              <a:rPr lang="zh-CN" altLang="en-US" sz="1650" b="1" dirty="0">
                <a:solidFill>
                  <a:srgbClr val="FF0000"/>
                </a:solidFill>
                <a:latin typeface="楷体" panose="02010609060101010101" charset="-122"/>
                <a:ea typeface="楷体" panose="02010609060101010101" charset="-122"/>
              </a:rPr>
              <a:t>物质文明</a:t>
            </a:r>
            <a:r>
              <a:rPr lang="zh-CN" altLang="en-US" sz="1650" dirty="0">
                <a:latin typeface="楷体" panose="02010609060101010101" charset="-122"/>
                <a:ea typeface="楷体" panose="02010609060101010101" charset="-122"/>
              </a:rPr>
              <a:t>协调发展。</a:t>
            </a:r>
            <a:endParaRPr lang="zh-CN" altLang="en-US" sz="1650" dirty="0"/>
          </a:p>
        </p:txBody>
      </p:sp>
      <p:sp>
        <p:nvSpPr>
          <p:cNvPr id="13" name="矩形 12"/>
          <p:cNvSpPr/>
          <p:nvPr/>
        </p:nvSpPr>
        <p:spPr>
          <a:xfrm>
            <a:off x="87630" y="109855"/>
            <a:ext cx="2377440" cy="5033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2533582" y="109548"/>
            <a:ext cx="1776390" cy="3075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4335386" y="109717"/>
            <a:ext cx="2187755" cy="43372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6626330" y="109690"/>
            <a:ext cx="2482927" cy="4562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左中括号 17"/>
          <p:cNvSpPr/>
          <p:nvPr/>
        </p:nvSpPr>
        <p:spPr>
          <a:xfrm rot="16200000">
            <a:off x="4181474" y="2219030"/>
            <a:ext cx="148188" cy="550028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9" name="文本框 18"/>
          <p:cNvSpPr txBox="1"/>
          <p:nvPr/>
        </p:nvSpPr>
        <p:spPr>
          <a:xfrm>
            <a:off x="2138288" y="4458158"/>
            <a:ext cx="4554353" cy="737235"/>
          </a:xfrm>
          <a:prstGeom prst="rect">
            <a:avLst/>
          </a:prstGeom>
          <a:noFill/>
        </p:spPr>
        <p:txBody>
          <a:bodyPr wrap="square" rtlCol="0">
            <a:spAutoFit/>
          </a:bodyPr>
          <a:lstStyle/>
          <a:p>
            <a:r>
              <a:rPr lang="zh-CN" altLang="en-US" sz="2100" b="1" dirty="0"/>
              <a:t>        相互联系、相互作用、</a:t>
            </a:r>
            <a:endParaRPr lang="en-US" altLang="zh-CN" sz="2100" b="1" dirty="0"/>
          </a:p>
          <a:p>
            <a:r>
              <a:rPr lang="zh-CN" altLang="en-US" sz="2100" b="1" dirty="0"/>
              <a:t>统一于中国特色社会主义伟大实践</a:t>
            </a:r>
            <a:endParaRPr lang="zh-CN" altLang="en-US" sz="2100" b="1" dirty="0"/>
          </a:p>
        </p:txBody>
      </p:sp>
      <p:sp>
        <p:nvSpPr>
          <p:cNvPr id="2" name="灯片编号占位符 1"/>
          <p:cNvSpPr>
            <a:spLocks noGrp="1"/>
          </p:cNvSpPr>
          <p:nvPr>
            <p:ph type="sldNum" sz="quarter" idx="12"/>
          </p:nvPr>
        </p:nvSpPr>
        <p:spPr/>
        <p:txBody>
          <a:bodyPr/>
          <a:lstStyle/>
          <a:p>
            <a:fld id="{5FB80B2A-1BD5-4BE5-9257-626C560CA27D}" type="slidenum">
              <a:rPr lang="zh-CN" altLang="en-US" sz="675" smtClean="0"/>
            </a:fld>
            <a:endParaRPr lang="zh-CN" altLang="en-US" sz="675"/>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nvSpPr>
        <p:spPr>
          <a:xfrm>
            <a:off x="734695" y="1417320"/>
            <a:ext cx="8139430" cy="2513330"/>
          </a:xfrm>
          <a:prstGeom prst="rect">
            <a:avLst/>
          </a:prstGeo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0"/>
              </a:spcAft>
            </a:pP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974090" y="1250950"/>
            <a:ext cx="2874010" cy="398780"/>
          </a:xfrm>
          <a:prstGeom prst="rect">
            <a:avLst/>
          </a:prstGeom>
          <a:noFill/>
        </p:spPr>
        <p:txBody>
          <a:bodyPr wrap="square" rtlCol="0">
            <a:spAutoFit/>
          </a:bodyPr>
          <a:p>
            <a:r>
              <a:rPr lang="zh-CN" altLang="en-US" sz="2000"/>
              <a:t>中国特色社会主义道路</a:t>
            </a:r>
            <a:endParaRPr lang="zh-CN" altLang="en-US" sz="2000"/>
          </a:p>
        </p:txBody>
      </p:sp>
      <p:sp>
        <p:nvSpPr>
          <p:cNvPr id="6" name="文本框 5"/>
          <p:cNvSpPr txBox="1"/>
          <p:nvPr/>
        </p:nvSpPr>
        <p:spPr>
          <a:xfrm>
            <a:off x="974090" y="1946910"/>
            <a:ext cx="3623310" cy="398780"/>
          </a:xfrm>
          <a:prstGeom prst="rect">
            <a:avLst/>
          </a:prstGeom>
          <a:noFill/>
        </p:spPr>
        <p:txBody>
          <a:bodyPr wrap="square" rtlCol="0">
            <a:spAutoFit/>
          </a:bodyPr>
          <a:p>
            <a:r>
              <a:rPr lang="zh-CN" altLang="en-US" sz="2000"/>
              <a:t>中国特色社会主义理论体系</a:t>
            </a:r>
            <a:endParaRPr lang="zh-CN" altLang="en-US" sz="2000"/>
          </a:p>
        </p:txBody>
      </p:sp>
      <p:sp>
        <p:nvSpPr>
          <p:cNvPr id="7" name="文本框 6"/>
          <p:cNvSpPr txBox="1"/>
          <p:nvPr/>
        </p:nvSpPr>
        <p:spPr>
          <a:xfrm>
            <a:off x="974090" y="2564130"/>
            <a:ext cx="3623310" cy="398780"/>
          </a:xfrm>
          <a:prstGeom prst="rect">
            <a:avLst/>
          </a:prstGeom>
          <a:noFill/>
        </p:spPr>
        <p:txBody>
          <a:bodyPr wrap="square" rtlCol="0">
            <a:spAutoFit/>
          </a:bodyPr>
          <a:p>
            <a:r>
              <a:rPr lang="zh-CN" altLang="en-US" sz="2000"/>
              <a:t>中国特色社会主义制度</a:t>
            </a:r>
            <a:endParaRPr lang="zh-CN" altLang="en-US" sz="2000"/>
          </a:p>
        </p:txBody>
      </p:sp>
      <p:sp>
        <p:nvSpPr>
          <p:cNvPr id="8" name="文本框 7"/>
          <p:cNvSpPr txBox="1"/>
          <p:nvPr/>
        </p:nvSpPr>
        <p:spPr>
          <a:xfrm>
            <a:off x="974090" y="3267710"/>
            <a:ext cx="3623310" cy="398780"/>
          </a:xfrm>
          <a:prstGeom prst="rect">
            <a:avLst/>
          </a:prstGeom>
          <a:noFill/>
        </p:spPr>
        <p:txBody>
          <a:bodyPr wrap="square" rtlCol="0">
            <a:spAutoFit/>
          </a:bodyPr>
          <a:p>
            <a:r>
              <a:rPr lang="zh-CN" altLang="en-US" sz="2000"/>
              <a:t>中国特色社会主义文化</a:t>
            </a:r>
            <a:endParaRPr lang="zh-CN" altLang="en-US" sz="2000"/>
          </a:p>
        </p:txBody>
      </p:sp>
      <p:sp>
        <p:nvSpPr>
          <p:cNvPr id="9" name="右箭头 8"/>
          <p:cNvSpPr/>
          <p:nvPr/>
        </p:nvSpPr>
        <p:spPr>
          <a:xfrm>
            <a:off x="4314190" y="1321435"/>
            <a:ext cx="687070" cy="328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右箭头 10"/>
          <p:cNvSpPr/>
          <p:nvPr/>
        </p:nvSpPr>
        <p:spPr>
          <a:xfrm>
            <a:off x="4314825" y="1946910"/>
            <a:ext cx="685800" cy="328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nvSpPr>
        <p:spPr>
          <a:xfrm>
            <a:off x="4314190" y="2634615"/>
            <a:ext cx="685800" cy="328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a:off x="4283710" y="3338195"/>
            <a:ext cx="716915" cy="328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213995" y="1048385"/>
            <a:ext cx="520700" cy="3046095"/>
          </a:xfrm>
          <a:prstGeom prst="rect">
            <a:avLst/>
          </a:prstGeom>
          <a:noFill/>
        </p:spPr>
        <p:txBody>
          <a:bodyPr wrap="square" rtlCol="0">
            <a:spAutoFit/>
          </a:bodyPr>
          <a:p>
            <a:r>
              <a:rPr lang="zh-CN" altLang="en-US" sz="2400" b="1"/>
              <a:t>中国特色社会主义</a:t>
            </a:r>
            <a:endParaRPr lang="zh-CN" altLang="en-US" sz="2400" b="1"/>
          </a:p>
        </p:txBody>
      </p:sp>
      <p:sp>
        <p:nvSpPr>
          <p:cNvPr id="15" name="左大括号 14"/>
          <p:cNvSpPr/>
          <p:nvPr/>
        </p:nvSpPr>
        <p:spPr>
          <a:xfrm>
            <a:off x="812800" y="1321435"/>
            <a:ext cx="161290" cy="23450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文本框 15"/>
          <p:cNvSpPr txBox="1"/>
          <p:nvPr/>
        </p:nvSpPr>
        <p:spPr>
          <a:xfrm>
            <a:off x="5186045" y="1285875"/>
            <a:ext cx="2874010" cy="398780"/>
          </a:xfrm>
          <a:prstGeom prst="rect">
            <a:avLst/>
          </a:prstGeom>
          <a:noFill/>
        </p:spPr>
        <p:txBody>
          <a:bodyPr wrap="square" rtlCol="0">
            <a:spAutoFit/>
          </a:bodyPr>
          <a:p>
            <a:r>
              <a:rPr lang="zh-CN" altLang="en-US" sz="2000" b="1">
                <a:solidFill>
                  <a:srgbClr val="FF0000"/>
                </a:solidFill>
              </a:rPr>
              <a:t>道路自信</a:t>
            </a:r>
            <a:endParaRPr lang="zh-CN" altLang="en-US" sz="2000" b="1">
              <a:solidFill>
                <a:srgbClr val="FF0000"/>
              </a:solidFill>
            </a:endParaRPr>
          </a:p>
        </p:txBody>
      </p:sp>
      <p:sp>
        <p:nvSpPr>
          <p:cNvPr id="17" name="文本框 16"/>
          <p:cNvSpPr txBox="1"/>
          <p:nvPr/>
        </p:nvSpPr>
        <p:spPr>
          <a:xfrm>
            <a:off x="5186045" y="1876425"/>
            <a:ext cx="2874010" cy="398780"/>
          </a:xfrm>
          <a:prstGeom prst="rect">
            <a:avLst/>
          </a:prstGeom>
          <a:noFill/>
        </p:spPr>
        <p:txBody>
          <a:bodyPr wrap="square" rtlCol="0">
            <a:spAutoFit/>
          </a:bodyPr>
          <a:p>
            <a:r>
              <a:rPr lang="zh-CN" altLang="en-US" sz="2000" b="1">
                <a:solidFill>
                  <a:srgbClr val="FF0000"/>
                </a:solidFill>
              </a:rPr>
              <a:t>理论</a:t>
            </a:r>
            <a:r>
              <a:rPr lang="zh-CN" altLang="en-US" sz="2000" b="1">
                <a:solidFill>
                  <a:srgbClr val="FF0000"/>
                </a:solidFill>
              </a:rPr>
              <a:t>自信</a:t>
            </a:r>
            <a:endParaRPr lang="zh-CN" altLang="en-US" sz="2000" b="1">
              <a:solidFill>
                <a:srgbClr val="FF0000"/>
              </a:solidFill>
            </a:endParaRPr>
          </a:p>
        </p:txBody>
      </p:sp>
      <p:sp>
        <p:nvSpPr>
          <p:cNvPr id="18" name="文本框 17"/>
          <p:cNvSpPr txBox="1"/>
          <p:nvPr/>
        </p:nvSpPr>
        <p:spPr>
          <a:xfrm>
            <a:off x="5186045" y="2564130"/>
            <a:ext cx="2874010" cy="398780"/>
          </a:xfrm>
          <a:prstGeom prst="rect">
            <a:avLst/>
          </a:prstGeom>
          <a:noFill/>
        </p:spPr>
        <p:txBody>
          <a:bodyPr wrap="square" rtlCol="0">
            <a:spAutoFit/>
          </a:bodyPr>
          <a:p>
            <a:r>
              <a:rPr lang="zh-CN" altLang="en-US" sz="2000" b="1">
                <a:solidFill>
                  <a:srgbClr val="FF0000"/>
                </a:solidFill>
              </a:rPr>
              <a:t>制度</a:t>
            </a:r>
            <a:r>
              <a:rPr lang="zh-CN" altLang="en-US" sz="2000" b="1">
                <a:solidFill>
                  <a:srgbClr val="FF0000"/>
                </a:solidFill>
              </a:rPr>
              <a:t>自信</a:t>
            </a:r>
            <a:endParaRPr lang="zh-CN" altLang="en-US" sz="2000" b="1">
              <a:solidFill>
                <a:srgbClr val="FF0000"/>
              </a:solidFill>
            </a:endParaRPr>
          </a:p>
        </p:txBody>
      </p:sp>
      <p:sp>
        <p:nvSpPr>
          <p:cNvPr id="19" name="文本框 18"/>
          <p:cNvSpPr txBox="1"/>
          <p:nvPr/>
        </p:nvSpPr>
        <p:spPr>
          <a:xfrm>
            <a:off x="5186045" y="3267710"/>
            <a:ext cx="2874010" cy="398780"/>
          </a:xfrm>
          <a:prstGeom prst="rect">
            <a:avLst/>
          </a:prstGeom>
          <a:noFill/>
        </p:spPr>
        <p:txBody>
          <a:bodyPr wrap="square" rtlCol="0">
            <a:spAutoFit/>
          </a:bodyPr>
          <a:p>
            <a:r>
              <a:rPr lang="zh-CN" altLang="en-US" sz="2000" b="1">
                <a:solidFill>
                  <a:srgbClr val="FF0000"/>
                </a:solidFill>
              </a:rPr>
              <a:t>文化</a:t>
            </a:r>
            <a:r>
              <a:rPr lang="zh-CN" altLang="en-US" sz="2000" b="1">
                <a:solidFill>
                  <a:srgbClr val="FF0000"/>
                </a:solidFill>
              </a:rPr>
              <a:t>自信</a:t>
            </a:r>
            <a:endParaRPr lang="zh-CN" altLang="en-US" sz="2000" b="1">
              <a:solidFill>
                <a:srgbClr val="FF0000"/>
              </a:solidFill>
            </a:endParaRPr>
          </a:p>
        </p:txBody>
      </p:sp>
      <p:sp>
        <p:nvSpPr>
          <p:cNvPr id="20" name="右大括号 19"/>
          <p:cNvSpPr/>
          <p:nvPr/>
        </p:nvSpPr>
        <p:spPr>
          <a:xfrm>
            <a:off x="6370320" y="1428115"/>
            <a:ext cx="509270" cy="20935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右箭头 20"/>
          <p:cNvSpPr/>
          <p:nvPr/>
        </p:nvSpPr>
        <p:spPr>
          <a:xfrm>
            <a:off x="6879590" y="2366010"/>
            <a:ext cx="429895" cy="19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7309485" y="2040890"/>
            <a:ext cx="750570" cy="922020"/>
          </a:xfrm>
          <a:prstGeom prst="rect">
            <a:avLst/>
          </a:prstGeom>
          <a:noFill/>
        </p:spPr>
        <p:txBody>
          <a:bodyPr wrap="square" rtlCol="0">
            <a:spAutoFit/>
          </a:bodyPr>
          <a:p>
            <a:r>
              <a:rPr lang="zh-CN" altLang="en-US"/>
              <a:t>坚定四个自信</a:t>
            </a:r>
            <a:endParaRPr lang="zh-CN" altLang="en-US"/>
          </a:p>
        </p:txBody>
      </p:sp>
      <p:sp>
        <p:nvSpPr>
          <p:cNvPr id="24" name="右箭头 23"/>
          <p:cNvSpPr/>
          <p:nvPr/>
        </p:nvSpPr>
        <p:spPr>
          <a:xfrm>
            <a:off x="7865745" y="2366010"/>
            <a:ext cx="429895" cy="19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8295640" y="2040890"/>
            <a:ext cx="750570" cy="922020"/>
          </a:xfrm>
          <a:prstGeom prst="rect">
            <a:avLst/>
          </a:prstGeom>
          <a:noFill/>
        </p:spPr>
        <p:txBody>
          <a:bodyPr wrap="square" rtlCol="0">
            <a:spAutoFit/>
          </a:bodyPr>
          <a:p>
            <a:r>
              <a:rPr lang="zh-CN" altLang="en-US"/>
              <a:t>推进伟大事业</a:t>
            </a:r>
            <a:endParaRPr lang="zh-CN" altLang="en-US"/>
          </a:p>
        </p:txBody>
      </p:sp>
    </p:spTree>
  </p:cSld>
  <p:clrMapOvr>
    <a:masterClrMapping/>
  </p:clrMapOvr>
  <p:timing>
    <p:tnLst>
      <p:par>
        <p:cTn id="1" dur="indefinite" restart="never" nodeType="tmRoot"/>
      </p:par>
    </p:tnLst>
    <p:bldLst>
      <p:bldP spid="6" grpId="1"/>
      <p:bldP spid="7" grpId="1"/>
      <p:bldP spid="8" grpId="1"/>
      <p:bldP spid="16" grpId="1"/>
      <p:bldP spid="17" grpId="1"/>
      <p:bldP spid="18" grpId="1"/>
      <p:bldP spid="19" grpId="1"/>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29924" y="643596"/>
            <a:ext cx="7543800" cy="3671668"/>
          </a:xfrm>
        </p:spPr>
        <p:txBody>
          <a:bodyPr>
            <a:normAutofit fontScale="90000" lnSpcReduction="20000"/>
          </a:bodyPr>
          <a:lstStyle/>
          <a:p>
            <a:pPr marL="0" indent="0">
              <a:buNone/>
            </a:pPr>
            <a:r>
              <a:rPr lang="zh-CN" altLang="en-US" sz="4500" dirty="0">
                <a:latin typeface="隶书" panose="02010509060101010101" charset="-122"/>
                <a:ea typeface="隶书" panose="02010509060101010101" charset="-122"/>
              </a:rPr>
              <a:t>内容纲要：</a:t>
            </a:r>
            <a:endParaRPr lang="en-US" altLang="zh-CN" sz="4500" dirty="0">
              <a:latin typeface="隶书" panose="02010509060101010101" charset="-122"/>
              <a:ea typeface="隶书" panose="02010509060101010101" charset="-122"/>
            </a:endParaRPr>
          </a:p>
          <a:p>
            <a:r>
              <a:rPr lang="zh-CN" altLang="en-US" sz="3600" dirty="0">
                <a:latin typeface="隶书" panose="02010509060101010101" charset="-122"/>
                <a:ea typeface="隶书" panose="02010509060101010101" charset="-122"/>
              </a:rPr>
              <a:t>一、宏观看时政</a:t>
            </a:r>
            <a:endParaRPr lang="en-US" altLang="zh-CN" sz="3600" dirty="0">
              <a:latin typeface="隶书" panose="02010509060101010101" charset="-122"/>
              <a:ea typeface="隶书" panose="02010509060101010101" charset="-122"/>
            </a:endParaRPr>
          </a:p>
          <a:p>
            <a:r>
              <a:rPr lang="zh-CN" altLang="en-US" sz="3600" dirty="0">
                <a:latin typeface="隶书" panose="02010509060101010101" charset="-122"/>
                <a:ea typeface="隶书" panose="02010509060101010101" charset="-122"/>
              </a:rPr>
              <a:t>二、微观看热点</a:t>
            </a:r>
            <a:endParaRPr lang="en-US" altLang="zh-CN" sz="3600" dirty="0">
              <a:latin typeface="隶书" panose="02010509060101010101" charset="-122"/>
              <a:ea typeface="隶书" panose="02010509060101010101" charset="-122"/>
            </a:endParaRPr>
          </a:p>
          <a:p>
            <a:r>
              <a:rPr lang="zh-CN" altLang="en-US" sz="3600" dirty="0">
                <a:latin typeface="隶书" panose="02010509060101010101" charset="-122"/>
                <a:ea typeface="隶书" panose="02010509060101010101" charset="-122"/>
              </a:rPr>
              <a:t>三、热点与高考</a:t>
            </a:r>
            <a:endParaRPr lang="en-US" altLang="zh-CN" sz="3600" dirty="0">
              <a:latin typeface="隶书" panose="02010509060101010101" charset="-122"/>
              <a:ea typeface="隶书" panose="02010509060101010101" charset="-122"/>
            </a:endParaRPr>
          </a:p>
          <a:p>
            <a:r>
              <a:rPr lang="zh-CN" altLang="en-US" sz="3600" dirty="0">
                <a:latin typeface="隶书" panose="02010509060101010101" charset="-122"/>
                <a:ea typeface="隶书" panose="02010509060101010101" charset="-122"/>
              </a:rPr>
              <a:t>四、策略与建议</a:t>
            </a:r>
            <a:endParaRPr lang="zh-CN" altLang="en-US" sz="3600" dirty="0">
              <a:latin typeface="隶书" panose="02010509060101010101" charset="-122"/>
              <a:ea typeface="隶书" panose="02010509060101010101" charset="-122"/>
            </a:endParaRPr>
          </a:p>
        </p:txBody>
      </p:sp>
      <p:sp>
        <p:nvSpPr>
          <p:cNvPr id="2" name="灯片编号占位符 1"/>
          <p:cNvSpPr>
            <a:spLocks noGrp="1"/>
          </p:cNvSpPr>
          <p:nvPr>
            <p:ph type="sldNum" sz="quarter" idx="12"/>
          </p:nvPr>
        </p:nvSpPr>
        <p:spPr/>
        <p:txBody>
          <a:bodyPr/>
          <a:lstStyle/>
          <a:p>
            <a:fld id="{5FB80B2A-1BD5-4BE5-9257-626C560CA27D}" type="slidenum">
              <a:rPr lang="zh-CN" altLang="en-US" sz="675" smtClean="0"/>
            </a:fld>
            <a:endParaRPr lang="zh-CN" altLang="en-US" sz="675"/>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77190" y="0"/>
            <a:ext cx="6289040" cy="583565"/>
          </a:xfrm>
          <a:prstGeom prst="rect">
            <a:avLst/>
          </a:prstGeom>
          <a:noFill/>
        </p:spPr>
        <p:txBody>
          <a:bodyPr wrap="none" rtlCol="0" anchor="t">
            <a:spAutoFit/>
          </a:bodyPr>
          <a:p>
            <a:r>
              <a:rPr lang="zh-CN" altLang="en-US" sz="3200" dirty="0">
                <a:latin typeface="隶书" panose="02010509060101010101" charset="-122"/>
                <a:ea typeface="隶书" panose="02010509060101010101" charset="-122"/>
                <a:sym typeface="+mn-ea"/>
              </a:rPr>
              <a:t>三、热点与高考</a:t>
            </a:r>
            <a:r>
              <a:rPr lang="en-US" altLang="zh-CN" sz="3200" dirty="0">
                <a:latin typeface="楷体" panose="02010609060101010101" charset="-122"/>
                <a:ea typeface="楷体" panose="02010609060101010101" charset="-122"/>
                <a:cs typeface="楷体" panose="02010609060101010101" charset="-122"/>
                <a:sym typeface="+mn-ea"/>
              </a:rPr>
              <a:t>——</a:t>
            </a:r>
            <a:r>
              <a:rPr lang="zh-CN" altLang="en-US" sz="2400" b="1" dirty="0">
                <a:latin typeface="宋体" panose="02010600030101010101" pitchFamily="2" charset="-122"/>
                <a:ea typeface="宋体" panose="02010600030101010101" pitchFamily="2" charset="-122"/>
                <a:cs typeface="楷体" panose="02010609060101010101" charset="-122"/>
                <a:sym typeface="+mn-ea"/>
              </a:rPr>
              <a:t>明确时政试题考法</a:t>
            </a:r>
            <a:endParaRPr lang="zh-CN" altLang="en-US" sz="2400" b="1" dirty="0">
              <a:latin typeface="宋体" panose="02010600030101010101" pitchFamily="2" charset="-122"/>
              <a:ea typeface="宋体" panose="02010600030101010101" pitchFamily="2" charset="-122"/>
              <a:cs typeface="楷体" panose="02010609060101010101" charset="-122"/>
              <a:sym typeface="+mn-ea"/>
            </a:endParaRPr>
          </a:p>
        </p:txBody>
      </p:sp>
      <p:sp>
        <p:nvSpPr>
          <p:cNvPr id="5" name="内容占位符 4"/>
          <p:cNvSpPr>
            <a:spLocks noGrp="1"/>
          </p:cNvSpPr>
          <p:nvPr>
            <p:ph idx="1"/>
          </p:nvPr>
        </p:nvSpPr>
        <p:spPr>
          <a:xfrm>
            <a:off x="316230" y="583565"/>
            <a:ext cx="8511540" cy="5074920"/>
          </a:xfrm>
        </p:spPr>
        <p:txBody>
          <a:bodyPr>
            <a:noAutofit/>
          </a:bodyPr>
          <a:p>
            <a:pPr marL="0" indent="0">
              <a:lnSpc>
                <a:spcPct val="100000"/>
              </a:lnSpc>
              <a:spcAft>
                <a:spcPts val="0"/>
              </a:spcAft>
              <a:buNone/>
            </a:pPr>
            <a:r>
              <a:rPr sz="1800" b="1" dirty="0"/>
              <a:t>【典型例题</a:t>
            </a:r>
            <a:r>
              <a:rPr lang="en-US" altLang="zh-CN" sz="1800" b="1" dirty="0"/>
              <a:t>1</a:t>
            </a:r>
            <a:r>
              <a:rPr sz="1800" b="1" dirty="0"/>
              <a:t>】</a:t>
            </a:r>
            <a:r>
              <a:rPr lang="en-US" altLang="zh-CN" sz="1800" b="1" dirty="0"/>
              <a:t>2019</a:t>
            </a:r>
            <a:r>
              <a:rPr lang="zh-CN" altLang="en-US" sz="1800" b="1" dirty="0"/>
              <a:t>北京高考</a:t>
            </a:r>
            <a:r>
              <a:rPr lang="en-US" altLang="zh-CN" sz="1800" b="1" dirty="0"/>
              <a:t>38</a:t>
            </a:r>
            <a:r>
              <a:rPr lang="zh-CN" altLang="en-US" sz="1800" b="1" dirty="0"/>
              <a:t>（</a:t>
            </a:r>
            <a:r>
              <a:rPr lang="en-US" altLang="zh-CN" sz="1800" b="1" dirty="0"/>
              <a:t>1</a:t>
            </a:r>
            <a:r>
              <a:rPr lang="zh-CN" altLang="en-US" sz="1800" b="1" dirty="0"/>
              <a:t>）</a:t>
            </a:r>
            <a:endParaRPr lang="zh-CN" altLang="en-US" sz="1800" b="1" dirty="0"/>
          </a:p>
          <a:p>
            <a:pPr marL="0" indent="0">
              <a:lnSpc>
                <a:spcPct val="100000"/>
              </a:lnSpc>
              <a:spcAft>
                <a:spcPts val="0"/>
              </a:spcAft>
              <a:buNone/>
            </a:pPr>
            <a:r>
              <a:rPr lang="zh-CN" altLang="en-US" sz="1800" b="1" dirty="0"/>
              <a:t>      </a:t>
            </a:r>
            <a:r>
              <a:rPr lang="zh-CN" altLang="zh-CN" sz="1700" dirty="0">
                <a:latin typeface="宋体" panose="02010600030101010101" pitchFamily="2" charset="-122"/>
                <a:ea typeface="宋体" panose="02010600030101010101" pitchFamily="2" charset="-122"/>
                <a:cs typeface="宋体" panose="02010600030101010101" pitchFamily="2" charset="-122"/>
              </a:rPr>
              <a:t>壮丽</a:t>
            </a:r>
            <a:r>
              <a:rPr lang="en-US" altLang="zh-CN" sz="1700" dirty="0">
                <a:latin typeface="宋体" panose="02010600030101010101" pitchFamily="2" charset="-122"/>
                <a:ea typeface="宋体" panose="02010600030101010101" pitchFamily="2" charset="-122"/>
                <a:cs typeface="宋体" panose="02010600030101010101" pitchFamily="2" charset="-122"/>
              </a:rPr>
              <a:t>70</a:t>
            </a:r>
            <a:r>
              <a:rPr lang="zh-CN" altLang="zh-CN" sz="1700" dirty="0">
                <a:latin typeface="宋体" panose="02010600030101010101" pitchFamily="2" charset="-122"/>
                <a:ea typeface="宋体" panose="02010600030101010101" pitchFamily="2" charset="-122"/>
                <a:cs typeface="宋体" panose="02010600030101010101" pitchFamily="2" charset="-122"/>
              </a:rPr>
              <a:t>年，奋斗新时代。</a:t>
            </a:r>
            <a:endParaRPr lang="zh-CN" altLang="zh-CN" sz="1700" dirty="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spcAft>
                <a:spcPts val="0"/>
              </a:spcAft>
              <a:buNone/>
            </a:pPr>
            <a:r>
              <a:rPr lang="zh-CN" altLang="zh-CN" sz="1700" dirty="0"/>
              <a:t>      </a:t>
            </a:r>
            <a:r>
              <a:rPr lang="zh-CN" altLang="zh-CN" sz="1700" b="1" dirty="0">
                <a:latin typeface="宋体" panose="02010600030101010101" pitchFamily="2" charset="-122"/>
                <a:ea typeface="宋体" panose="02010600030101010101" pitchFamily="2" charset="-122"/>
                <a:cs typeface="宋体" panose="02010600030101010101" pitchFamily="2" charset="-122"/>
              </a:rPr>
              <a:t>材料一</a:t>
            </a:r>
            <a:r>
              <a:rPr lang="en-US" altLang="zh-CN" sz="1700" b="1" dirty="0">
                <a:latin typeface="宋体" panose="02010600030101010101" pitchFamily="2" charset="-122"/>
                <a:ea typeface="宋体" panose="02010600030101010101" pitchFamily="2" charset="-122"/>
                <a:cs typeface="宋体" panose="02010600030101010101" pitchFamily="2" charset="-122"/>
              </a:rPr>
              <a:t>  </a:t>
            </a:r>
            <a:endParaRPr lang="en-US" altLang="zh-CN" sz="1700" b="1" dirty="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spcAft>
                <a:spcPts val="0"/>
              </a:spcAft>
              <a:buNone/>
            </a:pPr>
            <a:r>
              <a:rPr lang="en-US" altLang="zh-CN" sz="1700" dirty="0"/>
              <a:t>      </a:t>
            </a:r>
            <a:r>
              <a:rPr lang="zh-CN" altLang="zh-CN" sz="1700" b="1" dirty="0">
                <a:latin typeface="楷体" panose="02010609060101010101" charset="-122"/>
                <a:ea typeface="楷体" panose="02010609060101010101" charset="-122"/>
              </a:rPr>
              <a:t>制定规划，谋定而动。</a:t>
            </a:r>
            <a:r>
              <a:rPr lang="en-US" altLang="zh-CN" sz="1700" dirty="0">
                <a:latin typeface="楷体" panose="02010609060101010101" charset="-122"/>
                <a:ea typeface="楷体" panose="02010609060101010101" charset="-122"/>
              </a:rPr>
              <a:t>70</a:t>
            </a:r>
            <a:r>
              <a:rPr lang="zh-CN" altLang="zh-CN" sz="1700" dirty="0">
                <a:latin typeface="楷体" panose="02010609060101010101" charset="-122"/>
                <a:ea typeface="楷体" panose="02010609060101010101" charset="-122"/>
              </a:rPr>
              <a:t>年来，中国共产党团结带领全国人民，将民主和集中相结合，合理规划，统筹安排，从建国初期的“一五计划”到正在贯彻实施的“十三五规划”，从“三步走”战略到“两个一百年”奋斗目标，分阶段、有步骤地推进社会主义现代化建设事业。</a:t>
            </a:r>
            <a:endParaRPr lang="zh-CN" altLang="zh-CN" sz="1700" dirty="0">
              <a:latin typeface="楷体" panose="02010609060101010101" charset="-122"/>
              <a:ea typeface="楷体" panose="02010609060101010101" charset="-122"/>
            </a:endParaRPr>
          </a:p>
          <a:p>
            <a:pPr marL="0" indent="0">
              <a:lnSpc>
                <a:spcPct val="100000"/>
              </a:lnSpc>
              <a:spcAft>
                <a:spcPts val="0"/>
              </a:spcAft>
              <a:buNone/>
            </a:pPr>
            <a:r>
              <a:rPr lang="zh-CN" altLang="zh-CN" sz="1700" dirty="0">
                <a:latin typeface="楷体" panose="02010609060101010101" charset="-122"/>
                <a:ea typeface="楷体" panose="02010609060101010101" charset="-122"/>
              </a:rPr>
              <a:t>    </a:t>
            </a:r>
            <a:r>
              <a:rPr lang="zh-CN" altLang="zh-CN" sz="1700" b="1" dirty="0">
                <a:latin typeface="楷体" panose="02010609060101010101" charset="-122"/>
                <a:ea typeface="楷体" panose="02010609060101010101" charset="-122"/>
              </a:rPr>
              <a:t>商以求同，协以成事。</a:t>
            </a:r>
            <a:r>
              <a:rPr lang="zh-CN" altLang="zh-CN" sz="1700" dirty="0">
                <a:latin typeface="楷体" panose="02010609060101010101" charset="-122"/>
                <a:ea typeface="楷体" panose="02010609060101010101" charset="-122"/>
              </a:rPr>
              <a:t>“有事好商量，众人的事情由众人商量”，</a:t>
            </a:r>
            <a:r>
              <a:rPr lang="en-US" altLang="zh-CN" sz="1700" dirty="0">
                <a:latin typeface="楷体" panose="02010609060101010101" charset="-122"/>
                <a:ea typeface="楷体" panose="02010609060101010101" charset="-122"/>
              </a:rPr>
              <a:t>70</a:t>
            </a:r>
            <a:r>
              <a:rPr lang="zh-CN" altLang="zh-CN" sz="1700" dirty="0">
                <a:latin typeface="楷体" panose="02010609060101010101" charset="-122"/>
                <a:ea typeface="楷体" panose="02010609060101010101" charset="-122"/>
              </a:rPr>
              <a:t>年来，我国不断推进政党协商、人大协商、政府协商、政协协商、人民团体协商、基层协商以及社会组织协商，“民主恳谈会”“参与式预算”等形式不断涌现，常态化、多层次、各方面有序参与的格局正进一步形成。</a:t>
            </a:r>
            <a:endParaRPr lang="zh-CN" altLang="zh-CN" sz="1700" dirty="0">
              <a:latin typeface="楷体" panose="02010609060101010101" charset="-122"/>
              <a:ea typeface="楷体" panose="02010609060101010101" charset="-122"/>
            </a:endParaRPr>
          </a:p>
          <a:p>
            <a:pPr marL="0" indent="0">
              <a:lnSpc>
                <a:spcPct val="100000"/>
              </a:lnSpc>
              <a:spcAft>
                <a:spcPts val="0"/>
              </a:spcAft>
              <a:buNone/>
            </a:pPr>
            <a:r>
              <a:rPr lang="zh-CN" altLang="zh-CN" sz="1700" dirty="0">
                <a:latin typeface="楷体" panose="02010609060101010101" charset="-122"/>
                <a:ea typeface="楷体" panose="02010609060101010101" charset="-122"/>
              </a:rPr>
              <a:t>   </a:t>
            </a:r>
            <a:r>
              <a:rPr lang="zh-CN" altLang="zh-CN" sz="1700" b="1" dirty="0">
                <a:latin typeface="楷体" panose="02010609060101010101" charset="-122"/>
                <a:ea typeface="楷体" panose="02010609060101010101" charset="-122"/>
              </a:rPr>
              <a:t> 集中力量，办成大事。</a:t>
            </a:r>
            <a:r>
              <a:rPr lang="en-US" altLang="zh-CN" sz="1700" dirty="0">
                <a:latin typeface="楷体" panose="02010609060101010101" charset="-122"/>
                <a:ea typeface="楷体" panose="02010609060101010101" charset="-122"/>
              </a:rPr>
              <a:t>70</a:t>
            </a:r>
            <a:r>
              <a:rPr lang="zh-CN" altLang="zh-CN" sz="1700" dirty="0">
                <a:latin typeface="楷体" panose="02010609060101010101" charset="-122"/>
                <a:ea typeface="楷体" panose="02010609060101010101" charset="-122"/>
              </a:rPr>
              <a:t>年来，我们党带领人民办成了一系列关系国计民生的大事。从“两弹一星”、神舟飞船等重大项目，到三峡工程、青藏铁路、港珠澳大桥等重大基础设施工程；从成功举办北京奥运会、上海世博会等重大国际活动，到打好脱贫攻坚战、推进供给侧结构性改革、着力建设现代化经济体系……</a:t>
            </a:r>
            <a:endParaRPr lang="zh-CN" altLang="zh-CN" sz="1700" dirty="0">
              <a:latin typeface="楷体" panose="02010609060101010101" charset="-122"/>
              <a:ea typeface="楷体" panose="02010609060101010101" charset="-122"/>
            </a:endParaRPr>
          </a:p>
          <a:p>
            <a:pPr marL="0" indent="0">
              <a:lnSpc>
                <a:spcPct val="100000"/>
              </a:lnSpc>
              <a:spcAft>
                <a:spcPts val="0"/>
              </a:spcAft>
              <a:buNone/>
            </a:pPr>
            <a:r>
              <a:rPr lang="zh-CN" altLang="zh-CN" sz="1700" dirty="0"/>
              <a:t>     （</a:t>
            </a:r>
            <a:r>
              <a:rPr lang="en-US" altLang="zh-CN" sz="1700" dirty="0"/>
              <a:t>1</a:t>
            </a:r>
            <a:r>
              <a:rPr lang="zh-CN" altLang="zh-CN" sz="1700" dirty="0"/>
              <a:t>）结合材料一，运用《</a:t>
            </a:r>
            <a:r>
              <a:rPr lang="zh-CN" altLang="zh-CN" sz="1700" b="1" dirty="0"/>
              <a:t>政治生活</a:t>
            </a:r>
            <a:r>
              <a:rPr lang="zh-CN" altLang="zh-CN" sz="1700" dirty="0"/>
              <a:t>》相关知识，说明我国是</a:t>
            </a:r>
            <a:r>
              <a:rPr lang="zh-CN" altLang="zh-CN" sz="1700" b="1" dirty="0">
                <a:gradFill>
                  <a:gsLst>
                    <a:gs pos="0">
                      <a:srgbClr val="007BD3"/>
                    </a:gs>
                    <a:gs pos="100000">
                      <a:srgbClr val="034373"/>
                    </a:gs>
                  </a:gsLst>
                  <a:lin scaled="0"/>
                </a:gradFill>
              </a:rPr>
              <a:t>如何</a:t>
            </a:r>
            <a:r>
              <a:rPr lang="zh-CN" altLang="zh-CN" sz="1700" b="1" dirty="0">
                <a:solidFill>
                  <a:srgbClr val="FF0000"/>
                </a:solidFill>
              </a:rPr>
              <a:t>发挥政治优势凝聚中国力量</a:t>
            </a:r>
            <a:r>
              <a:rPr lang="zh-CN" altLang="zh-CN" sz="1700" dirty="0"/>
              <a:t>的。（</a:t>
            </a:r>
            <a:r>
              <a:rPr lang="en-US" altLang="zh-CN" sz="1700" dirty="0"/>
              <a:t>12</a:t>
            </a:r>
            <a:r>
              <a:rPr lang="zh-CN" altLang="zh-CN" sz="1700" dirty="0"/>
              <a:t>分）</a:t>
            </a:r>
            <a:endParaRPr lang="zh-CN" altLang="zh-CN" sz="1700" dirty="0"/>
          </a:p>
          <a:p>
            <a:pPr marL="0" indent="0">
              <a:lnSpc>
                <a:spcPct val="100000"/>
              </a:lnSpc>
              <a:spcAft>
                <a:spcPts val="0"/>
              </a:spcAft>
              <a:buNone/>
            </a:pPr>
            <a:endParaRPr lang="zh-CN" altLang="zh-CN" sz="17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00355" y="560705"/>
            <a:ext cx="8702040" cy="4042410"/>
          </a:xfrm>
        </p:spPr>
        <p:txBody>
          <a:bodyPr>
            <a:noAutofit/>
          </a:bodyPr>
          <a:p>
            <a:pPr marL="0" indent="0">
              <a:lnSpc>
                <a:spcPct val="100000"/>
              </a:lnSpc>
              <a:spcAft>
                <a:spcPts val="0"/>
              </a:spcAft>
              <a:buNone/>
            </a:pPr>
            <a:r>
              <a:rPr lang="zh-CN" altLang="en-US" sz="1700">
                <a:latin typeface="宋体" panose="02010600030101010101" pitchFamily="2" charset="-122"/>
                <a:ea typeface="宋体" panose="02010600030101010101" pitchFamily="2" charset="-122"/>
                <a:cs typeface="宋体" panose="02010600030101010101" pitchFamily="2" charset="-122"/>
              </a:rPr>
              <a:t>21．（15 分）读懂我国的制度优势。</a:t>
            </a:r>
            <a:endParaRPr lang="zh-CN" altLang="en-US" sz="170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spcAft>
                <a:spcPts val="0"/>
              </a:spcAft>
              <a:buNone/>
            </a:pPr>
            <a:r>
              <a:rPr lang="zh-CN" altLang="en-US" sz="1700">
                <a:latin typeface="楷体" panose="02010609060101010101" charset="-122"/>
                <a:ea typeface="楷体" panose="02010609060101010101" charset="-122"/>
                <a:cs typeface="楷体" panose="02010609060101010101" charset="-122"/>
              </a:rPr>
              <a:t>    居委会主任因为工作在街头巷尾，负责的事务包罗万象，被亲切地称为“小巷总理”。</a:t>
            </a:r>
            <a:endParaRPr lang="zh-CN" altLang="en-US" sz="17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zh-CN" altLang="en-US" sz="1700">
                <a:latin typeface="楷体" panose="02010609060101010101" charset="-122"/>
                <a:ea typeface="楷体" panose="02010609060101010101" charset="-122"/>
                <a:cs typeface="楷体" panose="02010609060101010101" charset="-122"/>
              </a:rPr>
              <a:t>    1949年10月，杭州上城区上羊市街，250多位居民代表接到通知去附近的小学礼堂开会，代表辖区2250户选出老百姓自己管理自己的组织——居民委员会。24 岁的人力车夫小陈当选居委会主任，250多位居民代表也成了中国基层民主的最初实践者。</a:t>
            </a:r>
            <a:endParaRPr lang="zh-CN" altLang="en-US" sz="17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zh-CN" altLang="en-US" sz="1700">
                <a:latin typeface="楷体" panose="02010609060101010101" charset="-122"/>
                <a:ea typeface="楷体" panose="02010609060101010101" charset="-122"/>
                <a:cs typeface="楷体" panose="02010609060101010101" charset="-122"/>
              </a:rPr>
              <a:t>    “小巷总理”面对的工作又多又杂。兴建卫生设施，慰问军烈属，协助户口清查</a:t>
            </a:r>
            <a:r>
              <a:rPr lang="zh-CN" altLang="en-US" sz="1700">
                <a:ea typeface="楷体" panose="02010609060101010101" charset="-122"/>
                <a:cs typeface="Arial" panose="020B0604020202020204" pitchFamily="34" charset="0"/>
              </a:rPr>
              <a:t>…</a:t>
            </a:r>
            <a:r>
              <a:rPr lang="zh-CN" altLang="en-US" sz="1700">
                <a:latin typeface="楷体" panose="02010609060101010101" charset="-122"/>
                <a:ea typeface="楷体" panose="02010609060101010101" charset="-122"/>
                <a:cs typeface="楷体" panose="02010609060101010101" charset="-122"/>
              </a:rPr>
              <a:t>这是建国初期的居委会；“楼下应该有个煎饼摊”“双职工想回家就能喝上热水”“咱大院能不能有个食堂”</a:t>
            </a:r>
            <a:r>
              <a:rPr lang="zh-CN" altLang="en-US" sz="1700">
                <a:ea typeface="楷体" panose="02010609060101010101" charset="-122"/>
                <a:cs typeface="Arial" panose="020B0604020202020204" pitchFamily="34" charset="0"/>
              </a:rPr>
              <a:t>…</a:t>
            </a:r>
            <a:r>
              <a:rPr lang="zh-CN" altLang="en-US" sz="1700">
                <a:latin typeface="楷体" panose="02010609060101010101" charset="-122"/>
                <a:ea typeface="楷体" panose="02010609060101010101" charset="-122"/>
                <a:cs typeface="楷体" panose="02010609060101010101" charset="-122"/>
              </a:rPr>
              <a:t>这是改革开放初期的居委会；民生议事会定期召开，议题提前公布，让居民出点子、拿主意，一起研究讨论社区问题，社区有了微信群，网格化服务管理全覆盖</a:t>
            </a:r>
            <a:r>
              <a:rPr lang="zh-CN" altLang="en-US" sz="1700">
                <a:ea typeface="楷体" panose="02010609060101010101" charset="-122"/>
                <a:cs typeface="Arial" panose="020B0604020202020204" pitchFamily="34" charset="0"/>
              </a:rPr>
              <a:t>…</a:t>
            </a:r>
            <a:r>
              <a:rPr lang="zh-CN" altLang="en-US" sz="1700">
                <a:latin typeface="楷体" panose="02010609060101010101" charset="-122"/>
                <a:ea typeface="楷体" panose="02010609060101010101" charset="-122"/>
                <a:cs typeface="楷体" panose="02010609060101010101" charset="-122"/>
              </a:rPr>
              <a:t> 这是现在的居委会。</a:t>
            </a:r>
            <a:endParaRPr lang="zh-CN" altLang="en-US" sz="17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zh-CN" altLang="en-US" sz="1700">
                <a:latin typeface="楷体" panose="02010609060101010101" charset="-122"/>
                <a:ea typeface="楷体" panose="02010609060101010101" charset="-122"/>
                <a:cs typeface="楷体" panose="02010609060101010101" charset="-122"/>
              </a:rPr>
              <a:t>    从最初的群众大会到后来的民生议事会、网络社区、居民微信群，这些做法在不同时期最大限度地凝聚着群众的智慧和力量。在“小巷总理”的组织下，民主切实体现在居民生活里。</a:t>
            </a:r>
            <a:endParaRPr lang="zh-CN" altLang="en-US" sz="17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zh-CN" altLang="en-US" sz="1700">
                <a:latin typeface="宋体" panose="02010600030101010101" pitchFamily="2" charset="-122"/>
                <a:ea typeface="宋体" panose="02010600030101010101" pitchFamily="2" charset="-122"/>
                <a:cs typeface="宋体" panose="02010600030101010101" pitchFamily="2" charset="-122"/>
              </a:rPr>
              <a:t>  （1）为了解</a:t>
            </a:r>
            <a:r>
              <a:rPr lang="zh-CN" altLang="en-US" sz="1700" b="1">
                <a:solidFill>
                  <a:srgbClr val="FF0000"/>
                </a:solidFill>
                <a:latin typeface="宋体" panose="02010600030101010101" pitchFamily="2" charset="-122"/>
                <a:ea typeface="宋体" panose="02010600030101010101" pitchFamily="2" charset="-122"/>
                <a:cs typeface="宋体" panose="02010600030101010101" pitchFamily="2" charset="-122"/>
              </a:rPr>
              <a:t>基层群众自治制度</a:t>
            </a:r>
            <a:r>
              <a:rPr lang="zh-CN" altLang="en-US" sz="1700">
                <a:latin typeface="宋体" panose="02010600030101010101" pitchFamily="2" charset="-122"/>
                <a:ea typeface="宋体" panose="02010600030101010101" pitchFamily="2" charset="-122"/>
                <a:cs typeface="宋体" panose="02010600030101010101" pitchFamily="2" charset="-122"/>
              </a:rPr>
              <a:t>，你所在的班级准备开展“走进居民委员会（村民委员会）”的调研，请为这次活动设计一个调研问题并说明意图。（3分）</a:t>
            </a:r>
            <a:endParaRPr lang="zh-CN" altLang="en-US" sz="17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401320" y="192405"/>
            <a:ext cx="5466080" cy="368300"/>
          </a:xfrm>
          <a:prstGeom prst="rect">
            <a:avLst/>
          </a:prstGeom>
          <a:noFill/>
        </p:spPr>
        <p:txBody>
          <a:bodyPr wrap="none" rtlCol="0" anchor="t">
            <a:spAutoFit/>
          </a:bodyPr>
          <a:p>
            <a:pPr marL="0" indent="0">
              <a:lnSpc>
                <a:spcPct val="100000"/>
              </a:lnSpc>
              <a:spcAft>
                <a:spcPts val="0"/>
              </a:spcAft>
              <a:buNone/>
            </a:pPr>
            <a:r>
              <a:rPr b="1" dirty="0">
                <a:sym typeface="+mn-ea"/>
              </a:rPr>
              <a:t>【典型例题</a:t>
            </a:r>
            <a:r>
              <a:rPr lang="en-US" b="1" dirty="0">
                <a:sym typeface="+mn-ea"/>
              </a:rPr>
              <a:t>2</a:t>
            </a:r>
            <a:r>
              <a:rPr b="1" dirty="0">
                <a:sym typeface="+mn-ea"/>
              </a:rPr>
              <a:t>】</a:t>
            </a:r>
            <a:r>
              <a:rPr lang="en-US" altLang="zh-CN" b="1" dirty="0">
                <a:sym typeface="+mn-ea"/>
              </a:rPr>
              <a:t>202003</a:t>
            </a:r>
            <a:r>
              <a:rPr lang="zh-CN" altLang="en-US" b="1" dirty="0">
                <a:sym typeface="+mn-ea"/>
              </a:rPr>
              <a:t>北京适应性测试</a:t>
            </a:r>
            <a:r>
              <a:rPr lang="en-US" altLang="zh-CN" b="1" dirty="0">
                <a:sym typeface="+mn-ea"/>
              </a:rPr>
              <a:t>21</a:t>
            </a:r>
            <a:r>
              <a:rPr lang="zh-CN" altLang="en-US" b="1" dirty="0">
                <a:sym typeface="+mn-ea"/>
              </a:rPr>
              <a:t>（</a:t>
            </a:r>
            <a:r>
              <a:rPr lang="en-US" altLang="zh-CN" b="1" dirty="0">
                <a:sym typeface="+mn-ea"/>
              </a:rPr>
              <a:t>1</a:t>
            </a:r>
            <a:r>
              <a:rPr lang="zh-CN" altLang="en-US" b="1" dirty="0">
                <a:sym typeface="+mn-ea"/>
              </a:rPr>
              <a:t>）（</a:t>
            </a:r>
            <a:r>
              <a:rPr lang="en-US" altLang="zh-CN" b="1" dirty="0">
                <a:sym typeface="+mn-ea"/>
              </a:rPr>
              <a:t>3</a:t>
            </a:r>
            <a:r>
              <a:rPr lang="zh-CN" altLang="en-US" b="1" dirty="0">
                <a:sym typeface="+mn-ea"/>
              </a:rPr>
              <a:t>）</a:t>
            </a:r>
            <a:endParaRPr lang="zh-CN" altLang="en-US" b="1" dirty="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2285" y="550545"/>
            <a:ext cx="8376920" cy="4042410"/>
          </a:xfrm>
        </p:spPr>
        <p:txBody>
          <a:bodyPr/>
          <a:p>
            <a:pPr marL="0" indent="0">
              <a:lnSpc>
                <a:spcPct val="100000"/>
              </a:lnSpc>
              <a:spcAft>
                <a:spcPts val="0"/>
              </a:spcAft>
              <a:buNone/>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en-US" altLang="zh-CN" sz="2200">
                <a:latin typeface="楷体" panose="02010609060101010101" charset="-122"/>
                <a:ea typeface="楷体" panose="02010609060101010101" charset="-122"/>
                <a:cs typeface="楷体" panose="02010609060101010101" charset="-122"/>
              </a:rPr>
              <a:t> </a:t>
            </a:r>
            <a:r>
              <a:rPr lang="zh-CN" altLang="en-US" sz="2200">
                <a:latin typeface="楷体" panose="02010609060101010101" charset="-122"/>
                <a:ea typeface="楷体" panose="02010609060101010101" charset="-122"/>
                <a:cs typeface="楷体" panose="02010609060101010101" charset="-122"/>
              </a:rPr>
              <a:t>基层群众自治制度是我国的一项基本政治制度。小智治事，大智治制。中国共产党自成立之日起就致力于建设人民当家作主的新社会，并在新中国成立后，创造性地运用马克思主义国家学说，为建设社会主义国家制度进行了不懈努力，逐步确立并巩固了我们国家的国体、根本政治制度、基本政治制度、基本经济制度和各方面的重要制度。当前，推进国家治理体系和治理能力现代化，尤其需要激发制度优势、释放制度活力。</a:t>
            </a:r>
            <a:endParaRPr lang="zh-CN" altLang="en-US" sz="2200">
              <a:latin typeface="楷体" panose="02010609060101010101" charset="-122"/>
              <a:ea typeface="楷体" panose="02010609060101010101" charset="-122"/>
              <a:cs typeface="楷体" panose="02010609060101010101" charset="-122"/>
            </a:endParaRPr>
          </a:p>
          <a:p>
            <a:pPr marL="0" indent="0">
              <a:lnSpc>
                <a:spcPct val="100000"/>
              </a:lnSpc>
              <a:spcAft>
                <a:spcPts val="0"/>
              </a:spcAft>
              <a:buNone/>
            </a:pPr>
            <a:r>
              <a:rPr lang="zh-CN" altLang="en-US" sz="2200">
                <a:latin typeface="宋体" panose="02010600030101010101" pitchFamily="2" charset="-122"/>
                <a:ea typeface="宋体" panose="02010600030101010101" pitchFamily="2" charset="-122"/>
                <a:cs typeface="宋体" panose="02010600030101010101" pitchFamily="2" charset="-122"/>
              </a:rPr>
              <a:t>   （3）运用唯物史观知识，说明如何更好地发挥</a:t>
            </a:r>
            <a:r>
              <a:rPr lang="zh-CN" altLang="en-US" sz="2200" b="1">
                <a:solidFill>
                  <a:srgbClr val="FF0000"/>
                </a:solidFill>
                <a:latin typeface="宋体" panose="02010600030101010101" pitchFamily="2" charset="-122"/>
                <a:ea typeface="宋体" panose="02010600030101010101" pitchFamily="2" charset="-122"/>
                <a:cs typeface="宋体" panose="02010600030101010101" pitchFamily="2" charset="-122"/>
              </a:rPr>
              <a:t>我国的制度优势</a:t>
            </a:r>
            <a:r>
              <a:rPr lang="zh-CN" altLang="en-US" sz="2200">
                <a:latin typeface="宋体" panose="02010600030101010101" pitchFamily="2" charset="-122"/>
                <a:ea typeface="宋体" panose="02010600030101010101" pitchFamily="2" charset="-122"/>
                <a:cs typeface="宋体" panose="02010600030101010101" pitchFamily="2" charset="-122"/>
              </a:rPr>
              <a:t>。（6分）</a:t>
            </a:r>
            <a:endParaRPr lang="zh-CN" altLang="en-US" sz="22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77190" y="212725"/>
            <a:ext cx="6085840" cy="583565"/>
          </a:xfrm>
          <a:prstGeom prst="rect">
            <a:avLst/>
          </a:prstGeom>
          <a:noFill/>
        </p:spPr>
        <p:txBody>
          <a:bodyPr wrap="none" rtlCol="0" anchor="t">
            <a:spAutoFit/>
          </a:bodyPr>
          <a:p>
            <a:r>
              <a:rPr lang="zh-CN" altLang="en-US" sz="3200" dirty="0">
                <a:latin typeface="隶书" panose="02010509060101010101" charset="-122"/>
                <a:ea typeface="隶书" panose="02010509060101010101" charset="-122"/>
                <a:sym typeface="+mn-ea"/>
              </a:rPr>
              <a:t>四、策略与建议</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b="1" dirty="0">
                <a:latin typeface="宋体" panose="02010600030101010101" pitchFamily="2" charset="-122"/>
                <a:ea typeface="宋体" panose="02010600030101010101" pitchFamily="2" charset="-122"/>
                <a:cs typeface="楷体" panose="02010609060101010101" charset="-122"/>
                <a:sym typeface="+mn-ea"/>
              </a:rPr>
              <a:t>掌握时政复习方法</a:t>
            </a:r>
            <a:endParaRPr lang="zh-CN" altLang="en-US" sz="2400" b="1" dirty="0">
              <a:latin typeface="宋体" panose="02010600030101010101" pitchFamily="2" charset="-122"/>
              <a:ea typeface="宋体" panose="02010600030101010101" pitchFamily="2" charset="-122"/>
              <a:cs typeface="楷体" panose="02010609060101010101" charset="-122"/>
              <a:sym typeface="+mn-ea"/>
            </a:endParaRPr>
          </a:p>
        </p:txBody>
      </p:sp>
      <p:sp>
        <p:nvSpPr>
          <p:cNvPr id="4" name="内容占位符 2"/>
          <p:cNvSpPr>
            <a:spLocks noGrp="1"/>
          </p:cNvSpPr>
          <p:nvPr/>
        </p:nvSpPr>
        <p:spPr>
          <a:xfrm>
            <a:off x="377190" y="857250"/>
            <a:ext cx="8794750" cy="1227455"/>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nSpc>
                <a:spcPts val="2500"/>
              </a:lnSpc>
              <a:spcBef>
                <a:spcPts val="0"/>
              </a:spcBef>
              <a:buNone/>
            </a:pPr>
            <a:r>
              <a:rPr lang="en-US" altLang="zh-CN" sz="2200" b="1" dirty="0">
                <a:latin typeface="宋体" panose="02010600030101010101" pitchFamily="2" charset="-122"/>
                <a:ea typeface="宋体" panose="02010600030101010101" pitchFamily="2" charset="-122"/>
              </a:rPr>
              <a:t>1</a:t>
            </a:r>
            <a:r>
              <a:rPr lang="zh-CN" altLang="en-US" sz="2200" b="1" dirty="0">
                <a:latin typeface="宋体" panose="02010600030101010101" pitchFamily="2" charset="-122"/>
                <a:ea typeface="宋体" panose="02010600030101010101" pitchFamily="2" charset="-122"/>
              </a:rPr>
              <a:t>、整合热点专题</a:t>
            </a:r>
            <a:endParaRPr lang="en-US" altLang="zh-CN" sz="2200" dirty="0">
              <a:latin typeface="宋体" panose="02010600030101010101" pitchFamily="2" charset="-122"/>
              <a:ea typeface="宋体" panose="02010600030101010101" pitchFamily="2" charset="-122"/>
            </a:endParaRPr>
          </a:p>
          <a:p>
            <a:pPr marL="0" indent="0">
              <a:lnSpc>
                <a:spcPts val="2500"/>
              </a:lnSpc>
              <a:spcBef>
                <a:spcPts val="0"/>
              </a:spcBef>
              <a:buNone/>
            </a:pPr>
            <a:r>
              <a:rPr lang="zh-CN" altLang="en-US" sz="2200" b="1" dirty="0">
                <a:latin typeface="宋体" panose="02010600030101010101" pitchFamily="2" charset="-122"/>
                <a:ea typeface="宋体" panose="02010600030101010101" pitchFamily="2" charset="-122"/>
              </a:rPr>
              <a:t>建议</a:t>
            </a:r>
            <a:r>
              <a:rPr lang="zh-CN" altLang="en-US" sz="2200" dirty="0">
                <a:latin typeface="宋体" panose="02010600030101010101" pitchFamily="2" charset="-122"/>
                <a:ea typeface="宋体" panose="02010600030101010101" pitchFamily="2" charset="-122"/>
              </a:rPr>
              <a:t>：</a:t>
            </a:r>
            <a:r>
              <a:rPr lang="zh-CN" altLang="en-US" sz="2200" dirty="0">
                <a:solidFill>
                  <a:srgbClr val="FF0000"/>
                </a:solidFill>
                <a:latin typeface="宋体" panose="02010600030101010101" pitchFamily="2" charset="-122"/>
                <a:ea typeface="宋体" panose="02010600030101010101" pitchFamily="2" charset="-122"/>
              </a:rPr>
              <a:t>一热点搭建一热图</a:t>
            </a:r>
            <a:r>
              <a:rPr lang="zh-CN" altLang="en-US" sz="2200" dirty="0">
                <a:latin typeface="宋体" panose="02010600030101010101" pitchFamily="2" charset="-122"/>
                <a:ea typeface="宋体" panose="02010600030101010101" pitchFamily="2" charset="-122"/>
              </a:rPr>
              <a:t>，大概了解热点全貌</a:t>
            </a:r>
            <a:endParaRPr lang="en-US" altLang="zh-CN" sz="2200" dirty="0">
              <a:latin typeface="宋体" panose="02010600030101010101" pitchFamily="2" charset="-122"/>
              <a:ea typeface="宋体" panose="02010600030101010101" pitchFamily="2" charset="-122"/>
            </a:endParaRPr>
          </a:p>
          <a:p>
            <a:pPr marL="0" indent="0">
              <a:lnSpc>
                <a:spcPts val="2500"/>
              </a:lnSpc>
              <a:spcBef>
                <a:spcPts val="0"/>
              </a:spcBef>
              <a:buNone/>
            </a:pPr>
            <a:r>
              <a:rPr lang="zh-CN" altLang="en-US" sz="2200" b="1" dirty="0">
                <a:latin typeface="宋体" panose="02010600030101010101" pitchFamily="2" charset="-122"/>
                <a:ea typeface="宋体" panose="02010600030101010101" pitchFamily="2" charset="-122"/>
              </a:rPr>
              <a:t>目的：</a:t>
            </a:r>
            <a:r>
              <a:rPr lang="zh-CN" altLang="en-US" sz="2200" dirty="0">
                <a:latin typeface="宋体" panose="02010600030101010101" pitchFamily="2" charset="-122"/>
                <a:ea typeface="宋体" panose="02010600030101010101" pitchFamily="2" charset="-122"/>
              </a:rPr>
              <a:t>心中有数不慌。</a:t>
            </a:r>
            <a:endParaRPr lang="en-US" altLang="zh-CN" sz="2200" dirty="0">
              <a:latin typeface="宋体" panose="02010600030101010101" pitchFamily="2" charset="-122"/>
              <a:ea typeface="宋体" panose="02010600030101010101" pitchFamily="2" charset="-122"/>
            </a:endParaRPr>
          </a:p>
          <a:p>
            <a:pPr marL="0" indent="0">
              <a:lnSpc>
                <a:spcPts val="2500"/>
              </a:lnSpc>
              <a:spcBef>
                <a:spcPts val="0"/>
              </a:spcBef>
              <a:buNone/>
            </a:pPr>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p:txBody>
      </p:sp>
      <p:sp>
        <p:nvSpPr>
          <p:cNvPr id="5" name="内容占位符 4"/>
          <p:cNvSpPr>
            <a:spLocks noGrp="1"/>
          </p:cNvSpPr>
          <p:nvPr>
            <p:ph idx="1"/>
          </p:nvPr>
        </p:nvSpPr>
        <p:spPr>
          <a:xfrm>
            <a:off x="377317" y="2084799"/>
            <a:ext cx="8139178" cy="4042179"/>
          </a:xfrm>
        </p:spPr>
        <p:txBody>
          <a:bodyPr>
            <a:noAutofit/>
          </a:bodyPr>
          <a:p>
            <a:pPr marL="0" indent="0">
              <a:lnSpc>
                <a:spcPts val="2500"/>
              </a:lnSpc>
              <a:spcBef>
                <a:spcPts val="0"/>
              </a:spcBef>
              <a:spcAft>
                <a:spcPts val="0"/>
              </a:spcAft>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2</a:t>
            </a:r>
            <a:r>
              <a:rPr sz="2200" b="1">
                <a:latin typeface="宋体" panose="02010600030101010101" pitchFamily="2" charset="-122"/>
                <a:ea typeface="宋体" panose="02010600030101010101" pitchFamily="2" charset="-122"/>
                <a:cs typeface="宋体" panose="02010600030101010101" pitchFamily="2" charset="-122"/>
                <a:sym typeface="+mn-ea"/>
              </a:rPr>
              <a:t>、对接教材知识</a:t>
            </a:r>
            <a:endParaRPr lang="en-US" altLang="zh-CN" sz="2200" b="1"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Bef>
                <a:spcPts val="0"/>
              </a:spcBef>
              <a:spcAft>
                <a:spcPts val="0"/>
              </a:spcAft>
              <a:buNone/>
            </a:pPr>
            <a:r>
              <a:rPr sz="2200" b="1">
                <a:latin typeface="宋体" panose="02010600030101010101" pitchFamily="2" charset="-122"/>
                <a:ea typeface="宋体" panose="02010600030101010101" pitchFamily="2" charset="-122"/>
                <a:cs typeface="宋体" panose="02010600030101010101" pitchFamily="2" charset="-122"/>
                <a:sym typeface="+mn-ea"/>
              </a:rPr>
              <a:t>建议：</a:t>
            </a:r>
            <a:r>
              <a:rPr sz="2200">
                <a:latin typeface="宋体" panose="02010600030101010101" pitchFamily="2" charset="-122"/>
                <a:ea typeface="宋体" panose="02010600030101010101" pitchFamily="2" charset="-122"/>
                <a:cs typeface="宋体" panose="02010600030101010101" pitchFamily="2" charset="-122"/>
                <a:sym typeface="+mn-ea"/>
              </a:rPr>
              <a:t>建好知识框架，兼顾新旧教材；</a:t>
            </a:r>
            <a:endParaRPr lang="en-US" altLang="zh-CN" sz="2200"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Bef>
                <a:spcPts val="0"/>
              </a:spcBef>
              <a:spcAft>
                <a:spcPts val="0"/>
              </a:spcAft>
              <a:buNone/>
            </a:pPr>
            <a:r>
              <a:rPr sz="2200">
                <a:latin typeface="宋体" panose="02010600030101010101" pitchFamily="2" charset="-122"/>
                <a:ea typeface="宋体" panose="02010600030101010101" pitchFamily="2" charset="-122"/>
                <a:cs typeface="宋体" panose="02010600030101010101" pitchFamily="2" charset="-122"/>
                <a:sym typeface="+mn-ea"/>
              </a:rPr>
              <a:t>      </a:t>
            </a:r>
            <a:r>
              <a:rPr sz="22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精选典型试题</a:t>
            </a:r>
            <a:r>
              <a:rPr sz="2200">
                <a:latin typeface="宋体" panose="02010600030101010101" pitchFamily="2" charset="-122"/>
                <a:ea typeface="宋体" panose="02010600030101010101" pitchFamily="2" charset="-122"/>
                <a:cs typeface="宋体" panose="02010600030101010101" pitchFamily="2" charset="-122"/>
                <a:sym typeface="+mn-ea"/>
              </a:rPr>
              <a:t>，以题带点，加深对时事的理解；</a:t>
            </a:r>
            <a:endParaRPr lang="en-US" altLang="zh-CN" sz="2200"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Bef>
                <a:spcPts val="0"/>
              </a:spcBef>
              <a:spcAft>
                <a:spcPts val="0"/>
              </a:spcAft>
              <a:buNone/>
            </a:pPr>
            <a:r>
              <a:rPr lang="en-US" altLang="zh-CN" sz="2200">
                <a:latin typeface="宋体" panose="02010600030101010101" pitchFamily="2" charset="-122"/>
                <a:ea typeface="宋体" panose="02010600030101010101" pitchFamily="2" charset="-122"/>
                <a:cs typeface="宋体" panose="02010600030101010101" pitchFamily="2" charset="-122"/>
                <a:sym typeface="+mn-ea"/>
              </a:rPr>
              <a:t>      </a:t>
            </a:r>
            <a:r>
              <a:rPr sz="22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变换模块，变换角度</a:t>
            </a:r>
            <a:r>
              <a:rPr sz="2200">
                <a:latin typeface="宋体" panose="02010600030101010101" pitchFamily="2" charset="-122"/>
                <a:ea typeface="宋体" panose="02010600030101010101" pitchFamily="2" charset="-122"/>
                <a:cs typeface="宋体" panose="02010600030101010101" pitchFamily="2" charset="-122"/>
                <a:sym typeface="+mn-ea"/>
              </a:rPr>
              <a:t>（综合、全方位、多角度）；</a:t>
            </a:r>
            <a:endParaRPr lang="en-US" altLang="zh-CN" sz="2200"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Bef>
                <a:spcPts val="0"/>
              </a:spcBef>
              <a:spcAft>
                <a:spcPts val="0"/>
              </a:spcAft>
              <a:buNone/>
            </a:pPr>
            <a:r>
              <a:rPr sz="2200">
                <a:latin typeface="宋体" panose="02010600030101010101" pitchFamily="2" charset="-122"/>
                <a:ea typeface="宋体" panose="02010600030101010101" pitchFamily="2" charset="-122"/>
                <a:cs typeface="宋体" panose="02010600030101010101" pitchFamily="2" charset="-122"/>
                <a:sym typeface="+mn-ea"/>
              </a:rPr>
              <a:t>      </a:t>
            </a:r>
            <a:r>
              <a:rPr sz="22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变式训练，一材多用</a:t>
            </a:r>
            <a:r>
              <a:rPr sz="220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200"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Bef>
                <a:spcPts val="0"/>
              </a:spcBef>
              <a:spcAft>
                <a:spcPts val="0"/>
              </a:spcAft>
              <a:buNone/>
            </a:pPr>
            <a:r>
              <a:rPr sz="2200" b="1">
                <a:latin typeface="宋体" panose="02010600030101010101" pitchFamily="2" charset="-122"/>
                <a:ea typeface="宋体" panose="02010600030101010101" pitchFamily="2" charset="-122"/>
                <a:cs typeface="宋体" panose="02010600030101010101" pitchFamily="2" charset="-122"/>
                <a:sym typeface="+mn-ea"/>
              </a:rPr>
              <a:t>目的：</a:t>
            </a:r>
            <a:r>
              <a:rPr sz="2200">
                <a:latin typeface="宋体" panose="02010600030101010101" pitchFamily="2" charset="-122"/>
                <a:ea typeface="宋体" panose="02010600030101010101" pitchFamily="2" charset="-122"/>
                <a:cs typeface="宋体" panose="02010600030101010101" pitchFamily="2" charset="-122"/>
                <a:sym typeface="+mn-ea"/>
              </a:rPr>
              <a:t>实现材料与知识的有效对接，理论与实际的有效结合；</a:t>
            </a:r>
            <a:endParaRPr lang="en-US" altLang="zh-CN" sz="2200"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Bef>
                <a:spcPts val="0"/>
              </a:spcBef>
              <a:spcAft>
                <a:spcPts val="0"/>
              </a:spcAft>
              <a:buNone/>
            </a:pPr>
            <a:r>
              <a:rPr lang="en-US" altLang="zh-CN" sz="2200">
                <a:latin typeface="宋体" panose="02010600030101010101" pitchFamily="2" charset="-122"/>
                <a:ea typeface="宋体" panose="02010600030101010101" pitchFamily="2" charset="-122"/>
                <a:cs typeface="宋体" panose="02010600030101010101" pitchFamily="2" charset="-122"/>
                <a:sym typeface="+mn-ea"/>
              </a:rPr>
              <a:t>      </a:t>
            </a:r>
            <a:r>
              <a:rPr sz="2200">
                <a:latin typeface="宋体" panose="02010600030101010101" pitchFamily="2" charset="-122"/>
                <a:ea typeface="宋体" panose="02010600030101010101" pitchFamily="2" charset="-122"/>
                <a:cs typeface="宋体" panose="02010600030101010101" pitchFamily="2" charset="-122"/>
                <a:sym typeface="+mn-ea"/>
              </a:rPr>
              <a:t>用热点巩固知识，用知识理解热点；</a:t>
            </a:r>
            <a:endParaRPr lang="en-US" altLang="zh-CN" sz="2200"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Bef>
                <a:spcPts val="0"/>
              </a:spcBef>
              <a:spcAft>
                <a:spcPts val="0"/>
              </a:spcAft>
              <a:buNone/>
            </a:pPr>
            <a:r>
              <a:rPr lang="en-US" altLang="zh-CN" sz="2200">
                <a:latin typeface="宋体" panose="02010600030101010101" pitchFamily="2" charset="-122"/>
                <a:ea typeface="宋体" panose="02010600030101010101" pitchFamily="2" charset="-122"/>
                <a:cs typeface="宋体" panose="02010600030101010101" pitchFamily="2" charset="-122"/>
                <a:sym typeface="+mn-ea"/>
              </a:rPr>
              <a:t>      </a:t>
            </a:r>
            <a:r>
              <a:rPr sz="2200">
                <a:latin typeface="宋体" panose="02010600030101010101" pitchFamily="2" charset="-122"/>
                <a:ea typeface="宋体" panose="02010600030101010101" pitchFamily="2" charset="-122"/>
                <a:cs typeface="宋体" panose="02010600030101010101" pitchFamily="2" charset="-122"/>
                <a:sym typeface="+mn-ea"/>
              </a:rPr>
              <a:t>提高理例结合能力、分析问题和解决问题的能力。</a:t>
            </a:r>
            <a:endParaRPr lang="en-US" altLang="zh-CN" sz="2200" dirty="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spcAft>
                <a:spcPts val="0"/>
              </a:spcAft>
              <a:buNone/>
            </a:pPr>
            <a:endParaRPr lang="en-US" altLang="zh-CN" sz="2200" dirty="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spcAft>
                <a:spcPts val="0"/>
              </a:spcAft>
              <a:buNone/>
            </a:pPr>
            <a:endParaRPr lang="en-US" altLang="zh-CN" sz="22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419555" y="346401"/>
            <a:ext cx="2349305" cy="460375"/>
          </a:xfrm>
          <a:prstGeom prst="rect">
            <a:avLst/>
          </a:prstGeom>
          <a:noFill/>
        </p:spPr>
        <p:txBody>
          <a:bodyPr wrap="square" rtlCol="0">
            <a:spAutoFit/>
          </a:bodyPr>
          <a:p>
            <a:r>
              <a:rPr lang="zh-CN" altLang="en-US" sz="2400" dirty="0">
                <a:latin typeface="楷体" panose="02010609060101010101" charset="-122"/>
                <a:ea typeface="楷体" panose="02010609060101010101" charset="-122"/>
              </a:rPr>
              <a:t>附：热点简图</a:t>
            </a:r>
            <a:endParaRPr lang="zh-CN" altLang="en-US" sz="2400" dirty="0">
              <a:latin typeface="楷体" panose="02010609060101010101" charset="-122"/>
              <a:ea typeface="楷体" panose="02010609060101010101" charset="-122"/>
            </a:endParaRPr>
          </a:p>
        </p:txBody>
      </p:sp>
      <p:sp>
        <p:nvSpPr>
          <p:cNvPr id="4" name="矩形 3"/>
          <p:cNvSpPr/>
          <p:nvPr/>
        </p:nvSpPr>
        <p:spPr>
          <a:xfrm>
            <a:off x="559436" y="2320875"/>
            <a:ext cx="4191000" cy="497205"/>
          </a:xfrm>
          <a:prstGeom prst="rect">
            <a:avLst/>
          </a:prstGeom>
        </p:spPr>
        <p:txBody>
          <a:bodyPr wrap="square">
            <a:spAutoFit/>
          </a:bodyPr>
          <a:p>
            <a:pPr>
              <a:lnSpc>
                <a:spcPct val="110000"/>
              </a:lnSpc>
            </a:pPr>
            <a:r>
              <a:rPr lang="zh-CN" altLang="zh-CN" sz="2400" dirty="0">
                <a:latin typeface="+mn-ea"/>
              </a:rPr>
              <a:t>中国特色社会主义制度</a:t>
            </a:r>
            <a:endParaRPr lang="en-US" altLang="zh-CN" sz="2400" dirty="0">
              <a:latin typeface="+mn-ea"/>
            </a:endParaRPr>
          </a:p>
        </p:txBody>
      </p:sp>
      <p:sp>
        <p:nvSpPr>
          <p:cNvPr id="5" name="左大括号 4"/>
          <p:cNvSpPr/>
          <p:nvPr/>
        </p:nvSpPr>
        <p:spPr>
          <a:xfrm>
            <a:off x="3804285" y="1379855"/>
            <a:ext cx="509270" cy="24085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4215766" y="1290313"/>
            <a:ext cx="5046784" cy="398780"/>
          </a:xfrm>
          <a:prstGeom prst="rect">
            <a:avLst/>
          </a:prstGeom>
          <a:noFill/>
        </p:spPr>
        <p:txBody>
          <a:bodyPr wrap="square" rtlCol="0">
            <a:spAutoFit/>
          </a:bodyPr>
          <a:p>
            <a:r>
              <a:rPr lang="zh-CN" altLang="en-US" sz="2000" dirty="0"/>
              <a:t>是什么（按方面、按层面）</a:t>
            </a:r>
            <a:endParaRPr lang="zh-CN" altLang="en-US" sz="2000" dirty="0"/>
          </a:p>
        </p:txBody>
      </p:sp>
      <p:sp>
        <p:nvSpPr>
          <p:cNvPr id="6" name="文本框 5"/>
          <p:cNvSpPr txBox="1"/>
          <p:nvPr/>
        </p:nvSpPr>
        <p:spPr>
          <a:xfrm>
            <a:off x="4215765" y="2419203"/>
            <a:ext cx="4090181" cy="398780"/>
          </a:xfrm>
          <a:prstGeom prst="rect">
            <a:avLst/>
          </a:prstGeom>
          <a:noFill/>
        </p:spPr>
        <p:txBody>
          <a:bodyPr wrap="square" rtlCol="0">
            <a:spAutoFit/>
          </a:bodyPr>
          <a:p>
            <a:r>
              <a:rPr lang="zh-CN" altLang="en-US" sz="2000" dirty="0"/>
              <a:t>为什么（特点、优势）</a:t>
            </a:r>
            <a:endParaRPr lang="zh-CN" altLang="en-US" sz="2000" dirty="0"/>
          </a:p>
        </p:txBody>
      </p:sp>
      <p:sp>
        <p:nvSpPr>
          <p:cNvPr id="11" name="文本框 10"/>
          <p:cNvSpPr txBox="1"/>
          <p:nvPr/>
        </p:nvSpPr>
        <p:spPr>
          <a:xfrm>
            <a:off x="4216009" y="3479729"/>
            <a:ext cx="6151100" cy="398780"/>
          </a:xfrm>
          <a:prstGeom prst="rect">
            <a:avLst/>
          </a:prstGeom>
          <a:noFill/>
        </p:spPr>
        <p:txBody>
          <a:bodyPr wrap="square" rtlCol="0">
            <a:spAutoFit/>
          </a:bodyPr>
          <a:p>
            <a:r>
              <a:rPr lang="zh-CN" altLang="en-US" sz="2000" dirty="0"/>
              <a:t>怎么做（</a:t>
            </a:r>
            <a:r>
              <a:rPr lang="en-US" altLang="zh-CN" sz="2000" dirty="0"/>
              <a:t>13</a:t>
            </a:r>
            <a:r>
              <a:rPr lang="zh-CN" altLang="en-US" sz="2000" dirty="0"/>
              <a:t>条）</a:t>
            </a:r>
            <a:endParaRPr lang="zh-CN" altLang="en-US" sz="2000" dirty="0"/>
          </a:p>
        </p:txBody>
      </p:sp>
      <p:cxnSp>
        <p:nvCxnSpPr>
          <p:cNvPr id="7" name="直接箭头连接符 6"/>
          <p:cNvCxnSpPr/>
          <p:nvPr/>
        </p:nvCxnSpPr>
        <p:spPr>
          <a:xfrm flipV="1">
            <a:off x="6096000" y="3674745"/>
            <a:ext cx="494030" cy="1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697589" y="3480364"/>
            <a:ext cx="6151100" cy="398780"/>
          </a:xfrm>
          <a:prstGeom prst="rect">
            <a:avLst/>
          </a:prstGeom>
          <a:noFill/>
        </p:spPr>
        <p:txBody>
          <a:bodyPr wrap="square" rtlCol="0">
            <a:spAutoFit/>
          </a:bodyPr>
          <a:p>
            <a:r>
              <a:rPr lang="zh-CN" altLang="en-US" sz="2000" dirty="0">
                <a:latin typeface="楷体" panose="02010609060101010101" charset="-122"/>
                <a:ea typeface="楷体" panose="02010609060101010101" charset="-122"/>
              </a:rPr>
              <a:t>政治方面</a:t>
            </a:r>
            <a:r>
              <a:rPr lang="en-US" altLang="zh-CN" sz="2000" dirty="0">
                <a:latin typeface="楷体" panose="02010609060101010101" charset="-122"/>
                <a:ea typeface="楷体" panose="02010609060101010101" charset="-122"/>
              </a:rPr>
              <a:t>(4</a:t>
            </a:r>
            <a:r>
              <a:rPr lang="zh-CN" altLang="en-US" sz="2000" dirty="0">
                <a:latin typeface="楷体" panose="02010609060101010101" charset="-122"/>
                <a:ea typeface="楷体" panose="02010609060101010101" charset="-122"/>
              </a:rPr>
              <a:t>条）</a:t>
            </a:r>
            <a:endParaRPr lang="zh-CN" altLang="en-US" sz="2000" dirty="0">
              <a:latin typeface="楷体" panose="02010609060101010101" charset="-122"/>
              <a:ea typeface="楷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cstate="print">
            <a:clrChange>
              <a:clrFrom>
                <a:srgbClr val="FFFFFF">
                  <a:alpha val="100000"/>
                </a:srgbClr>
              </a:clrFrom>
              <a:clrTo>
                <a:srgbClr val="FFFFFF">
                  <a:alpha val="100000"/>
                  <a:alpha val="0"/>
                </a:srgbClr>
              </a:clrTo>
            </a:clrChange>
          </a:blip>
          <a:stretch>
            <a:fillRect/>
          </a:stretch>
        </p:blipFill>
        <p:spPr>
          <a:xfrm>
            <a:off x="3853815" y="783673"/>
            <a:ext cx="1234440" cy="1223010"/>
          </a:xfrm>
          <a:prstGeom prst="rect">
            <a:avLst/>
          </a:prstGeom>
        </p:spPr>
      </p:pic>
      <p:sp>
        <p:nvSpPr>
          <p:cNvPr id="19" name="矩形 18"/>
          <p:cNvSpPr/>
          <p:nvPr/>
        </p:nvSpPr>
        <p:spPr>
          <a:xfrm>
            <a:off x="2242820" y="2301240"/>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56159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7985" y="2365375"/>
            <a:ext cx="8319770" cy="1476375"/>
          </a:xfrm>
          <a:prstGeom prst="rect">
            <a:avLst/>
          </a:prstGeom>
        </p:spPr>
        <p:txBody>
          <a:bodyPr wrap="square">
            <a:spAutoFit/>
          </a:bodyPr>
          <a:lstStyle/>
          <a:p>
            <a:pPr indent="266700">
              <a:lnSpc>
                <a:spcPct val="150000"/>
              </a:lnSpc>
              <a:spcAft>
                <a:spcPts val="0"/>
              </a:spcAft>
            </a:pPr>
            <a:r>
              <a:rPr lang="en-US" altLang="zh-CN" sz="1500" dirty="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altLang="zh-CN" sz="1500" dirty="0">
                <a:solidFill>
                  <a:srgbClr val="000000"/>
                </a:solidFill>
                <a:latin typeface="楷体" panose="02010609060101010101" charset="-122"/>
                <a:ea typeface="楷体" panose="02010609060101010101" charset="-122"/>
                <a:cs typeface="楷体" panose="02010609060101010101" charset="-122"/>
              </a:rPr>
              <a:t>  </a:t>
            </a:r>
            <a:r>
              <a:rPr lang="zh-CN" altLang="zh-CN" sz="1500" dirty="0">
                <a:solidFill>
                  <a:srgbClr val="000000"/>
                </a:solidFill>
                <a:latin typeface="楷体" panose="02010609060101010101" charset="-122"/>
                <a:ea typeface="楷体" panose="02010609060101010101" charset="-122"/>
                <a:cs typeface="楷体" panose="02010609060101010101" charset="-122"/>
              </a:rPr>
              <a:t>试题坚持近年来北京高考改革方向，具有鲜明的时代特征，体现党的理论、路线和方针政策，反映国家发展的巨大成就，围绕社会生活中的重大主题，引导学生关注时代，思考现实问题，培养学生的社会责任感和使命感。试题突出探究性、开放性、实践性和综合性，强调对学科核心素养的考查。      </a:t>
            </a:r>
            <a:r>
              <a:rPr lang="zh-CN" altLang="zh-CN" sz="15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15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北京教育考试院</a:t>
            </a:r>
            <a:r>
              <a:rPr lang="en-US" altLang="zh-CN" sz="15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zh-CN" sz="15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石芳《</a:t>
            </a:r>
            <a:r>
              <a:rPr lang="en-US" altLang="zh-CN" sz="15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2019</a:t>
            </a:r>
            <a:r>
              <a:rPr lang="zh-CN" altLang="zh-CN" sz="15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年高考北京文综卷政治试题特点分析》 </a:t>
            </a:r>
            <a:endParaRPr lang="zh-CN" altLang="zh-CN" sz="1500" dirty="0">
              <a:effectLst/>
              <a:latin typeface="楷体" panose="02010609060101010101" charset="-122"/>
              <a:ea typeface="楷体" panose="02010609060101010101" charset="-122"/>
              <a:cs typeface="楷体" panose="02010609060101010101" charset="-122"/>
            </a:endParaRPr>
          </a:p>
        </p:txBody>
      </p:sp>
      <p:cxnSp>
        <p:nvCxnSpPr>
          <p:cNvPr id="25" name="直接连接符 24"/>
          <p:cNvCxnSpPr/>
          <p:nvPr/>
        </p:nvCxnSpPr>
        <p:spPr>
          <a:xfrm flipV="1">
            <a:off x="405765" y="3088640"/>
            <a:ext cx="8077200" cy="2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843020" y="2733040"/>
            <a:ext cx="4622165" cy="1206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87985" y="3482340"/>
            <a:ext cx="7005955" cy="1079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5FB80B2A-1BD5-4BE5-9257-626C560CA27D}" type="slidenum">
              <a:rPr lang="zh-CN" altLang="en-US" sz="675" smtClean="0"/>
            </a:fld>
            <a:endParaRPr lang="zh-CN" altLang="en-US" sz="675"/>
          </a:p>
        </p:txBody>
      </p:sp>
      <p:sp>
        <p:nvSpPr>
          <p:cNvPr id="21" name="文本框 20"/>
          <p:cNvSpPr txBox="1"/>
          <p:nvPr/>
        </p:nvSpPr>
        <p:spPr>
          <a:xfrm>
            <a:off x="279400" y="706120"/>
            <a:ext cx="7383780" cy="398780"/>
          </a:xfrm>
          <a:prstGeom prst="rect">
            <a:avLst/>
          </a:prstGeom>
          <a:noFill/>
        </p:spPr>
        <p:txBody>
          <a:bodyPr wrap="square" rtlCol="0">
            <a:spAutoFit/>
          </a:bodyPr>
          <a:p>
            <a:r>
              <a:rPr lang="zh-CN" altLang="en-US" sz="2000" b="1" dirty="0"/>
              <a:t>【典型试题】</a:t>
            </a:r>
            <a:r>
              <a:rPr lang="en-US" altLang="zh-CN" sz="2000" b="1" dirty="0"/>
              <a:t>2019</a:t>
            </a:r>
            <a:r>
              <a:rPr lang="zh-CN" altLang="en-US" sz="2000" b="1" dirty="0"/>
              <a:t>年北京</a:t>
            </a:r>
            <a:r>
              <a:rPr lang="zh-CN" altLang="en-US" sz="2000" b="1" dirty="0"/>
              <a:t>高考政治主观试题 背景材料</a:t>
            </a:r>
            <a:endParaRPr lang="zh-CN" altLang="en-US" sz="2000" b="1" dirty="0"/>
          </a:p>
        </p:txBody>
      </p:sp>
      <p:sp>
        <p:nvSpPr>
          <p:cNvPr id="5" name="矩形 4"/>
          <p:cNvSpPr/>
          <p:nvPr/>
        </p:nvSpPr>
        <p:spPr>
          <a:xfrm>
            <a:off x="455930" y="1104900"/>
            <a:ext cx="8775065" cy="1260475"/>
          </a:xfrm>
          <a:prstGeom prst="rect">
            <a:avLst/>
          </a:prstGeom>
        </p:spPr>
        <p:txBody>
          <a:bodyPr wrap="square">
            <a:spAutoFit/>
          </a:bodyPr>
          <a:p>
            <a:r>
              <a:rPr lang="en-US" altLang="zh-CN" sz="1900" kern="100" dirty="0">
                <a:latin typeface="宋体" panose="02010600030101010101" pitchFamily="2" charset="-122"/>
                <a:ea typeface="宋体" panose="02010600030101010101" pitchFamily="2" charset="-122"/>
                <a:cs typeface="Times New Roman" panose="02020603050405020304" pitchFamily="18" charset="0"/>
              </a:rPr>
              <a:t>38.</a:t>
            </a:r>
            <a:r>
              <a:rPr lang="zh-CN" altLang="zh-CN" sz="1900"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1900" kern="100" dirty="0">
                <a:latin typeface="Calibri" panose="020F0502020204030204" pitchFamily="34" charset="0"/>
                <a:ea typeface="宋体" panose="02010600030101010101" pitchFamily="2" charset="-122"/>
                <a:cs typeface="Times New Roman" panose="02020603050405020304" pitchFamily="18" charset="0"/>
              </a:rPr>
              <a:t>31</a:t>
            </a:r>
            <a:r>
              <a:rPr lang="zh-CN" altLang="zh-CN" sz="1900" kern="100" dirty="0">
                <a:latin typeface="Calibri" panose="020F0502020204030204" pitchFamily="34" charset="0"/>
                <a:ea typeface="宋体" panose="02010600030101010101" pitchFamily="2" charset="-122"/>
                <a:cs typeface="Times New Roman" panose="02020603050405020304" pitchFamily="18" charset="0"/>
              </a:rPr>
              <a:t>分）</a:t>
            </a:r>
            <a:r>
              <a:rPr lang="zh-CN" altLang="zh-CN" sz="1900" b="1" kern="100" dirty="0">
                <a:solidFill>
                  <a:srgbClr val="FF0000"/>
                </a:solidFill>
                <a:latin typeface="楷体" panose="02010609060101010101" charset="-122"/>
                <a:ea typeface="楷体" panose="02010609060101010101" charset="-122"/>
                <a:cs typeface="楷体" panose="02010609060101010101" charset="-122"/>
              </a:rPr>
              <a:t>壮丽</a:t>
            </a:r>
            <a:r>
              <a:rPr lang="en-US" altLang="zh-CN" sz="1900" b="1" kern="100" dirty="0">
                <a:solidFill>
                  <a:srgbClr val="FF0000"/>
                </a:solidFill>
                <a:latin typeface="楷体" panose="02010609060101010101" charset="-122"/>
                <a:ea typeface="楷体" panose="02010609060101010101" charset="-122"/>
                <a:cs typeface="楷体" panose="02010609060101010101" charset="-122"/>
              </a:rPr>
              <a:t>70</a:t>
            </a:r>
            <a:r>
              <a:rPr lang="zh-CN" altLang="zh-CN" sz="1900" b="1" kern="100" dirty="0">
                <a:solidFill>
                  <a:srgbClr val="FF0000"/>
                </a:solidFill>
                <a:latin typeface="楷体" panose="02010609060101010101" charset="-122"/>
                <a:ea typeface="楷体" panose="02010609060101010101" charset="-122"/>
                <a:cs typeface="楷体" panose="02010609060101010101" charset="-122"/>
              </a:rPr>
              <a:t>年</a:t>
            </a:r>
            <a:r>
              <a:rPr lang="zh-CN" altLang="zh-CN" sz="1900" kern="100" dirty="0">
                <a:latin typeface="楷体" panose="02010609060101010101" charset="-122"/>
                <a:ea typeface="楷体" panose="02010609060101010101" charset="-122"/>
                <a:cs typeface="楷体" panose="02010609060101010101" charset="-122"/>
              </a:rPr>
              <a:t>，</a:t>
            </a:r>
            <a:r>
              <a:rPr lang="zh-CN" altLang="zh-CN" sz="1900" b="1" kern="100" dirty="0">
                <a:solidFill>
                  <a:srgbClr val="FF0000"/>
                </a:solidFill>
                <a:latin typeface="楷体" panose="02010609060101010101" charset="-122"/>
                <a:ea typeface="楷体" panose="02010609060101010101" charset="-122"/>
                <a:cs typeface="楷体" panose="02010609060101010101" charset="-122"/>
              </a:rPr>
              <a:t>奋斗新时代</a:t>
            </a:r>
            <a:r>
              <a:rPr lang="zh-CN" altLang="zh-CN" sz="1900" kern="100" dirty="0">
                <a:latin typeface="楷体" panose="02010609060101010101" charset="-122"/>
                <a:ea typeface="楷体" panose="02010609060101010101" charset="-122"/>
                <a:cs typeface="楷体" panose="02010609060101010101" charset="-122"/>
              </a:rPr>
              <a:t>。</a:t>
            </a:r>
            <a:endParaRPr lang="zh-CN" altLang="zh-CN" sz="1900" kern="100" dirty="0">
              <a:latin typeface="楷体" panose="02010609060101010101" charset="-122"/>
              <a:ea typeface="楷体" panose="02010609060101010101" charset="-122"/>
              <a:cs typeface="楷体" panose="02010609060101010101" charset="-122"/>
            </a:endParaRPr>
          </a:p>
          <a:p>
            <a:r>
              <a:rPr lang="en-US" altLang="zh-CN" sz="1900" spc="25" dirty="0">
                <a:latin typeface="宋体" panose="02010600030101010101" pitchFamily="2" charset="-122"/>
                <a:ea typeface="宋体" panose="02010600030101010101" pitchFamily="2" charset="-122"/>
                <a:cs typeface="宋体" panose="02010600030101010101" pitchFamily="2" charset="-122"/>
                <a:sym typeface="+mn-ea"/>
              </a:rPr>
              <a:t>39</a:t>
            </a:r>
            <a:r>
              <a:rPr lang="zh-CN" altLang="zh-CN" sz="1900" spc="2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900" spc="25" dirty="0">
                <a:latin typeface="宋体" panose="02010600030101010101" pitchFamily="2" charset="-122"/>
                <a:ea typeface="宋体" panose="02010600030101010101" pitchFamily="2" charset="-122"/>
                <a:cs typeface="宋体" panose="02010600030101010101" pitchFamily="2" charset="-122"/>
                <a:sym typeface="+mn-ea"/>
              </a:rPr>
              <a:t>11</a:t>
            </a:r>
            <a:r>
              <a:rPr lang="zh-CN" altLang="zh-CN" sz="1900" spc="25" dirty="0">
                <a:latin typeface="宋体" panose="02010600030101010101" pitchFamily="2" charset="-122"/>
                <a:ea typeface="宋体" panose="02010600030101010101" pitchFamily="2" charset="-122"/>
                <a:cs typeface="宋体" panose="02010600030101010101" pitchFamily="2" charset="-122"/>
                <a:sym typeface="+mn-ea"/>
              </a:rPr>
              <a:t>分）</a:t>
            </a:r>
            <a:r>
              <a:rPr lang="zh-CN" altLang="zh-CN" sz="1900" spc="25" dirty="0">
                <a:latin typeface="宋体" panose="02010600030101010101" pitchFamily="2" charset="-122"/>
                <a:ea typeface="楷体" panose="02010609060101010101" charset="-122"/>
                <a:cs typeface="宋体" panose="02010600030101010101" pitchFamily="2" charset="-122"/>
                <a:sym typeface="+mn-ea"/>
              </a:rPr>
              <a:t>我国发明专利申请量连续</a:t>
            </a:r>
            <a:r>
              <a:rPr lang="en-US" altLang="zh-CN" sz="1900" spc="25" dirty="0">
                <a:latin typeface="宋体" panose="02010600030101010101" pitchFamily="2" charset="-122"/>
                <a:ea typeface="楷体" panose="02010609060101010101" charset="-122"/>
                <a:cs typeface="宋体" panose="02010600030101010101" pitchFamily="2" charset="-122"/>
                <a:sym typeface="+mn-ea"/>
              </a:rPr>
              <a:t>8</a:t>
            </a:r>
            <a:r>
              <a:rPr lang="zh-CN" altLang="zh-CN" sz="1900" spc="25" dirty="0">
                <a:latin typeface="宋体" panose="02010600030101010101" pitchFamily="2" charset="-122"/>
                <a:ea typeface="楷体" panose="02010609060101010101" charset="-122"/>
                <a:cs typeface="宋体" panose="02010600030101010101" pitchFamily="2" charset="-122"/>
                <a:sym typeface="+mn-ea"/>
              </a:rPr>
              <a:t>年位居世界第一，已经成为国际公认的</a:t>
            </a:r>
            <a:r>
              <a:rPr lang="zh-CN" altLang="zh-CN" sz="1900" b="1" spc="25" dirty="0">
                <a:solidFill>
                  <a:srgbClr val="FF0000"/>
                </a:solidFill>
                <a:latin typeface="宋体" panose="02010600030101010101" pitchFamily="2" charset="-122"/>
                <a:ea typeface="楷体" panose="02010609060101010101" charset="-122"/>
                <a:cs typeface="宋体" panose="02010600030101010101" pitchFamily="2" charset="-122"/>
                <a:sym typeface="+mn-ea"/>
              </a:rPr>
              <a:t>知识产权</a:t>
            </a:r>
            <a:r>
              <a:rPr lang="zh-CN" altLang="zh-CN" sz="1900" spc="25" dirty="0">
                <a:latin typeface="宋体" panose="02010600030101010101" pitchFamily="2" charset="-122"/>
                <a:ea typeface="楷体" panose="02010609060101010101" charset="-122"/>
                <a:cs typeface="宋体" panose="02010600030101010101" pitchFamily="2" charset="-122"/>
                <a:sym typeface="+mn-ea"/>
              </a:rPr>
              <a:t>大国。</a:t>
            </a:r>
            <a:endParaRPr lang="zh-CN" altLang="zh-CN" sz="1900" spc="25" dirty="0">
              <a:latin typeface="宋体" panose="02010600030101010101" pitchFamily="2" charset="-122"/>
              <a:ea typeface="楷体" panose="02010609060101010101" charset="-122"/>
              <a:cs typeface="宋体" panose="02010600030101010101" pitchFamily="2" charset="-122"/>
              <a:sym typeface="+mn-ea"/>
            </a:endParaRPr>
          </a:p>
          <a:p>
            <a:r>
              <a:rPr lang="en-US" altLang="zh-CN" sz="1900" spc="25" dirty="0">
                <a:latin typeface="宋体" panose="02010600030101010101" pitchFamily="2" charset="-122"/>
                <a:ea typeface="宋体" panose="02010600030101010101" pitchFamily="2" charset="-122"/>
                <a:cs typeface="宋体" panose="02010600030101010101" pitchFamily="2" charset="-122"/>
                <a:sym typeface="+mn-ea"/>
              </a:rPr>
              <a:t>41.</a:t>
            </a:r>
            <a:r>
              <a:rPr lang="zh-CN" altLang="zh-CN" sz="1900" spc="2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900" spc="25" dirty="0">
                <a:latin typeface="宋体" panose="02010600030101010101" pitchFamily="2" charset="-122"/>
                <a:ea typeface="宋体" panose="02010600030101010101" pitchFamily="2" charset="-122"/>
                <a:cs typeface="宋体" panose="02010600030101010101" pitchFamily="2" charset="-122"/>
                <a:sym typeface="+mn-ea"/>
              </a:rPr>
              <a:t>3</a:t>
            </a:r>
            <a:r>
              <a:rPr lang="zh-CN" altLang="zh-CN" sz="1900" spc="2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900" spc="25" dirty="0">
                <a:latin typeface="楷体" panose="02010609060101010101" charset="-122"/>
                <a:ea typeface="宋体" panose="02010600030101010101" pitchFamily="2" charset="-122"/>
                <a:cs typeface="宋体" panose="02010600030101010101" pitchFamily="2" charset="-122"/>
                <a:sym typeface="+mn-ea"/>
              </a:rPr>
              <a:t>2019</a:t>
            </a:r>
            <a:r>
              <a:rPr lang="zh-CN" altLang="zh-CN" sz="1900" spc="25" dirty="0">
                <a:latin typeface="宋体" panose="02010600030101010101" pitchFamily="2" charset="-122"/>
                <a:ea typeface="楷体" panose="02010609060101010101" charset="-122"/>
                <a:cs typeface="宋体" panose="02010600030101010101" pitchFamily="2" charset="-122"/>
                <a:sym typeface="+mn-ea"/>
              </a:rPr>
              <a:t>年北京</a:t>
            </a:r>
            <a:r>
              <a:rPr lang="zh-CN" altLang="zh-CN" sz="1900" b="1" spc="25" dirty="0">
                <a:solidFill>
                  <a:srgbClr val="FF0000"/>
                </a:solidFill>
                <a:latin typeface="宋体" panose="02010600030101010101" pitchFamily="2" charset="-122"/>
                <a:ea typeface="楷体" panose="02010609060101010101" charset="-122"/>
                <a:cs typeface="宋体" panose="02010600030101010101" pitchFamily="2" charset="-122"/>
                <a:sym typeface="+mn-ea"/>
              </a:rPr>
              <a:t>世界园艺博览会</a:t>
            </a:r>
            <a:r>
              <a:rPr lang="zh-CN" altLang="zh-CN" sz="1900" spc="25" dirty="0">
                <a:latin typeface="宋体" panose="02010600030101010101" pitchFamily="2" charset="-122"/>
                <a:ea typeface="楷体" panose="02010609060101010101" charset="-122"/>
                <a:cs typeface="宋体" panose="02010600030101010101" pitchFamily="2" charset="-122"/>
                <a:sym typeface="+mn-ea"/>
              </a:rPr>
              <a:t>的主题是“绿色生活，美丽家园”。</a:t>
            </a:r>
            <a:endParaRPr lang="zh-CN" altLang="zh-CN" sz="2000" kern="100" dirty="0">
              <a:latin typeface="楷体" panose="02010609060101010101" charset="-122"/>
              <a:ea typeface="楷体" panose="02010609060101010101" charset="-122"/>
              <a:cs typeface="楷体" panose="02010609060101010101" charset="-122"/>
            </a:endParaRPr>
          </a:p>
        </p:txBody>
      </p:sp>
      <p:sp>
        <p:nvSpPr>
          <p:cNvPr id="17" name="内容占位符 2"/>
          <p:cNvSpPr txBox="1"/>
          <p:nvPr/>
        </p:nvSpPr>
        <p:spPr>
          <a:xfrm>
            <a:off x="279400" y="4112895"/>
            <a:ext cx="8667115" cy="520700"/>
          </a:xfrm>
          <a:prstGeom prst="rect">
            <a:avLst/>
          </a:prstGeom>
        </p:spPr>
        <p:txBody>
          <a:bodyPr vert="horz" lIns="68580" tIns="34290" rIns="68580" bIns="3429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nSpc>
                <a:spcPct val="100000"/>
              </a:lnSpc>
              <a:spcBef>
                <a:spcPts val="0"/>
              </a:spcBef>
              <a:buNone/>
            </a:pPr>
            <a:r>
              <a:rPr lang="zh-CN" altLang="en-US" b="1" dirty="0">
                <a:latin typeface="宋体" panose="02010600030101010101" pitchFamily="2" charset="-122"/>
                <a:ea typeface="宋体" panose="02010600030101010101" pitchFamily="2" charset="-122"/>
              </a:rPr>
              <a:t>时政素材与学科内容，相互补充、相互配合，考查学科素养，</a:t>
            </a:r>
            <a:r>
              <a:rPr lang="zh-CN" altLang="en-US" b="1" dirty="0">
                <a:latin typeface="宋体" panose="02010600030101010101" pitchFamily="2" charset="-122"/>
                <a:ea typeface="宋体" panose="02010600030101010101" pitchFamily="2" charset="-122"/>
              </a:rPr>
              <a:t>承担学科任务</a:t>
            </a:r>
            <a:r>
              <a:rPr lang="en-US" altLang="zh-CN" b="1" dirty="0">
                <a:latin typeface="宋体" panose="02010600030101010101" pitchFamily="2" charset="-122"/>
                <a:ea typeface="宋体" panose="02010600030101010101" pitchFamily="2" charset="-122"/>
              </a:rPr>
              <a:t>!</a:t>
            </a:r>
            <a:endParaRPr lang="zh-CN" altLang="en-US" b="1" dirty="0">
              <a:latin typeface="宋体" panose="02010600030101010101" pitchFamily="2" charset="-122"/>
              <a:ea typeface="宋体" panose="02010600030101010101" pitchFamily="2" charset="-122"/>
            </a:endParaRPr>
          </a:p>
        </p:txBody>
      </p:sp>
      <p:sp>
        <p:nvSpPr>
          <p:cNvPr id="7" name="文本框 6"/>
          <p:cNvSpPr txBox="1"/>
          <p:nvPr/>
        </p:nvSpPr>
        <p:spPr>
          <a:xfrm>
            <a:off x="387985" y="122555"/>
            <a:ext cx="5982970" cy="583565"/>
          </a:xfrm>
          <a:prstGeom prst="rect">
            <a:avLst/>
          </a:prstGeom>
          <a:noFill/>
        </p:spPr>
        <p:txBody>
          <a:bodyPr wrap="none" rtlCol="0" anchor="t">
            <a:spAutoFit/>
          </a:bodyPr>
          <a:p>
            <a:r>
              <a:rPr lang="zh-CN" altLang="en-US" sz="3200" dirty="0">
                <a:latin typeface="隶书" panose="02010509060101010101" charset="-122"/>
                <a:ea typeface="隶书" panose="02010509060101010101" charset="-122"/>
                <a:sym typeface="+mn-ea"/>
              </a:rPr>
              <a:t>一、宏观看时政</a:t>
            </a:r>
            <a:r>
              <a:rPr lang="en-US" altLang="zh-CN" sz="3200" dirty="0">
                <a:latin typeface="楷体" panose="02010609060101010101" charset="-122"/>
                <a:ea typeface="楷体" panose="02010609060101010101" charset="-122"/>
                <a:cs typeface="楷体" panose="02010609060101010101" charset="-122"/>
                <a:sym typeface="+mn-ea"/>
              </a:rPr>
              <a:t>——</a:t>
            </a:r>
            <a:r>
              <a:rPr lang="zh-CN" altLang="en-US" sz="2400" b="1" dirty="0">
                <a:latin typeface="宋体" panose="02010600030101010101" pitchFamily="2" charset="-122"/>
                <a:ea typeface="宋体" panose="02010600030101010101" pitchFamily="2" charset="-122"/>
                <a:cs typeface="楷体" panose="02010609060101010101" charset="-122"/>
                <a:sym typeface="+mn-ea"/>
              </a:rPr>
              <a:t>明确时政重要性</a:t>
            </a:r>
            <a:endParaRPr lang="zh-CN" altLang="en-US" sz="2400" b="1" dirty="0">
              <a:latin typeface="宋体" panose="02010600030101010101" pitchFamily="2" charset="-122"/>
              <a:ea typeface="宋体" panose="02010600030101010101" pitchFamily="2" charset="-122"/>
              <a:cs typeface="楷体" panose="02010609060101010101"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0390" y="1275080"/>
            <a:ext cx="7874635" cy="706755"/>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十九届四中全会</a:t>
            </a:r>
            <a:r>
              <a:rPr lang="en-US" altLang="zh-CN" sz="2000" b="1" dirty="0">
                <a:latin typeface="宋体" panose="02010600030101010101" pitchFamily="2" charset="-122"/>
                <a:ea typeface="宋体" panose="02010600030101010101" pitchFamily="2" charset="-122"/>
              </a:rPr>
              <a:t>《</a:t>
            </a:r>
            <a:r>
              <a:rPr lang="zh-CN" altLang="zh-CN" sz="2000" b="1" dirty="0">
                <a:solidFill>
                  <a:schemeClr val="dk1"/>
                </a:solidFill>
                <a:latin typeface="宋体" panose="02010600030101010101" pitchFamily="2" charset="-122"/>
                <a:ea typeface="宋体" panose="02010600030101010101" pitchFamily="2" charset="-122"/>
              </a:rPr>
              <a:t>中共中央关于坚持和完善中国特色社会主义制度</a:t>
            </a:r>
            <a:r>
              <a:rPr lang="zh-CN" altLang="en-US" sz="2000" b="1" dirty="0">
                <a:solidFill>
                  <a:schemeClr val="dk1"/>
                </a:solidFill>
                <a:latin typeface="宋体" panose="02010600030101010101" pitchFamily="2" charset="-122"/>
                <a:ea typeface="宋体" panose="02010600030101010101" pitchFamily="2" charset="-122"/>
              </a:rPr>
              <a:t>、</a:t>
            </a:r>
            <a:r>
              <a:rPr lang="zh-CN" altLang="zh-CN" sz="2000" b="1" dirty="0">
                <a:solidFill>
                  <a:schemeClr val="dk1"/>
                </a:solidFill>
                <a:latin typeface="宋体" panose="02010600030101010101" pitchFamily="2" charset="-122"/>
                <a:ea typeface="宋体" panose="02010600030101010101" pitchFamily="2" charset="-122"/>
              </a:rPr>
              <a:t>推进国家治理体系和治理能力现代化若干重大问题的决定</a:t>
            </a:r>
            <a:r>
              <a:rPr lang="en-US" altLang="zh-CN" sz="2000" b="1" dirty="0">
                <a:solidFill>
                  <a:schemeClr val="dk1"/>
                </a:solidFill>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1490980" y="2091055"/>
            <a:ext cx="5533390" cy="3051810"/>
          </a:xfrm>
          <a:prstGeom prst="rect">
            <a:avLst/>
          </a:prstGeom>
        </p:spPr>
      </p:pic>
      <p:sp>
        <p:nvSpPr>
          <p:cNvPr id="2" name="灯片编号占位符 1"/>
          <p:cNvSpPr>
            <a:spLocks noGrp="1"/>
          </p:cNvSpPr>
          <p:nvPr>
            <p:ph type="sldNum" sz="quarter" idx="12"/>
          </p:nvPr>
        </p:nvSpPr>
        <p:spPr/>
        <p:txBody>
          <a:bodyPr/>
          <a:lstStyle/>
          <a:p>
            <a:fld id="{5FB80B2A-1BD5-4BE5-9257-626C560CA27D}" type="slidenum">
              <a:rPr lang="zh-CN" altLang="en-US" sz="675" smtClean="0"/>
            </a:fld>
            <a:endParaRPr lang="zh-CN" altLang="en-US" sz="675"/>
          </a:p>
        </p:txBody>
      </p:sp>
      <p:sp>
        <p:nvSpPr>
          <p:cNvPr id="6" name="文本框 5"/>
          <p:cNvSpPr txBox="1"/>
          <p:nvPr/>
        </p:nvSpPr>
        <p:spPr>
          <a:xfrm>
            <a:off x="580390" y="814705"/>
            <a:ext cx="3957320" cy="460375"/>
          </a:xfrm>
          <a:prstGeom prst="rect">
            <a:avLst/>
          </a:prstGeom>
          <a:noFill/>
        </p:spPr>
        <p:txBody>
          <a:bodyPr wrap="square" rtlCol="0">
            <a:spAutoFit/>
          </a:bodyPr>
          <a:p>
            <a:r>
              <a:rPr lang="zh-CN" altLang="en-US" sz="2400" b="1"/>
              <a:t>热点链接</a:t>
            </a:r>
            <a:r>
              <a:rPr lang="en-US" altLang="zh-CN" sz="2400" b="1"/>
              <a:t>——</a:t>
            </a:r>
            <a:endParaRPr lang="en-US" altLang="zh-CN" sz="2400" b="1"/>
          </a:p>
        </p:txBody>
      </p:sp>
      <p:sp>
        <p:nvSpPr>
          <p:cNvPr id="8" name="文本框 7"/>
          <p:cNvSpPr txBox="1"/>
          <p:nvPr/>
        </p:nvSpPr>
        <p:spPr>
          <a:xfrm>
            <a:off x="387985" y="122555"/>
            <a:ext cx="8971915" cy="583565"/>
          </a:xfrm>
          <a:prstGeom prst="rect">
            <a:avLst/>
          </a:prstGeom>
          <a:noFill/>
        </p:spPr>
        <p:txBody>
          <a:bodyPr wrap="square" rtlCol="0" anchor="t">
            <a:spAutoFit/>
          </a:bodyPr>
          <a:p>
            <a:pPr algn="l"/>
            <a:r>
              <a:rPr lang="zh-CN" altLang="en-US" sz="3200" dirty="0">
                <a:latin typeface="隶书" panose="02010509060101010101" charset="-122"/>
                <a:ea typeface="隶书" panose="02010509060101010101" charset="-122"/>
                <a:sym typeface="+mn-ea"/>
              </a:rPr>
              <a:t>二、微观看热点</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把握时政重点内容</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nvSpPr>
        <p:spPr>
          <a:xfrm>
            <a:off x="414020" y="297815"/>
            <a:ext cx="8488045" cy="4845685"/>
          </a:xfrm>
          <a:prstGeom prst="rect">
            <a:avLst/>
          </a:prstGeo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dirty="0">
                <a:latin typeface="+mn-ea"/>
                <a:ea typeface="+mn-ea"/>
                <a:cs typeface="+mn-ea"/>
              </a:rPr>
              <a:t>（</a:t>
            </a:r>
            <a:r>
              <a:rPr sz="2400" dirty="0">
                <a:latin typeface="+mn-ea"/>
                <a:ea typeface="+mn-ea"/>
                <a:cs typeface="+mn-ea"/>
              </a:rPr>
              <a:t>一）</a:t>
            </a:r>
            <a:r>
              <a:rPr lang="zh-CN" altLang="en-US" sz="2400" dirty="0">
                <a:latin typeface="+mn-ea"/>
                <a:ea typeface="+mn-ea"/>
                <a:cs typeface="+mn-ea"/>
              </a:rPr>
              <a:t>关于</a:t>
            </a:r>
            <a:r>
              <a:rPr sz="2400">
                <a:latin typeface="+mn-ea"/>
                <a:ea typeface="+mn-ea"/>
                <a:cs typeface="+mn-ea"/>
                <a:sym typeface="+mn-ea"/>
              </a:rPr>
              <a:t>十九届四中全会</a:t>
            </a:r>
            <a:endParaRPr sz="2400">
              <a:latin typeface="+mn-ea"/>
              <a:ea typeface="+mn-ea"/>
              <a:cs typeface="+mn-ea"/>
              <a:sym typeface="+mn-ea"/>
            </a:endParaRPr>
          </a:p>
          <a:p>
            <a:pPr marL="0" indent="0">
              <a:lnSpc>
                <a:spcPct val="100000"/>
              </a:lnSpc>
              <a:spcAft>
                <a:spcPts val="0"/>
              </a:spcAft>
              <a:buNone/>
            </a:pPr>
            <a:endParaRPr sz="2100" b="1">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ts val="2500"/>
              </a:lnSpc>
              <a:spcAft>
                <a:spcPts val="0"/>
              </a:spcAft>
              <a:buNone/>
            </a:pPr>
            <a:r>
              <a:rPr lang="en-US" altLang="zh-CN" sz="2100" b="1" dirty="0">
                <a:latin typeface="宋体" panose="02010600030101010101" pitchFamily="2" charset="-122"/>
                <a:ea typeface="宋体" panose="02010600030101010101" pitchFamily="2" charset="-122"/>
                <a:cs typeface="宋体" panose="02010600030101010101" pitchFamily="2" charset="-122"/>
              </a:rPr>
              <a:t>1</a:t>
            </a:r>
            <a:r>
              <a:rPr sz="2100" b="1" dirty="0">
                <a:latin typeface="宋体" panose="02010600030101010101" pitchFamily="2" charset="-122"/>
                <a:ea typeface="宋体" panose="02010600030101010101" pitchFamily="2" charset="-122"/>
                <a:cs typeface="宋体" panose="02010600030101010101" pitchFamily="2" charset="-122"/>
              </a:rPr>
              <a:t>、</a:t>
            </a:r>
            <a:r>
              <a:rPr lang="zh-CN" altLang="en-US" sz="2100" b="1" dirty="0">
                <a:latin typeface="宋体" panose="02010600030101010101" pitchFamily="2" charset="-122"/>
                <a:ea typeface="宋体" panose="02010600030101010101" pitchFamily="2" charset="-122"/>
                <a:cs typeface="宋体" panose="02010600030101010101" pitchFamily="2" charset="-122"/>
              </a:rPr>
              <a:t>召开时间：</a:t>
            </a:r>
            <a:endParaRPr lang="zh-CN" altLang="en-US" sz="2100" b="1"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Aft>
                <a:spcPts val="0"/>
              </a:spcAft>
              <a:buNone/>
            </a:pPr>
            <a:r>
              <a:rPr lang="en-US" altLang="zh-CN" sz="2100" dirty="0">
                <a:latin typeface="宋体" panose="02010600030101010101" pitchFamily="2" charset="-122"/>
                <a:ea typeface="宋体" panose="02010600030101010101" pitchFamily="2" charset="-122"/>
                <a:cs typeface="宋体" panose="02010600030101010101" pitchFamily="2" charset="-122"/>
              </a:rPr>
              <a:t>2019</a:t>
            </a:r>
            <a:r>
              <a:rPr lang="zh-CN" altLang="en-US" sz="2100" dirty="0">
                <a:latin typeface="宋体" panose="02010600030101010101" pitchFamily="2" charset="-122"/>
                <a:ea typeface="宋体" panose="02010600030101010101" pitchFamily="2" charset="-122"/>
                <a:cs typeface="宋体" panose="02010600030101010101" pitchFamily="2" charset="-122"/>
              </a:rPr>
              <a:t>年</a:t>
            </a:r>
            <a:r>
              <a:rPr lang="en-US" altLang="zh-CN" sz="2100" dirty="0">
                <a:latin typeface="宋体" panose="02010600030101010101" pitchFamily="2" charset="-122"/>
                <a:ea typeface="宋体" panose="02010600030101010101" pitchFamily="2" charset="-122"/>
                <a:cs typeface="宋体" panose="02010600030101010101" pitchFamily="2" charset="-122"/>
              </a:rPr>
              <a:t>10</a:t>
            </a:r>
            <a:r>
              <a:rPr lang="zh-CN" altLang="en-US" sz="2100" dirty="0">
                <a:latin typeface="宋体" panose="02010600030101010101" pitchFamily="2" charset="-122"/>
                <a:ea typeface="宋体" panose="02010600030101010101" pitchFamily="2" charset="-122"/>
                <a:cs typeface="宋体" panose="02010600030101010101" pitchFamily="2" charset="-122"/>
              </a:rPr>
              <a:t>月</a:t>
            </a:r>
            <a:r>
              <a:rPr lang="en-US" altLang="zh-CN" sz="2100" dirty="0">
                <a:latin typeface="宋体" panose="02010600030101010101" pitchFamily="2" charset="-122"/>
                <a:ea typeface="宋体" panose="02010600030101010101" pitchFamily="2" charset="-122"/>
                <a:cs typeface="宋体" panose="02010600030101010101" pitchFamily="2" charset="-122"/>
              </a:rPr>
              <a:t>28</a:t>
            </a:r>
            <a:r>
              <a:rPr lang="zh-CN" altLang="en-US" sz="2100" dirty="0">
                <a:latin typeface="宋体" panose="02010600030101010101" pitchFamily="2" charset="-122"/>
                <a:ea typeface="宋体" panose="02010600030101010101" pitchFamily="2" charset="-122"/>
                <a:cs typeface="宋体" panose="02010600030101010101" pitchFamily="2" charset="-122"/>
              </a:rPr>
              <a:t>日</a:t>
            </a:r>
            <a:r>
              <a:rPr lang="en-US" altLang="zh-CN" sz="2100" dirty="0">
                <a:latin typeface="宋体" panose="02010600030101010101" pitchFamily="2" charset="-122"/>
                <a:ea typeface="宋体" panose="02010600030101010101" pitchFamily="2" charset="-122"/>
                <a:cs typeface="宋体" panose="02010600030101010101" pitchFamily="2" charset="-122"/>
              </a:rPr>
              <a:t>——31</a:t>
            </a:r>
            <a:r>
              <a:rPr lang="zh-CN" altLang="en-US" sz="2100" dirty="0">
                <a:latin typeface="宋体" panose="02010600030101010101" pitchFamily="2" charset="-122"/>
                <a:ea typeface="宋体" panose="02010600030101010101" pitchFamily="2" charset="-122"/>
                <a:cs typeface="宋体" panose="02010600030101010101" pitchFamily="2" charset="-122"/>
              </a:rPr>
              <a:t>日</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Aft>
                <a:spcPts val="0"/>
              </a:spcAft>
              <a:buNone/>
            </a:pPr>
            <a:r>
              <a:rPr lang="en-US" altLang="zh-CN" sz="2100" b="1" dirty="0">
                <a:latin typeface="宋体" panose="02010600030101010101" pitchFamily="2" charset="-122"/>
                <a:ea typeface="宋体" panose="02010600030101010101" pitchFamily="2" charset="-122"/>
                <a:cs typeface="宋体" panose="02010600030101010101" pitchFamily="2" charset="-122"/>
              </a:rPr>
              <a:t>2</a:t>
            </a:r>
            <a:r>
              <a:rPr sz="2100" b="1" dirty="0">
                <a:latin typeface="宋体" panose="02010600030101010101" pitchFamily="2" charset="-122"/>
                <a:ea typeface="宋体" panose="02010600030101010101" pitchFamily="2" charset="-122"/>
                <a:cs typeface="宋体" panose="02010600030101010101" pitchFamily="2" charset="-122"/>
              </a:rPr>
              <a:t>、</a:t>
            </a:r>
            <a:r>
              <a:rPr lang="zh-CN" altLang="en-US" sz="2100" b="1" dirty="0">
                <a:latin typeface="宋体" panose="02010600030101010101" pitchFamily="2" charset="-122"/>
                <a:ea typeface="宋体" panose="02010600030101010101" pitchFamily="2" charset="-122"/>
                <a:cs typeface="宋体" panose="02010600030101010101" pitchFamily="2" charset="-122"/>
              </a:rPr>
              <a:t>会议名称：</a:t>
            </a:r>
            <a:endParaRPr lang="en-US" altLang="zh-CN" sz="2100" b="1"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Aft>
                <a:spcPts val="0"/>
              </a:spcAft>
              <a:buNone/>
            </a:pPr>
            <a:r>
              <a:rPr lang="zh-CN" altLang="en-US" sz="2100" b="1" dirty="0">
                <a:latin typeface="宋体" panose="02010600030101010101" pitchFamily="2" charset="-122"/>
                <a:ea typeface="宋体" panose="02010600030101010101" pitchFamily="2" charset="-122"/>
                <a:cs typeface="宋体" panose="02010600030101010101" pitchFamily="2" charset="-122"/>
              </a:rPr>
              <a:t>中国共产党</a:t>
            </a:r>
            <a:r>
              <a:rPr lang="zh-CN" altLang="en-US" sz="2100" dirty="0">
                <a:latin typeface="宋体" panose="02010600030101010101" pitchFamily="2" charset="-122"/>
                <a:ea typeface="宋体" panose="02010600030101010101" pitchFamily="2" charset="-122"/>
                <a:cs typeface="宋体" panose="02010600030101010101" pitchFamily="2" charset="-122"/>
              </a:rPr>
              <a:t>第十九届中央委员会第四次全体会议（简称：中共十九届四中全会）。</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Aft>
                <a:spcPts val="0"/>
              </a:spcAft>
              <a:buNone/>
            </a:pPr>
            <a:r>
              <a:rPr lang="zh-CN" altLang="en-US" sz="2100" dirty="0">
                <a:latin typeface="宋体" panose="02010600030101010101" pitchFamily="2" charset="-122"/>
                <a:ea typeface="宋体" panose="02010600030101010101" pitchFamily="2" charset="-122"/>
                <a:cs typeface="宋体" panose="02010600030101010101" pitchFamily="2" charset="-122"/>
              </a:rPr>
              <a:t>中国共产党第十九届中央委员会闭幕之后召开的第四次全体会议。</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Aft>
                <a:spcPts val="0"/>
              </a:spcAft>
              <a:buNone/>
            </a:pPr>
            <a:r>
              <a:rPr lang="zh-CN" altLang="en-US" sz="2100" dirty="0">
                <a:latin typeface="宋体" panose="02010600030101010101" pitchFamily="2" charset="-122"/>
                <a:ea typeface="宋体" panose="02010600030101010101" pitchFamily="2" charset="-122"/>
                <a:cs typeface="宋体" panose="02010600030101010101" pitchFamily="2" charset="-122"/>
              </a:rPr>
              <a:t>全会由中央政治局主持。</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Aft>
                <a:spcPts val="0"/>
              </a:spcAft>
              <a:buNone/>
            </a:pPr>
            <a:r>
              <a:rPr lang="en-US" altLang="zh-CN" sz="2100" b="1" dirty="0">
                <a:latin typeface="宋体" panose="02010600030101010101" pitchFamily="2" charset="-122"/>
                <a:ea typeface="宋体" panose="02010600030101010101" pitchFamily="2" charset="-122"/>
                <a:cs typeface="宋体" panose="02010600030101010101" pitchFamily="2" charset="-122"/>
              </a:rPr>
              <a:t>3</a:t>
            </a:r>
            <a:r>
              <a:rPr sz="2100" b="1" dirty="0">
                <a:latin typeface="宋体" panose="02010600030101010101" pitchFamily="2" charset="-122"/>
                <a:ea typeface="宋体" panose="02010600030101010101" pitchFamily="2" charset="-122"/>
                <a:cs typeface="宋体" panose="02010600030101010101" pitchFamily="2" charset="-122"/>
              </a:rPr>
              <a:t>、</a:t>
            </a:r>
            <a:r>
              <a:rPr sz="2100" b="1" dirty="0">
                <a:latin typeface="宋体" panose="02010600030101010101" pitchFamily="2" charset="-122"/>
                <a:ea typeface="宋体" panose="02010600030101010101" pitchFamily="2" charset="-122"/>
                <a:cs typeface="宋体" panose="02010600030101010101" pitchFamily="2" charset="-122"/>
              </a:rPr>
              <a:t>会议</a:t>
            </a:r>
            <a:r>
              <a:rPr lang="zh-CN" altLang="en-US" sz="2100" b="1" dirty="0">
                <a:latin typeface="宋体" panose="02010600030101010101" pitchFamily="2" charset="-122"/>
                <a:ea typeface="宋体" panose="02010600030101010101" pitchFamily="2" charset="-122"/>
                <a:cs typeface="宋体" panose="02010600030101010101" pitchFamily="2" charset="-122"/>
              </a:rPr>
              <a:t>成果：</a:t>
            </a:r>
            <a:endParaRPr lang="zh-CN" altLang="en-US" sz="2100" b="1" dirty="0">
              <a:latin typeface="宋体" panose="02010600030101010101" pitchFamily="2" charset="-122"/>
              <a:ea typeface="宋体" panose="02010600030101010101" pitchFamily="2" charset="-122"/>
              <a:cs typeface="宋体" panose="02010600030101010101" pitchFamily="2" charset="-122"/>
            </a:endParaRPr>
          </a:p>
          <a:p>
            <a:pPr marL="0" indent="0">
              <a:lnSpc>
                <a:spcPts val="2500"/>
              </a:lnSpc>
              <a:spcAft>
                <a:spcPts val="0"/>
              </a:spcAft>
              <a:buNone/>
            </a:pPr>
            <a:r>
              <a:rPr lang="zh-CN" altLang="en-US" sz="2100" dirty="0">
                <a:latin typeface="宋体" panose="02010600030101010101" pitchFamily="2" charset="-122"/>
                <a:ea typeface="宋体" panose="02010600030101010101" pitchFamily="2" charset="-122"/>
                <a:cs typeface="宋体" panose="02010600030101010101" pitchFamily="2" charset="-122"/>
              </a:rPr>
              <a:t>审议</a:t>
            </a:r>
            <a:r>
              <a:rPr lang="zh-CN" altLang="en-US" sz="2100" dirty="0">
                <a:latin typeface="宋体" panose="02010600030101010101" pitchFamily="2" charset="-122"/>
                <a:ea typeface="宋体" panose="02010600030101010101" pitchFamily="2" charset="-122"/>
                <a:cs typeface="宋体" panose="02010600030101010101" pitchFamily="2" charset="-122"/>
              </a:rPr>
              <a:t>通过了</a:t>
            </a:r>
            <a:r>
              <a:rPr lang="en-US" altLang="zh-CN" sz="2100" dirty="0">
                <a:latin typeface="宋体" panose="02010600030101010101" pitchFamily="2" charset="-122"/>
                <a:ea typeface="宋体" panose="02010600030101010101" pitchFamily="2" charset="-122"/>
                <a:cs typeface="宋体" panose="02010600030101010101" pitchFamily="2" charset="-122"/>
              </a:rPr>
              <a:t>《</a:t>
            </a:r>
            <a:r>
              <a:rPr lang="zh-CN" altLang="en-US" sz="2100" b="1" u="sng" dirty="0">
                <a:solidFill>
                  <a:srgbClr val="FF0000"/>
                </a:solidFill>
                <a:latin typeface="宋体" panose="02010600030101010101" pitchFamily="2" charset="-122"/>
                <a:ea typeface="宋体" panose="02010600030101010101" pitchFamily="2" charset="-122"/>
                <a:cs typeface="宋体" panose="02010600030101010101" pitchFamily="2" charset="-122"/>
              </a:rPr>
              <a:t>中共中央关于坚持和完善中国特色社会主义制度、推进国家治理体系和治理能力现代化若干重大问题的决定</a:t>
            </a:r>
            <a:r>
              <a:rPr lang="en-US" altLang="zh-CN" sz="2100" dirty="0">
                <a:latin typeface="宋体" panose="02010600030101010101" pitchFamily="2" charset="-122"/>
                <a:ea typeface="宋体" panose="02010600030101010101" pitchFamily="2" charset="-122"/>
                <a:cs typeface="宋体" panose="02010600030101010101" pitchFamily="2" charset="-122"/>
              </a:rPr>
              <a:t>》</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84480" y="91440"/>
            <a:ext cx="8676005" cy="5725160"/>
          </a:xfrm>
        </p:spPr>
        <p:txBody>
          <a:bodyPr>
            <a:normAutofit fontScale="35000"/>
          </a:bodyPr>
          <a:p>
            <a:pPr marL="36195" marR="0" lvl="0" indent="0" algn="l" defTabSz="914400" rtl="0">
              <a:lnSpc>
                <a:spcPct val="100000"/>
              </a:lnSpc>
              <a:spcBef>
                <a:spcPts val="0"/>
              </a:spcBef>
              <a:spcAft>
                <a:spcPts val="0"/>
              </a:spcAft>
              <a:buClrTx/>
              <a:buSzTx/>
              <a:buFontTx/>
              <a:buNone/>
              <a:defRPr/>
            </a:pPr>
            <a:r>
              <a:rPr lang="en-US" altLang="zh-CN" sz="2000">
                <a:solidFill>
                  <a:schemeClr val="dk1"/>
                </a:solidFill>
                <a:effectLst/>
                <a:latin typeface="楷体" panose="02010609060101010101" charset="-122"/>
                <a:ea typeface="楷体" panose="02010609060101010101" charset="-122"/>
                <a:sym typeface="+mn-ea"/>
              </a:rPr>
              <a:t>        </a:t>
            </a:r>
            <a:r>
              <a:rPr altLang="zh-CN" sz="5145">
                <a:solidFill>
                  <a:schemeClr val="dk1"/>
                </a:solidFill>
                <a:effectLst/>
                <a:latin typeface="楷体" panose="02010609060101010101" charset="-122"/>
                <a:ea typeface="楷体" panose="02010609060101010101" charset="-122"/>
                <a:sym typeface="+mn-ea"/>
              </a:rPr>
              <a:t>必须完整理解和把握全面深化改革的总目标，这是两句话组成的一个整体，即完善和发展中国特色社会主义制度、推进国家治理体系和治理能力现代化。</a:t>
            </a:r>
            <a:endParaRPr lang="en-US" altLang="zh-CN" sz="5145" kern="1200" dirty="0">
              <a:solidFill>
                <a:schemeClr val="dk1"/>
              </a:solidFill>
              <a:effectLst/>
              <a:latin typeface="楷体" panose="02010609060101010101" charset="-122"/>
              <a:ea typeface="楷体" panose="02010609060101010101" charset="-122"/>
              <a:cs typeface="+mn-cs"/>
            </a:endParaRPr>
          </a:p>
          <a:p>
            <a:pPr marL="36195" marR="0" lvl="0" indent="0" algn="l" defTabSz="914400" rtl="0">
              <a:lnSpc>
                <a:spcPct val="100000"/>
              </a:lnSpc>
              <a:spcBef>
                <a:spcPts val="0"/>
              </a:spcBef>
              <a:spcAft>
                <a:spcPts val="0"/>
              </a:spcAft>
              <a:buClrTx/>
              <a:buSzTx/>
              <a:buFontTx/>
              <a:buNone/>
              <a:defRPr/>
            </a:pPr>
            <a:r>
              <a:rPr altLang="zh-CN" sz="5145" b="1">
                <a:solidFill>
                  <a:srgbClr val="FF0000"/>
                </a:solidFill>
                <a:effectLst/>
                <a:latin typeface="楷体" panose="02010609060101010101" charset="-122"/>
                <a:ea typeface="楷体" panose="02010609060101010101" charset="-122"/>
                <a:sym typeface="+mn-ea"/>
              </a:rPr>
              <a:t>    前一句，规定了根本方向，</a:t>
            </a:r>
            <a:r>
              <a:rPr altLang="zh-CN" sz="5145">
                <a:solidFill>
                  <a:schemeClr val="dk1"/>
                </a:solidFill>
                <a:effectLst/>
                <a:latin typeface="楷体" panose="02010609060101010101" charset="-122"/>
                <a:ea typeface="楷体" panose="02010609060101010101" charset="-122"/>
                <a:sym typeface="+mn-ea"/>
              </a:rPr>
              <a:t>我们的方向就是中国特色社会主义道路，而不是其他什么道路。</a:t>
            </a:r>
            <a:r>
              <a:rPr altLang="zh-CN" sz="5145" b="1">
                <a:solidFill>
                  <a:srgbClr val="FF0000"/>
                </a:solidFill>
                <a:effectLst/>
                <a:latin typeface="楷体" panose="02010609060101010101" charset="-122"/>
                <a:ea typeface="楷体" panose="02010609060101010101" charset="-122"/>
                <a:sym typeface="+mn-ea"/>
              </a:rPr>
              <a:t>后一句，规定了</a:t>
            </a:r>
            <a:r>
              <a:rPr altLang="zh-CN" sz="5145">
                <a:solidFill>
                  <a:schemeClr val="dk1"/>
                </a:solidFill>
                <a:effectLst/>
                <a:latin typeface="楷体" panose="02010609060101010101" charset="-122"/>
                <a:ea typeface="楷体" panose="02010609060101010101" charset="-122"/>
                <a:sym typeface="+mn-ea"/>
              </a:rPr>
              <a:t>在根本方向指引下完善和发展中国特色社会主义制度的</a:t>
            </a:r>
            <a:r>
              <a:rPr altLang="zh-CN" sz="5145" b="1">
                <a:solidFill>
                  <a:srgbClr val="FF0000"/>
                </a:solidFill>
                <a:effectLst/>
                <a:latin typeface="楷体" panose="02010609060101010101" charset="-122"/>
                <a:ea typeface="楷体" panose="02010609060101010101" charset="-122"/>
                <a:sym typeface="+mn-ea"/>
              </a:rPr>
              <a:t>鲜明指向</a:t>
            </a:r>
            <a:r>
              <a:rPr altLang="zh-CN" sz="5145">
                <a:solidFill>
                  <a:srgbClr val="FF0000"/>
                </a:solidFill>
                <a:effectLst/>
                <a:latin typeface="楷体" panose="02010609060101010101" charset="-122"/>
                <a:ea typeface="楷体" panose="02010609060101010101" charset="-122"/>
                <a:sym typeface="+mn-ea"/>
              </a:rPr>
              <a:t>。</a:t>
            </a:r>
            <a:r>
              <a:rPr altLang="zh-CN" sz="5145" b="1">
                <a:solidFill>
                  <a:srgbClr val="FF0000"/>
                </a:solidFill>
                <a:effectLst/>
                <a:latin typeface="楷体" panose="02010609060101010101" charset="-122"/>
                <a:ea typeface="楷体" panose="02010609060101010101" charset="-122"/>
                <a:sym typeface="+mn-ea"/>
              </a:rPr>
              <a:t>两句话都讲，才是完整的。</a:t>
            </a:r>
            <a:r>
              <a:rPr altLang="zh-CN" sz="5145">
                <a:solidFill>
                  <a:schemeClr val="tx1"/>
                </a:solidFill>
                <a:effectLst/>
                <a:latin typeface="楷体" panose="02010609060101010101" charset="-122"/>
                <a:ea typeface="楷体" panose="02010609060101010101" charset="-122"/>
                <a:sym typeface="+mn-ea"/>
              </a:rPr>
              <a:t>只讲第二句，不讲第一句，那是不完整、不全面的。</a:t>
            </a:r>
            <a:endParaRPr lang="zh-CN" altLang="zh-CN" sz="5145" kern="1200" dirty="0">
              <a:solidFill>
                <a:schemeClr val="tx1"/>
              </a:solidFill>
              <a:effectLst/>
              <a:latin typeface="楷体" panose="02010609060101010101" charset="-122"/>
              <a:ea typeface="楷体" panose="02010609060101010101" charset="-122"/>
              <a:cs typeface="+mn-cs"/>
            </a:endParaRPr>
          </a:p>
          <a:p>
            <a:pPr marL="36195" marR="0" lvl="0" indent="0" algn="l" rtl="0">
              <a:lnSpc>
                <a:spcPct val="100000"/>
              </a:lnSpc>
              <a:spcAft>
                <a:spcPts val="0"/>
              </a:spcAft>
              <a:buNone/>
            </a:pPr>
            <a:r>
              <a:rPr lang="en-US" altLang="zh-CN" sz="5145">
                <a:solidFill>
                  <a:schemeClr val="dk1"/>
                </a:solidFill>
                <a:effectLst/>
                <a:latin typeface="宋体" panose="02010600030101010101" pitchFamily="2" charset="-122"/>
                <a:ea typeface="宋体" panose="02010600030101010101" pitchFamily="2" charset="-122"/>
                <a:sym typeface="+mn-ea"/>
              </a:rPr>
              <a:t>   </a:t>
            </a:r>
            <a:r>
              <a:rPr lang="en-US" altLang="zh-CN" sz="5145">
                <a:solidFill>
                  <a:schemeClr val="tx1"/>
                </a:solidFill>
                <a:effectLst/>
                <a:latin typeface="宋体" panose="02010600030101010101" pitchFamily="2" charset="-122"/>
                <a:ea typeface="宋体" panose="02010600030101010101" pitchFamily="2" charset="-122"/>
                <a:sym typeface="+mn-ea"/>
              </a:rPr>
              <a:t> ——2014</a:t>
            </a:r>
            <a:r>
              <a:rPr altLang="zh-CN" sz="5145">
                <a:solidFill>
                  <a:schemeClr val="tx1"/>
                </a:solidFill>
                <a:effectLst/>
                <a:latin typeface="宋体" panose="02010600030101010101" pitchFamily="2" charset="-122"/>
                <a:ea typeface="宋体" panose="02010600030101010101" pitchFamily="2" charset="-122"/>
                <a:sym typeface="+mn-ea"/>
              </a:rPr>
              <a:t>年</a:t>
            </a:r>
            <a:r>
              <a:rPr lang="en-US" altLang="zh-CN" sz="5145">
                <a:solidFill>
                  <a:schemeClr val="tx1"/>
                </a:solidFill>
                <a:effectLst/>
                <a:latin typeface="宋体" panose="02010600030101010101" pitchFamily="2" charset="-122"/>
                <a:ea typeface="宋体" panose="02010600030101010101" pitchFamily="2" charset="-122"/>
                <a:sym typeface="+mn-ea"/>
              </a:rPr>
              <a:t>2</a:t>
            </a:r>
            <a:r>
              <a:rPr altLang="zh-CN" sz="5145">
                <a:solidFill>
                  <a:schemeClr val="tx1"/>
                </a:solidFill>
                <a:effectLst/>
                <a:latin typeface="宋体" panose="02010600030101010101" pitchFamily="2" charset="-122"/>
                <a:ea typeface="宋体" panose="02010600030101010101" pitchFamily="2" charset="-122"/>
                <a:sym typeface="+mn-ea"/>
              </a:rPr>
              <a:t>月</a:t>
            </a:r>
            <a:r>
              <a:rPr lang="en-US" altLang="zh-CN" sz="5145">
                <a:solidFill>
                  <a:schemeClr val="tx1"/>
                </a:solidFill>
                <a:effectLst/>
                <a:latin typeface="宋体" panose="02010600030101010101" pitchFamily="2" charset="-122"/>
                <a:ea typeface="宋体" panose="02010600030101010101" pitchFamily="2" charset="-122"/>
                <a:sym typeface="+mn-ea"/>
              </a:rPr>
              <a:t>17</a:t>
            </a:r>
            <a:r>
              <a:rPr altLang="zh-CN" sz="5145">
                <a:solidFill>
                  <a:schemeClr val="tx1"/>
                </a:solidFill>
                <a:effectLst/>
                <a:latin typeface="宋体" panose="02010600030101010101" pitchFamily="2" charset="-122"/>
                <a:ea typeface="宋体" panose="02010600030101010101" pitchFamily="2" charset="-122"/>
                <a:sym typeface="+mn-ea"/>
              </a:rPr>
              <a:t>日 习近平 在省部级主要领导干部学习贯彻十八届三中全会精神全面深化改革专题研讨班上的讲话</a:t>
            </a:r>
            <a:endParaRPr altLang="zh-CN" sz="5145">
              <a:solidFill>
                <a:schemeClr val="tx1"/>
              </a:solidFill>
              <a:effectLst/>
              <a:latin typeface="宋体" panose="02010600030101010101" pitchFamily="2" charset="-122"/>
              <a:ea typeface="宋体" panose="02010600030101010101" pitchFamily="2" charset="-122"/>
              <a:sym typeface="+mn-ea"/>
            </a:endParaRPr>
          </a:p>
          <a:p>
            <a:pPr marL="36195" marR="0" lvl="0" indent="0" algn="l" rtl="0">
              <a:lnSpc>
                <a:spcPct val="100000"/>
              </a:lnSpc>
              <a:spcAft>
                <a:spcPts val="0"/>
              </a:spcAft>
              <a:buNone/>
            </a:pPr>
            <a:endParaRPr altLang="zh-CN" sz="4855">
              <a:solidFill>
                <a:schemeClr val="tx1"/>
              </a:solidFill>
              <a:effectLst/>
              <a:latin typeface="宋体" panose="02010600030101010101" pitchFamily="2" charset="-122"/>
              <a:ea typeface="宋体" panose="02010600030101010101" pitchFamily="2" charset="-122"/>
              <a:sym typeface="+mn-ea"/>
            </a:endParaRPr>
          </a:p>
          <a:p>
            <a:pPr marL="36195" marR="0" lvl="0" indent="0" algn="l" rtl="0">
              <a:lnSpc>
                <a:spcPct val="100000"/>
              </a:lnSpc>
              <a:spcAft>
                <a:spcPts val="0"/>
              </a:spcAft>
              <a:buNone/>
            </a:pPr>
            <a:endParaRPr lang="zh-CN" altLang="zh-CN" sz="4855" kern="1200" dirty="0">
              <a:solidFill>
                <a:schemeClr val="tx1"/>
              </a:solidFill>
              <a:effectLst/>
              <a:latin typeface="宋体" panose="02010600030101010101" pitchFamily="2" charset="-122"/>
              <a:ea typeface="宋体" panose="02010600030101010101" pitchFamily="2" charset="-122"/>
              <a:cs typeface="+mn-cs"/>
            </a:endParaRPr>
          </a:p>
          <a:p>
            <a:pPr marL="36195" marR="0" lvl="0" indent="0" algn="l" rtl="0">
              <a:lnSpc>
                <a:spcPct val="100000"/>
              </a:lnSpc>
              <a:spcAft>
                <a:spcPts val="0"/>
              </a:spcAft>
              <a:buNone/>
            </a:pPr>
            <a:r>
              <a:rPr lang="zh-CN" altLang="en-US" sz="4855">
                <a:solidFill>
                  <a:schemeClr val="tx1"/>
                </a:solidFill>
                <a:latin typeface="楷体" panose="02010609060101010101" charset="-122"/>
                <a:ea typeface="楷体" panose="02010609060101010101" charset="-122"/>
                <a:cs typeface="楷体" panose="02010609060101010101" charset="-122"/>
              </a:rPr>
              <a:t>    </a:t>
            </a:r>
            <a:r>
              <a:rPr lang="zh-CN" altLang="en-US" sz="5145">
                <a:solidFill>
                  <a:schemeClr val="tx1"/>
                </a:solidFill>
                <a:latin typeface="楷体" panose="02010609060101010101" charset="-122"/>
                <a:ea typeface="楷体" panose="02010609060101010101" charset="-122"/>
                <a:cs typeface="楷体" panose="02010609060101010101" charset="-122"/>
              </a:rPr>
              <a:t>中国特色社会主义制度更加完善，国家治理体系和治理能力现代化水平明显提高，全社会发展活力和创新活力明显增强。</a:t>
            </a:r>
            <a:endParaRPr lang="zh-CN" altLang="en-US" sz="5145">
              <a:solidFill>
                <a:schemeClr val="tx1"/>
              </a:solidFill>
              <a:latin typeface="楷体" panose="02010609060101010101" charset="-122"/>
              <a:ea typeface="楷体" panose="02010609060101010101" charset="-122"/>
              <a:cs typeface="楷体" panose="02010609060101010101" charset="-122"/>
            </a:endParaRPr>
          </a:p>
          <a:p>
            <a:pPr marL="36195" marR="0" lvl="0" indent="0" algn="l" rtl="0">
              <a:lnSpc>
                <a:spcPct val="100000"/>
              </a:lnSpc>
              <a:spcAft>
                <a:spcPts val="0"/>
              </a:spcAft>
              <a:buNone/>
            </a:pPr>
            <a:r>
              <a:rPr lang="zh-CN" altLang="en-US" sz="5145">
                <a:solidFill>
                  <a:schemeClr val="tx1"/>
                </a:solidFill>
                <a:latin typeface="楷体" panose="02010609060101010101" charset="-122"/>
                <a:ea typeface="楷体" panose="02010609060101010101" charset="-122"/>
                <a:cs typeface="楷体" panose="02010609060101010101" charset="-122"/>
              </a:rPr>
              <a:t>    明确</a:t>
            </a:r>
            <a:r>
              <a:rPr lang="zh-CN" altLang="en-US" sz="5145" b="1">
                <a:solidFill>
                  <a:srgbClr val="FF0000"/>
                </a:solidFill>
                <a:latin typeface="楷体" panose="02010609060101010101" charset="-122"/>
                <a:ea typeface="楷体" panose="02010609060101010101" charset="-122"/>
                <a:cs typeface="楷体" panose="02010609060101010101" charset="-122"/>
              </a:rPr>
              <a:t>全面深化改革总目标是完善和发展中国特色社会主义制度、推进国家治理体系和治理能力现代化</a:t>
            </a:r>
            <a:r>
              <a:rPr lang="zh-CN" altLang="en-US" sz="5145">
                <a:solidFill>
                  <a:schemeClr val="tx1"/>
                </a:solidFill>
                <a:latin typeface="楷体" panose="02010609060101010101" charset="-122"/>
                <a:ea typeface="楷体" panose="02010609060101010101" charset="-122"/>
                <a:cs typeface="楷体" panose="02010609060101010101" charset="-122"/>
              </a:rPr>
              <a:t>。</a:t>
            </a:r>
            <a:r>
              <a:rPr sz="5145">
                <a:solidFill>
                  <a:schemeClr val="tx1"/>
                </a:solidFill>
                <a:latin typeface="楷体" panose="02010609060101010101" charset="-122"/>
                <a:ea typeface="楷体" panose="02010609060101010101" charset="-122"/>
                <a:cs typeface="楷体" panose="02010609060101010101" charset="-122"/>
                <a:sym typeface="+mn-ea"/>
              </a:rPr>
              <a:t>…</a:t>
            </a:r>
            <a:endParaRPr lang="zh-CN" altLang="en-US" sz="5145">
              <a:solidFill>
                <a:schemeClr val="tx1"/>
              </a:solidFill>
              <a:latin typeface="楷体" panose="02010609060101010101" charset="-122"/>
              <a:ea typeface="楷体" panose="02010609060101010101" charset="-122"/>
              <a:cs typeface="楷体" panose="02010609060101010101" charset="-122"/>
            </a:endParaRPr>
          </a:p>
          <a:p>
            <a:pPr marL="36195" marR="0" lvl="0" indent="0" algn="l" rtl="0">
              <a:lnSpc>
                <a:spcPct val="100000"/>
              </a:lnSpc>
              <a:spcAft>
                <a:spcPts val="0"/>
              </a:spcAft>
              <a:buNone/>
            </a:pPr>
            <a:r>
              <a:rPr sz="5145">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5145">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sz="5145">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2017年10月27日 </a:t>
            </a:r>
            <a:r>
              <a:rPr lang="zh-CN" altLang="en-US" sz="5145">
                <a:solidFill>
                  <a:schemeClr val="tx1"/>
                </a:solidFill>
                <a:latin typeface="宋体" panose="02010600030101010101" pitchFamily="2" charset="-122"/>
                <a:ea typeface="宋体" panose="02010600030101010101" pitchFamily="2" charset="-122"/>
                <a:cs typeface="宋体" panose="02010600030101010101" pitchFamily="2" charset="-122"/>
              </a:rPr>
              <a:t>习近平 </a:t>
            </a:r>
            <a:r>
              <a:rPr sz="5145">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在中国共产党第十九次全国代表大会上的报告《</a:t>
            </a:r>
            <a:r>
              <a:rPr lang="zh-CN" altLang="en-US" sz="5145">
                <a:solidFill>
                  <a:schemeClr val="tx1"/>
                </a:solidFill>
                <a:latin typeface="宋体" panose="02010600030101010101" pitchFamily="2" charset="-122"/>
                <a:ea typeface="宋体" panose="02010600030101010101" pitchFamily="2" charset="-122"/>
                <a:cs typeface="宋体" panose="02010600030101010101" pitchFamily="2" charset="-122"/>
              </a:rPr>
              <a:t>决胜全面建成小康社会 夺取新时代中国特色社会主义伟大胜利》</a:t>
            </a:r>
            <a:endParaRPr lang="zh-CN" altLang="en-US" sz="5145">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1450" y="704850"/>
            <a:ext cx="5962650" cy="4042410"/>
          </a:xfrm>
        </p:spPr>
        <p:txBody>
          <a:bodyPr>
            <a:normAutofit lnSpcReduction="10000"/>
          </a:bodyPr>
          <a:p>
            <a:pPr>
              <a:lnSpc>
                <a:spcPct val="100000"/>
              </a:lnSpc>
              <a:spcAft>
                <a:spcPts val="0"/>
              </a:spcAft>
            </a:pPr>
            <a:r>
              <a:rPr altLang="zh-CN" sz="2400" b="1">
                <a:solidFill>
                  <a:srgbClr val="0070C0"/>
                </a:solidFill>
                <a:latin typeface="楷体" panose="02010609060101010101" charset="-122"/>
                <a:ea typeface="楷体" panose="02010609060101010101" charset="-122"/>
                <a:sym typeface="+mn-ea"/>
              </a:rPr>
              <a:t>中国特色社会主义制度是</a:t>
            </a:r>
            <a:r>
              <a:rPr altLang="zh-CN" sz="2400">
                <a:latin typeface="楷体" panose="02010609060101010101" charset="-122"/>
                <a:ea typeface="楷体" panose="02010609060101010101" charset="-122"/>
                <a:sym typeface="+mn-ea"/>
              </a:rPr>
              <a:t>党和人民在长期实践探索中形成的</a:t>
            </a:r>
            <a:r>
              <a:rPr altLang="zh-CN" sz="2400" b="1">
                <a:solidFill>
                  <a:srgbClr val="FF0000"/>
                </a:solidFill>
                <a:latin typeface="楷体" panose="02010609060101010101" charset="-122"/>
                <a:ea typeface="楷体" panose="02010609060101010101" charset="-122"/>
                <a:sym typeface="+mn-ea"/>
              </a:rPr>
              <a:t>科学制度体系</a:t>
            </a:r>
            <a:r>
              <a:rPr altLang="zh-CN" sz="2400">
                <a:latin typeface="楷体" panose="02010609060101010101" charset="-122"/>
                <a:ea typeface="楷体" panose="02010609060101010101" charset="-122"/>
                <a:sym typeface="+mn-ea"/>
              </a:rPr>
              <a:t>，</a:t>
            </a:r>
            <a:endParaRPr lang="zh-CN" altLang="zh-CN" sz="2400" dirty="0">
              <a:latin typeface="楷体" panose="02010609060101010101" charset="-122"/>
              <a:ea typeface="楷体" panose="02010609060101010101" charset="-122"/>
            </a:endParaRPr>
          </a:p>
          <a:p>
            <a:pPr>
              <a:lnSpc>
                <a:spcPct val="100000"/>
              </a:lnSpc>
              <a:spcAft>
                <a:spcPts val="0"/>
              </a:spcAft>
            </a:pPr>
            <a:r>
              <a:rPr altLang="zh-CN" sz="2400">
                <a:latin typeface="楷体" panose="02010609060101010101" charset="-122"/>
                <a:ea typeface="楷体" panose="02010609060101010101" charset="-122"/>
                <a:sym typeface="+mn-ea"/>
              </a:rPr>
              <a:t>我国国家治理一切工作和活动都</a:t>
            </a:r>
            <a:r>
              <a:rPr altLang="zh-CN" sz="2400" b="1">
                <a:solidFill>
                  <a:srgbClr val="FF0000"/>
                </a:solidFill>
                <a:latin typeface="楷体" panose="02010609060101010101" charset="-122"/>
                <a:ea typeface="楷体" panose="02010609060101010101" charset="-122"/>
                <a:sym typeface="+mn-ea"/>
              </a:rPr>
              <a:t>依照中国特色社会主义制度展开</a:t>
            </a:r>
            <a:r>
              <a:rPr altLang="zh-CN" sz="2400">
                <a:latin typeface="楷体" panose="02010609060101010101" charset="-122"/>
                <a:ea typeface="楷体" panose="02010609060101010101" charset="-122"/>
                <a:sym typeface="+mn-ea"/>
              </a:rPr>
              <a:t>，</a:t>
            </a:r>
            <a:endParaRPr lang="zh-CN" altLang="zh-CN" sz="2400" dirty="0">
              <a:latin typeface="楷体" panose="02010609060101010101" charset="-122"/>
              <a:ea typeface="楷体" panose="02010609060101010101" charset="-122"/>
            </a:endParaRPr>
          </a:p>
          <a:p>
            <a:pPr>
              <a:lnSpc>
                <a:spcPct val="100000"/>
              </a:lnSpc>
              <a:spcAft>
                <a:spcPts val="0"/>
              </a:spcAft>
            </a:pPr>
            <a:r>
              <a:rPr altLang="zh-CN" sz="2400" b="1">
                <a:solidFill>
                  <a:srgbClr val="0070C0"/>
                </a:solidFill>
                <a:latin typeface="楷体" panose="02010609060101010101" charset="-122"/>
                <a:ea typeface="楷体" panose="02010609060101010101" charset="-122"/>
                <a:sym typeface="+mn-ea"/>
              </a:rPr>
              <a:t>我国国家治理体系和治理能力是</a:t>
            </a:r>
            <a:r>
              <a:rPr altLang="zh-CN" sz="2400">
                <a:latin typeface="楷体" panose="02010609060101010101" charset="-122"/>
                <a:ea typeface="楷体" panose="02010609060101010101" charset="-122"/>
                <a:sym typeface="+mn-ea"/>
              </a:rPr>
              <a:t>中国特色社会主义</a:t>
            </a:r>
            <a:r>
              <a:rPr altLang="zh-CN" sz="2400" b="1">
                <a:solidFill>
                  <a:srgbClr val="FF0000"/>
                </a:solidFill>
                <a:latin typeface="楷体" panose="02010609060101010101" charset="-122"/>
                <a:ea typeface="楷体" panose="02010609060101010101" charset="-122"/>
                <a:sym typeface="+mn-ea"/>
              </a:rPr>
              <a:t>制度及其执行能力的集中体现</a:t>
            </a:r>
            <a:r>
              <a:rPr altLang="zh-CN" sz="2400">
                <a:latin typeface="楷体" panose="02010609060101010101" charset="-122"/>
                <a:ea typeface="楷体" panose="02010609060101010101" charset="-122"/>
                <a:sym typeface="+mn-ea"/>
              </a:rPr>
              <a:t>。</a:t>
            </a:r>
            <a:endParaRPr altLang="zh-CN" sz="2400">
              <a:latin typeface="楷体" panose="02010609060101010101" charset="-122"/>
              <a:ea typeface="楷体" panose="02010609060101010101" charset="-122"/>
              <a:sym typeface="+mn-ea"/>
            </a:endParaRPr>
          </a:p>
          <a:p>
            <a:pPr marL="0" indent="0">
              <a:lnSpc>
                <a:spcPct val="100000"/>
              </a:lnSpc>
              <a:spcAft>
                <a:spcPts val="0"/>
              </a:spcAft>
              <a:buNone/>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201</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9</a:t>
            </a:r>
            <a:r>
              <a:rPr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年10月</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31</a:t>
            </a:r>
            <a:r>
              <a:rPr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日</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中共中央关于坚持和完善中国特色社会主义制度、推进国家治理体系和治理能力现代化若干重大问题的决定</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spcAft>
                <a:spcPts val="0"/>
              </a:spcAft>
              <a:buNone/>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zh-CN" dirty="0">
              <a:latin typeface="楷体" panose="02010609060101010101" charset="-122"/>
              <a:ea typeface="楷体" panose="02010609060101010101" charset="-122"/>
            </a:endParaRPr>
          </a:p>
          <a:p>
            <a:endParaRPr lang="zh-CN" alt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05220" y="704850"/>
            <a:ext cx="2938780" cy="3274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807" y="-37"/>
            <a:ext cx="6368144" cy="4894652"/>
          </a:xfrm>
        </p:spPr>
        <p:txBody>
          <a:bodyPr>
            <a:normAutofit/>
          </a:bodyPr>
          <a:lstStyle/>
          <a:p>
            <a:pPr marL="0" indent="0">
              <a:lnSpc>
                <a:spcPct val="110000"/>
              </a:lnSpc>
              <a:buNone/>
            </a:pPr>
            <a:r>
              <a:rPr lang="zh-CN" altLang="en-US" sz="2400" dirty="0">
                <a:latin typeface="+mn-ea"/>
              </a:rPr>
              <a:t>（二）关于中国特色社会主义制度</a:t>
            </a:r>
            <a:endParaRPr lang="en-US" altLang="zh-CN" sz="2400" dirty="0">
              <a:latin typeface="楷体" panose="02010609060101010101" charset="-122"/>
              <a:ea typeface="楷体" panose="02010609060101010101" charset="-122"/>
            </a:endParaRPr>
          </a:p>
          <a:p>
            <a:pPr marL="0" indent="0">
              <a:buNone/>
            </a:pPr>
            <a:endParaRPr lang="zh-CN" altLang="en-US" sz="2400" dirty="0"/>
          </a:p>
        </p:txBody>
      </p:sp>
      <p:sp>
        <p:nvSpPr>
          <p:cNvPr id="2" name="灯片编号占位符 1"/>
          <p:cNvSpPr>
            <a:spLocks noGrp="1"/>
          </p:cNvSpPr>
          <p:nvPr>
            <p:ph type="sldNum" sz="quarter" idx="12"/>
          </p:nvPr>
        </p:nvSpPr>
        <p:spPr/>
        <p:txBody>
          <a:bodyPr/>
          <a:lstStyle/>
          <a:p>
            <a:fld id="{5FB80B2A-1BD5-4BE5-9257-626C560CA27D}" type="slidenum">
              <a:rPr lang="zh-CN" altLang="en-US" sz="675" smtClean="0"/>
            </a:fld>
            <a:endParaRPr lang="zh-CN" altLang="en-US" sz="675"/>
          </a:p>
        </p:txBody>
      </p:sp>
      <p:sp>
        <p:nvSpPr>
          <p:cNvPr id="5" name="文本框 4"/>
          <p:cNvSpPr txBox="1"/>
          <p:nvPr/>
        </p:nvSpPr>
        <p:spPr>
          <a:xfrm>
            <a:off x="345440" y="688340"/>
            <a:ext cx="2854960" cy="460375"/>
          </a:xfrm>
          <a:prstGeom prst="rect">
            <a:avLst/>
          </a:prstGeom>
          <a:noFill/>
        </p:spPr>
        <p:txBody>
          <a:bodyPr wrap="square" rtlCol="0">
            <a:spAutoFit/>
          </a:bodyPr>
          <a:p>
            <a:r>
              <a:rPr lang="en-US" altLang="zh-CN" sz="2400"/>
              <a:t>1</a:t>
            </a:r>
            <a:r>
              <a:rPr lang="zh-CN" altLang="en-US" sz="2400"/>
              <a:t>、</a:t>
            </a:r>
            <a:r>
              <a:rPr lang="zh-CN" altLang="en-US" sz="2400"/>
              <a:t>是什么</a:t>
            </a:r>
            <a:endParaRPr lang="zh-CN" altLang="en-US" sz="2400"/>
          </a:p>
        </p:txBody>
      </p:sp>
      <p:sp>
        <p:nvSpPr>
          <p:cNvPr id="11" name="矩形 10"/>
          <p:cNvSpPr/>
          <p:nvPr/>
        </p:nvSpPr>
        <p:spPr>
          <a:xfrm>
            <a:off x="254635" y="1398270"/>
            <a:ext cx="3791585" cy="3009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内容占位符 2"/>
          <p:cNvSpPr>
            <a:spLocks noGrp="1"/>
          </p:cNvSpPr>
          <p:nvPr/>
        </p:nvSpPr>
        <p:spPr>
          <a:xfrm>
            <a:off x="254000" y="1398270"/>
            <a:ext cx="3853180" cy="4101465"/>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00000"/>
              </a:lnSpc>
              <a:spcBef>
                <a:spcPts val="0"/>
              </a:spcBef>
            </a:pPr>
            <a:r>
              <a:rPr lang="zh-CN" altLang="en-US" b="1" dirty="0">
                <a:latin typeface="楷体" panose="02010609060101010101" charset="-122"/>
                <a:ea typeface="楷体" panose="02010609060101010101" charset="-122"/>
              </a:rPr>
              <a:t>旧教材</a:t>
            </a:r>
            <a:r>
              <a:rPr lang="en-US" altLang="zh-CN" b="1" dirty="0">
                <a:latin typeface="楷体" panose="02010609060101010101" charset="-122"/>
                <a:ea typeface="楷体" panose="02010609060101010101" charset="-122"/>
              </a:rPr>
              <a:t>《</a:t>
            </a:r>
            <a:r>
              <a:rPr lang="zh-CN" altLang="en-US" b="1" dirty="0">
                <a:latin typeface="楷体" panose="02010609060101010101" charset="-122"/>
                <a:ea typeface="楷体" panose="02010609060101010101" charset="-122"/>
              </a:rPr>
              <a:t>政治生活</a:t>
            </a:r>
            <a:r>
              <a:rPr lang="en-US" altLang="zh-CN" b="1" dirty="0">
                <a:latin typeface="楷体" panose="02010609060101010101" charset="-122"/>
                <a:ea typeface="楷体" panose="02010609060101010101" charset="-122"/>
              </a:rPr>
              <a:t>》</a:t>
            </a:r>
            <a:r>
              <a:rPr lang="zh-CN" altLang="en-US" b="1" dirty="0">
                <a:latin typeface="楷体" panose="02010609060101010101" charset="-122"/>
                <a:ea typeface="楷体" panose="02010609060101010101" charset="-122"/>
              </a:rPr>
              <a:t>（</a:t>
            </a:r>
            <a:r>
              <a:rPr lang="en-US" altLang="zh-CN" b="1" dirty="0">
                <a:latin typeface="楷体" panose="02010609060101010101" charset="-122"/>
                <a:ea typeface="楷体" panose="02010609060101010101" charset="-122"/>
              </a:rPr>
              <a:t>2018</a:t>
            </a:r>
            <a:r>
              <a:rPr lang="zh-CN" altLang="en-US" b="1" dirty="0">
                <a:latin typeface="楷体" panose="02010609060101010101" charset="-122"/>
                <a:ea typeface="楷体" panose="02010609060101010101" charset="-122"/>
              </a:rPr>
              <a:t>年</a:t>
            </a:r>
            <a:r>
              <a:rPr lang="en-US" altLang="zh-CN" b="1" dirty="0">
                <a:latin typeface="楷体" panose="02010609060101010101" charset="-122"/>
                <a:ea typeface="楷体" panose="02010609060101010101" charset="-122"/>
              </a:rPr>
              <a:t>4</a:t>
            </a:r>
            <a:r>
              <a:rPr lang="zh-CN" altLang="en-US" b="1" dirty="0">
                <a:latin typeface="楷体" panose="02010609060101010101" charset="-122"/>
                <a:ea typeface="楷体" panose="02010609060101010101" charset="-122"/>
              </a:rPr>
              <a:t>月版）</a:t>
            </a:r>
            <a:r>
              <a:rPr lang="en-US" altLang="zh-CN" b="1" dirty="0">
                <a:latin typeface="楷体" panose="02010609060101010101" charset="-122"/>
                <a:ea typeface="楷体" panose="02010609060101010101" charset="-122"/>
              </a:rPr>
              <a:t>P84</a:t>
            </a:r>
            <a:r>
              <a:rPr lang="zh-CN" altLang="en-US" b="1" dirty="0">
                <a:latin typeface="楷体" panose="02010609060101010101" charset="-122"/>
                <a:ea typeface="楷体" panose="02010609060101010101" charset="-122"/>
              </a:rPr>
              <a:t>：</a:t>
            </a:r>
            <a:endParaRPr lang="zh-CN" altLang="en-US" b="1" dirty="0">
              <a:latin typeface="楷体" panose="02010609060101010101" charset="-122"/>
              <a:ea typeface="楷体" panose="02010609060101010101" charset="-122"/>
            </a:endParaRPr>
          </a:p>
          <a:p>
            <a:pPr marL="0" indent="0">
              <a:lnSpc>
                <a:spcPct val="100000"/>
              </a:lnSpc>
              <a:spcBef>
                <a:spcPts val="0"/>
              </a:spcBef>
              <a:buNone/>
            </a:pPr>
            <a:endParaRPr lang="en-US" altLang="zh-CN" b="1" dirty="0">
              <a:latin typeface="楷体" panose="02010609060101010101" charset="-122"/>
              <a:ea typeface="楷体" panose="02010609060101010101" charset="-122"/>
            </a:endParaRPr>
          </a:p>
          <a:p>
            <a:pPr marL="0" indent="0">
              <a:lnSpc>
                <a:spcPct val="100000"/>
              </a:lnSpc>
              <a:spcBef>
                <a:spcPts val="0"/>
              </a:spcBef>
              <a:buNone/>
            </a:pPr>
            <a:r>
              <a:rPr lang="zh-CN" altLang="en-US" b="1" dirty="0">
                <a:gradFill>
                  <a:gsLst>
                    <a:gs pos="0">
                      <a:srgbClr val="007BD3"/>
                    </a:gs>
                    <a:gs pos="100000">
                      <a:srgbClr val="034373"/>
                    </a:gs>
                  </a:gsLst>
                  <a:lin scaled="0"/>
                </a:gradFill>
                <a:latin typeface="楷体" panose="02010609060101010101" charset="-122"/>
                <a:ea typeface="楷体" panose="02010609060101010101" charset="-122"/>
              </a:rPr>
              <a:t>中国特色社会主义制度</a:t>
            </a:r>
            <a:r>
              <a:rPr lang="zh-CN" altLang="en-US" dirty="0">
                <a:latin typeface="楷体" panose="02010609060101010101" charset="-122"/>
                <a:ea typeface="楷体" panose="02010609060101010101" charset="-122"/>
              </a:rPr>
              <a:t>，坚持把</a:t>
            </a:r>
            <a:r>
              <a:rPr lang="zh-CN" altLang="en-US" dirty="0">
                <a:solidFill>
                  <a:schemeClr val="tx1"/>
                </a:solidFill>
                <a:latin typeface="楷体" panose="02010609060101010101" charset="-122"/>
                <a:ea typeface="楷体" panose="02010609060101010101" charset="-122"/>
              </a:rPr>
              <a:t>根本</a:t>
            </a:r>
            <a:r>
              <a:rPr lang="zh-CN" altLang="en-US" b="1" dirty="0">
                <a:solidFill>
                  <a:srgbClr val="FF0000"/>
                </a:solidFill>
                <a:latin typeface="楷体" panose="02010609060101010101" charset="-122"/>
                <a:ea typeface="楷体" panose="02010609060101010101" charset="-122"/>
              </a:rPr>
              <a:t>政治</a:t>
            </a:r>
            <a:r>
              <a:rPr lang="zh-CN" altLang="en-US" dirty="0">
                <a:latin typeface="楷体" panose="02010609060101010101" charset="-122"/>
                <a:ea typeface="楷体" panose="02010609060101010101" charset="-122"/>
              </a:rPr>
              <a:t>制度、</a:t>
            </a:r>
            <a:r>
              <a:rPr lang="zh-CN" altLang="en-US" dirty="0">
                <a:solidFill>
                  <a:schemeClr val="tx1"/>
                </a:solidFill>
                <a:latin typeface="楷体" panose="02010609060101010101" charset="-122"/>
                <a:ea typeface="楷体" panose="02010609060101010101" charset="-122"/>
              </a:rPr>
              <a:t>基本</a:t>
            </a:r>
            <a:r>
              <a:rPr lang="zh-CN" altLang="en-US" b="1" dirty="0">
                <a:solidFill>
                  <a:srgbClr val="FF0000"/>
                </a:solidFill>
                <a:latin typeface="楷体" panose="02010609060101010101" charset="-122"/>
                <a:ea typeface="楷体" panose="02010609060101010101" charset="-122"/>
              </a:rPr>
              <a:t>政治</a:t>
            </a:r>
            <a:r>
              <a:rPr lang="zh-CN" altLang="en-US" dirty="0">
                <a:latin typeface="楷体" panose="02010609060101010101" charset="-122"/>
                <a:ea typeface="楷体" panose="02010609060101010101" charset="-122"/>
              </a:rPr>
              <a:t>制度同基本</a:t>
            </a:r>
            <a:r>
              <a:rPr lang="zh-CN" altLang="en-US" b="1" dirty="0">
                <a:solidFill>
                  <a:srgbClr val="FF0000"/>
                </a:solidFill>
                <a:latin typeface="楷体" panose="02010609060101010101" charset="-122"/>
                <a:ea typeface="楷体" panose="02010609060101010101" charset="-122"/>
              </a:rPr>
              <a:t>经济</a:t>
            </a:r>
            <a:r>
              <a:rPr lang="zh-CN" altLang="en-US" dirty="0">
                <a:latin typeface="楷体" panose="02010609060101010101" charset="-122"/>
                <a:ea typeface="楷体" panose="02010609060101010101" charset="-122"/>
              </a:rPr>
              <a:t>制度以及各方面</a:t>
            </a:r>
            <a:r>
              <a:rPr lang="zh-CN" altLang="en-US" b="1" dirty="0">
                <a:solidFill>
                  <a:srgbClr val="FF0000"/>
                </a:solidFill>
                <a:latin typeface="楷体" panose="02010609060101010101" charset="-122"/>
                <a:ea typeface="楷体" panose="02010609060101010101" charset="-122"/>
              </a:rPr>
              <a:t>体制机制</a:t>
            </a:r>
            <a:r>
              <a:rPr lang="zh-CN" altLang="en-US" dirty="0">
                <a:latin typeface="楷体" panose="02010609060101010101" charset="-122"/>
                <a:ea typeface="楷体" panose="02010609060101010101" charset="-122"/>
              </a:rPr>
              <a:t>等具体制度有机结合起来，坚持把</a:t>
            </a:r>
            <a:r>
              <a:rPr lang="zh-CN" altLang="en-US" dirty="0">
                <a:solidFill>
                  <a:srgbClr val="FF0000"/>
                </a:solidFill>
                <a:latin typeface="楷体" panose="02010609060101010101" charset="-122"/>
                <a:ea typeface="楷体" panose="02010609060101010101" charset="-122"/>
              </a:rPr>
              <a:t>国家层面</a:t>
            </a:r>
            <a:r>
              <a:rPr lang="zh-CN" altLang="en-US" dirty="0">
                <a:latin typeface="楷体" panose="02010609060101010101" charset="-122"/>
                <a:ea typeface="楷体" panose="02010609060101010101" charset="-122"/>
              </a:rPr>
              <a:t>的民主制度同</a:t>
            </a:r>
            <a:r>
              <a:rPr lang="zh-CN" altLang="en-US" dirty="0">
                <a:solidFill>
                  <a:srgbClr val="FF0000"/>
                </a:solidFill>
                <a:latin typeface="楷体" panose="02010609060101010101" charset="-122"/>
                <a:ea typeface="楷体" panose="02010609060101010101" charset="-122"/>
              </a:rPr>
              <a:t>基层</a:t>
            </a:r>
            <a:r>
              <a:rPr lang="zh-CN" altLang="en-US" dirty="0">
                <a:latin typeface="楷体" panose="02010609060101010101" charset="-122"/>
                <a:ea typeface="楷体" panose="02010609060101010101" charset="-122"/>
              </a:rPr>
              <a:t>民主制度有机结合起来，</a:t>
            </a:r>
            <a:r>
              <a:rPr lang="zh-CN" altLang="en-US" dirty="0">
                <a:latin typeface="Arial" panose="020B0604020202020204" pitchFamily="34" charset="0"/>
                <a:ea typeface="楷体" panose="02010609060101010101" charset="-122"/>
                <a:cs typeface="Arial" panose="020B0604020202020204" pitchFamily="34" charset="0"/>
              </a:rPr>
              <a:t>…</a:t>
            </a:r>
            <a:endParaRPr lang="en-US" altLang="zh-CN" dirty="0">
              <a:latin typeface="楷体" panose="02010609060101010101" charset="-122"/>
              <a:ea typeface="楷体" panose="02010609060101010101" charset="-122"/>
            </a:endParaRPr>
          </a:p>
          <a:p>
            <a:pPr marL="0" indent="0">
              <a:lnSpc>
                <a:spcPct val="100000"/>
              </a:lnSpc>
              <a:spcBef>
                <a:spcPts val="0"/>
              </a:spcBef>
              <a:buNone/>
            </a:pPr>
            <a:endParaRPr lang="zh-CN" altLang="en-US" dirty="0"/>
          </a:p>
        </p:txBody>
      </p:sp>
      <p:sp>
        <p:nvSpPr>
          <p:cNvPr id="9" name="内容占位符 2"/>
          <p:cNvSpPr txBox="1"/>
          <p:nvPr/>
        </p:nvSpPr>
        <p:spPr>
          <a:xfrm>
            <a:off x="4911090" y="763270"/>
            <a:ext cx="4232910" cy="473646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spcBef>
                <a:spcPts val="0"/>
              </a:spcBef>
            </a:pPr>
            <a:r>
              <a:rPr lang="zh-CN" altLang="en-US" b="1" dirty="0">
                <a:latin typeface="楷体" panose="02010609060101010101" charset="-122"/>
                <a:ea typeface="楷体" panose="02010609060101010101" charset="-122"/>
              </a:rPr>
              <a:t>新教材</a:t>
            </a:r>
            <a:r>
              <a:rPr lang="en-US" altLang="zh-CN" b="1" dirty="0">
                <a:latin typeface="楷体" panose="02010609060101010101" charset="-122"/>
                <a:ea typeface="楷体" panose="02010609060101010101" charset="-122"/>
              </a:rPr>
              <a:t>《</a:t>
            </a:r>
            <a:r>
              <a:rPr lang="zh-CN" altLang="en-US" b="1" dirty="0">
                <a:latin typeface="楷体" panose="02010609060101010101" charset="-122"/>
                <a:ea typeface="楷体" panose="02010609060101010101" charset="-122"/>
              </a:rPr>
              <a:t>中国特色社会主义</a:t>
            </a:r>
            <a:r>
              <a:rPr lang="en-US" altLang="zh-CN" b="1" dirty="0">
                <a:latin typeface="楷体" panose="02010609060101010101" charset="-122"/>
                <a:ea typeface="楷体" panose="02010609060101010101" charset="-122"/>
              </a:rPr>
              <a:t>》</a:t>
            </a:r>
            <a:r>
              <a:rPr lang="zh-CN" altLang="en-US" b="1" dirty="0">
                <a:latin typeface="楷体" panose="02010609060101010101" charset="-122"/>
                <a:ea typeface="楷体" panose="02010609060101010101" charset="-122"/>
              </a:rPr>
              <a:t>（</a:t>
            </a:r>
            <a:r>
              <a:rPr lang="en-US" altLang="zh-CN" b="1" dirty="0">
                <a:latin typeface="楷体" panose="02010609060101010101" charset="-122"/>
                <a:ea typeface="楷体" panose="02010609060101010101" charset="-122"/>
              </a:rPr>
              <a:t>2019</a:t>
            </a:r>
            <a:r>
              <a:rPr lang="zh-CN" altLang="en-US" b="1" dirty="0">
                <a:latin typeface="楷体" panose="02010609060101010101" charset="-122"/>
                <a:ea typeface="楷体" panose="02010609060101010101" charset="-122"/>
              </a:rPr>
              <a:t>年</a:t>
            </a:r>
            <a:r>
              <a:rPr lang="en-US" altLang="zh-CN" b="1" dirty="0">
                <a:latin typeface="楷体" panose="02010609060101010101" charset="-122"/>
                <a:ea typeface="楷体" panose="02010609060101010101" charset="-122"/>
              </a:rPr>
              <a:t>8</a:t>
            </a:r>
            <a:r>
              <a:rPr lang="zh-CN" altLang="en-US" b="1" dirty="0">
                <a:latin typeface="楷体" panose="02010609060101010101" charset="-122"/>
                <a:ea typeface="楷体" panose="02010609060101010101" charset="-122"/>
              </a:rPr>
              <a:t>月版）</a:t>
            </a:r>
            <a:r>
              <a:rPr lang="en-US" altLang="zh-CN" b="1" dirty="0">
                <a:latin typeface="楷体" panose="02010609060101010101" charset="-122"/>
                <a:ea typeface="楷体" panose="02010609060101010101" charset="-122"/>
              </a:rPr>
              <a:t>P39</a:t>
            </a:r>
            <a:r>
              <a:rPr lang="zh-CN" altLang="en-US" b="1" dirty="0">
                <a:latin typeface="楷体" panose="02010609060101010101" charset="-122"/>
                <a:ea typeface="楷体" panose="02010609060101010101" charset="-122"/>
              </a:rPr>
              <a:t>：</a:t>
            </a:r>
            <a:endParaRPr lang="zh-CN" altLang="en-US" b="1" dirty="0">
              <a:latin typeface="楷体" panose="02010609060101010101" charset="-122"/>
              <a:ea typeface="楷体" panose="02010609060101010101" charset="-122"/>
            </a:endParaRPr>
          </a:p>
          <a:p>
            <a:pPr>
              <a:spcBef>
                <a:spcPts val="0"/>
              </a:spcBef>
            </a:pPr>
            <a:endParaRPr lang="en-US" altLang="zh-CN" b="1" dirty="0">
              <a:latin typeface="楷体" panose="02010609060101010101" charset="-122"/>
              <a:ea typeface="楷体" panose="02010609060101010101" charset="-122"/>
            </a:endParaRPr>
          </a:p>
          <a:p>
            <a:pPr marL="0" indent="0">
              <a:spcBef>
                <a:spcPts val="0"/>
              </a:spcBef>
              <a:buFont typeface="Wingdings" panose="05000000000000000000" pitchFamily="2" charset="2"/>
              <a:buNone/>
            </a:pPr>
            <a:r>
              <a:rPr lang="zh-CN" altLang="en-US" b="1" dirty="0">
                <a:gradFill>
                  <a:gsLst>
                    <a:gs pos="0">
                      <a:srgbClr val="007BD3"/>
                    </a:gs>
                    <a:gs pos="100000">
                      <a:srgbClr val="034373"/>
                    </a:gs>
                  </a:gsLst>
                  <a:lin scaled="0"/>
                </a:gradFill>
                <a:latin typeface="楷体" panose="02010609060101010101" charset="-122"/>
                <a:ea typeface="楷体" panose="02010609060101010101" charset="-122"/>
              </a:rPr>
              <a:t>中国特色社会主义制度</a:t>
            </a:r>
            <a:r>
              <a:rPr lang="zh-CN" altLang="en-US" dirty="0">
                <a:latin typeface="楷体" panose="02010609060101010101" charset="-122"/>
                <a:ea typeface="楷体" panose="02010609060101010101" charset="-122"/>
              </a:rPr>
              <a:t>，就是人民代表大会制度这一根本</a:t>
            </a:r>
            <a:r>
              <a:rPr lang="zh-CN" altLang="en-US" b="1" dirty="0">
                <a:solidFill>
                  <a:srgbClr val="FF0000"/>
                </a:solidFill>
                <a:latin typeface="楷体" panose="02010609060101010101" charset="-122"/>
                <a:ea typeface="楷体" panose="02010609060101010101" charset="-122"/>
              </a:rPr>
              <a:t>政治</a:t>
            </a:r>
            <a:r>
              <a:rPr lang="zh-CN" altLang="en-US" dirty="0">
                <a:latin typeface="楷体" panose="02010609060101010101" charset="-122"/>
                <a:ea typeface="楷体" panose="02010609060101010101" charset="-122"/>
              </a:rPr>
              <a:t>制度，中国共产党领导的多党合作和政治协商制度、民族区域自治制度以及基层群众自治制度等基本</a:t>
            </a:r>
            <a:r>
              <a:rPr lang="zh-CN" altLang="en-US" b="1" dirty="0">
                <a:solidFill>
                  <a:srgbClr val="FF0000"/>
                </a:solidFill>
                <a:latin typeface="楷体" panose="02010609060101010101" charset="-122"/>
                <a:ea typeface="楷体" panose="02010609060101010101" charset="-122"/>
              </a:rPr>
              <a:t>政治</a:t>
            </a:r>
            <a:r>
              <a:rPr lang="zh-CN" altLang="en-US" dirty="0">
                <a:latin typeface="楷体" panose="02010609060101010101" charset="-122"/>
                <a:ea typeface="楷体" panose="02010609060101010101" charset="-122"/>
              </a:rPr>
              <a:t>制度，</a:t>
            </a:r>
            <a:r>
              <a:rPr lang="zh-CN" altLang="en-US" b="1" u="sng" dirty="0">
                <a:solidFill>
                  <a:srgbClr val="FF0000"/>
                </a:solidFill>
                <a:latin typeface="楷体" panose="02010609060101010101" charset="-122"/>
                <a:ea typeface="楷体" panose="02010609060101010101" charset="-122"/>
              </a:rPr>
              <a:t>中国特色社会主义法律体系</a:t>
            </a:r>
            <a:r>
              <a:rPr lang="zh-CN" altLang="en-US" dirty="0">
                <a:latin typeface="楷体" panose="02010609060101010101" charset="-122"/>
                <a:ea typeface="楷体" panose="02010609060101010101" charset="-122"/>
              </a:rPr>
              <a:t>，公有制为主体、多种所有制经济共同发展的基本</a:t>
            </a:r>
            <a:r>
              <a:rPr lang="zh-CN" altLang="en-US" b="1" dirty="0">
                <a:solidFill>
                  <a:srgbClr val="FF0000"/>
                </a:solidFill>
                <a:latin typeface="楷体" panose="02010609060101010101" charset="-122"/>
                <a:ea typeface="楷体" panose="02010609060101010101" charset="-122"/>
              </a:rPr>
              <a:t>经济</a:t>
            </a:r>
            <a:r>
              <a:rPr lang="zh-CN" altLang="en-US" dirty="0">
                <a:latin typeface="楷体" panose="02010609060101010101" charset="-122"/>
                <a:ea typeface="楷体" panose="02010609060101010101" charset="-122"/>
              </a:rPr>
              <a:t>制度，以及建立在这些制度基础上的经济</a:t>
            </a:r>
            <a:r>
              <a:rPr lang="zh-CN" altLang="en-US" b="1" dirty="0">
                <a:solidFill>
                  <a:srgbClr val="FF0000"/>
                </a:solidFill>
                <a:latin typeface="楷体" panose="02010609060101010101" charset="-122"/>
                <a:ea typeface="楷体" panose="02010609060101010101" charset="-122"/>
              </a:rPr>
              <a:t>体制</a:t>
            </a:r>
            <a:r>
              <a:rPr lang="zh-CN" altLang="en-US" dirty="0">
                <a:latin typeface="楷体" panose="02010609060101010101" charset="-122"/>
                <a:ea typeface="楷体" panose="02010609060101010101" charset="-122"/>
              </a:rPr>
              <a:t>、政治</a:t>
            </a:r>
            <a:r>
              <a:rPr lang="zh-CN" altLang="en-US" b="1" dirty="0">
                <a:solidFill>
                  <a:srgbClr val="FF0000"/>
                </a:solidFill>
                <a:latin typeface="楷体" panose="02010609060101010101" charset="-122"/>
                <a:ea typeface="楷体" panose="02010609060101010101" charset="-122"/>
              </a:rPr>
              <a:t>体制</a:t>
            </a:r>
            <a:r>
              <a:rPr lang="zh-CN" altLang="en-US" dirty="0">
                <a:latin typeface="楷体" panose="02010609060101010101" charset="-122"/>
                <a:ea typeface="楷体" panose="02010609060101010101" charset="-122"/>
              </a:rPr>
              <a:t>、文化</a:t>
            </a:r>
            <a:r>
              <a:rPr lang="zh-CN" altLang="en-US" b="1" dirty="0">
                <a:solidFill>
                  <a:srgbClr val="FF0000"/>
                </a:solidFill>
                <a:latin typeface="楷体" panose="02010609060101010101" charset="-122"/>
                <a:ea typeface="楷体" panose="02010609060101010101" charset="-122"/>
              </a:rPr>
              <a:t>体制</a:t>
            </a:r>
            <a:r>
              <a:rPr lang="zh-CN" altLang="en-US" dirty="0">
                <a:latin typeface="楷体" panose="02010609060101010101" charset="-122"/>
                <a:ea typeface="楷体" panose="02010609060101010101" charset="-122"/>
              </a:rPr>
              <a:t>、社会</a:t>
            </a:r>
            <a:r>
              <a:rPr lang="zh-CN" altLang="en-US" b="1" dirty="0">
                <a:solidFill>
                  <a:srgbClr val="FF0000"/>
                </a:solidFill>
                <a:latin typeface="楷体" panose="02010609060101010101" charset="-122"/>
                <a:ea typeface="楷体" panose="02010609060101010101" charset="-122"/>
              </a:rPr>
              <a:t>体制</a:t>
            </a:r>
            <a:r>
              <a:rPr lang="zh-CN" altLang="en-US" dirty="0">
                <a:latin typeface="楷体" panose="02010609060101010101" charset="-122"/>
                <a:ea typeface="楷体" panose="02010609060101010101" charset="-122"/>
              </a:rPr>
              <a:t>等各项具体制度。</a:t>
            </a:r>
            <a:endParaRPr lang="zh-CN" altLang="en-US" dirty="0"/>
          </a:p>
        </p:txBody>
      </p:sp>
      <p:sp>
        <p:nvSpPr>
          <p:cNvPr id="12" name="矩形 11"/>
          <p:cNvSpPr/>
          <p:nvPr/>
        </p:nvSpPr>
        <p:spPr>
          <a:xfrm>
            <a:off x="4876165" y="759460"/>
            <a:ext cx="4094480" cy="4003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152900" y="2249170"/>
            <a:ext cx="723265" cy="645160"/>
          </a:xfrm>
          <a:prstGeom prst="rect">
            <a:avLst/>
          </a:prstGeom>
          <a:noFill/>
        </p:spPr>
        <p:txBody>
          <a:bodyPr wrap="square" rtlCol="0">
            <a:spAutoFit/>
          </a:bodyPr>
          <a:p>
            <a:r>
              <a:rPr lang="zh-CN" altLang="en-US"/>
              <a:t>共性</a:t>
            </a:r>
            <a:endParaRPr lang="zh-CN" altLang="en-US"/>
          </a:p>
          <a:p>
            <a:r>
              <a:rPr lang="zh-CN" altLang="en-US"/>
              <a:t>个性</a:t>
            </a:r>
            <a:endParaRPr lang="zh-CN" altLang="en-US"/>
          </a:p>
        </p:txBody>
      </p:sp>
      <p:sp>
        <p:nvSpPr>
          <p:cNvPr id="7" name="左右箭头 6"/>
          <p:cNvSpPr/>
          <p:nvPr/>
        </p:nvSpPr>
        <p:spPr>
          <a:xfrm>
            <a:off x="4152900" y="2970530"/>
            <a:ext cx="607695" cy="161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4152900" y="3229610"/>
            <a:ext cx="723265" cy="645160"/>
          </a:xfrm>
          <a:prstGeom prst="rect">
            <a:avLst/>
          </a:prstGeom>
          <a:noFill/>
        </p:spPr>
        <p:txBody>
          <a:bodyPr wrap="square" rtlCol="0">
            <a:spAutoFit/>
          </a:bodyPr>
          <a:p>
            <a:r>
              <a:rPr lang="zh-CN" altLang="en-US"/>
              <a:t>方面</a:t>
            </a:r>
            <a:endParaRPr lang="zh-CN" altLang="en-US"/>
          </a:p>
          <a:p>
            <a:r>
              <a:rPr lang="zh-CN" altLang="en-US"/>
              <a:t>层面</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FB80B2A-1BD5-4BE5-9257-626C560CA27D}" type="slidenum">
              <a:rPr lang="zh-CN" altLang="en-US" sz="675" smtClean="0"/>
            </a:fld>
            <a:endParaRPr lang="zh-CN" altLang="en-US" sz="675"/>
          </a:p>
        </p:txBody>
      </p:sp>
      <p:sp>
        <p:nvSpPr>
          <p:cNvPr id="5" name="文本框 4"/>
          <p:cNvSpPr txBox="1"/>
          <p:nvPr/>
        </p:nvSpPr>
        <p:spPr>
          <a:xfrm>
            <a:off x="375285" y="313690"/>
            <a:ext cx="2854960" cy="460375"/>
          </a:xfrm>
          <a:prstGeom prst="rect">
            <a:avLst/>
          </a:prstGeom>
          <a:noFill/>
        </p:spPr>
        <p:txBody>
          <a:bodyPr wrap="square" rtlCol="0">
            <a:spAutoFit/>
          </a:bodyPr>
          <a:p>
            <a:r>
              <a:rPr lang="en-US" altLang="zh-CN" sz="2400"/>
              <a:t>2</a:t>
            </a:r>
            <a:r>
              <a:rPr lang="zh-CN" altLang="en-US" sz="2400"/>
              <a:t>、</a:t>
            </a:r>
            <a:r>
              <a:rPr lang="zh-CN" altLang="en-US" sz="2400"/>
              <a:t>为什么</a:t>
            </a:r>
            <a:endParaRPr lang="zh-CN" altLang="en-US" sz="2400"/>
          </a:p>
        </p:txBody>
      </p:sp>
      <p:sp>
        <p:nvSpPr>
          <p:cNvPr id="11" name="矩形 10"/>
          <p:cNvSpPr/>
          <p:nvPr/>
        </p:nvSpPr>
        <p:spPr>
          <a:xfrm>
            <a:off x="294640" y="995680"/>
            <a:ext cx="3943350" cy="319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内容占位符 2"/>
          <p:cNvSpPr>
            <a:spLocks noGrp="1"/>
          </p:cNvSpPr>
          <p:nvPr/>
        </p:nvSpPr>
        <p:spPr>
          <a:xfrm>
            <a:off x="375920" y="995680"/>
            <a:ext cx="3862705" cy="3199765"/>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00000"/>
              </a:lnSpc>
              <a:spcBef>
                <a:spcPts val="0"/>
              </a:spcBef>
            </a:pPr>
            <a:r>
              <a:rPr lang="zh-CN" altLang="en-US" b="1" dirty="0">
                <a:latin typeface="楷体" panose="02010609060101010101" charset="-122"/>
                <a:ea typeface="楷体" panose="02010609060101010101" charset="-122"/>
              </a:rPr>
              <a:t>旧教材</a:t>
            </a:r>
            <a:r>
              <a:rPr lang="en-US" altLang="zh-CN" b="1" dirty="0">
                <a:latin typeface="楷体" panose="02010609060101010101" charset="-122"/>
                <a:ea typeface="楷体" panose="02010609060101010101" charset="-122"/>
              </a:rPr>
              <a:t>《</a:t>
            </a:r>
            <a:r>
              <a:rPr lang="zh-CN" altLang="en-US" b="1" dirty="0">
                <a:latin typeface="楷体" panose="02010609060101010101" charset="-122"/>
                <a:ea typeface="楷体" panose="02010609060101010101" charset="-122"/>
              </a:rPr>
              <a:t>政治生活</a:t>
            </a:r>
            <a:r>
              <a:rPr lang="en-US" altLang="zh-CN" b="1" dirty="0">
                <a:latin typeface="楷体" panose="02010609060101010101" charset="-122"/>
                <a:ea typeface="楷体" panose="02010609060101010101" charset="-122"/>
              </a:rPr>
              <a:t>》</a:t>
            </a:r>
            <a:r>
              <a:rPr lang="zh-CN" altLang="en-US" b="1" dirty="0">
                <a:latin typeface="楷体" panose="02010609060101010101" charset="-122"/>
                <a:ea typeface="楷体" panose="02010609060101010101" charset="-122"/>
              </a:rPr>
              <a:t>（</a:t>
            </a:r>
            <a:r>
              <a:rPr lang="en-US" altLang="zh-CN" b="1" dirty="0">
                <a:latin typeface="楷体" panose="02010609060101010101" charset="-122"/>
                <a:ea typeface="楷体" panose="02010609060101010101" charset="-122"/>
              </a:rPr>
              <a:t>2018</a:t>
            </a:r>
            <a:r>
              <a:rPr lang="zh-CN" altLang="en-US" b="1" dirty="0">
                <a:latin typeface="楷体" panose="02010609060101010101" charset="-122"/>
                <a:ea typeface="楷体" panose="02010609060101010101" charset="-122"/>
              </a:rPr>
              <a:t>年</a:t>
            </a:r>
            <a:r>
              <a:rPr lang="en-US" altLang="zh-CN" b="1" dirty="0">
                <a:latin typeface="楷体" panose="02010609060101010101" charset="-122"/>
                <a:ea typeface="楷体" panose="02010609060101010101" charset="-122"/>
              </a:rPr>
              <a:t>4</a:t>
            </a:r>
            <a:r>
              <a:rPr lang="zh-CN" altLang="en-US" b="1" dirty="0">
                <a:latin typeface="楷体" panose="02010609060101010101" charset="-122"/>
                <a:ea typeface="楷体" panose="02010609060101010101" charset="-122"/>
              </a:rPr>
              <a:t>月版）</a:t>
            </a:r>
            <a:r>
              <a:rPr lang="en-US" altLang="zh-CN" b="1" dirty="0">
                <a:latin typeface="楷体" panose="02010609060101010101" charset="-122"/>
                <a:ea typeface="楷体" panose="02010609060101010101" charset="-122"/>
              </a:rPr>
              <a:t>P84</a:t>
            </a:r>
            <a:r>
              <a:rPr lang="zh-CN" altLang="en-US" b="1" dirty="0">
                <a:latin typeface="楷体" panose="02010609060101010101" charset="-122"/>
                <a:ea typeface="楷体" panose="02010609060101010101" charset="-122"/>
              </a:rPr>
              <a:t>：</a:t>
            </a:r>
            <a:endParaRPr lang="en-US" altLang="zh-CN" b="1" dirty="0">
              <a:latin typeface="楷体" panose="02010609060101010101" charset="-122"/>
              <a:ea typeface="楷体" panose="02010609060101010101" charset="-122"/>
            </a:endParaRPr>
          </a:p>
          <a:p>
            <a:pPr marL="0" indent="0">
              <a:lnSpc>
                <a:spcPct val="100000"/>
              </a:lnSpc>
              <a:spcBef>
                <a:spcPts val="0"/>
              </a:spcBef>
              <a:buNone/>
            </a:pPr>
            <a:endParaRPr lang="zh-CN" altLang="en-US" dirty="0">
              <a:latin typeface="Arial" panose="020B0604020202020204" pitchFamily="34" charset="0"/>
              <a:ea typeface="楷体" panose="02010609060101010101" charset="-122"/>
              <a:cs typeface="Arial" panose="020B0604020202020204" pitchFamily="34" charset="0"/>
            </a:endParaRPr>
          </a:p>
          <a:p>
            <a:pPr marL="0" indent="0">
              <a:lnSpc>
                <a:spcPct val="100000"/>
              </a:lnSpc>
              <a:spcBef>
                <a:spcPts val="0"/>
              </a:spcBef>
              <a:buNone/>
            </a:pPr>
            <a:r>
              <a:rPr lang="zh-CN" altLang="en-US" b="1" dirty="0">
                <a:gradFill>
                  <a:gsLst>
                    <a:gs pos="0">
                      <a:srgbClr val="007BD3"/>
                    </a:gs>
                    <a:gs pos="100000">
                      <a:srgbClr val="034373"/>
                    </a:gs>
                  </a:gsLst>
                  <a:lin scaled="0"/>
                </a:gradFill>
                <a:latin typeface="Arial" panose="020B0604020202020204" pitchFamily="34" charset="0"/>
                <a:ea typeface="楷体" panose="02010609060101010101" charset="-122"/>
                <a:cs typeface="Arial" panose="020B0604020202020204" pitchFamily="34" charset="0"/>
              </a:rPr>
              <a:t>中国特色社会主义制度</a:t>
            </a:r>
            <a:r>
              <a:rPr lang="en-US" altLang="zh-CN" dirty="0">
                <a:latin typeface="Arial" panose="020B0604020202020204" pitchFamily="34" charset="0"/>
                <a:ea typeface="楷体" panose="02010609060101010101" charset="-122"/>
                <a:cs typeface="Arial" panose="020B0604020202020204" pitchFamily="34" charset="0"/>
              </a:rPr>
              <a:t>…</a:t>
            </a:r>
            <a:endParaRPr lang="en-US" altLang="zh-CN" dirty="0">
              <a:latin typeface="楷体" panose="02010609060101010101" charset="-122"/>
              <a:ea typeface="楷体" panose="02010609060101010101" charset="-122"/>
            </a:endParaRPr>
          </a:p>
          <a:p>
            <a:pPr marL="0" indent="0">
              <a:lnSpc>
                <a:spcPct val="100000"/>
              </a:lnSpc>
              <a:spcBef>
                <a:spcPts val="0"/>
              </a:spcBef>
              <a:buNone/>
            </a:pPr>
            <a:r>
              <a:rPr lang="zh-CN" altLang="en-US" dirty="0">
                <a:latin typeface="楷体" panose="02010609060101010101" charset="-122"/>
                <a:ea typeface="楷体" panose="02010609060101010101" charset="-122"/>
              </a:rPr>
              <a:t>坚持把</a:t>
            </a:r>
            <a:r>
              <a:rPr lang="zh-CN" altLang="en-US" b="1" dirty="0">
                <a:solidFill>
                  <a:srgbClr val="FF0000"/>
                </a:solidFill>
                <a:latin typeface="楷体" panose="02010609060101010101" charset="-122"/>
                <a:ea typeface="楷体" panose="02010609060101010101" charset="-122"/>
              </a:rPr>
              <a:t>党的领导、人民当家作主、依法治国</a:t>
            </a:r>
            <a:r>
              <a:rPr lang="zh-CN" altLang="en-US" dirty="0">
                <a:latin typeface="楷体" panose="02010609060101010101" charset="-122"/>
                <a:ea typeface="楷体" panose="02010609060101010101" charset="-122"/>
              </a:rPr>
              <a:t>有机结合起来，</a:t>
            </a:r>
            <a:endParaRPr lang="en-US" altLang="zh-CN" dirty="0">
              <a:latin typeface="楷体" panose="02010609060101010101" charset="-122"/>
              <a:ea typeface="楷体" panose="02010609060101010101" charset="-122"/>
            </a:endParaRPr>
          </a:p>
          <a:p>
            <a:pPr marL="0" indent="0">
              <a:lnSpc>
                <a:spcPct val="100000"/>
              </a:lnSpc>
              <a:spcBef>
                <a:spcPts val="0"/>
              </a:spcBef>
              <a:buNone/>
            </a:pPr>
            <a:r>
              <a:rPr lang="zh-CN" altLang="en-US" dirty="0">
                <a:latin typeface="楷体" panose="02010609060101010101" charset="-122"/>
                <a:ea typeface="楷体" panose="02010609060101010101" charset="-122"/>
              </a:rPr>
              <a:t>符合我国</a:t>
            </a:r>
            <a:r>
              <a:rPr lang="zh-CN" altLang="en-US" dirty="0">
                <a:solidFill>
                  <a:srgbClr val="FF0000"/>
                </a:solidFill>
                <a:latin typeface="楷体" panose="02010609060101010101" charset="-122"/>
                <a:ea typeface="楷体" panose="02010609060101010101" charset="-122"/>
              </a:rPr>
              <a:t>国情</a:t>
            </a:r>
            <a:r>
              <a:rPr lang="zh-CN" altLang="en-US" dirty="0">
                <a:latin typeface="楷体" panose="02010609060101010101" charset="-122"/>
                <a:ea typeface="楷体" panose="02010609060101010101" charset="-122"/>
              </a:rPr>
              <a:t>，</a:t>
            </a:r>
            <a:endParaRPr lang="zh-CN" altLang="en-US" dirty="0">
              <a:latin typeface="楷体" panose="02010609060101010101" charset="-122"/>
              <a:ea typeface="楷体" panose="02010609060101010101" charset="-122"/>
            </a:endParaRPr>
          </a:p>
          <a:p>
            <a:pPr marL="0" indent="0">
              <a:lnSpc>
                <a:spcPct val="100000"/>
              </a:lnSpc>
              <a:spcBef>
                <a:spcPts val="0"/>
              </a:spcBef>
              <a:buNone/>
            </a:pPr>
            <a:r>
              <a:rPr lang="zh-CN" altLang="en-US" dirty="0">
                <a:latin typeface="楷体" panose="02010609060101010101" charset="-122"/>
                <a:ea typeface="楷体" panose="02010609060101010101" charset="-122"/>
              </a:rPr>
              <a:t>集中体现了中国特色社会主义的</a:t>
            </a:r>
            <a:r>
              <a:rPr lang="zh-CN" altLang="en-US" dirty="0">
                <a:solidFill>
                  <a:srgbClr val="FF0000"/>
                </a:solidFill>
                <a:latin typeface="楷体" panose="02010609060101010101" charset="-122"/>
                <a:ea typeface="楷体" panose="02010609060101010101" charset="-122"/>
              </a:rPr>
              <a:t>特点和优势</a:t>
            </a:r>
            <a:r>
              <a:rPr lang="zh-CN" altLang="en-US" dirty="0">
                <a:latin typeface="楷体" panose="02010609060101010101" charset="-122"/>
                <a:ea typeface="楷体" panose="02010609060101010101" charset="-122"/>
              </a:rPr>
              <a:t>，</a:t>
            </a:r>
            <a:endParaRPr lang="en-US" altLang="zh-CN" dirty="0">
              <a:latin typeface="楷体" panose="02010609060101010101" charset="-122"/>
              <a:ea typeface="楷体" panose="02010609060101010101" charset="-122"/>
            </a:endParaRPr>
          </a:p>
          <a:p>
            <a:pPr marL="0" indent="0">
              <a:lnSpc>
                <a:spcPct val="100000"/>
              </a:lnSpc>
              <a:spcBef>
                <a:spcPts val="0"/>
              </a:spcBef>
              <a:buNone/>
            </a:pPr>
            <a:r>
              <a:rPr lang="zh-CN" altLang="en-US" dirty="0">
                <a:latin typeface="楷体" panose="02010609060101010101" charset="-122"/>
                <a:ea typeface="楷体" panose="02010609060101010101" charset="-122"/>
              </a:rPr>
              <a:t>是中国发展进步的</a:t>
            </a:r>
            <a:r>
              <a:rPr lang="zh-CN" altLang="en-US" dirty="0">
                <a:solidFill>
                  <a:srgbClr val="FF0000"/>
                </a:solidFill>
                <a:latin typeface="楷体" panose="02010609060101010101" charset="-122"/>
                <a:ea typeface="楷体" panose="02010609060101010101" charset="-122"/>
              </a:rPr>
              <a:t>根本制度保障</a:t>
            </a:r>
            <a:r>
              <a:rPr lang="zh-CN" altLang="en-US" dirty="0">
                <a:latin typeface="楷体" panose="02010609060101010101" charset="-122"/>
                <a:ea typeface="楷体" panose="02010609060101010101" charset="-122"/>
              </a:rPr>
              <a:t>。</a:t>
            </a:r>
            <a:endParaRPr lang="zh-CN" altLang="en-US" dirty="0"/>
          </a:p>
        </p:txBody>
      </p:sp>
      <p:sp>
        <p:nvSpPr>
          <p:cNvPr id="9" name="内容占位符 2"/>
          <p:cNvSpPr txBox="1"/>
          <p:nvPr/>
        </p:nvSpPr>
        <p:spPr>
          <a:xfrm>
            <a:off x="4901565" y="688975"/>
            <a:ext cx="4232910" cy="473646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spcBef>
                <a:spcPts val="0"/>
              </a:spcBef>
            </a:pPr>
            <a:r>
              <a:rPr lang="zh-CN" altLang="en-US" b="1" dirty="0">
                <a:latin typeface="楷体" panose="02010609060101010101" charset="-122"/>
                <a:ea typeface="楷体" panose="02010609060101010101" charset="-122"/>
              </a:rPr>
              <a:t>新教材</a:t>
            </a:r>
            <a:r>
              <a:rPr lang="en-US" altLang="zh-CN" b="1" dirty="0">
                <a:latin typeface="楷体" panose="02010609060101010101" charset="-122"/>
                <a:ea typeface="楷体" panose="02010609060101010101" charset="-122"/>
              </a:rPr>
              <a:t>《</a:t>
            </a:r>
            <a:r>
              <a:rPr lang="zh-CN" altLang="en-US" b="1" dirty="0">
                <a:latin typeface="楷体" panose="02010609060101010101" charset="-122"/>
                <a:ea typeface="楷体" panose="02010609060101010101" charset="-122"/>
              </a:rPr>
              <a:t>中国特色社会主义</a:t>
            </a:r>
            <a:r>
              <a:rPr lang="en-US" altLang="zh-CN" b="1" dirty="0">
                <a:latin typeface="楷体" panose="02010609060101010101" charset="-122"/>
                <a:ea typeface="楷体" panose="02010609060101010101" charset="-122"/>
              </a:rPr>
              <a:t>》</a:t>
            </a:r>
            <a:r>
              <a:rPr lang="zh-CN" altLang="en-US" b="1" dirty="0">
                <a:latin typeface="楷体" panose="02010609060101010101" charset="-122"/>
                <a:ea typeface="楷体" panose="02010609060101010101" charset="-122"/>
              </a:rPr>
              <a:t>（</a:t>
            </a:r>
            <a:r>
              <a:rPr lang="en-US" altLang="zh-CN" b="1" dirty="0">
                <a:latin typeface="楷体" panose="02010609060101010101" charset="-122"/>
                <a:ea typeface="楷体" panose="02010609060101010101" charset="-122"/>
              </a:rPr>
              <a:t>2019</a:t>
            </a:r>
            <a:r>
              <a:rPr lang="zh-CN" altLang="en-US" b="1" dirty="0">
                <a:latin typeface="楷体" panose="02010609060101010101" charset="-122"/>
                <a:ea typeface="楷体" panose="02010609060101010101" charset="-122"/>
              </a:rPr>
              <a:t>年</a:t>
            </a:r>
            <a:r>
              <a:rPr lang="en-US" altLang="zh-CN" b="1" dirty="0">
                <a:latin typeface="楷体" panose="02010609060101010101" charset="-122"/>
                <a:ea typeface="楷体" panose="02010609060101010101" charset="-122"/>
              </a:rPr>
              <a:t>8</a:t>
            </a:r>
            <a:r>
              <a:rPr lang="zh-CN" altLang="en-US" b="1" dirty="0">
                <a:latin typeface="楷体" panose="02010609060101010101" charset="-122"/>
                <a:ea typeface="楷体" panose="02010609060101010101" charset="-122"/>
              </a:rPr>
              <a:t>月版）</a:t>
            </a:r>
            <a:r>
              <a:rPr lang="en-US" altLang="zh-CN" b="1" dirty="0">
                <a:latin typeface="楷体" panose="02010609060101010101" charset="-122"/>
                <a:ea typeface="楷体" panose="02010609060101010101" charset="-122"/>
              </a:rPr>
              <a:t>P39</a:t>
            </a:r>
            <a:r>
              <a:rPr lang="zh-CN" altLang="en-US" b="1" dirty="0">
                <a:latin typeface="楷体" panose="02010609060101010101" charset="-122"/>
                <a:ea typeface="楷体" panose="02010609060101010101" charset="-122"/>
              </a:rPr>
              <a:t>：</a:t>
            </a:r>
            <a:endParaRPr lang="zh-CN" altLang="en-US" b="1" dirty="0">
              <a:latin typeface="楷体" panose="02010609060101010101" charset="-122"/>
              <a:ea typeface="楷体" panose="02010609060101010101" charset="-122"/>
            </a:endParaRPr>
          </a:p>
          <a:p>
            <a:pPr marL="0" indent="0">
              <a:spcBef>
                <a:spcPts val="0"/>
              </a:spcBef>
              <a:buNone/>
            </a:pPr>
            <a:endParaRPr lang="en-US" altLang="zh-CN" b="1" dirty="0">
              <a:latin typeface="楷体" panose="02010609060101010101" charset="-122"/>
              <a:ea typeface="楷体" panose="02010609060101010101" charset="-122"/>
            </a:endParaRPr>
          </a:p>
          <a:p>
            <a:pPr marL="0" indent="0">
              <a:spcBef>
                <a:spcPts val="0"/>
              </a:spcBef>
              <a:buFont typeface="Wingdings" panose="05000000000000000000" pitchFamily="2" charset="2"/>
              <a:buNone/>
            </a:pPr>
            <a:r>
              <a:rPr lang="zh-CN" altLang="en-US" b="1" dirty="0">
                <a:gradFill>
                  <a:gsLst>
                    <a:gs pos="0">
                      <a:srgbClr val="007BD3"/>
                    </a:gs>
                    <a:gs pos="100000">
                      <a:srgbClr val="034373"/>
                    </a:gs>
                  </a:gsLst>
                  <a:lin scaled="0"/>
                </a:gradFill>
                <a:latin typeface="楷体" panose="02010609060101010101" charset="-122"/>
                <a:ea typeface="楷体" panose="02010609060101010101" charset="-122"/>
              </a:rPr>
              <a:t>中国特色社会主义制度</a:t>
            </a:r>
            <a:r>
              <a:rPr lang="zh-CN" altLang="en-US" dirty="0">
                <a:latin typeface="楷体" panose="02010609060101010101" charset="-122"/>
                <a:ea typeface="楷体" panose="02010609060101010101" charset="-122"/>
              </a:rPr>
              <a:t>是当代中国发展进步的</a:t>
            </a:r>
            <a:r>
              <a:rPr lang="zh-CN" altLang="en-US" dirty="0">
                <a:solidFill>
                  <a:srgbClr val="FF0000"/>
                </a:solidFill>
                <a:latin typeface="楷体" panose="02010609060101010101" charset="-122"/>
                <a:ea typeface="楷体" panose="02010609060101010101" charset="-122"/>
              </a:rPr>
              <a:t>根本制度保障</a:t>
            </a:r>
            <a:r>
              <a:rPr lang="zh-CN" altLang="en-US" dirty="0">
                <a:latin typeface="楷体" panose="02010609060101010101" charset="-122"/>
                <a:ea typeface="楷体" panose="02010609060101010101" charset="-122"/>
              </a:rPr>
              <a:t>，是具有明显</a:t>
            </a:r>
            <a:r>
              <a:rPr lang="zh-CN" altLang="en-US" dirty="0">
                <a:solidFill>
                  <a:srgbClr val="FF0000"/>
                </a:solidFill>
                <a:latin typeface="楷体" panose="02010609060101010101" charset="-122"/>
                <a:ea typeface="楷体" panose="02010609060101010101" charset="-122"/>
              </a:rPr>
              <a:t>制度优势</a:t>
            </a:r>
            <a:r>
              <a:rPr lang="zh-CN" altLang="en-US" dirty="0">
                <a:latin typeface="楷体" panose="02010609060101010101" charset="-122"/>
                <a:ea typeface="楷体" panose="02010609060101010101" charset="-122"/>
              </a:rPr>
              <a:t>、强大</a:t>
            </a:r>
            <a:r>
              <a:rPr lang="zh-CN" altLang="en-US" dirty="0">
                <a:solidFill>
                  <a:srgbClr val="FF0000"/>
                </a:solidFill>
                <a:latin typeface="楷体" panose="02010609060101010101" charset="-122"/>
                <a:ea typeface="楷体" panose="02010609060101010101" charset="-122"/>
              </a:rPr>
              <a:t>自我完善能力</a:t>
            </a:r>
            <a:r>
              <a:rPr lang="zh-CN" altLang="en-US" dirty="0">
                <a:latin typeface="楷体" panose="02010609060101010101" charset="-122"/>
                <a:ea typeface="楷体" panose="02010609060101010101" charset="-122"/>
              </a:rPr>
              <a:t>的先进制度。这一制度，</a:t>
            </a:r>
            <a:r>
              <a:rPr lang="en-US" altLang="zh-CN" dirty="0">
                <a:latin typeface="Arial" panose="020B0604020202020204" pitchFamily="34" charset="0"/>
                <a:ea typeface="楷体" panose="02010609060101010101" charset="-122"/>
                <a:cs typeface="Arial" panose="020B0604020202020204" pitchFamily="34" charset="0"/>
                <a:sym typeface="+mn-ea"/>
              </a:rPr>
              <a:t>…</a:t>
            </a:r>
            <a:r>
              <a:rPr lang="zh-CN" altLang="en-US" dirty="0">
                <a:latin typeface="Arial" panose="020B0604020202020204" pitchFamily="34" charset="0"/>
                <a:ea typeface="楷体" panose="02010609060101010101" charset="-122"/>
                <a:cs typeface="Arial" panose="020B0604020202020204" pitchFamily="34" charset="0"/>
                <a:sym typeface="+mn-ea"/>
              </a:rPr>
              <a:t>，坚持把</a:t>
            </a:r>
            <a:r>
              <a:rPr lang="zh-CN" altLang="en-US" b="1" dirty="0">
                <a:solidFill>
                  <a:srgbClr val="FF0000"/>
                </a:solidFill>
                <a:latin typeface="Arial" panose="020B0604020202020204" pitchFamily="34" charset="0"/>
                <a:ea typeface="楷体" panose="02010609060101010101" charset="-122"/>
                <a:cs typeface="Arial" panose="020B0604020202020204" pitchFamily="34" charset="0"/>
                <a:sym typeface="+mn-ea"/>
              </a:rPr>
              <a:t>党的领导、人民当家作主、依法治国</a:t>
            </a:r>
            <a:r>
              <a:rPr lang="zh-CN" altLang="en-US" dirty="0">
                <a:latin typeface="Arial" panose="020B0604020202020204" pitchFamily="34" charset="0"/>
                <a:ea typeface="楷体" panose="02010609060101010101" charset="-122"/>
                <a:cs typeface="Arial" panose="020B0604020202020204" pitchFamily="34" charset="0"/>
                <a:sym typeface="+mn-ea"/>
              </a:rPr>
              <a:t>有机结合起来，</a:t>
            </a:r>
            <a:r>
              <a:rPr lang="zh-CN" altLang="en-US" dirty="0">
                <a:solidFill>
                  <a:srgbClr val="FF0000"/>
                </a:solidFill>
                <a:latin typeface="Arial" panose="020B0604020202020204" pitchFamily="34" charset="0"/>
                <a:ea typeface="楷体" panose="02010609060101010101" charset="-122"/>
                <a:cs typeface="Arial" panose="020B0604020202020204" pitchFamily="34" charset="0"/>
                <a:sym typeface="+mn-ea"/>
              </a:rPr>
              <a:t>既坚持了</a:t>
            </a:r>
            <a:r>
              <a:rPr lang="zh-CN" altLang="en-US" dirty="0">
                <a:latin typeface="Arial" panose="020B0604020202020204" pitchFamily="34" charset="0"/>
                <a:ea typeface="楷体" panose="02010609060101010101" charset="-122"/>
                <a:cs typeface="Arial" panose="020B0604020202020204" pitchFamily="34" charset="0"/>
                <a:sym typeface="+mn-ea"/>
              </a:rPr>
              <a:t>社会主义的根本性质，</a:t>
            </a:r>
            <a:r>
              <a:rPr lang="zh-CN" altLang="en-US" dirty="0">
                <a:solidFill>
                  <a:srgbClr val="FF0000"/>
                </a:solidFill>
                <a:latin typeface="Arial" panose="020B0604020202020204" pitchFamily="34" charset="0"/>
                <a:ea typeface="楷体" panose="02010609060101010101" charset="-122"/>
                <a:cs typeface="Arial" panose="020B0604020202020204" pitchFamily="34" charset="0"/>
                <a:sym typeface="+mn-ea"/>
              </a:rPr>
              <a:t>又借鉴了</a:t>
            </a:r>
            <a:r>
              <a:rPr lang="zh-CN" altLang="en-US" dirty="0">
                <a:latin typeface="Arial" panose="020B0604020202020204" pitchFamily="34" charset="0"/>
                <a:ea typeface="楷体" panose="02010609060101010101" charset="-122"/>
                <a:cs typeface="Arial" panose="020B0604020202020204" pitchFamily="34" charset="0"/>
                <a:sym typeface="+mn-ea"/>
              </a:rPr>
              <a:t>古今中外制度建设的有益成果，符合我国</a:t>
            </a:r>
            <a:r>
              <a:rPr lang="zh-CN" altLang="en-US" dirty="0">
                <a:solidFill>
                  <a:srgbClr val="FF0000"/>
                </a:solidFill>
                <a:latin typeface="Arial" panose="020B0604020202020204" pitchFamily="34" charset="0"/>
                <a:ea typeface="楷体" panose="02010609060101010101" charset="-122"/>
                <a:cs typeface="Arial" panose="020B0604020202020204" pitchFamily="34" charset="0"/>
                <a:sym typeface="+mn-ea"/>
              </a:rPr>
              <a:t>国情</a:t>
            </a:r>
            <a:r>
              <a:rPr lang="zh-CN" altLang="en-US" dirty="0">
                <a:latin typeface="Arial" panose="020B0604020202020204" pitchFamily="34" charset="0"/>
                <a:ea typeface="楷体" panose="02010609060101010101" charset="-122"/>
                <a:cs typeface="Arial" panose="020B0604020202020204" pitchFamily="34" charset="0"/>
                <a:sym typeface="+mn-ea"/>
              </a:rPr>
              <a:t>，集中体现了中国特色社会主义的</a:t>
            </a:r>
            <a:r>
              <a:rPr lang="zh-CN" altLang="en-US" dirty="0">
                <a:solidFill>
                  <a:srgbClr val="FF0000"/>
                </a:solidFill>
                <a:latin typeface="Arial" panose="020B0604020202020204" pitchFamily="34" charset="0"/>
                <a:ea typeface="楷体" panose="02010609060101010101" charset="-122"/>
                <a:cs typeface="Arial" panose="020B0604020202020204" pitchFamily="34" charset="0"/>
                <a:sym typeface="+mn-ea"/>
              </a:rPr>
              <a:t>特点和优势</a:t>
            </a:r>
            <a:r>
              <a:rPr lang="zh-CN" altLang="en-US" dirty="0">
                <a:latin typeface="Arial" panose="020B0604020202020204" pitchFamily="34" charset="0"/>
                <a:ea typeface="楷体" panose="02010609060101010101" charset="-122"/>
                <a:cs typeface="Arial" panose="020B0604020202020204" pitchFamily="34" charset="0"/>
                <a:sym typeface="+mn-ea"/>
              </a:rPr>
              <a:t>。</a:t>
            </a:r>
            <a:endParaRPr lang="zh-CN" altLang="en-US" dirty="0">
              <a:latin typeface="Arial" panose="020B0604020202020204" pitchFamily="34" charset="0"/>
              <a:ea typeface="楷体" panose="02010609060101010101" charset="-122"/>
              <a:cs typeface="Arial" panose="020B0604020202020204" pitchFamily="34" charset="0"/>
              <a:sym typeface="+mn-ea"/>
            </a:endParaRPr>
          </a:p>
        </p:txBody>
      </p:sp>
      <p:sp>
        <p:nvSpPr>
          <p:cNvPr id="12" name="矩形 11"/>
          <p:cNvSpPr/>
          <p:nvPr/>
        </p:nvSpPr>
        <p:spPr>
          <a:xfrm>
            <a:off x="4901565" y="712470"/>
            <a:ext cx="4141470" cy="365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237990" y="2272665"/>
            <a:ext cx="723265" cy="645160"/>
          </a:xfrm>
          <a:prstGeom prst="rect">
            <a:avLst/>
          </a:prstGeom>
          <a:noFill/>
        </p:spPr>
        <p:txBody>
          <a:bodyPr wrap="square" rtlCol="0">
            <a:spAutoFit/>
          </a:bodyPr>
          <a:p>
            <a:r>
              <a:rPr lang="zh-CN" altLang="en-US"/>
              <a:t>共性</a:t>
            </a:r>
            <a:endParaRPr lang="zh-CN" altLang="en-US"/>
          </a:p>
          <a:p>
            <a:r>
              <a:rPr lang="zh-CN" altLang="en-US"/>
              <a:t>个性</a:t>
            </a:r>
            <a:endParaRPr lang="zh-CN" altLang="en-US"/>
          </a:p>
        </p:txBody>
      </p:sp>
      <p:sp>
        <p:nvSpPr>
          <p:cNvPr id="7" name="左右箭头 6"/>
          <p:cNvSpPr/>
          <p:nvPr/>
        </p:nvSpPr>
        <p:spPr>
          <a:xfrm>
            <a:off x="4267835" y="2894330"/>
            <a:ext cx="607695" cy="161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75565" y="4555490"/>
            <a:ext cx="9068435" cy="398780"/>
          </a:xfrm>
          <a:prstGeom prst="rect">
            <a:avLst/>
          </a:prstGeom>
          <a:noFill/>
          <a:ln w="9525">
            <a:noFill/>
          </a:ln>
        </p:spPr>
        <p:txBody>
          <a:bodyPr wrap="square">
            <a:spAutoFit/>
          </a:bodyPr>
          <a:p>
            <a:pPr indent="304800"/>
            <a:r>
              <a:rPr lang="zh-CN" sz="2000" b="1">
                <a:ea typeface="宋体" panose="02010600030101010101" pitchFamily="2" charset="-122"/>
              </a:rPr>
              <a:t>中国特色社会主义制度是党和人民在长期实践探索中形成的科学制度体系。</a:t>
            </a:r>
            <a:endParaRPr lang="zh-CN" altLang="en-US" sz="2000" b="1"/>
          </a:p>
        </p:txBody>
      </p:sp>
      <p:sp>
        <p:nvSpPr>
          <p:cNvPr id="4" name="右大括号 3"/>
          <p:cNvSpPr/>
          <p:nvPr/>
        </p:nvSpPr>
        <p:spPr>
          <a:xfrm rot="5400000">
            <a:off x="4347210" y="897255"/>
            <a:ext cx="188595" cy="71278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p="http://schemas.openxmlformats.org/presentationml/2006/main">
  <p:tag name="KSO_WM_UNIT_PLACING_PICTURE_USER_VIEWPORT" val="{&quot;height&quot;:1926,&quot;width&quot;:1944}"/>
</p:tagLst>
</file>

<file path=ppt/tags/tag153.xml><?xml version="1.0" encoding="utf-8"?>
<p:tagLst xmlns:p="http://schemas.openxmlformats.org/presentationml/2006/main">
  <p:tag name="KSO_WM_BEAUTIFY_FLAG" val="#wm#"/>
  <p:tag name="KSO_WM_TEMPLATE_CATEGORY" val="custom"/>
  <p:tag name="KSO_WM_TEMPLATE_INDEX" val="2020453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6198</Words>
  <Application>WPS 演示</Application>
  <PresentationFormat>全屏显示(16:9)</PresentationFormat>
  <Paragraphs>351</Paragraphs>
  <Slides>25</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Calibri</vt:lpstr>
      <vt:lpstr>微软雅黑</vt:lpstr>
      <vt:lpstr>汉仪旗黑-85S</vt:lpstr>
      <vt:lpstr>楷体</vt:lpstr>
      <vt:lpstr>隶书</vt:lpstr>
      <vt:lpstr>Calibri</vt:lpstr>
      <vt:lpstr>Times New Roman</vt:lpstr>
      <vt:lpstr>黑体</vt:lpstr>
      <vt:lpstr>Arial Unicode MS</vt:lpstr>
      <vt:lpstr>Helvetica</vt:lpstr>
      <vt:lpstr>1_Office 主题​​</vt:lpstr>
      <vt:lpstr>时政热点探讨 “中国特色社会主义制度”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1、坚持和完善党的领导制度体系 </vt:lpstr>
      <vt:lpstr>2、坚持和完善人民当家作主制度体系 </vt:lpstr>
      <vt:lpstr>3、坚持和完善中国特色社会主义法治体系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小燕子</cp:lastModifiedBy>
  <cp:revision>172</cp:revision>
  <dcterms:created xsi:type="dcterms:W3CDTF">2020-02-01T11:21:00Z</dcterms:created>
  <dcterms:modified xsi:type="dcterms:W3CDTF">2020-03-09T14:54:35Z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