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6433" r:id="rId4"/>
    <p:sldId id="6481" r:id="rId6"/>
    <p:sldId id="5218" r:id="rId7"/>
    <p:sldId id="3229" r:id="rId8"/>
    <p:sldId id="6343" r:id="rId9"/>
    <p:sldId id="6344" r:id="rId10"/>
    <p:sldId id="6320" r:id="rId11"/>
    <p:sldId id="4896" r:id="rId12"/>
    <p:sldId id="6355" r:id="rId13"/>
    <p:sldId id="6435" r:id="rId14"/>
    <p:sldId id="6322" r:id="rId15"/>
    <p:sldId id="4144" r:id="rId16"/>
    <p:sldId id="4153" r:id="rId17"/>
    <p:sldId id="4154" r:id="rId18"/>
    <p:sldId id="4143" r:id="rId19"/>
    <p:sldId id="5855" r:id="rId20"/>
    <p:sldId id="6375" r:id="rId21"/>
    <p:sldId id="6376" r:id="rId22"/>
    <p:sldId id="6497" r:id="rId23"/>
    <p:sldId id="6385" r:id="rId24"/>
    <p:sldId id="6493" r:id="rId25"/>
    <p:sldId id="6494" r:id="rId26"/>
    <p:sldId id="6338" r:id="rId27"/>
    <p:sldId id="6339" r:id="rId28"/>
    <p:sldId id="6386" r:id="rId29"/>
    <p:sldId id="5869" r:id="rId30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58ED5"/>
    <a:srgbClr val="0033CC"/>
    <a:srgbClr val="02A3FF"/>
    <a:srgbClr val="F4F4F4"/>
    <a:srgbClr val="FFBEBE"/>
    <a:srgbClr val="385D6C"/>
    <a:srgbClr val="FFFFFF"/>
    <a:srgbClr val="0033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5"/>
  </p:normalViewPr>
  <p:slideViewPr>
    <p:cSldViewPr showGuides="1">
      <p:cViewPr varScale="1">
        <p:scale>
          <a:sx n="65" d="100"/>
          <a:sy n="65" d="100"/>
        </p:scale>
        <p:origin x="-918" y="-114"/>
      </p:cViewPr>
      <p:guideLst>
        <p:guide orient="horz" pos="2124"/>
        <p:guide pos="40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819F91-402B-43E4-91F1-7BE51D07712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等线" pitchFamily="2" charset="-122"/>
                <a:ea typeface="等线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C18CC-A513-4B2F-BA59-D5B35C87BC8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市得分率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0.43</a:t>
            </a:r>
            <a:endParaRPr lang="en-US" altLang="zh-CN" dirty="0">
              <a:solidFill>
                <a:srgbClr val="C00000"/>
              </a:solidFill>
              <a:latin typeface="Trebuchet MS" panose="020B0603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2895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市得分率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0.43</a:t>
            </a:r>
            <a:endParaRPr lang="en-US" altLang="zh-CN" dirty="0">
              <a:solidFill>
                <a:srgbClr val="C00000"/>
              </a:solidFill>
              <a:latin typeface="Trebuchet MS" panose="020B0603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2895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市得分率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0.43</a:t>
            </a:r>
            <a:endParaRPr lang="en-US" altLang="zh-CN" dirty="0">
              <a:solidFill>
                <a:srgbClr val="C00000"/>
              </a:solidFill>
              <a:latin typeface="Trebuchet MS" panose="020B0603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2895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市得分率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0.43</a:t>
            </a:r>
            <a:endParaRPr lang="en-US" altLang="zh-CN" dirty="0">
              <a:solidFill>
                <a:srgbClr val="C00000"/>
              </a:solidFill>
              <a:latin typeface="Trebuchet MS" panose="020B0603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2895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市得分率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0.43</a:t>
            </a:r>
            <a:endParaRPr lang="en-US" altLang="zh-CN" dirty="0">
              <a:solidFill>
                <a:srgbClr val="C00000"/>
              </a:solidFill>
              <a:latin typeface="Trebuchet MS" panose="020B0603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2895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市得分率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0.43</a:t>
            </a:r>
            <a:endParaRPr lang="en-US" altLang="zh-CN" dirty="0">
              <a:solidFill>
                <a:srgbClr val="C00000"/>
              </a:solidFill>
              <a:latin typeface="Trebuchet MS" panose="020B0603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2895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市得分率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0.43</a:t>
            </a:r>
            <a:endParaRPr lang="en-US" altLang="zh-CN" dirty="0">
              <a:solidFill>
                <a:srgbClr val="C00000"/>
              </a:solidFill>
              <a:latin typeface="Trebuchet MS" panose="020B0603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2895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市得分率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0.43</a:t>
            </a:r>
            <a:endParaRPr lang="en-US" altLang="zh-CN" dirty="0">
              <a:solidFill>
                <a:srgbClr val="C00000"/>
              </a:solidFill>
              <a:latin typeface="Trebuchet MS" panose="020B0603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2895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市得分率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0.43</a:t>
            </a:r>
            <a:endParaRPr lang="en-US" altLang="zh-CN" dirty="0">
              <a:solidFill>
                <a:srgbClr val="C00000"/>
              </a:solidFill>
              <a:latin typeface="Trebuchet MS" panose="020B0603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2895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市得分率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0.43</a:t>
            </a:r>
            <a:endParaRPr lang="en-US" altLang="zh-CN" dirty="0">
              <a:solidFill>
                <a:srgbClr val="C00000"/>
              </a:solidFill>
              <a:latin typeface="Trebuchet MS" panose="020B0603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2895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市得分率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0.43</a:t>
            </a:r>
            <a:endParaRPr lang="en-US" altLang="zh-CN" dirty="0">
              <a:solidFill>
                <a:srgbClr val="C00000"/>
              </a:solidFill>
              <a:latin typeface="Trebuchet MS" panose="020B0603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2895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市得分率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0.43</a:t>
            </a:r>
            <a:endParaRPr lang="en-US" altLang="zh-CN" dirty="0">
              <a:solidFill>
                <a:srgbClr val="C00000"/>
              </a:solidFill>
              <a:latin typeface="Trebuchet MS" panose="020B0603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2895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市得分率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0.43</a:t>
            </a:r>
            <a:endParaRPr lang="en-US" altLang="zh-CN" dirty="0">
              <a:solidFill>
                <a:srgbClr val="C00000"/>
              </a:solidFill>
              <a:latin typeface="Trebuchet MS" panose="020B0603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2895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市得分率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0.43</a:t>
            </a:r>
            <a:endParaRPr lang="en-US" altLang="zh-CN" dirty="0">
              <a:solidFill>
                <a:srgbClr val="C00000"/>
              </a:solidFill>
              <a:latin typeface="Trebuchet MS" panose="020B0603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2895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>
              <a:lnSpc>
                <a:spcPts val="2895"/>
              </a:lnSpc>
              <a:spcBef>
                <a:spcPct val="0"/>
              </a:spcBef>
            </a:pPr>
            <a:r>
              <a:rPr lang="zh-CN" altLang="en-US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市得分率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0.43</a:t>
            </a:r>
            <a:endParaRPr lang="en-US" altLang="zh-CN" dirty="0">
              <a:solidFill>
                <a:srgbClr val="C00000"/>
              </a:solidFill>
              <a:latin typeface="Trebuchet MS" panose="020B0603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ts val="2895"/>
              </a:lnSpc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772BEC-2864-4CC0-B195-97FE7B2E82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7C213B-430E-4952-82E4-DA2CAA7740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772BEC-2864-4CC0-B195-97FE7B2E82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7C213B-430E-4952-82E4-DA2CAA7740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772BEC-2864-4CC0-B195-97FE7B2E82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7C213B-430E-4952-82E4-DA2CAA7740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3FC6-95BD-457F-9331-D0F0799777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BB9B-6198-4A1E-972A-79608E21A8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6432557" y="466391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6432557" y="5138952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3" y="952625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5716721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625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1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699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1" y="1406699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2194831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772BEC-2864-4CC0-B195-97FE7B2E82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7C213B-430E-4952-82E4-DA2CAA7740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625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617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1" y="952625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print"/>
          <a:stretch>
            <a:fillRect/>
          </a:stretch>
        </p:blipFill>
        <p:spPr>
          <a:xfrm>
            <a:off x="0" y="0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604000" y="2095441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47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355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867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217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70033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805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9592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408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772BEC-2864-4CC0-B195-97FE7B2E82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7C213B-430E-4952-82E4-DA2CAA7740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405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405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809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365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3277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772BEC-2864-4CC0-B195-97FE7B2E82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7C213B-430E-4952-82E4-DA2CAA7740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772BEC-2864-4CC0-B195-97FE7B2E82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7C213B-430E-4952-82E4-DA2CAA7740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772BEC-2864-4CC0-B195-97FE7B2E82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7C213B-430E-4952-82E4-DA2CAA7740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772BEC-2864-4CC0-B195-97FE7B2E82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7C213B-430E-4952-82E4-DA2CAA7740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772BEC-2864-4CC0-B195-97FE7B2E82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7C213B-430E-4952-82E4-DA2CAA7740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772BEC-2864-4CC0-B195-97FE7B2E82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7C213B-430E-4952-82E4-DA2CAA7740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6" Type="http://schemas.openxmlformats.org/officeDocument/2006/relationships/theme" Target="../theme/theme2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772BEC-2864-4CC0-B195-97FE7B2E828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7C213B-430E-4952-82E4-DA2CAA7740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61517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3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50617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8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9.xml"/><Relationship Id="rId1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0.xml"/><Relationship Id="rId1" Type="http://schemas.openxmlformats.org/officeDocument/2006/relationships/image" Target="../media/image1.tif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1.xml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oleObject" Target="../embeddings/oleObject1.bin"/><Relationship Id="rId2" Type="http://schemas.openxmlformats.org/officeDocument/2006/relationships/tags" Target="../tags/tag163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oleObject" Target="../embeddings/oleObject2.bin"/><Relationship Id="rId2" Type="http://schemas.openxmlformats.org/officeDocument/2006/relationships/tags" Target="../tags/tag164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6.xml"/><Relationship Id="rId2" Type="http://schemas.openxmlformats.org/officeDocument/2006/relationships/image" Target="../media/image28.png"/><Relationship Id="rId1" Type="http://schemas.openxmlformats.org/officeDocument/2006/relationships/tags" Target="../tags/tag1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7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8.xml"/><Relationship Id="rId3" Type="http://schemas.openxmlformats.org/officeDocument/2006/relationships/image" Target="NULL" TargetMode="External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9.xml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0.xml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tags" Target="../tags/tag17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73.xml"/><Relationship Id="rId2" Type="http://schemas.openxmlformats.org/officeDocument/2006/relationships/image" Target="../media/image35.jpeg"/><Relationship Id="rId1" Type="http://schemas.openxmlformats.org/officeDocument/2006/relationships/tags" Target="../tags/tag1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5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4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5.xml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6.xml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340860" y="2821940"/>
            <a:ext cx="7327265" cy="121348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89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高考地理选择题的</a:t>
            </a:r>
            <a:br>
              <a:rPr lang="zh-CN" altLang="en-US" sz="489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489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解题方法</a:t>
            </a:r>
            <a:endParaRPr lang="zh-CN" altLang="en-US" sz="4890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00" b="1" spc="226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665" spc="226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·</a:t>
            </a:r>
            <a:r>
              <a:rPr lang="zh-CN" altLang="zh-CN" sz="2665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高三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年级地理</a:t>
            </a:r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89779" y="5007048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清华附中朝阳学校   卢书娜</a:t>
            </a:r>
            <a:endParaRPr lang="zh-CN" altLang="en-US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58265" y="1042035"/>
            <a:ext cx="729170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小结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700" y="0"/>
            <a:ext cx="8277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区域特征</a:t>
            </a:r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04285" y="916940"/>
            <a:ext cx="7717155" cy="56311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明析设问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首要因素）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根据区域图像已有经纬度等信息进行定位</a:t>
            </a:r>
            <a:endParaRPr lang="zh-CN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、结合所学地理知识，和图文信息，由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宏观依据规律，具体看情景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判断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区域特征、地理现象及形成原因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有理有据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，图文信息与基本地理概念和原理相对应，不能主观臆想来判断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、因果关系的注意避免跳入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坑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、串题要注意设问中区域主题的变化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、看全选项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04285" y="916940"/>
            <a:ext cx="7626350" cy="563054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28067" y="1701758"/>
            <a:ext cx="2421383" cy="1738664"/>
            <a:chOff x="1332" y="2805"/>
            <a:chExt cx="3813" cy="2738"/>
          </a:xfrm>
        </p:grpSpPr>
        <p:sp>
          <p:nvSpPr>
            <p:cNvPr id="19" name="文本框 2"/>
            <p:cNvSpPr txBox="1">
              <a:spLocks noChangeArrowheads="1"/>
            </p:cNvSpPr>
            <p:nvPr/>
          </p:nvSpPr>
          <p:spPr bwMode="auto">
            <a:xfrm>
              <a:off x="1332" y="2805"/>
              <a:ext cx="3813" cy="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2400" kern="100" dirty="0"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审题干，定考点</a:t>
              </a:r>
              <a:endParaRPr lang="zh-CN" sz="24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20" name="文本框 2"/>
            <p:cNvSpPr txBox="1">
              <a:spLocks noChangeArrowheads="1"/>
            </p:cNvSpPr>
            <p:nvPr/>
          </p:nvSpPr>
          <p:spPr bwMode="auto">
            <a:xfrm>
              <a:off x="1332" y="3801"/>
              <a:ext cx="3813" cy="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2400" kern="100" dirty="0"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看选项，判正误</a:t>
              </a:r>
              <a:endParaRPr lang="zh-CN" sz="2400" kern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7" name="文本框 2"/>
            <p:cNvSpPr txBox="1">
              <a:spLocks noChangeArrowheads="1"/>
            </p:cNvSpPr>
            <p:nvPr/>
          </p:nvSpPr>
          <p:spPr bwMode="auto">
            <a:xfrm>
              <a:off x="1332" y="4818"/>
              <a:ext cx="3813" cy="7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2400" kern="100" dirty="0"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有理有据</a:t>
              </a:r>
              <a:endParaRPr lang="zh-CN" sz="24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828040" y="3578860"/>
            <a:ext cx="2421255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sz="24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匹     配</a:t>
            </a:r>
            <a:endParaRPr lang="zh-CN" sz="24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56660" y="4039235"/>
            <a:ext cx="7722235" cy="23069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、充分解读图像信息，分析比较不同区域的相关要素结构或分布特征。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根据已有自然或人文地理要素特征（结构、分布等）信息进行区域定位</a:t>
            </a:r>
            <a:endParaRPr lang="zh-CN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4705985" y="456565"/>
            <a:ext cx="1645285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位置信息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6351270" y="687070"/>
            <a:ext cx="64833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7"/>
          <p:cNvSpPr txBox="1"/>
          <p:nvPr/>
        </p:nvSpPr>
        <p:spPr>
          <a:xfrm>
            <a:off x="6999605" y="456565"/>
            <a:ext cx="214249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自然地理特征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9768205" y="456565"/>
            <a:ext cx="214122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人文地理特征</a:t>
            </a:r>
            <a:endParaRPr lang="zh-CN" altLang="en-US" sz="24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4" name="直接箭头连接符 13"/>
          <p:cNvCxnSpPr>
            <a:stCxn id="12" idx="3"/>
          </p:cNvCxnSpPr>
          <p:nvPr/>
        </p:nvCxnSpPr>
        <p:spPr>
          <a:xfrm>
            <a:off x="9142095" y="687070"/>
            <a:ext cx="626110" cy="57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9142095" y="447675"/>
            <a:ext cx="624205" cy="88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6351270" y="456565"/>
            <a:ext cx="624205" cy="88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 bldLvl="0" animBg="1"/>
      <p:bldP spid="5" grpId="0" bldLvl="0" animBg="1"/>
      <p:bldP spid="5" grpId="1" animBg="1"/>
      <p:bldP spid="5" grpId="2" animBg="1"/>
      <p:bldP spid="9" grpId="0" bldLvl="0" animBg="1"/>
      <p:bldP spid="12" grpId="0" bldLvl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/>
          <p:nvPr/>
        </p:nvSpPr>
        <p:spPr>
          <a:xfrm>
            <a:off x="314960" y="2046605"/>
            <a:ext cx="6151245" cy="2380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．据图推断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．北京风速大，风向偏东南   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．甲地可能出现强降水天气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．极地气温低，气压值最高   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．热带太平洋洋面生成台风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spcBef>
                <a:spcPct val="20000"/>
              </a:spcBef>
            </a:pPr>
            <a:endParaRPr lang="zh-CN" altLang="zh-CN" sz="2400" dirty="0">
              <a:solidFill>
                <a:srgbClr val="2020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4960" y="42545"/>
            <a:ext cx="8277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地理现象判断与解释</a:t>
            </a:r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14960" y="1253490"/>
            <a:ext cx="110394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图4为北半球某日02时海平面气压分布图（单位:百帕），读图，回答第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题。</a:t>
            </a:r>
            <a:endParaRPr sz="2400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1073744330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28055" y="1713865"/>
            <a:ext cx="5117465" cy="4642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1"/>
          <p:cNvSpPr txBox="1"/>
          <p:nvPr/>
        </p:nvSpPr>
        <p:spPr>
          <a:xfrm>
            <a:off x="314960" y="4107815"/>
            <a:ext cx="51422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．依据气压分布，该日最接近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A．冬至  </a:t>
            </a:r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B．小满  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C．夏至    D．立秋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Oval 35"/>
          <p:cNvSpPr/>
          <p:nvPr/>
        </p:nvSpPr>
        <p:spPr>
          <a:xfrm>
            <a:off x="8268335" y="5899150"/>
            <a:ext cx="830580" cy="567055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75050" y="5626100"/>
            <a:ext cx="3432175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2908300" y="5436235"/>
            <a:ext cx="3335655" cy="1285240"/>
          </a:xfrm>
          <a:prstGeom prst="wedgeRoundRectCallout">
            <a:avLst>
              <a:gd name="adj1" fmla="val 121730"/>
              <a:gd name="adj2" fmla="val -98616"/>
              <a:gd name="adj3" fmla="val 16667"/>
            </a:avLst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陆地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高压中心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冷源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北半球冬季</a:t>
            </a:r>
            <a:endParaRPr kumimoji="1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1" name="矩形: 圆角 11"/>
          <p:cNvSpPr>
            <a:spLocks noChangeArrowheads="1"/>
          </p:cNvSpPr>
          <p:nvPr/>
        </p:nvSpPr>
        <p:spPr bwMode="auto">
          <a:xfrm>
            <a:off x="-97" y="687553"/>
            <a:ext cx="2380967" cy="54032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rgbClr val="395B7E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本框 13"/>
          <p:cNvSpPr txBox="1"/>
          <p:nvPr/>
        </p:nvSpPr>
        <p:spPr>
          <a:xfrm>
            <a:off x="156086" y="676071"/>
            <a:ext cx="22250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题组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52310" y="6308725"/>
            <a:ext cx="326326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【18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年北京卷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6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5775" y="1774825"/>
            <a:ext cx="6236970" cy="3661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3"/>
          <p:cNvSpPr/>
          <p:nvPr/>
        </p:nvSpPr>
        <p:spPr>
          <a:xfrm>
            <a:off x="1652270" y="2393315"/>
            <a:ext cx="2900045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2908300" y="3209925"/>
            <a:ext cx="1653540" cy="363091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1664" y="3573016"/>
            <a:ext cx="1653540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10360025" y="175260"/>
            <a:ext cx="153733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等值线图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99856" y="3645024"/>
            <a:ext cx="94869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依据？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5575" y="6308725"/>
            <a:ext cx="2982595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拓展：课后练习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17-19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题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89860" y="799465"/>
            <a:ext cx="297497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天气系统知识的应用</a:t>
            </a:r>
            <a:endParaRPr lang="zh-CN" altLang="en-US" sz="24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80880" y="676275"/>
            <a:ext cx="200152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大尺度</a:t>
            </a:r>
            <a:r>
              <a:rPr lang="en-US" altLang="zh-CN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规律</a:t>
            </a:r>
            <a:endParaRPr lang="zh-CN" altLang="en-US" sz="20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0" grpId="0" bldLvl="0" animBg="1"/>
      <p:bldP spid="9" grpId="0" bldLvl="0" animBg="1"/>
      <p:bldP spid="12" grpId="0" bldLvl="0" animBg="1"/>
      <p:bldP spid="14" grpId="0" bldLvl="0" animBg="1"/>
      <p:bldP spid="18" grpId="0" bldLvl="0" animBg="1"/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15" y="1066165"/>
            <a:ext cx="5271770" cy="529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5" name="TextBox 1"/>
          <p:cNvSpPr txBox="1"/>
          <p:nvPr/>
        </p:nvSpPr>
        <p:spPr>
          <a:xfrm>
            <a:off x="980440" y="2742565"/>
            <a:ext cx="500888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．锋通过④地的时间可能为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A．上午</a:t>
            </a:r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B．下午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C．傍晚    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D．夜间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1450" y="92710"/>
            <a:ext cx="8277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地理现象判断与解释</a:t>
            </a:r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6085" y="1291590"/>
            <a:ext cx="660908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图4(a)为某日08时海平面气压分布图（单位：百帕），图4(b)显示④地24小时内风的变化。读图，回答第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题</a:t>
            </a:r>
            <a:endParaRPr sz="2400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5" name="Oval 35"/>
          <p:cNvSpPr/>
          <p:nvPr/>
        </p:nvSpPr>
        <p:spPr>
          <a:xfrm>
            <a:off x="7324725" y="4920615"/>
            <a:ext cx="1124585" cy="591185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" name="Rectangle 13"/>
          <p:cNvSpPr/>
          <p:nvPr/>
        </p:nvSpPr>
        <p:spPr>
          <a:xfrm>
            <a:off x="1426845" y="1671955"/>
            <a:ext cx="4538980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8" name="Rectangle 13"/>
          <p:cNvSpPr/>
          <p:nvPr/>
        </p:nvSpPr>
        <p:spPr>
          <a:xfrm>
            <a:off x="1426845" y="2742565"/>
            <a:ext cx="2501900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586345" y="6261100"/>
            <a:ext cx="326326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【13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年北京卷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62685" y="5157470"/>
            <a:ext cx="5491480" cy="1568450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冷锋过境时：</a:t>
            </a:r>
            <a:endParaRPr lang="zh-CN" alt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大风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风向、风力变化大）</a:t>
            </a:r>
            <a:endParaRPr lang="zh-CN" alt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降温、云雨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（雪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zh-CN" altLang="en-US" sz="2400" b="1" dirty="0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20"/>
          <p:cNvCxnSpPr/>
          <p:nvPr/>
        </p:nvCxnSpPr>
        <p:spPr>
          <a:xfrm flipH="1">
            <a:off x="3304540" y="1941195"/>
            <a:ext cx="360045" cy="9359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20"/>
          <p:cNvCxnSpPr>
            <a:stCxn id="5" idx="1"/>
          </p:cNvCxnSpPr>
          <p:nvPr/>
        </p:nvCxnSpPr>
        <p:spPr>
          <a:xfrm flipH="1" flipV="1">
            <a:off x="5307965" y="2317115"/>
            <a:ext cx="2181225" cy="26898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1"/>
          <p:cNvSpPr>
            <a:spLocks noChangeArrowheads="1"/>
          </p:cNvSpPr>
          <p:nvPr/>
        </p:nvSpPr>
        <p:spPr bwMode="auto">
          <a:xfrm>
            <a:off x="-97" y="687553"/>
            <a:ext cx="2380967" cy="54032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rgbClr val="395B7E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文本框 13"/>
          <p:cNvSpPr txBox="1"/>
          <p:nvPr/>
        </p:nvSpPr>
        <p:spPr>
          <a:xfrm>
            <a:off x="156086" y="676071"/>
            <a:ext cx="22250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题组三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12"/>
          <p:cNvSpPr txBox="1"/>
          <p:nvPr/>
        </p:nvSpPr>
        <p:spPr>
          <a:xfrm>
            <a:off x="10360025" y="175260"/>
            <a:ext cx="153733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等值线图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8" grpId="0" bldLvl="0" animBg="1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8061256" y="6356301"/>
            <a:ext cx="3140709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【18-19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西城一模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65" name="TextBox 1"/>
          <p:cNvSpPr txBox="1"/>
          <p:nvPr/>
        </p:nvSpPr>
        <p:spPr>
          <a:xfrm>
            <a:off x="443865" y="2801620"/>
            <a:ext cx="6068060" cy="2232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.石家庄市的严重雾霾天气可能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A. 发生在28日，于31日结束</a:t>
            </a: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 发生在31日，3日后结束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C. 伴随降温、雨雪天气生成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D. 伴随平流层逆温现象出现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87630"/>
            <a:ext cx="77584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地理现象判断与解释</a:t>
            </a:r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14960" y="1346835"/>
            <a:ext cx="68275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图2(a)是我国华北地区某年某时段雾霾天气状况，（b）是石家庄市包含该时段在内的一周天气预报图。读图回答第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4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5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题。 </a:t>
            </a:r>
            <a:endParaRPr sz="2400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5" name="图片 4" descr="2mdl2.tif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22845" y="210185"/>
            <a:ext cx="4217670" cy="59861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133080" y="6356350"/>
            <a:ext cx="3162300" cy="4603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气温下降、气压升高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8133080" y="5895975"/>
            <a:ext cx="29978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algn="just" defTabSz="914400"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400" b="1" kern="10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          时      后</a:t>
            </a:r>
            <a:endParaRPr kumimoji="0" lang="zh-CN" altLang="en-US" sz="2400" b="1" kern="10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Rectangle 13"/>
          <p:cNvSpPr/>
          <p:nvPr/>
        </p:nvSpPr>
        <p:spPr>
          <a:xfrm>
            <a:off x="2334260" y="2801620"/>
            <a:ext cx="1800225" cy="43497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10793" y="2801571"/>
            <a:ext cx="992505" cy="603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雾霾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82515" y="4514801"/>
            <a:ext cx="995045" cy="603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逆温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714135" y="4157680"/>
            <a:ext cx="688975" cy="603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锋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009786" y="2148304"/>
            <a:ext cx="1301115" cy="603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污染物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38064" y="5592511"/>
            <a:ext cx="688975" cy="603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910851" y="3960594"/>
            <a:ext cx="992505" cy="603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降水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833120" y="3236595"/>
            <a:ext cx="601980" cy="92138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/>
          <p:nvPr/>
        </p:nvSpPr>
        <p:spPr>
          <a:xfrm>
            <a:off x="3579495" y="4157980"/>
            <a:ext cx="858520" cy="43497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8" name="Rectangle 13"/>
          <p:cNvSpPr/>
          <p:nvPr/>
        </p:nvSpPr>
        <p:spPr>
          <a:xfrm>
            <a:off x="1435100" y="4599305"/>
            <a:ext cx="2246630" cy="43497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9" name="矩形: 圆角 11"/>
          <p:cNvSpPr>
            <a:spLocks noChangeArrowheads="1"/>
          </p:cNvSpPr>
          <p:nvPr/>
        </p:nvSpPr>
        <p:spPr bwMode="auto">
          <a:xfrm>
            <a:off x="-97" y="687553"/>
            <a:ext cx="2380967" cy="54032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rgbClr val="395B7E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文本框 13"/>
          <p:cNvSpPr txBox="1"/>
          <p:nvPr/>
        </p:nvSpPr>
        <p:spPr>
          <a:xfrm>
            <a:off x="156086" y="676071"/>
            <a:ext cx="22250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题组三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Rectangle 13"/>
          <p:cNvSpPr/>
          <p:nvPr/>
        </p:nvSpPr>
        <p:spPr>
          <a:xfrm>
            <a:off x="1637665" y="1729105"/>
            <a:ext cx="5346700" cy="43497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56985" y="4719955"/>
            <a:ext cx="140208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冷锋过境</a:t>
            </a:r>
            <a:endParaRPr lang="zh-CN" altLang="en-US" sz="2400" b="1" kern="1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99175" y="210185"/>
            <a:ext cx="6092825" cy="19380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指导：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图文信息获取与整合</a:t>
            </a:r>
            <a:endParaRPr lang="zh-CN" altLang="en-US" sz="2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1.带着问题去阅读材料。</a:t>
            </a:r>
            <a:endParaRPr lang="zh-CN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2.用笔圈点出体现关键信息的字词或语句</a:t>
            </a:r>
            <a:endParaRPr lang="zh-CN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3.关注信息与信息之间的内在联系，信息与教材知识之间的联系等。</a:t>
            </a:r>
            <a:endParaRPr lang="zh-CN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96820" y="687705"/>
            <a:ext cx="3087370" cy="7067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天气系统知识的应用</a:t>
            </a:r>
            <a:endParaRPr lang="zh-CN" altLang="en-US" sz="20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生活实践</a:t>
            </a:r>
            <a:endParaRPr lang="zh-CN" altLang="en-US" sz="20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7" grpId="0" bldLvl="0" animBg="1"/>
      <p:bldP spid="6" grpId="0" bldLvl="0" animBg="1"/>
      <p:bldP spid="6" grpId="1" animBg="1"/>
      <p:bldP spid="7" grpId="0" bldLvl="0" animBg="1"/>
      <p:bldP spid="7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6" grpId="0" bldLvl="0" animBg="1"/>
      <p:bldP spid="18" grpId="0" animBg="1"/>
      <p:bldP spid="23" grpId="0" animBg="1"/>
      <p:bldP spid="20" grpId="0" bldLvl="0" animBg="1"/>
      <p:bldP spid="20" grpId="1" animBg="1"/>
      <p:bldP spid="22" grpId="0" bldLvl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/>
          <p:nvPr/>
        </p:nvSpPr>
        <p:spPr>
          <a:xfrm>
            <a:off x="452755" y="2428240"/>
            <a:ext cx="967930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.图中大气污染</a:t>
            </a:r>
            <a:endParaRPr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A. 主要源自生活燃煤和垃圾填埋                </a:t>
            </a:r>
            <a:endParaRPr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 集聚程度与城市发达程度一致</a:t>
            </a:r>
            <a:endParaRPr altLang="zh-CN" sz="2400" kern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altLang="zh-CN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C. 受地形阻挡，中部重霾区呈带状</a:t>
            </a:r>
            <a:endParaRPr altLang="zh-CN" sz="24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D. 受西北风吹送，将从东向西消散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4960" y="189865"/>
            <a:ext cx="8277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地理现象判断与解释</a:t>
            </a:r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14960" y="835025"/>
            <a:ext cx="68275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图2(a)是我国华北地区某年某时段雾霾天气状况，（b）是石家庄市包含该时段在内的一周天气预报图。读图回答第4、5题。 </a:t>
            </a:r>
            <a:endParaRPr sz="2400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5" name="图片 4" descr="2mdl2.tif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79030" y="567690"/>
            <a:ext cx="4217670" cy="5986145"/>
          </a:xfrm>
          <a:prstGeom prst="rect">
            <a:avLst/>
          </a:prstGeom>
        </p:spPr>
      </p:pic>
      <p:sp>
        <p:nvSpPr>
          <p:cNvPr id="17" name="Rectangle 13"/>
          <p:cNvSpPr/>
          <p:nvPr/>
        </p:nvSpPr>
        <p:spPr>
          <a:xfrm>
            <a:off x="930910" y="3183255"/>
            <a:ext cx="1245235" cy="43497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71709" name="AutoShape 29"/>
          <p:cNvSpPr/>
          <p:nvPr/>
        </p:nvSpPr>
        <p:spPr>
          <a:xfrm>
            <a:off x="9575800" y="1675130"/>
            <a:ext cx="556260" cy="1797685"/>
          </a:xfrm>
          <a:prstGeom prst="borderCallout1">
            <a:avLst>
              <a:gd name="adj1" fmla="val 34404"/>
              <a:gd name="adj2" fmla="val 11187"/>
              <a:gd name="adj3" fmla="val 124337"/>
              <a:gd name="adj4" fmla="val -1350684"/>
            </a:avLst>
          </a:prstGeom>
          <a:solidFill>
            <a:srgbClr val="FFCC99">
              <a:alpha val="29000"/>
            </a:srgbClr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930910" y="3641725"/>
            <a:ext cx="1245235" cy="43497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2445385" y="3641725"/>
            <a:ext cx="1790700" cy="45847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3376930" y="4789170"/>
            <a:ext cx="1818640" cy="50038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2" name="Oval 35"/>
          <p:cNvSpPr/>
          <p:nvPr/>
        </p:nvSpPr>
        <p:spPr>
          <a:xfrm>
            <a:off x="7294880" y="567690"/>
            <a:ext cx="1297940" cy="920115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Oval 35"/>
          <p:cNvSpPr/>
          <p:nvPr/>
        </p:nvSpPr>
        <p:spPr>
          <a:xfrm>
            <a:off x="3637280" y="3013710"/>
            <a:ext cx="1315720" cy="604520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10345420" y="107315"/>
            <a:ext cx="153733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等值线图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37280" y="2033905"/>
            <a:ext cx="323088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小尺度局地环境、人类活动</a:t>
            </a:r>
            <a:endParaRPr lang="en-US" altLang="zh-CN" sz="20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71709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2"/>
          <p:cNvSpPr txBox="1"/>
          <p:nvPr/>
        </p:nvSpPr>
        <p:spPr>
          <a:xfrm>
            <a:off x="10360025" y="175260"/>
            <a:ext cx="153733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等值线图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5" name="TextBox 1"/>
          <p:cNvSpPr txBox="1"/>
          <p:nvPr/>
        </p:nvSpPr>
        <p:spPr>
          <a:xfrm>
            <a:off x="795020" y="2628265"/>
            <a:ext cx="500888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．该日20时   </a:t>
            </a:r>
            <a:r>
              <a:rPr lang="en-US" altLang="zh-CN" sz="2400" dirty="0">
                <a:solidFill>
                  <a:srgbClr val="FF0000"/>
                </a:solidFill>
                <a:latin typeface="Trebuchet MS" panose="020B0603020202020204" pitchFamily="34" charset="0"/>
                <a:ea typeface="微软雅黑" panose="020B0503020204020204" pitchFamily="34" charset="-122"/>
                <a:sym typeface="+mn-ea"/>
              </a:rPr>
              <a:t>18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%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A．北京大风扬沙，空气污染加重</a:t>
            </a:r>
            <a:endParaRPr 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B．东海海域天气晴朗，风大浪高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C．低压天气系统中，P强度最强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D．Q地位于暖锋锋前，出现降水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6210" y="0"/>
            <a:ext cx="8277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地理现象判断与解释</a:t>
            </a:r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82600" y="1343660"/>
            <a:ext cx="64084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图2表示某日20时海平面气压分布及16～24时北京空气质量指数变化。读图，回答第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6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题。</a:t>
            </a:r>
            <a:endParaRPr sz="2400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31749" name="Picture 4" descr="dl2  未拉宽的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52640" y="1677670"/>
            <a:ext cx="3966845" cy="4652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10050780" y="4912995"/>
            <a:ext cx="86868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</a:rPr>
              <a:t>东海</a:t>
            </a:r>
            <a:endParaRPr lang="zh-CN" altLang="zh-CN" sz="2400" b="1" dirty="0">
              <a:solidFill>
                <a:srgbClr val="FF0000"/>
              </a:solidFill>
            </a:endParaRPr>
          </a:p>
        </p:txBody>
      </p:sp>
      <p:sp>
        <p:nvSpPr>
          <p:cNvPr id="5" name="Oval 35"/>
          <p:cNvSpPr/>
          <p:nvPr/>
        </p:nvSpPr>
        <p:spPr>
          <a:xfrm>
            <a:off x="7152640" y="1581785"/>
            <a:ext cx="1440815" cy="589280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Oval 35"/>
          <p:cNvSpPr/>
          <p:nvPr/>
        </p:nvSpPr>
        <p:spPr>
          <a:xfrm>
            <a:off x="9606915" y="2850515"/>
            <a:ext cx="75819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" name="Rectangle 13"/>
          <p:cNvSpPr/>
          <p:nvPr/>
        </p:nvSpPr>
        <p:spPr>
          <a:xfrm>
            <a:off x="4014470" y="3784600"/>
            <a:ext cx="1259205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8" name="Rectangle 13"/>
          <p:cNvSpPr/>
          <p:nvPr/>
        </p:nvSpPr>
        <p:spPr>
          <a:xfrm>
            <a:off x="2158365" y="2969895"/>
            <a:ext cx="1113155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42275" y="883285"/>
            <a:ext cx="28771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</a:rPr>
              <a:t>空气质量指数图</a:t>
            </a:r>
            <a:endParaRPr lang="zh-CN" altLang="zh-CN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504430" y="6308725"/>
            <a:ext cx="326326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【16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年北京卷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矩形: 圆角 11"/>
          <p:cNvSpPr>
            <a:spLocks noChangeArrowheads="1"/>
          </p:cNvSpPr>
          <p:nvPr/>
        </p:nvSpPr>
        <p:spPr bwMode="auto">
          <a:xfrm>
            <a:off x="-97" y="687553"/>
            <a:ext cx="2380967" cy="54032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rgbClr val="395B7E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6086" y="676071"/>
            <a:ext cx="22250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题组三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5" name="图片 14" descr="4f26b20624ad28cfd22801f58722c7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9975" y="384810"/>
            <a:ext cx="4162425" cy="6336665"/>
          </a:xfrm>
          <a:prstGeom prst="rect">
            <a:avLst/>
          </a:prstGeom>
        </p:spPr>
      </p:pic>
      <p:pic>
        <p:nvPicPr>
          <p:cNvPr id="16" name="图片 15" descr="e9640d6b33ed02e5189dfab99e915b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6230" y="142875"/>
            <a:ext cx="3767455" cy="6213475"/>
          </a:xfrm>
          <a:prstGeom prst="rect">
            <a:avLst/>
          </a:prstGeom>
        </p:spPr>
      </p:pic>
      <p:sp>
        <p:nvSpPr>
          <p:cNvPr id="22" name="Oval 35"/>
          <p:cNvSpPr/>
          <p:nvPr/>
        </p:nvSpPr>
        <p:spPr>
          <a:xfrm>
            <a:off x="8042275" y="4222115"/>
            <a:ext cx="2724785" cy="920115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44173" y="3407410"/>
            <a:ext cx="1078230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sym typeface="+mn-ea"/>
              </a:rPr>
              <a:t>41.70%</a:t>
            </a:r>
            <a:endParaRPr kumimoji="1" lang="en-US" altLang="zh-CN" sz="2000" b="1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44173" y="4222115"/>
            <a:ext cx="1078230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sym typeface="+mn-ea"/>
              </a:rPr>
              <a:t>25.77%</a:t>
            </a:r>
            <a:endParaRPr kumimoji="1" lang="en-US" altLang="zh-CN" sz="2000" b="1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96820" y="687705"/>
            <a:ext cx="3087370" cy="7067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天气系统知识的应用</a:t>
            </a:r>
            <a:endParaRPr lang="zh-CN" altLang="en-US" sz="20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生活实践</a:t>
            </a:r>
            <a:endParaRPr lang="zh-CN" altLang="en-US" sz="20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14470" y="995680"/>
            <a:ext cx="308737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知识漏洞  惯性思维</a:t>
            </a:r>
            <a:endParaRPr lang="zh-CN" alt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18"/>
          <p:cNvSpPr txBox="1"/>
          <p:nvPr/>
        </p:nvSpPr>
        <p:spPr>
          <a:xfrm>
            <a:off x="0" y="6165304"/>
            <a:ext cx="2706190" cy="49244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看全选项</a:t>
            </a:r>
            <a:r>
              <a:rPr lang="en-US" altLang="zh-CN" sz="2000" dirty="0" smtClean="0">
                <a:solidFill>
                  <a:srgbClr val="0000FF"/>
                </a:solidFill>
                <a:ea typeface="黑体" panose="02010609060101010101" pitchFamily="49" charset="-122"/>
              </a:rPr>
              <a:t>:</a:t>
            </a:r>
            <a:r>
              <a:rPr lang="zh-CN" altLang="en-US" sz="20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sz="20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、因果错</a:t>
            </a:r>
            <a:endParaRPr lang="zh-CN" altLang="en-US" sz="20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9" grpId="0" bldLvl="0" animBg="1"/>
      <p:bldP spid="8" grpId="0" bldLvl="0" animBg="1"/>
      <p:bldP spid="9" grpId="0"/>
      <p:bldP spid="9" grpId="1"/>
      <p:bldP spid="23" grpId="1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箭头连接符 13"/>
          <p:cNvCxnSpPr>
            <a:endCxn id="8" idx="3"/>
          </p:cNvCxnSpPr>
          <p:nvPr/>
        </p:nvCxnSpPr>
        <p:spPr>
          <a:xfrm flipH="1" flipV="1">
            <a:off x="7086600" y="1264920"/>
            <a:ext cx="1169670" cy="3022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>
            <a:spLocks noChangeArrowheads="1"/>
          </p:cNvSpPr>
          <p:nvPr/>
        </p:nvSpPr>
        <p:spPr bwMode="auto">
          <a:xfrm rot="21060000">
            <a:off x="7629525" y="2366645"/>
            <a:ext cx="7454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大</a:t>
            </a:r>
            <a:endParaRPr lang="zh-CN" altLang="en-US" sz="2400" b="1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" name="直接箭头连接符 1"/>
          <p:cNvCxnSpPr>
            <a:endCxn id="5" idx="1"/>
          </p:cNvCxnSpPr>
          <p:nvPr/>
        </p:nvCxnSpPr>
        <p:spPr>
          <a:xfrm flipV="1">
            <a:off x="4376420" y="1818640"/>
            <a:ext cx="1123950" cy="76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8832215" y="2204720"/>
            <a:ext cx="93599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7346315" y="2276475"/>
            <a:ext cx="864235" cy="3346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541780" y="66040"/>
            <a:ext cx="5250180" cy="5835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是否利于污染物沉降或扩散</a:t>
            </a:r>
            <a:endParaRPr lang="zh-CN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5500370" y="1026478"/>
            <a:ext cx="360363" cy="1584325"/>
          </a:xfrm>
          <a:prstGeom prst="leftBrace">
            <a:avLst>
              <a:gd name="adj1" fmla="val 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3798" y="963246"/>
            <a:ext cx="992505" cy="603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雾霾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9327515" y="212676"/>
            <a:ext cx="995045" cy="603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逆温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018867" y="2197378"/>
            <a:ext cx="1301115" cy="603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沙尘暴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578340" y="1818640"/>
            <a:ext cx="1142365" cy="603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锋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287916" y="1026894"/>
            <a:ext cx="1301115" cy="603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污染物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968029" y="1818706"/>
            <a:ext cx="688975" cy="603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7967741" y="1098649"/>
            <a:ext cx="992505" cy="603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降水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1072852" y="1403628"/>
            <a:ext cx="3126105" cy="603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空气质量和质量指数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 flipH="1" flipV="1">
            <a:off x="7226300" y="1551940"/>
            <a:ext cx="984250" cy="5086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7565390" y="1653540"/>
            <a:ext cx="87439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小</a:t>
            </a:r>
            <a:endParaRPr lang="zh-CN" altLang="en-US" sz="2400" b="1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 flipH="1">
            <a:off x="7086600" y="526415"/>
            <a:ext cx="2393950" cy="5721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7226300" y="2882900"/>
            <a:ext cx="20662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大气水平运动</a:t>
            </a:r>
            <a:endParaRPr lang="zh-CN" altLang="en-US" sz="2400" b="1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7086600" y="66040"/>
            <a:ext cx="23456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大气垂直运动</a:t>
            </a:r>
            <a:endParaRPr lang="zh-CN" altLang="en-US" sz="2400" b="1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8960485" y="1653540"/>
            <a:ext cx="880110" cy="4070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210637" y="3343553"/>
            <a:ext cx="969645" cy="603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en-US" altLang="zh-CN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kumimoji="1" lang="en-US" altLang="zh-CN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99255" y="4679950"/>
            <a:ext cx="3571875" cy="1630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大气环流（大尺度）</a:t>
            </a:r>
            <a:endParaRPr kumimoji="1" lang="zh-CN" altLang="en-US" sz="2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气压带、风带 </a:t>
            </a:r>
            <a:endParaRPr kumimoji="1" lang="zh-CN" altLang="en-US" sz="2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季风环流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439785" y="4714875"/>
            <a:ext cx="3500120" cy="2143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热力环流（中小尺度）</a:t>
            </a:r>
            <a:endParaRPr kumimoji="1" lang="zh-CN" altLang="en-US" sz="2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海陆风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山谷风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200025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66850" algn="l"/>
                <a:tab pos="2667000" algn="l"/>
                <a:tab pos="3867150" algn="l"/>
              </a:tabLst>
            </a:pPr>
            <a:r>
              <a:rPr kumimoji="1" lang="zh-CN" altLang="en-US" sz="24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城乡风</a:t>
            </a:r>
            <a:endParaRPr kumimoji="1" lang="zh-CN" altLang="en-US" sz="24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246485" y="915035"/>
            <a:ext cx="701675" cy="181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8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区域尺度</a:t>
            </a:r>
            <a:endParaRPr kumimoji="1" lang="zh-CN" altLang="en-US" sz="28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左大括号 14"/>
          <p:cNvSpPr/>
          <p:nvPr/>
        </p:nvSpPr>
        <p:spPr>
          <a:xfrm rot="10800000">
            <a:off x="9840595" y="212725"/>
            <a:ext cx="1325245" cy="3053715"/>
          </a:xfrm>
          <a:prstGeom prst="leftBrace">
            <a:avLst>
              <a:gd name="adj1" fmla="val 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8040370" y="2882900"/>
            <a:ext cx="3317240" cy="13379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左大括号 23"/>
          <p:cNvSpPr/>
          <p:nvPr/>
        </p:nvSpPr>
        <p:spPr>
          <a:xfrm rot="5400000">
            <a:off x="7465695" y="3009265"/>
            <a:ext cx="728980" cy="2924175"/>
          </a:xfrm>
          <a:prstGeom prst="leftBrace">
            <a:avLst>
              <a:gd name="adj1" fmla="val 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4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1175" y="1366541"/>
            <a:ext cx="11527604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某校学生设计了验证大气受热过程的实验。实验装置如图 1 所示，在阳光下放置一段 时间后，两个塑料桶中测量气温的温度计数值呈现明显差异（见表 1）。据此，回答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7</a:t>
            </a:r>
            <a:r>
              <a:rPr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8</a:t>
            </a:r>
            <a:r>
              <a:rPr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题。</a:t>
            </a:r>
            <a:r>
              <a:rPr lang="zh-CN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</a:t>
            </a:r>
            <a:endParaRPr lang="zh-CN" sz="20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68850" y="4204335"/>
            <a:ext cx="680656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 该实验得出的结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论</a:t>
            </a:r>
            <a:endParaRPr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A. 大气主要靠太阳辐射加热 </a:t>
            </a:r>
            <a:endParaRPr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B. 下垫面是大气的直接热源</a:t>
            </a:r>
            <a:endParaRPr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C. 晴朗天气不存在削弱作用 </a:t>
            </a:r>
            <a:endParaRPr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D.  土壤吸收的大气辐射较少</a:t>
            </a:r>
            <a:endParaRPr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68335" y="4030345"/>
            <a:ext cx="3690620" cy="398780"/>
          </a:xfrm>
          <a:prstGeom prst="rect">
            <a:avLst/>
          </a:prstGeom>
          <a:ln>
            <a:solidFill>
              <a:srgbClr val="006C31"/>
            </a:solidFill>
          </a:ln>
        </p:spPr>
        <p:txBody>
          <a:bodyPr wrap="square">
            <a:spAutoFit/>
          </a:bodyPr>
          <a:lstStyle/>
          <a:p>
            <a:pPr indent="149860" eaLnBrk="0" fontAlgn="base">
              <a:spcBef>
                <a:spcPct val="0"/>
              </a:spcBef>
              <a:spcAft>
                <a:spcPct val="0"/>
              </a:spcAft>
              <a:tabLst>
                <a:tab pos="1099820" algn="l"/>
                <a:tab pos="2000250" algn="l"/>
                <a:tab pos="2900045" algn="l"/>
              </a:tabLst>
            </a:pPr>
            <a:r>
              <a:rPr 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对比装置的差异、结论的差异</a:t>
            </a:r>
            <a:endParaRPr 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椭圆 17"/>
          <p:cNvSpPr/>
          <p:nvPr/>
        </p:nvSpPr>
        <p:spPr>
          <a:xfrm>
            <a:off x="2307841" y="2929099"/>
            <a:ext cx="347535" cy="184429"/>
          </a:xfrm>
          <a:custGeom>
            <a:avLst/>
            <a:gdLst>
              <a:gd name="connsiteX0" fmla="*/ 0 w 1055015"/>
              <a:gd name="connsiteY0" fmla="*/ 175322 h 350643"/>
              <a:gd name="connsiteX1" fmla="*/ 527508 w 1055015"/>
              <a:gd name="connsiteY1" fmla="*/ 0 h 350643"/>
              <a:gd name="connsiteX2" fmla="*/ 1055016 w 1055015"/>
              <a:gd name="connsiteY2" fmla="*/ 175322 h 350643"/>
              <a:gd name="connsiteX3" fmla="*/ 527508 w 1055015"/>
              <a:gd name="connsiteY3" fmla="*/ 350644 h 350643"/>
              <a:gd name="connsiteX4" fmla="*/ 0 w 1055015"/>
              <a:gd name="connsiteY4" fmla="*/ 175322 h 350643"/>
              <a:gd name="connsiteX0-1" fmla="*/ 8 w 1055024"/>
              <a:gd name="connsiteY0-2" fmla="*/ 72234 h 247556"/>
              <a:gd name="connsiteX1-3" fmla="*/ 537244 w 1055024"/>
              <a:gd name="connsiteY1-4" fmla="*/ 3917 h 247556"/>
              <a:gd name="connsiteX2-5" fmla="*/ 1055024 w 1055024"/>
              <a:gd name="connsiteY2-6" fmla="*/ 72234 h 247556"/>
              <a:gd name="connsiteX3-7" fmla="*/ 527516 w 1055024"/>
              <a:gd name="connsiteY3-8" fmla="*/ 247556 h 247556"/>
              <a:gd name="connsiteX4-9" fmla="*/ 8 w 1055024"/>
              <a:gd name="connsiteY4-10" fmla="*/ 72234 h 247556"/>
              <a:gd name="connsiteX0-11" fmla="*/ 8 w 1055024"/>
              <a:gd name="connsiteY0-12" fmla="*/ 76331 h 251653"/>
              <a:gd name="connsiteX1-13" fmla="*/ 537244 w 1055024"/>
              <a:gd name="connsiteY1-14" fmla="*/ 8014 h 251653"/>
              <a:gd name="connsiteX2-15" fmla="*/ 1055024 w 1055024"/>
              <a:gd name="connsiteY2-16" fmla="*/ 76331 h 251653"/>
              <a:gd name="connsiteX3-17" fmla="*/ 527516 w 1055024"/>
              <a:gd name="connsiteY3-18" fmla="*/ 251653 h 251653"/>
              <a:gd name="connsiteX4-19" fmla="*/ 8 w 1055024"/>
              <a:gd name="connsiteY4-20" fmla="*/ 76331 h 251653"/>
              <a:gd name="connsiteX0-21" fmla="*/ 8 w 1055024"/>
              <a:gd name="connsiteY0-22" fmla="*/ 76331 h 251653"/>
              <a:gd name="connsiteX1-23" fmla="*/ 537244 w 1055024"/>
              <a:gd name="connsiteY1-24" fmla="*/ 8014 h 251653"/>
              <a:gd name="connsiteX2-25" fmla="*/ 1055024 w 1055024"/>
              <a:gd name="connsiteY2-26" fmla="*/ 76331 h 251653"/>
              <a:gd name="connsiteX3-27" fmla="*/ 527516 w 1055024"/>
              <a:gd name="connsiteY3-28" fmla="*/ 251653 h 251653"/>
              <a:gd name="connsiteX4-29" fmla="*/ 8 w 1055024"/>
              <a:gd name="connsiteY4-30" fmla="*/ 76331 h 251653"/>
              <a:gd name="connsiteX0-31" fmla="*/ 8 w 1055024"/>
              <a:gd name="connsiteY0-32" fmla="*/ 75543 h 192499"/>
              <a:gd name="connsiteX1-33" fmla="*/ 537244 w 1055024"/>
              <a:gd name="connsiteY1-34" fmla="*/ 7226 h 192499"/>
              <a:gd name="connsiteX2-35" fmla="*/ 1055024 w 1055024"/>
              <a:gd name="connsiteY2-36" fmla="*/ 75543 h 192499"/>
              <a:gd name="connsiteX3-37" fmla="*/ 527516 w 1055024"/>
              <a:gd name="connsiteY3-38" fmla="*/ 192499 h 192499"/>
              <a:gd name="connsiteX4-39" fmla="*/ 8 w 1055024"/>
              <a:gd name="connsiteY4-40" fmla="*/ 75543 h 192499"/>
              <a:gd name="connsiteX0-41" fmla="*/ 34 w 1055050"/>
              <a:gd name="connsiteY0-42" fmla="*/ 75543 h 197190"/>
              <a:gd name="connsiteX1-43" fmla="*/ 537270 w 1055050"/>
              <a:gd name="connsiteY1-44" fmla="*/ 7226 h 197190"/>
              <a:gd name="connsiteX2-45" fmla="*/ 1055050 w 1055050"/>
              <a:gd name="connsiteY2-46" fmla="*/ 75543 h 197190"/>
              <a:gd name="connsiteX3-47" fmla="*/ 527542 w 1055050"/>
              <a:gd name="connsiteY3-48" fmla="*/ 192499 h 197190"/>
              <a:gd name="connsiteX4-49" fmla="*/ 34 w 1055050"/>
              <a:gd name="connsiteY4-50" fmla="*/ 75543 h 1971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55050" h="197190">
                <a:moveTo>
                  <a:pt x="34" y="75543"/>
                </a:moveTo>
                <a:cubicBezTo>
                  <a:pt x="1655" y="44664"/>
                  <a:pt x="158386" y="-21957"/>
                  <a:pt x="537270" y="7226"/>
                </a:cubicBezTo>
                <a:cubicBezTo>
                  <a:pt x="916154" y="36409"/>
                  <a:pt x="1055050" y="-21285"/>
                  <a:pt x="1055050" y="75543"/>
                </a:cubicBezTo>
                <a:cubicBezTo>
                  <a:pt x="1055050" y="172371"/>
                  <a:pt x="1003702" y="163316"/>
                  <a:pt x="527542" y="192499"/>
                </a:cubicBezTo>
                <a:cubicBezTo>
                  <a:pt x="51382" y="221682"/>
                  <a:pt x="-1587" y="106422"/>
                  <a:pt x="34" y="75543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2" name="图片 -21474826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1165" y="2332990"/>
            <a:ext cx="3843020" cy="379349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5245735" y="2332990"/>
          <a:ext cx="4201795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7990"/>
                <a:gridCol w="1284605"/>
                <a:gridCol w="1219200"/>
              </a:tblGrid>
              <a:tr h="2438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时间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有土瓶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空瓶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9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16:08（开始）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30 </a:t>
                      </a:r>
                      <a:r>
                        <a:rPr lang="en-US" sz="2000" b="0">
                          <a:solidFill>
                            <a:srgbClr val="333333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℃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30 </a:t>
                      </a:r>
                      <a:r>
                        <a:rPr lang="en-US" sz="2000" b="0">
                          <a:solidFill>
                            <a:srgbClr val="333333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℃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3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16:17（结束）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38 </a:t>
                      </a:r>
                      <a:r>
                        <a:rPr lang="en-US" sz="2000" b="0">
                          <a:solidFill>
                            <a:srgbClr val="333333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℃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31 </a:t>
                      </a:r>
                      <a:r>
                        <a:rPr lang="en-US" sz="2000" b="0">
                          <a:solidFill>
                            <a:srgbClr val="333333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℃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601845" y="3645535"/>
            <a:ext cx="71405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（表 1   天气状况：晴朗、微风 场地：学校操场 气温：22℃）</a:t>
            </a:r>
            <a:endParaRPr sz="20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3520" y="42545"/>
            <a:ext cx="7212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地理现象判断与解释</a:t>
            </a:r>
            <a:endParaRPr lang="en-US" altLang="zh-CN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45735" y="659765"/>
            <a:ext cx="6712585" cy="706755"/>
          </a:xfrm>
          <a:prstGeom prst="rect">
            <a:avLst/>
          </a:prstGeom>
          <a:solidFill>
            <a:schemeClr val="bg1"/>
          </a:solidFill>
          <a:ln>
            <a:solidFill>
              <a:srgbClr val="006C31"/>
            </a:solidFill>
          </a:ln>
        </p:spPr>
        <p:txBody>
          <a:bodyPr wrap="square">
            <a:spAutoFit/>
          </a:bodyPr>
          <a:lstStyle/>
          <a:p>
            <a:pPr indent="149860" eaLnBrk="0" fontAlgn="base">
              <a:spcBef>
                <a:spcPct val="0"/>
              </a:spcBef>
              <a:spcAft>
                <a:spcPct val="0"/>
              </a:spcAft>
              <a:tabLst>
                <a:tab pos="1099820" algn="l"/>
                <a:tab pos="2000250" algn="l"/>
                <a:tab pos="2900045" algn="l"/>
              </a:tabLst>
            </a:pPr>
            <a:r>
              <a:rPr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给出地理实践活动的方案——</a:t>
            </a:r>
            <a:endParaRPr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149860" eaLnBrk="0" fontAlgn="base">
              <a:spcBef>
                <a:spcPct val="0"/>
              </a:spcBef>
              <a:spcAft>
                <a:spcPct val="0"/>
              </a:spcAft>
              <a:tabLst>
                <a:tab pos="1099820" algn="l"/>
                <a:tab pos="2000250" algn="l"/>
                <a:tab pos="2900045" algn="l"/>
              </a:tabLst>
            </a:pPr>
            <a:r>
              <a:rPr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反推可以</a:t>
            </a:r>
            <a:r>
              <a:rPr 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验证</a:t>
            </a:r>
            <a:r>
              <a:rPr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怎样的活动（实验）目的</a:t>
            </a:r>
            <a:r>
              <a:rPr 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（规律、原理）</a:t>
            </a:r>
            <a:endParaRPr 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67873" y="782751"/>
            <a:ext cx="2388193" cy="589268"/>
            <a:chOff x="772" y="4872"/>
            <a:chExt cx="6279" cy="1240"/>
          </a:xfrm>
        </p:grpSpPr>
        <p:sp>
          <p:nvSpPr>
            <p:cNvPr id="11" name="矩形: 圆角 11"/>
            <p:cNvSpPr>
              <a:spLocks noChangeArrowheads="1"/>
            </p:cNvSpPr>
            <p:nvPr/>
          </p:nvSpPr>
          <p:spPr bwMode="auto">
            <a:xfrm>
              <a:off x="772" y="4975"/>
              <a:ext cx="6260" cy="113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rgbClr val="395B7E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772" name="文本框 13"/>
            <p:cNvSpPr txBox="1"/>
            <p:nvPr/>
          </p:nvSpPr>
          <p:spPr>
            <a:xfrm>
              <a:off x="1201" y="4872"/>
              <a:ext cx="5850" cy="12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题组三</a:t>
              </a:r>
              <a:endPara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Rectangle 13"/>
          <p:cNvSpPr/>
          <p:nvPr/>
        </p:nvSpPr>
        <p:spPr>
          <a:xfrm>
            <a:off x="7002780" y="2332355"/>
            <a:ext cx="2244090" cy="126873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57715" y="2073275"/>
            <a:ext cx="1516380" cy="706755"/>
          </a:xfrm>
          <a:prstGeom prst="rect">
            <a:avLst/>
          </a:prstGeom>
          <a:ln>
            <a:solidFill>
              <a:srgbClr val="006C31"/>
            </a:solidFill>
          </a:ln>
        </p:spPr>
        <p:txBody>
          <a:bodyPr wrap="square">
            <a:spAutoFit/>
          </a:bodyPr>
          <a:lstStyle/>
          <a:p>
            <a:pPr indent="149860" eaLnBrk="0" fontAlgn="base">
              <a:spcBef>
                <a:spcPct val="0"/>
              </a:spcBef>
              <a:spcAft>
                <a:spcPct val="0"/>
              </a:spcAft>
              <a:tabLst>
                <a:tab pos="1099820" algn="l"/>
                <a:tab pos="2000250" algn="l"/>
                <a:tab pos="2900045" algn="l"/>
              </a:tabLst>
            </a:pPr>
            <a:r>
              <a:rPr 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建立联系</a:t>
            </a:r>
            <a:endParaRPr 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49860" eaLnBrk="0" fontAlgn="base">
              <a:spcBef>
                <a:spcPct val="0"/>
              </a:spcBef>
              <a:spcAft>
                <a:spcPct val="0"/>
              </a:spcAft>
              <a:tabLst>
                <a:tab pos="1099820" algn="l"/>
                <a:tab pos="2000250" algn="l"/>
                <a:tab pos="2900045" algn="l"/>
              </a:tabLst>
            </a:pPr>
            <a:r>
              <a:rPr 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调用知识</a:t>
            </a:r>
            <a:endParaRPr 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26885" y="5310505"/>
            <a:ext cx="2046605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081770" y="4552950"/>
          <a:ext cx="2988945" cy="1953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mage" r:id="rId3" imgW="24790400" imgH="14528800" progId="">
                  <p:embed/>
                </p:oleObj>
              </mc:Choice>
              <mc:Fallback>
                <p:oleObj name="Image" r:id="rId3" imgW="24790400" imgH="14528800" progId="">
                  <p:embed/>
                  <p:pic>
                    <p:nvPicPr>
                      <p:cNvPr id="0" name="Object 2" descr="image2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1770" y="4552950"/>
                        <a:ext cx="2988945" cy="19532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9" grpId="0" bldLvl="0" animBg="1"/>
      <p:bldP spid="7" grpId="0" bldLvl="0" animBg="1"/>
      <p:bldP spid="12" grpId="0" bldLvl="0" animBg="1"/>
      <p:bldP spid="9" grpId="0" bldLvl="0" animBg="1"/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1"/>
          <p:cNvSpPr>
            <a:spLocks noChangeArrowheads="1"/>
          </p:cNvSpPr>
          <p:nvPr/>
        </p:nvSpPr>
        <p:spPr bwMode="auto">
          <a:xfrm>
            <a:off x="-97" y="687553"/>
            <a:ext cx="2380967" cy="54032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rgbClr val="395B7E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1175" y="1259861"/>
            <a:ext cx="11527604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某校学生设计了验证大气受热过程的实验。实验装置如图 1 所示，在阳光下放置一段 时间后，两个塑料桶中测量气温的温度计数值呈现明显差异（见表 1）。据此，回答 1、2 题。</a:t>
            </a:r>
            <a:endParaRPr sz="20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68905" y="4334871"/>
            <a:ext cx="6806757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 该实验及结论可以用来解释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A. 最高气温多出现在午后 </a:t>
            </a:r>
            <a:endParaRPr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B. 不同纬度存在气温差异 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C. 沿海地区海陆风的形成 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D. 阴坡阳坡植被差异明显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椭圆 17"/>
          <p:cNvSpPr/>
          <p:nvPr/>
        </p:nvSpPr>
        <p:spPr>
          <a:xfrm>
            <a:off x="2307841" y="2929099"/>
            <a:ext cx="347535" cy="184429"/>
          </a:xfrm>
          <a:custGeom>
            <a:avLst/>
            <a:gdLst>
              <a:gd name="connsiteX0" fmla="*/ 0 w 1055015"/>
              <a:gd name="connsiteY0" fmla="*/ 175322 h 350643"/>
              <a:gd name="connsiteX1" fmla="*/ 527508 w 1055015"/>
              <a:gd name="connsiteY1" fmla="*/ 0 h 350643"/>
              <a:gd name="connsiteX2" fmla="*/ 1055016 w 1055015"/>
              <a:gd name="connsiteY2" fmla="*/ 175322 h 350643"/>
              <a:gd name="connsiteX3" fmla="*/ 527508 w 1055015"/>
              <a:gd name="connsiteY3" fmla="*/ 350644 h 350643"/>
              <a:gd name="connsiteX4" fmla="*/ 0 w 1055015"/>
              <a:gd name="connsiteY4" fmla="*/ 175322 h 350643"/>
              <a:gd name="connsiteX0-1" fmla="*/ 8 w 1055024"/>
              <a:gd name="connsiteY0-2" fmla="*/ 72234 h 247556"/>
              <a:gd name="connsiteX1-3" fmla="*/ 537244 w 1055024"/>
              <a:gd name="connsiteY1-4" fmla="*/ 3917 h 247556"/>
              <a:gd name="connsiteX2-5" fmla="*/ 1055024 w 1055024"/>
              <a:gd name="connsiteY2-6" fmla="*/ 72234 h 247556"/>
              <a:gd name="connsiteX3-7" fmla="*/ 527516 w 1055024"/>
              <a:gd name="connsiteY3-8" fmla="*/ 247556 h 247556"/>
              <a:gd name="connsiteX4-9" fmla="*/ 8 w 1055024"/>
              <a:gd name="connsiteY4-10" fmla="*/ 72234 h 247556"/>
              <a:gd name="connsiteX0-11" fmla="*/ 8 w 1055024"/>
              <a:gd name="connsiteY0-12" fmla="*/ 76331 h 251653"/>
              <a:gd name="connsiteX1-13" fmla="*/ 537244 w 1055024"/>
              <a:gd name="connsiteY1-14" fmla="*/ 8014 h 251653"/>
              <a:gd name="connsiteX2-15" fmla="*/ 1055024 w 1055024"/>
              <a:gd name="connsiteY2-16" fmla="*/ 76331 h 251653"/>
              <a:gd name="connsiteX3-17" fmla="*/ 527516 w 1055024"/>
              <a:gd name="connsiteY3-18" fmla="*/ 251653 h 251653"/>
              <a:gd name="connsiteX4-19" fmla="*/ 8 w 1055024"/>
              <a:gd name="connsiteY4-20" fmla="*/ 76331 h 251653"/>
              <a:gd name="connsiteX0-21" fmla="*/ 8 w 1055024"/>
              <a:gd name="connsiteY0-22" fmla="*/ 76331 h 251653"/>
              <a:gd name="connsiteX1-23" fmla="*/ 537244 w 1055024"/>
              <a:gd name="connsiteY1-24" fmla="*/ 8014 h 251653"/>
              <a:gd name="connsiteX2-25" fmla="*/ 1055024 w 1055024"/>
              <a:gd name="connsiteY2-26" fmla="*/ 76331 h 251653"/>
              <a:gd name="connsiteX3-27" fmla="*/ 527516 w 1055024"/>
              <a:gd name="connsiteY3-28" fmla="*/ 251653 h 251653"/>
              <a:gd name="connsiteX4-29" fmla="*/ 8 w 1055024"/>
              <a:gd name="connsiteY4-30" fmla="*/ 76331 h 251653"/>
              <a:gd name="connsiteX0-31" fmla="*/ 8 w 1055024"/>
              <a:gd name="connsiteY0-32" fmla="*/ 75543 h 192499"/>
              <a:gd name="connsiteX1-33" fmla="*/ 537244 w 1055024"/>
              <a:gd name="connsiteY1-34" fmla="*/ 7226 h 192499"/>
              <a:gd name="connsiteX2-35" fmla="*/ 1055024 w 1055024"/>
              <a:gd name="connsiteY2-36" fmla="*/ 75543 h 192499"/>
              <a:gd name="connsiteX3-37" fmla="*/ 527516 w 1055024"/>
              <a:gd name="connsiteY3-38" fmla="*/ 192499 h 192499"/>
              <a:gd name="connsiteX4-39" fmla="*/ 8 w 1055024"/>
              <a:gd name="connsiteY4-40" fmla="*/ 75543 h 192499"/>
              <a:gd name="connsiteX0-41" fmla="*/ 34 w 1055050"/>
              <a:gd name="connsiteY0-42" fmla="*/ 75543 h 197190"/>
              <a:gd name="connsiteX1-43" fmla="*/ 537270 w 1055050"/>
              <a:gd name="connsiteY1-44" fmla="*/ 7226 h 197190"/>
              <a:gd name="connsiteX2-45" fmla="*/ 1055050 w 1055050"/>
              <a:gd name="connsiteY2-46" fmla="*/ 75543 h 197190"/>
              <a:gd name="connsiteX3-47" fmla="*/ 527542 w 1055050"/>
              <a:gd name="connsiteY3-48" fmla="*/ 192499 h 197190"/>
              <a:gd name="connsiteX4-49" fmla="*/ 34 w 1055050"/>
              <a:gd name="connsiteY4-50" fmla="*/ 75543 h 1971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55050" h="197190">
                <a:moveTo>
                  <a:pt x="34" y="75543"/>
                </a:moveTo>
                <a:cubicBezTo>
                  <a:pt x="1655" y="44664"/>
                  <a:pt x="158386" y="-21957"/>
                  <a:pt x="537270" y="7226"/>
                </a:cubicBezTo>
                <a:cubicBezTo>
                  <a:pt x="916154" y="36409"/>
                  <a:pt x="1055050" y="-21285"/>
                  <a:pt x="1055050" y="75543"/>
                </a:cubicBezTo>
                <a:cubicBezTo>
                  <a:pt x="1055050" y="172371"/>
                  <a:pt x="1003702" y="163316"/>
                  <a:pt x="527542" y="192499"/>
                </a:cubicBezTo>
                <a:cubicBezTo>
                  <a:pt x="51382" y="221682"/>
                  <a:pt x="-1587" y="106422"/>
                  <a:pt x="34" y="75543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2" name="图片 -214748262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74370" y="2332990"/>
            <a:ext cx="3599815" cy="355346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5245735" y="2332990"/>
          <a:ext cx="4201795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7990"/>
                <a:gridCol w="1284605"/>
                <a:gridCol w="1219200"/>
              </a:tblGrid>
              <a:tr h="2438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时间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有土瓶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空瓶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9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16:08（开始）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30 </a:t>
                      </a:r>
                      <a:r>
                        <a:rPr lang="en-US" sz="2000" b="0">
                          <a:solidFill>
                            <a:srgbClr val="333333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℃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30 </a:t>
                      </a:r>
                      <a:r>
                        <a:rPr lang="en-US" sz="2000" b="0">
                          <a:solidFill>
                            <a:srgbClr val="333333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℃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3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16:17（结束）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38 </a:t>
                      </a:r>
                      <a:r>
                        <a:rPr lang="en-US" sz="2000" b="0">
                          <a:solidFill>
                            <a:srgbClr val="333333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℃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31 </a:t>
                      </a:r>
                      <a:r>
                        <a:rPr lang="en-US" sz="2000" b="0">
                          <a:solidFill>
                            <a:srgbClr val="333333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℃</a:t>
                      </a:r>
                      <a:endParaRPr lang="en-US" altLang="en-US" sz="2000" b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601845" y="3645535"/>
            <a:ext cx="71405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（表 1   天气状况：晴朗、微风 场地：学校操场 气温：22℃）</a:t>
            </a:r>
            <a:endParaRPr sz="20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3520" y="42545"/>
            <a:ext cx="7650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地理现象判断与解释</a:t>
            </a:r>
            <a:endParaRPr lang="en-US" altLang="zh-CN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3"/>
          <p:cNvSpPr txBox="1"/>
          <p:nvPr/>
        </p:nvSpPr>
        <p:spPr>
          <a:xfrm>
            <a:off x="156086" y="676071"/>
            <a:ext cx="22250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题组三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78450" y="5085715"/>
            <a:ext cx="3164205" cy="36449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18" name="直接箭头连接符 20"/>
          <p:cNvCxnSpPr/>
          <p:nvPr/>
        </p:nvCxnSpPr>
        <p:spPr>
          <a:xfrm flipH="1" flipV="1">
            <a:off x="4079875" y="4436745"/>
            <a:ext cx="1298575" cy="8724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>
            <a:off x="3073400" y="5840095"/>
            <a:ext cx="1951355" cy="82994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5B93"/>
              </a:buClr>
              <a:buFont typeface="Arial" panose="020B0604020202020204" pitchFamily="34" charset="0"/>
              <a:buChar char="•"/>
              <a:defRPr sz="2800" b="1">
                <a:solidFill>
                  <a:srgbClr val="2651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26515F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rgbClr val="26515F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26515F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26515F"/>
                </a:solidFill>
                <a:latin typeface="Arial" panose="020B0604020202020204" pitchFamily="34" charset="0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有理有据？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主观臆想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6617335" y="5450205"/>
            <a:ext cx="1134110" cy="38989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970010" y="4716780"/>
          <a:ext cx="2988945" cy="1953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Image" r:id="rId3" imgW="24790400" imgH="14528800" progId="">
                  <p:embed/>
                </p:oleObj>
              </mc:Choice>
              <mc:Fallback>
                <p:oleObj name="Image" r:id="rId3" imgW="24790400" imgH="14528800" progId="">
                  <p:embed/>
                  <p:pic>
                    <p:nvPicPr>
                      <p:cNvPr id="0" name="Object 2" descr="image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70010" y="4716780"/>
                        <a:ext cx="2988945" cy="19532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7751445" y="186055"/>
            <a:ext cx="4206875" cy="19380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5B93"/>
              </a:buClr>
              <a:buFont typeface="Arial" panose="020B0604020202020204" pitchFamily="34" charset="0"/>
              <a:buChar char="•"/>
              <a:defRPr sz="2800" b="1">
                <a:solidFill>
                  <a:srgbClr val="2651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26515F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rgbClr val="26515F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26515F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26515F"/>
                </a:solidFill>
                <a:latin typeface="Arial" panose="020B0604020202020204" pitchFamily="34" charset="0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能量的传递和转化是过程性的</a:t>
            </a:r>
            <a:endParaRPr lang="zh-CN" altLang="en-US" sz="2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太阳辐射最强</a:t>
            </a:r>
            <a:endParaRPr lang="zh-CN" altLang="en-US" sz="2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地面辐射最强</a:t>
            </a:r>
            <a:endParaRPr lang="zh-CN" altLang="en-US" sz="2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大气辐射作用最强</a:t>
            </a:r>
            <a:r>
              <a:rPr lang="zh-CN" altLang="en-US" sz="2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endParaRPr lang="zh-CN" altLang="en-US" sz="2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气温最高</a:t>
            </a:r>
            <a:endParaRPr lang="zh-CN" altLang="en-US" sz="2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4" grpId="0" bldLvl="0" animBg="1"/>
      <p:bldP spid="17" grpId="0" bldLvl="0" animBg="1"/>
      <p:bldP spid="17" grpId="1" bldLvl="0" animBg="1"/>
      <p:bldP spid="9" grpId="0" bldLvl="0" animBg="1"/>
      <p:bldP spid="1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6326505" y="379730"/>
            <a:ext cx="5448300" cy="3757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4960" y="98425"/>
            <a:ext cx="8277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地理现象判断与解释</a:t>
            </a:r>
            <a:endParaRPr lang="en-US" altLang="zh-CN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79907" name="Oval 35"/>
          <p:cNvSpPr/>
          <p:nvPr/>
        </p:nvSpPr>
        <p:spPr>
          <a:xfrm>
            <a:off x="8225155" y="687705"/>
            <a:ext cx="955675" cy="1821180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: 圆角 11"/>
          <p:cNvSpPr>
            <a:spLocks noChangeArrowheads="1"/>
          </p:cNvSpPr>
          <p:nvPr/>
        </p:nvSpPr>
        <p:spPr bwMode="auto">
          <a:xfrm>
            <a:off x="-97" y="687553"/>
            <a:ext cx="2380967" cy="54032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rgbClr val="395B7E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文本框 13"/>
          <p:cNvSpPr txBox="1"/>
          <p:nvPr/>
        </p:nvSpPr>
        <p:spPr>
          <a:xfrm>
            <a:off x="156086" y="665911"/>
            <a:ext cx="22250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题组三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431800" y="1275715"/>
            <a:ext cx="5448300" cy="28613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一个长、宽、高分别是2米、1米和1米且六面都封闭的透明玻璃柜内，底面两侧分别放置一个电炉（有导线连到柜外）和一大盆冰決。在玻璃柜顶面中部的内壁琳一张下的纸片A，在玻璃柜底西中部的内壁贴一张竖立的纸片B（如下图所示）。在电炉通电一段时间之后，</a:t>
            </a:r>
            <a:r>
              <a:rPr 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根据紙片A、B的偏动情況</a:t>
            </a:r>
            <a:r>
              <a:rPr 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，可以摸拟验证某一地理原理。</a:t>
            </a:r>
            <a:endParaRPr 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58800" y="4044950"/>
            <a:ext cx="601091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地理兴趣小组的同学准备了实验用的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透明餐盒 、冰块和温水等器材 ，该实验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可演示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A. 大气环流的过程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B. 洋流系统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C. 云雾的形成过程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D. 地壳物质循环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Rectangle 13"/>
          <p:cNvSpPr/>
          <p:nvPr/>
        </p:nvSpPr>
        <p:spPr>
          <a:xfrm>
            <a:off x="1002030" y="4409440"/>
            <a:ext cx="4080510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75500" y="4414520"/>
            <a:ext cx="2481580" cy="2306955"/>
          </a:xfrm>
          <a:prstGeom prst="rect">
            <a:avLst/>
          </a:prstGeom>
          <a:solidFill>
            <a:srgbClr val="FFFF00"/>
          </a:solidFill>
          <a:ln>
            <a:solidFill>
              <a:srgbClr val="006C31"/>
            </a:solidFill>
          </a:ln>
        </p:spPr>
        <p:txBody>
          <a:bodyPr wrap="square">
            <a:spAutoFit/>
          </a:bodyPr>
          <a:lstStyle/>
          <a:p>
            <a:pPr indent="149860" eaLnBrk="0" fontAlgn="base">
              <a:spcBef>
                <a:spcPct val="0"/>
              </a:spcBef>
              <a:spcAft>
                <a:spcPct val="0"/>
              </a:spcAft>
              <a:tabLst>
                <a:tab pos="1099820" algn="l"/>
                <a:tab pos="2000250" algn="l"/>
                <a:tab pos="2900045" algn="l"/>
              </a:tabLst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明析概念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149860" eaLnBrk="0" fontAlgn="base">
              <a:spcBef>
                <a:spcPct val="0"/>
              </a:spcBef>
              <a:spcAft>
                <a:spcPct val="0"/>
              </a:spcAft>
              <a:tabLst>
                <a:tab pos="1099820" algn="l"/>
                <a:tab pos="2000250" algn="l"/>
                <a:tab pos="2900045" algn="l"/>
              </a:tabLst>
            </a:pP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149860" eaLnBrk="0" fontAlgn="base">
              <a:spcBef>
                <a:spcPct val="0"/>
              </a:spcBef>
              <a:spcAft>
                <a:spcPct val="0"/>
              </a:spcAft>
              <a:tabLst>
                <a:tab pos="1099820" algn="l"/>
                <a:tab pos="2000250" algn="l"/>
                <a:tab pos="2900045" algn="l"/>
              </a:tabLst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大气环流</a:t>
            </a:r>
            <a:endParaRPr 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149860" eaLnBrk="0" fontAlgn="base">
              <a:spcBef>
                <a:spcPct val="0"/>
              </a:spcBef>
              <a:spcAft>
                <a:spcPct val="0"/>
              </a:spcAft>
              <a:tabLst>
                <a:tab pos="1099820" algn="l"/>
                <a:tab pos="2000250" algn="l"/>
                <a:tab pos="2900045" algn="l"/>
              </a:tabLst>
            </a:pPr>
            <a:r>
              <a:rPr 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热力环流</a:t>
            </a:r>
            <a:endParaRPr 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149860" eaLnBrk="0" fontAlgn="base">
              <a:spcBef>
                <a:spcPct val="0"/>
              </a:spcBef>
              <a:spcAft>
                <a:spcPct val="0"/>
              </a:spcAft>
              <a:tabLst>
                <a:tab pos="1099820" algn="l"/>
                <a:tab pos="2000250" algn="l"/>
                <a:tab pos="2900045" algn="l"/>
              </a:tabLst>
            </a:pPr>
            <a:r>
              <a:rPr 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云雾形成条件</a:t>
            </a:r>
            <a:endParaRPr 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149860" eaLnBrk="0" fontAlgn="base">
              <a:spcBef>
                <a:spcPct val="0"/>
              </a:spcBef>
              <a:spcAft>
                <a:spcPct val="0"/>
              </a:spcAft>
              <a:tabLst>
                <a:tab pos="1099820" algn="l"/>
                <a:tab pos="2000250" algn="l"/>
                <a:tab pos="2900045" algn="l"/>
              </a:tabLst>
            </a:pPr>
            <a:r>
              <a:rPr 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降水、露水、雾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ldLvl="0" animBg="1"/>
      <p:bldP spid="8" grpId="0" bldLvl="0" animBg="1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2730" y="228600"/>
            <a:ext cx="592899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选择题：</a:t>
            </a:r>
            <a:r>
              <a:rPr lang="en-US" altLang="zh-CN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15*3=45</a:t>
            </a:r>
            <a:endParaRPr lang="zh-CN" altLang="en-US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4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362" name="TextBox 1"/>
          <p:cNvSpPr txBox="1"/>
          <p:nvPr/>
        </p:nvSpPr>
        <p:spPr>
          <a:xfrm>
            <a:off x="4958715" y="1733550"/>
            <a:ext cx="33902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5B93"/>
              </a:buClr>
              <a:buFont typeface="Arial" panose="020B0604020202020204" pitchFamily="34" charset="0"/>
              <a:buChar char="•"/>
              <a:defRPr sz="2800" b="1">
                <a:solidFill>
                  <a:srgbClr val="2651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26515F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rgbClr val="26515F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26515F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26515F"/>
                </a:solidFill>
                <a:latin typeface="Arial" panose="020B0604020202020204" pitchFamily="34" charset="0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设问解读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8702849" y="2038308"/>
            <a:ext cx="2421236" cy="460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基础知识、原理</a:t>
            </a:r>
            <a:endParaRPr 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950460" y="3168015"/>
            <a:ext cx="33985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5B93"/>
              </a:buClr>
              <a:buFont typeface="Arial" panose="020B0604020202020204" pitchFamily="34" charset="0"/>
              <a:buChar char="•"/>
              <a:defRPr sz="2800" b="1">
                <a:solidFill>
                  <a:srgbClr val="2651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26515F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rgbClr val="26515F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26515F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26515F"/>
                </a:solidFill>
                <a:latin typeface="Arial" panose="020B0604020202020204" pitchFamily="34" charset="0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信息提取</a:t>
            </a:r>
            <a:endParaRPr lang="zh-CN" altLang="zh-CN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8507095" y="5813425"/>
            <a:ext cx="28124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5B93"/>
              </a:buClr>
              <a:buFont typeface="Arial" panose="020B0604020202020204" pitchFamily="34" charset="0"/>
              <a:buChar char="•"/>
              <a:defRPr sz="2800" b="1">
                <a:solidFill>
                  <a:srgbClr val="2651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26515F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rgbClr val="26515F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26515F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26515F"/>
                </a:solidFill>
                <a:latin typeface="Arial" panose="020B0604020202020204" pitchFamily="34" charset="0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有理有据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8650605" y="3328670"/>
            <a:ext cx="2698750" cy="460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sz="2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图文信息获取整合</a:t>
            </a:r>
            <a:endParaRPr 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8702675" y="1273175"/>
            <a:ext cx="2508885" cy="460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sz="24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审题干，定考点</a:t>
            </a:r>
            <a:endParaRPr lang="zh-CN" sz="24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2"/>
          <p:cNvSpPr txBox="1">
            <a:spLocks noChangeArrowheads="1"/>
          </p:cNvSpPr>
          <p:nvPr/>
        </p:nvSpPr>
        <p:spPr bwMode="auto">
          <a:xfrm>
            <a:off x="8790479" y="4368758"/>
            <a:ext cx="2421236" cy="460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sz="24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看选项，判正误</a:t>
            </a:r>
            <a:endParaRPr lang="zh-CN" sz="24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11349355" y="2498725"/>
            <a:ext cx="454025" cy="8299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sz="24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匹   配</a:t>
            </a:r>
            <a:endParaRPr lang="zh-CN" sz="2400" b="1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H="1" flipV="1">
            <a:off x="11926570" y="1570990"/>
            <a:ext cx="1905" cy="2938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11292840" y="4509135"/>
            <a:ext cx="708025" cy="41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085850" y="1659890"/>
            <a:ext cx="3722370" cy="35382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题目问了什么</a:t>
            </a:r>
            <a:endParaRPr kumimoji="0" lang="zh-CN" altLang="en-US" sz="2800" b="1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defRPr/>
            </a:pPr>
            <a:endParaRPr lang="zh-CN" altLang="en-US" sz="2800" b="1" noProof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知识点有什么</a:t>
            </a:r>
            <a:endParaRPr kumimoji="0" lang="zh-CN" altLang="en-US" sz="2800" b="1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defRPr/>
            </a:pPr>
            <a:endParaRPr lang="zh-CN" altLang="en-US" sz="2800" b="1" noProof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材料信息有什么</a:t>
            </a:r>
            <a:endParaRPr kumimoji="0" lang="zh-CN" altLang="en-US" sz="2800" b="1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defRPr/>
            </a:pPr>
            <a:endParaRPr lang="zh-CN" altLang="en-US" sz="2800" b="1" noProof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defRPr/>
            </a:pPr>
            <a:r>
              <a:rPr lang="zh-CN" altLang="en-US" sz="2800" b="1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整合信息，调用已有知识解题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1449050" y="1550670"/>
            <a:ext cx="479425" cy="5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1"/>
          <p:cNvSpPr txBox="1"/>
          <p:nvPr/>
        </p:nvSpPr>
        <p:spPr>
          <a:xfrm>
            <a:off x="4950460" y="4307205"/>
            <a:ext cx="33985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5B93"/>
              </a:buClr>
              <a:buFont typeface="Arial" panose="020B0604020202020204" pitchFamily="34" charset="0"/>
              <a:buChar char="•"/>
              <a:defRPr sz="2800" b="1">
                <a:solidFill>
                  <a:srgbClr val="2651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26515F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rgbClr val="26515F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26515F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26515F"/>
                </a:solidFill>
                <a:latin typeface="Arial" panose="020B0604020202020204" pitchFamily="34" charset="0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精准作答</a:t>
            </a:r>
            <a:endParaRPr lang="zh-CN" altLang="zh-CN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2" grpId="0" bldLvl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58265" y="1042035"/>
            <a:ext cx="729170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小结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560" y="0"/>
            <a:ext cx="8277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地理现象判断与解释</a:t>
            </a:r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23285" y="916940"/>
            <a:ext cx="8098155" cy="47078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明析设问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首要因素）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、掌握不同类型图像的读图技能（等值线图、统计图、示意图、景观图等）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图文信息获取与整合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关注信息与信息之间的内在联系，信息与教材知识之间的联系等。</a:t>
            </a:r>
            <a:endParaRPr lang="zh-CN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、结合信息，准确调用基础知识和基本原理判断和推理，有理有据。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23285" y="916940"/>
            <a:ext cx="8006715" cy="4665980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/>
          <p:nvPr/>
        </p:nvSpPr>
        <p:spPr>
          <a:xfrm>
            <a:off x="314960" y="2112010"/>
            <a:ext cx="4531360" cy="2159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.敦德吉林湖泊水的补给主要来源于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A.大气降水 </a:t>
            </a: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B.冰川融水  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C.河流水         D.海洋水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7198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去定式</a:t>
            </a:r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67005" y="1228090"/>
            <a:ext cx="116230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敦德吉林（39°35′N，102°15′E）是巴丹吉林沙漠中的一个咸水湖。钻孔1、钻孔2为取水孔。图3为巴丹吉林沙漠南缘部分地区地质剖面图。据此，完成第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题。</a:t>
            </a:r>
            <a:endParaRPr sz="2400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49153" name="图片 9" descr="图片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0" y="2009775"/>
            <a:ext cx="7207885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0232390" y="114300"/>
            <a:ext cx="1821815" cy="5219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去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+mn-ea"/>
              </a:rPr>
              <a:t>定势化</a:t>
            </a:r>
            <a:endParaRPr lang="zh-CN" altLang="en-US" sz="2800" b="1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314960" y="1228090"/>
            <a:ext cx="9338945" cy="41021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1863725" y="2112010"/>
            <a:ext cx="1832610" cy="50038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92575" y="2832100"/>
            <a:ext cx="59182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AutoShape 17"/>
          <p:cNvSpPr/>
          <p:nvPr/>
        </p:nvSpPr>
        <p:spPr>
          <a:xfrm>
            <a:off x="314960" y="4770120"/>
            <a:ext cx="3108325" cy="1753870"/>
          </a:xfrm>
          <a:prstGeom prst="wedgeRoundRectCallout">
            <a:avLst>
              <a:gd name="adj1" fmla="val 43074"/>
              <a:gd name="adj2" fmla="val -169478"/>
              <a:gd name="adj3" fmla="val 16667"/>
            </a:avLst>
          </a:prstGeom>
          <a:solidFill>
            <a:schemeClr val="accent1">
              <a:lumMod val="20000"/>
              <a:lumOff val="80000"/>
              <a:alpha val="29000"/>
            </a:schemeClr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zh-CN" sz="18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陆地水体之间的关系（以河流为例）</a:t>
            </a:r>
            <a:endParaRPr lang="zh-CN" altLang="zh-CN" sz="1800" b="1" dirty="0">
              <a:solidFill>
                <a:srgbClr val="0000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zh-CN" sz="18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降水补给、冰雪融水补给、季节性积雪融水、湖泊水、地下水补给</a:t>
            </a:r>
            <a:endParaRPr lang="zh-CN" altLang="zh-CN" sz="1800" b="1" dirty="0">
              <a:solidFill>
                <a:srgbClr val="0000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9907" name="Oval 35"/>
          <p:cNvSpPr/>
          <p:nvPr/>
        </p:nvSpPr>
        <p:spPr>
          <a:xfrm>
            <a:off x="4845685" y="2112010"/>
            <a:ext cx="1203960" cy="720725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: 圆角 11"/>
          <p:cNvSpPr>
            <a:spLocks noChangeArrowheads="1"/>
          </p:cNvSpPr>
          <p:nvPr/>
        </p:nvSpPr>
        <p:spPr bwMode="auto">
          <a:xfrm>
            <a:off x="166908" y="687553"/>
            <a:ext cx="2380967" cy="54032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rgbClr val="395B7E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文本框 13"/>
          <p:cNvSpPr txBox="1"/>
          <p:nvPr/>
        </p:nvSpPr>
        <p:spPr>
          <a:xfrm>
            <a:off x="314836" y="644321"/>
            <a:ext cx="22250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题组四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 bldLvl="0" animBg="1"/>
      <p:bldP spid="7" grpId="0"/>
      <p:bldP spid="7" grpId="1"/>
      <p:bldP spid="8" grpId="0" bldLvl="0" animBg="1"/>
      <p:bldP spid="8" grpId="1" animBg="1"/>
      <p:bldP spid="8" grpId="2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图片 810" descr="g3dl18（改）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610" y="2406477"/>
            <a:ext cx="4681850" cy="204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5" name="TextBox 1"/>
          <p:cNvSpPr txBox="1"/>
          <p:nvPr/>
        </p:nvSpPr>
        <p:spPr>
          <a:xfrm>
            <a:off x="0" y="4625340"/>
            <a:ext cx="11725275" cy="2232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高台民居最有可能位于我国的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A. 云贵高原      B. 东北平原     </a:t>
            </a:r>
            <a:r>
              <a:rPr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 C. 塔里木盆地   </a:t>
            </a: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D. 四川盆地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.将民居建在高崖上，主要原因是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A. 保持室温，冬暖夏凉             B. 便于雨季排水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C. 避免受夏季洪水影响   </a:t>
            </a: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   D. 利于冬季防风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-40640"/>
            <a:ext cx="8277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去定式</a:t>
            </a:r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6205" y="836295"/>
            <a:ext cx="1162304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我国某地的高台民居（图17）是世界上最奇特的民居之一。建在高40多米、长800多米的黄土高崖上，三面临河。房屋搭建随意，以土坯和杨木作为建材。有些房屋距今已有数百年历史。图18是该区域河流径流及气温变化图。据此回答第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题。</a:t>
            </a:r>
            <a:endParaRPr sz="2400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24668" y="123309"/>
            <a:ext cx="1612900" cy="52197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去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定势化</a:t>
            </a:r>
            <a:endParaRPr lang="zh-CN" altLang="en-US" sz="2800" b="1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577850" y="1205865"/>
            <a:ext cx="1477645" cy="38481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17195" y="4637405"/>
            <a:ext cx="2972435" cy="50038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92575" y="2832100"/>
            <a:ext cx="59182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AutoShape 17"/>
          <p:cNvSpPr/>
          <p:nvPr/>
        </p:nvSpPr>
        <p:spPr>
          <a:xfrm>
            <a:off x="8829040" y="5962015"/>
            <a:ext cx="3108325" cy="759460"/>
          </a:xfrm>
          <a:prstGeom prst="wedgeRoundRectCallout">
            <a:avLst>
              <a:gd name="adj1" fmla="val -75617"/>
              <a:gd name="adj2" fmla="val -281103"/>
              <a:gd name="adj3" fmla="val 16667"/>
            </a:avLst>
          </a:prstGeom>
          <a:solidFill>
            <a:schemeClr val="tx2">
              <a:lumMod val="20000"/>
              <a:lumOff val="80000"/>
              <a:alpha val="21000"/>
            </a:schemeClr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温带大陆性气候</a:t>
            </a:r>
            <a:endParaRPr lang="zh-CN" altLang="zh-CN" sz="2400" b="1" dirty="0">
              <a:solidFill>
                <a:srgbClr val="000099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9907" name="Oval 35"/>
          <p:cNvSpPr/>
          <p:nvPr/>
        </p:nvSpPr>
        <p:spPr>
          <a:xfrm>
            <a:off x="5494020" y="2406650"/>
            <a:ext cx="1203960" cy="720725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3252" name="图片 433" descr="https://p1.ssl.qhmsg.com/t016c3bcbda42bc23e6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9"/>
          <a:stretch>
            <a:fillRect/>
          </a:stretch>
        </p:blipFill>
        <p:spPr bwMode="auto">
          <a:xfrm>
            <a:off x="696993" y="2034876"/>
            <a:ext cx="3987309" cy="241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322598" y="4375665"/>
            <a:ext cx="920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699474" y="4451230"/>
            <a:ext cx="920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46030" y="1628140"/>
            <a:ext cx="1791335" cy="4603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黄土高原？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4214495" y="1534795"/>
            <a:ext cx="3145155" cy="50038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6096635" y="4025265"/>
            <a:ext cx="3568065" cy="101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6" name="Rectangle 13"/>
          <p:cNvSpPr/>
          <p:nvPr/>
        </p:nvSpPr>
        <p:spPr>
          <a:xfrm>
            <a:off x="1826895" y="5535295"/>
            <a:ext cx="981710" cy="41275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71709" name="AutoShape 29"/>
          <p:cNvSpPr/>
          <p:nvPr/>
        </p:nvSpPr>
        <p:spPr>
          <a:xfrm flipH="1">
            <a:off x="2334260" y="1243965"/>
            <a:ext cx="1212215" cy="384175"/>
          </a:xfrm>
          <a:prstGeom prst="borderCallout1">
            <a:avLst>
              <a:gd name="adj1" fmla="val 34404"/>
              <a:gd name="adj2" fmla="val 11187"/>
              <a:gd name="adj3" fmla="val 1118677"/>
              <a:gd name="adj4" fmla="val 86485"/>
            </a:avLst>
          </a:prstGeom>
          <a:solidFill>
            <a:srgbClr val="FFCC99">
              <a:alpha val="29000"/>
            </a:srgbClr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7490" y="4965700"/>
            <a:ext cx="59182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22445" y="5962015"/>
            <a:ext cx="59182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1"/>
          <p:cNvSpPr>
            <a:spLocks noChangeArrowheads="1"/>
          </p:cNvSpPr>
          <p:nvPr/>
        </p:nvSpPr>
        <p:spPr bwMode="auto">
          <a:xfrm>
            <a:off x="167005" y="604520"/>
            <a:ext cx="1888490" cy="54038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rgbClr val="395B7E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314960" y="644525"/>
            <a:ext cx="22332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题组四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235565" y="2035175"/>
            <a:ext cx="1791335" cy="4603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北方？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046970" y="2495550"/>
            <a:ext cx="2168525" cy="4603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黄土从哪来？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 bldLvl="0" animBg="1"/>
      <p:bldP spid="7" grpId="1"/>
      <p:bldP spid="8" grpId="0" bldLvl="0" animBg="1"/>
      <p:bldP spid="8" grpId="1" animBg="1"/>
      <p:bldP spid="12" grpId="0" bldLvl="0" animBg="1"/>
      <p:bldP spid="12" grpId="1"/>
      <p:bldP spid="13" grpId="0" bldLvl="0" animBg="1"/>
      <p:bldP spid="14" grpId="0" bldLvl="0" animBg="1"/>
      <p:bldP spid="16" grpId="0" bldLvl="0" animBg="1"/>
      <p:bldP spid="71709" grpId="0" bldLvl="0" animBg="1"/>
      <p:bldP spid="17" grpId="0"/>
      <p:bldP spid="18" grpId="0"/>
      <p:bldP spid="21" grpId="0" bldLvl="0" animBg="1"/>
      <p:bldP spid="21" grpId="1"/>
      <p:bldP spid="22" grpId="0" bldLvl="0" animBg="1"/>
      <p:bldP spid="2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5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12886" r="4955" b="12219"/>
          <a:stretch>
            <a:fillRect/>
          </a:stretch>
        </p:blipFill>
        <p:spPr bwMode="auto">
          <a:xfrm>
            <a:off x="4845685" y="1992630"/>
            <a:ext cx="673608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5" name="TextBox 1"/>
          <p:cNvSpPr txBox="1"/>
          <p:nvPr/>
        </p:nvSpPr>
        <p:spPr>
          <a:xfrm>
            <a:off x="314960" y="2112010"/>
            <a:ext cx="4530090" cy="25285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.图中极涡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A. 气流由中心向四周辐散                   B. 决定了寒带的范围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C. 中心气压为冷性低气压  </a:t>
            </a: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D. 为近地面带来大量水汽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8277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去定式</a:t>
            </a:r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736965" y="6374130"/>
            <a:ext cx="2844800" cy="365125"/>
          </a:xfrm>
        </p:spPr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6850" y="922655"/>
            <a:ext cx="116230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2019年1月，“超级寒潮”席卷了美国东、西部，专家指出这与极涡（盘踞在极地的</a:t>
            </a:r>
            <a:endParaRPr sz="2400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高空气旋性大型涡旋）的波动有关。图2为极涡示意图。读图，回答第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4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5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题。</a:t>
            </a:r>
            <a:endParaRPr sz="2400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06888" y="123309"/>
            <a:ext cx="1612900" cy="52197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理性思考</a:t>
            </a:r>
            <a:endParaRPr lang="zh-CN" altLang="en-US" sz="2800" b="1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1221740" y="2112010"/>
            <a:ext cx="645160" cy="50038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914400" y="1271905"/>
            <a:ext cx="2151380" cy="50038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43020" y="2349500"/>
            <a:ext cx="59182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196850" y="1271905"/>
            <a:ext cx="645160" cy="50038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8" name="矩形: 圆角 11"/>
          <p:cNvSpPr>
            <a:spLocks noChangeArrowheads="1"/>
          </p:cNvSpPr>
          <p:nvPr/>
        </p:nvSpPr>
        <p:spPr bwMode="auto">
          <a:xfrm>
            <a:off x="167005" y="687705"/>
            <a:ext cx="2103755" cy="4171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rgbClr val="395B7E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3"/>
          <p:cNvSpPr txBox="1"/>
          <p:nvPr/>
        </p:nvSpPr>
        <p:spPr>
          <a:xfrm>
            <a:off x="314960" y="644525"/>
            <a:ext cx="17424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题组四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 bldLvl="0" animBg="1"/>
      <p:bldP spid="7" grpId="0"/>
      <p:bldP spid="7" grpId="1"/>
      <p:bldP spid="1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96850" y="1772285"/>
            <a:ext cx="4815840" cy="42271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.此次美国东、西部遭遇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“超级寒潮”的原因有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①美国地处中、高纬度地区，为冷气团的发源地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②美国东、西部海拔高，冷空气势力强，向南扩展速度快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③极涡不稳定，冷空气向南移动 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④北美洲地形利于暖空气从中部北上，挤压极地冷空气从两侧南下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A.①②    B.①③   C.②③  </a:t>
            </a:r>
            <a:r>
              <a:rPr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D.③④</a:t>
            </a:r>
            <a:endParaRPr lang="zh-CN" altLang="en-US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049" name="图片 5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12886" r="4955" b="12219"/>
          <a:stretch>
            <a:fillRect/>
          </a:stretch>
        </p:blipFill>
        <p:spPr bwMode="auto">
          <a:xfrm>
            <a:off x="5361940" y="1791335"/>
            <a:ext cx="6457950" cy="278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0" y="0"/>
            <a:ext cx="8277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去定式</a:t>
            </a:r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6850" y="922655"/>
            <a:ext cx="116230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2019年1月，“超级寒潮”席卷了美国东、西部，专家指出这与极涡（盘踞在极地的高空气旋性大型涡旋）的波动有关。图2为极涡示意图。读图，回答第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4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5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题。</a:t>
            </a:r>
            <a:endParaRPr sz="2400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06888" y="123309"/>
            <a:ext cx="1612900" cy="52197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理性思考</a:t>
            </a:r>
            <a:endParaRPr lang="zh-CN" altLang="en-US" sz="2800" b="1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3867785" y="1252220"/>
            <a:ext cx="4869815" cy="50038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15290" y="2221865"/>
            <a:ext cx="2634615" cy="50038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12460" y="5292725"/>
            <a:ext cx="59182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79907" name="Oval 35"/>
          <p:cNvSpPr/>
          <p:nvPr/>
        </p:nvSpPr>
        <p:spPr>
          <a:xfrm>
            <a:off x="9385935" y="2421255"/>
            <a:ext cx="2313305" cy="2158365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52565" y="4862195"/>
            <a:ext cx="502983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从实际出发，全面思考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39360" y="4783455"/>
            <a:ext cx="7152640" cy="19380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指导：</a:t>
            </a:r>
            <a:endParaRPr lang="en-US" altLang="zh-CN" sz="2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图文信息的提取和解读</a:t>
            </a:r>
            <a:endParaRPr lang="zh-CN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新情境迅速提取信息：</a:t>
            </a:r>
            <a:endParaRPr lang="zh-CN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看到了什么，解读由此推断出什么，事件信息特别关注位置和时间信息</a:t>
            </a:r>
            <a:endParaRPr lang="zh-CN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 bldLvl="0" animBg="1"/>
      <p:bldP spid="6" grpId="0" bldLvl="0" animBg="1"/>
      <p:bldP spid="7" grpId="0"/>
      <p:bldP spid="7" grpId="1"/>
      <p:bldP spid="12" grpId="0"/>
      <p:bldP spid="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58265" y="1042035"/>
            <a:ext cx="729170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小结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10800000" flipV="1">
            <a:off x="0" y="184785"/>
            <a:ext cx="3010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23285" y="916940"/>
            <a:ext cx="8098155" cy="50774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指导：</a:t>
            </a:r>
            <a:endParaRPr lang="zh-CN" altLang="en-US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、信息勾出来：特别注重勾画位置和时间信息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、情境搞明白：梳理、解读、与所学知识建立关联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看到的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推出的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关联的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知识（原理）用起来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节点（突破点）显出来：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图文信息相互印证，找到思维的关键节点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、回归原理、理性思考、去思维定式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23920" y="916940"/>
            <a:ext cx="8006715" cy="563054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504999" y="1781133"/>
            <a:ext cx="2421236" cy="460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sz="24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审题干，定考点</a:t>
            </a:r>
            <a:endParaRPr lang="zh-CN" sz="24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2"/>
          <p:cNvSpPr txBox="1">
            <a:spLocks noChangeArrowheads="1"/>
          </p:cNvSpPr>
          <p:nvPr/>
        </p:nvSpPr>
        <p:spPr bwMode="auto">
          <a:xfrm>
            <a:off x="504825" y="2519680"/>
            <a:ext cx="2421255" cy="460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spcAft>
                <a:spcPts val="0"/>
              </a:spcAft>
            </a:pPr>
            <a:r>
              <a:rPr lang="zh-CN" sz="2400" kern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看选项，判正误</a:t>
            </a:r>
            <a:endParaRPr lang="zh-CN" sz="2400" kern="1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505460" y="3375660"/>
            <a:ext cx="2419985" cy="460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sz="24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有理有据</a:t>
            </a:r>
            <a:endParaRPr lang="zh-CN" sz="24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504825" y="4227830"/>
            <a:ext cx="2420620" cy="460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sz="2400" b="1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匹   配</a:t>
            </a:r>
            <a:endParaRPr lang="zh-CN" sz="2400" b="1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3009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672" y="764704"/>
            <a:ext cx="8373745" cy="573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2"/>
          <p:cNvSpPr txBox="1"/>
          <p:nvPr/>
        </p:nvSpPr>
        <p:spPr>
          <a:xfrm>
            <a:off x="767408" y="5157192"/>
            <a:ext cx="1944216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t">
            <a:spAutoFit/>
          </a:bodyPr>
          <a:lstStyle/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 smtClean="0">
                <a:latin typeface="+mj-lt"/>
                <a:sym typeface="+mn-ea"/>
              </a:rPr>
              <a:t>地图熟</a:t>
            </a:r>
            <a:endParaRPr lang="en-US" altLang="zh-CN" sz="2400" b="1" dirty="0" smtClean="0">
              <a:latin typeface="+mj-lt"/>
              <a:sym typeface="+mn-ea"/>
            </a:endParaRPr>
          </a:p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 smtClean="0">
                <a:latin typeface="+mj-lt"/>
                <a:sym typeface="+mn-ea"/>
              </a:rPr>
              <a:t>原理透</a:t>
            </a:r>
            <a:endParaRPr lang="en-US" altLang="zh-CN" sz="2400" b="1" dirty="0" smtClean="0">
              <a:latin typeface="+mj-lt"/>
              <a:sym typeface="+mn-ea"/>
            </a:endParaRPr>
          </a:p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 smtClean="0">
                <a:latin typeface="+mj-lt"/>
                <a:sym typeface="+mn-ea"/>
              </a:rPr>
              <a:t>信息联</a:t>
            </a:r>
            <a:endParaRPr lang="zh-CN" altLang="en-US" sz="2400" b="1" dirty="0">
              <a:latin typeface="+mj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 bldLvl="0" animBg="1"/>
      <p:bldP spid="7" grpId="1" animBg="1"/>
      <p:bldP spid="1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</a:t>
            </a:r>
            <a:endParaRPr lang="zh-CN" altLang="en-US" sz="7200" b="1" spc="3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北京市朝阳区教育研究中心  制作</a:t>
            </a:r>
            <a:endParaRPr lang="zh-CN" altLang="en-US" sz="2400" spc="226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 hidden="1"/>
          <p:cNvSpPr/>
          <p:nvPr/>
        </p:nvSpPr>
        <p:spPr>
          <a:xfrm>
            <a:off x="1631950" y="188913"/>
            <a:ext cx="792163" cy="106363"/>
          </a:xfrm>
          <a:prstGeom prst="roundRect">
            <a:avLst>
              <a:gd name="adj" fmla="val 40918"/>
            </a:avLst>
          </a:prstGeom>
          <a:gradFill>
            <a:gsLst>
              <a:gs pos="0">
                <a:srgbClr val="395B7E"/>
              </a:gs>
              <a:gs pos="100000">
                <a:srgbClr val="290F9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: 圆角 4" hidden="1"/>
          <p:cNvSpPr/>
          <p:nvPr/>
        </p:nvSpPr>
        <p:spPr>
          <a:xfrm>
            <a:off x="1631950" y="322263"/>
            <a:ext cx="792163" cy="106363"/>
          </a:xfrm>
          <a:prstGeom prst="roundRect">
            <a:avLst>
              <a:gd name="adj" fmla="val 40918"/>
            </a:avLst>
          </a:prstGeom>
          <a:gradFill>
            <a:gsLst>
              <a:gs pos="0">
                <a:srgbClr val="395B7E"/>
              </a:gs>
              <a:gs pos="100000">
                <a:srgbClr val="290F9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: 圆角 5" hidden="1"/>
          <p:cNvSpPr/>
          <p:nvPr/>
        </p:nvSpPr>
        <p:spPr>
          <a:xfrm>
            <a:off x="1631950" y="455613"/>
            <a:ext cx="792163" cy="106363"/>
          </a:xfrm>
          <a:prstGeom prst="roundRect">
            <a:avLst>
              <a:gd name="adj" fmla="val 40918"/>
            </a:avLst>
          </a:prstGeom>
          <a:gradFill>
            <a:gsLst>
              <a:gs pos="0">
                <a:srgbClr val="395B7E"/>
              </a:gs>
              <a:gs pos="100000">
                <a:srgbClr val="290F96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1" name="文本框 9"/>
          <p:cNvSpPr txBox="1"/>
          <p:nvPr/>
        </p:nvSpPr>
        <p:spPr>
          <a:xfrm>
            <a:off x="2495550" y="246063"/>
            <a:ext cx="302418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sp>
        <p:nvSpPr>
          <p:cNvPr id="111" name="矩形 110"/>
          <p:cNvSpPr>
            <a:spLocks noChangeArrowheads="1"/>
          </p:cNvSpPr>
          <p:nvPr/>
        </p:nvSpPr>
        <p:spPr bwMode="auto">
          <a:xfrm flipH="1">
            <a:off x="3869690" y="1570038"/>
            <a:ext cx="76200" cy="3983038"/>
          </a:xfrm>
          <a:prstGeom prst="rect">
            <a:avLst/>
          </a:prstGeom>
          <a:solidFill>
            <a:srgbClr val="395B7E"/>
          </a:solidFill>
          <a:ln w="3175" cmpd="thickThin" algn="ctr">
            <a:solidFill>
              <a:srgbClr val="395B7E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3" name="矩形 111"/>
          <p:cNvSpPr/>
          <p:nvPr/>
        </p:nvSpPr>
        <p:spPr>
          <a:xfrm flipH="1" flipV="1">
            <a:off x="2831465" y="3542030"/>
            <a:ext cx="819150" cy="14288"/>
          </a:xfrm>
          <a:prstGeom prst="rect">
            <a:avLst/>
          </a:prstGeom>
          <a:solidFill>
            <a:srgbClr val="395B7E"/>
          </a:solidFill>
          <a:ln w="25400" cap="flat" cmpd="sng">
            <a:solidFill>
              <a:srgbClr val="395B7E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4" name="矩形 112"/>
          <p:cNvSpPr/>
          <p:nvPr/>
        </p:nvSpPr>
        <p:spPr>
          <a:xfrm flipH="1" flipV="1">
            <a:off x="3945890" y="1570355"/>
            <a:ext cx="576263" cy="14288"/>
          </a:xfrm>
          <a:prstGeom prst="rect">
            <a:avLst/>
          </a:prstGeom>
          <a:solidFill>
            <a:srgbClr val="395B7E"/>
          </a:solidFill>
          <a:ln w="25400" cap="flat" cmpd="sng">
            <a:solidFill>
              <a:srgbClr val="395B7E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09" name="文本框 18"/>
          <p:cNvSpPr txBox="1"/>
          <p:nvPr/>
        </p:nvSpPr>
        <p:spPr>
          <a:xfrm>
            <a:off x="2622550" y="373063"/>
            <a:ext cx="302418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sp>
        <p:nvSpPr>
          <p:cNvPr id="4111" name="文本框 29"/>
          <p:cNvSpPr txBox="1"/>
          <p:nvPr/>
        </p:nvSpPr>
        <p:spPr>
          <a:xfrm>
            <a:off x="716280" y="3227070"/>
            <a:ext cx="21151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地理选择</a:t>
            </a:r>
            <a:endParaRPr lang="zh-CN" altLang="en-US" sz="3600" b="1" dirty="0">
              <a:solidFill>
                <a:srgbClr val="385D8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12" name="矩形 30"/>
          <p:cNvSpPr/>
          <p:nvPr/>
        </p:nvSpPr>
        <p:spPr>
          <a:xfrm flipH="1" flipV="1">
            <a:off x="3945890" y="5539423"/>
            <a:ext cx="574675" cy="14287"/>
          </a:xfrm>
          <a:prstGeom prst="rect">
            <a:avLst/>
          </a:prstGeom>
          <a:solidFill>
            <a:srgbClr val="395B7E"/>
          </a:solidFill>
          <a:ln w="25400" cap="flat" cmpd="sng">
            <a:solidFill>
              <a:srgbClr val="395B7E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116" name="文本框 116"/>
          <p:cNvSpPr txBox="1"/>
          <p:nvPr/>
        </p:nvSpPr>
        <p:spPr>
          <a:xfrm flipH="1">
            <a:off x="4739005" y="1316990"/>
            <a:ext cx="69145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考法</a:t>
            </a:r>
            <a:r>
              <a:rPr lang="en-US" altLang="zh-CN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区域特征的判断、</a:t>
            </a:r>
            <a:r>
              <a:rPr lang="zh-CN" altLang="en-US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区域差异的比较   </a:t>
            </a:r>
            <a:r>
              <a:rPr lang="zh-CN" altLang="en-US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（区域图、</a:t>
            </a:r>
            <a:r>
              <a:rPr lang="zh-CN" altLang="en-US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统计图</a:t>
            </a:r>
            <a:r>
              <a:rPr lang="en-US" altLang="zh-CN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395B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8" name="文本框 116"/>
          <p:cNvSpPr txBox="1"/>
          <p:nvPr/>
        </p:nvSpPr>
        <p:spPr>
          <a:xfrm flipH="1">
            <a:off x="4739640" y="5248275"/>
            <a:ext cx="74523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考法</a:t>
            </a:r>
            <a:r>
              <a:rPr lang="en-US" altLang="zh-CN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  </a:t>
            </a:r>
            <a:r>
              <a:rPr lang="zh-CN" altLang="en-US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新情境、复杂信息类（建关联、去定式）</a:t>
            </a:r>
            <a:endParaRPr lang="en-US" altLang="zh-CN" sz="2800" dirty="0">
              <a:solidFill>
                <a:srgbClr val="395B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6"/>
          <p:cNvSpPr txBox="1"/>
          <p:nvPr/>
        </p:nvSpPr>
        <p:spPr>
          <a:xfrm flipH="1">
            <a:off x="1808480" y="516890"/>
            <a:ext cx="37115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北京卷试题常见考法</a:t>
            </a:r>
            <a:endParaRPr lang="en-US" altLang="zh-CN" sz="2800" dirty="0">
              <a:solidFill>
                <a:srgbClr val="395B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15"/>
          <p:cNvSpPr/>
          <p:nvPr/>
        </p:nvSpPr>
        <p:spPr>
          <a:xfrm flipH="1" flipV="1">
            <a:off x="3945890" y="3527743"/>
            <a:ext cx="576263" cy="14287"/>
          </a:xfrm>
          <a:prstGeom prst="rect">
            <a:avLst/>
          </a:prstGeom>
          <a:solidFill>
            <a:srgbClr val="395B7E"/>
          </a:solidFill>
          <a:ln w="25400" cap="flat" cmpd="sng">
            <a:solidFill>
              <a:srgbClr val="395B7E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文本框 116"/>
          <p:cNvSpPr txBox="1"/>
          <p:nvPr/>
        </p:nvSpPr>
        <p:spPr>
          <a:xfrm flipH="1">
            <a:off x="4739640" y="3227070"/>
            <a:ext cx="73044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考法</a:t>
            </a:r>
            <a:r>
              <a:rPr lang="en-US" altLang="zh-CN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 </a:t>
            </a:r>
            <a:r>
              <a:rPr lang="zh-CN" altLang="en-US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地理现象的判断和解释</a:t>
            </a:r>
            <a:endParaRPr lang="zh-CN" altLang="en-US" sz="2800" dirty="0">
              <a:solidFill>
                <a:srgbClr val="395B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（等值线图、过程等示意图、景观图等</a:t>
            </a:r>
            <a:r>
              <a:rPr lang="en-US" altLang="zh-CN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  <a:r>
              <a:rPr lang="zh-CN" altLang="en-US" sz="2800" dirty="0">
                <a:solidFill>
                  <a:srgbClr val="395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2800" dirty="0">
              <a:solidFill>
                <a:srgbClr val="395B7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8348980" y="455295"/>
            <a:ext cx="34963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65B93"/>
              </a:buClr>
              <a:buFont typeface="Arial" panose="020B0604020202020204" pitchFamily="34" charset="0"/>
              <a:buChar char="•"/>
              <a:defRPr sz="2800" b="1">
                <a:solidFill>
                  <a:srgbClr val="2651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26515F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rgbClr val="26515F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26515F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26515F"/>
                </a:solidFill>
                <a:latin typeface="Arial" panose="020B0604020202020204" pitchFamily="34" charset="0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信息获取与整合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2" descr="芬兰无阴影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85330" y="1414780"/>
            <a:ext cx="3681730" cy="4586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5" name="TextBox 1"/>
          <p:cNvSpPr txBox="1"/>
          <p:nvPr/>
        </p:nvSpPr>
        <p:spPr>
          <a:xfrm>
            <a:off x="721360" y="1928495"/>
            <a:ext cx="566928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．芬兰 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  <a:cs typeface="+mn-lt"/>
                <a:sym typeface="+mn-ea"/>
              </a:rPr>
              <a:t>47%</a:t>
            </a:r>
            <a:endParaRPr lang="zh-CN" sz="2000" dirty="0" smtClean="0">
              <a:solidFill>
                <a:srgbClr val="FF0000"/>
              </a:solidFill>
              <a:latin typeface="+mn-lt"/>
              <a:ea typeface="微软雅黑" panose="020B0503020204020204" pitchFamily="34" charset="-122"/>
              <a:cs typeface="+mn-lt"/>
              <a:sym typeface="+mn-ea"/>
            </a:endParaRPr>
          </a:p>
          <a:p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A．盛行西风，终年温和多雨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B．山区水土流失严重，城镇数量少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C．人口稀疏区以大牧场放牧业为主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D．森林资源丰富，木材加工业发达</a:t>
            </a:r>
            <a:endParaRPr 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．燕麦种植北界呈图示走向，主要是由于该国  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  <a:cs typeface="+mn-lt"/>
                <a:sym typeface="+mn-ea"/>
              </a:rPr>
              <a:t>58%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A．东部地区的河湖密布，灌溉条件好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B．西部受暖流、地形影响，气温偏高</a:t>
            </a:r>
            <a:endParaRPr 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C．东南部土层较深厚，耕作技术高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D．西北部多晴朗天气，日照时间长</a:t>
            </a:r>
            <a:endPara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795" y="175260"/>
            <a:ext cx="7829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区域特征</a:t>
            </a:r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4180" y="1468120"/>
            <a:ext cx="56292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读图，回答第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题。</a:t>
            </a:r>
            <a:endParaRPr sz="2400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21530" y="6356350"/>
            <a:ext cx="29483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0000FF"/>
                </a:solidFill>
              </a:rPr>
              <a:t>因果关系是否匹配？</a:t>
            </a:r>
            <a:endParaRPr lang="zh-CN" altLang="zh-CN" sz="2400" b="1" dirty="0">
              <a:solidFill>
                <a:srgbClr val="0000FF"/>
              </a:solidFill>
            </a:endParaRPr>
          </a:p>
        </p:txBody>
      </p:sp>
      <p:sp>
        <p:nvSpPr>
          <p:cNvPr id="5" name="Oval 35"/>
          <p:cNvSpPr/>
          <p:nvPr/>
        </p:nvSpPr>
        <p:spPr>
          <a:xfrm>
            <a:off x="8144510" y="2886075"/>
            <a:ext cx="1338580" cy="892175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Oval 35"/>
          <p:cNvSpPr/>
          <p:nvPr/>
        </p:nvSpPr>
        <p:spPr>
          <a:xfrm>
            <a:off x="8194675" y="3778250"/>
            <a:ext cx="719455" cy="823595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" name="Rectangle 13"/>
          <p:cNvSpPr/>
          <p:nvPr/>
        </p:nvSpPr>
        <p:spPr>
          <a:xfrm>
            <a:off x="4001770" y="2691765"/>
            <a:ext cx="1565275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8" name="Rectangle 13"/>
          <p:cNvSpPr/>
          <p:nvPr/>
        </p:nvSpPr>
        <p:spPr>
          <a:xfrm>
            <a:off x="1309370" y="2356485"/>
            <a:ext cx="1362075" cy="33528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90825" y="3778250"/>
            <a:ext cx="259905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0000FF"/>
                </a:solidFill>
              </a:rPr>
              <a:t>热量比同纬度高</a:t>
            </a:r>
            <a:endParaRPr lang="zh-CN" altLang="zh-CN" sz="2400" b="1" dirty="0">
              <a:solidFill>
                <a:srgbClr val="0000FF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182485" y="6118860"/>
            <a:ext cx="326326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【16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年北京卷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1310005" y="4164330"/>
            <a:ext cx="3550920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10095" y="1220470"/>
            <a:ext cx="3776345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10518140" y="1657985"/>
            <a:ext cx="368935" cy="434340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85330" y="820420"/>
            <a:ext cx="4105275" cy="52622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指导：</a:t>
            </a:r>
            <a:endParaRPr lang="en-US" altLang="zh-CN" sz="2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具有因果联系的选择题，在解答这类选择题时，先分析出题干中的关键词，找出题干和选项之间的联系</a:t>
            </a:r>
            <a:endParaRPr lang="zh-CN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①选项本身就是错误的，不符合科学性</a:t>
            </a:r>
            <a:endParaRPr lang="zh-CN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②选项虽然正确，但选项和题干之间并不构成因果关系</a:t>
            </a:r>
            <a:endParaRPr lang="zh-CN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③颠倒了因果关系，如要求选择出题干中这一结果产生的原因，而给出的则是题干中内容会导致的结果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37795" y="835025"/>
            <a:ext cx="2511425" cy="583565"/>
            <a:chOff x="430" y="4982"/>
            <a:chExt cx="6603" cy="1228"/>
          </a:xfrm>
        </p:grpSpPr>
        <p:sp>
          <p:nvSpPr>
            <p:cNvPr id="18" name="矩形: 圆角 11"/>
            <p:cNvSpPr>
              <a:spLocks noChangeArrowheads="1"/>
            </p:cNvSpPr>
            <p:nvPr/>
          </p:nvSpPr>
          <p:spPr bwMode="auto">
            <a:xfrm>
              <a:off x="430" y="4982"/>
              <a:ext cx="6260" cy="113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rgbClr val="395B7E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772" name="文本框 13"/>
            <p:cNvSpPr txBox="1"/>
            <p:nvPr/>
          </p:nvSpPr>
          <p:spPr>
            <a:xfrm>
              <a:off x="1183" y="4982"/>
              <a:ext cx="5850" cy="12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题组一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826510" y="1418590"/>
            <a:ext cx="1739900" cy="8604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圈点关键词语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明确问题指向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2544" name="矩形 2"/>
          <p:cNvSpPr/>
          <p:nvPr/>
        </p:nvSpPr>
        <p:spPr>
          <a:xfrm>
            <a:off x="3827145" y="865823"/>
            <a:ext cx="1739900" cy="52197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审题关键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20" name="直接箭头连接符 20"/>
          <p:cNvCxnSpPr/>
          <p:nvPr/>
        </p:nvCxnSpPr>
        <p:spPr>
          <a:xfrm flipH="1">
            <a:off x="2927350" y="2060575"/>
            <a:ext cx="1440180" cy="187261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文本框 2"/>
          <p:cNvSpPr txBox="1">
            <a:spLocks noChangeArrowheads="1"/>
          </p:cNvSpPr>
          <p:nvPr/>
        </p:nvSpPr>
        <p:spPr bwMode="auto">
          <a:xfrm>
            <a:off x="7062009" y="175218"/>
            <a:ext cx="2421236" cy="460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sz="24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看选项，析正误</a:t>
            </a:r>
            <a:endParaRPr lang="zh-CN" sz="24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988040" y="4966970"/>
            <a:ext cx="1203960" cy="178371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依据图像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获取信息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调用知识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有理有据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980113" y="4966970"/>
            <a:ext cx="1078230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sym typeface="+mn-ea"/>
              </a:rPr>
              <a:t>17.42%</a:t>
            </a:r>
            <a:endParaRPr kumimoji="1" lang="en-US" altLang="zh-CN" sz="2000" b="1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sym typeface="+mn-ea"/>
            </a:endParaRPr>
          </a:p>
        </p:txBody>
      </p:sp>
      <p:sp>
        <p:nvSpPr>
          <p:cNvPr id="32773" name="文本框 12"/>
          <p:cNvSpPr txBox="1"/>
          <p:nvPr/>
        </p:nvSpPr>
        <p:spPr>
          <a:xfrm>
            <a:off x="10360025" y="175260"/>
            <a:ext cx="153733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区域图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 descr="世界陆地自然带"/>
          <p:cNvPicPr>
            <a:picLocks noChangeAspect="1" noChangeArrowheads="1"/>
          </p:cNvPicPr>
          <p:nvPr/>
        </p:nvPicPr>
        <p:blipFill>
          <a:blip r:embed="rId2" cstate="print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05" y="835025"/>
            <a:ext cx="616775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9" grpId="0" bldLvl="0" animBg="1"/>
      <p:bldP spid="8" grpId="0" bldLvl="0" animBg="1"/>
      <p:bldP spid="9" grpId="1"/>
      <p:bldP spid="9" grpId="2"/>
      <p:bldP spid="12" grpId="0" bldLvl="0" animBg="1"/>
      <p:bldP spid="14" grpId="0" bldLvl="0" animBg="1"/>
      <p:bldP spid="15" grpId="0" bldLvl="0" animBg="1"/>
      <p:bldP spid="11" grpId="0" bldLvl="0" animBg="1"/>
      <p:bldP spid="10" grpId="0" bldLvl="0" animBg="1"/>
      <p:bldP spid="22544" grpId="0" bldLvl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/>
          <p:nvPr/>
        </p:nvSpPr>
        <p:spPr>
          <a:xfrm>
            <a:off x="314960" y="1686560"/>
            <a:ext cx="7049770" cy="44481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．图中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A．甲地是中国日出最早的地方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B．夏至日漠河有极昼现象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C．大兴安岭为内、外流区分水岭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D．松花江干流有凌汛现象</a:t>
            </a:r>
            <a:endParaRPr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．东北平原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A．地势中间高，南北低</a:t>
            </a:r>
            <a:endParaRPr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B．冬冷夏热，伏旱严重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C．农业实行小农场经营，精耕细作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D．是中国重要的商品棉基地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4960" y="189865"/>
            <a:ext cx="8277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区域特征</a:t>
            </a:r>
            <a:endParaRPr lang="en-US" altLang="zh-CN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43530" y="1122045"/>
            <a:ext cx="45212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读图1，回答第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～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5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题。</a:t>
            </a:r>
            <a:endParaRPr sz="2400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969125" y="6250940"/>
            <a:ext cx="326326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【13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年北京卷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13"/>
          <p:cNvSpPr/>
          <p:nvPr/>
        </p:nvSpPr>
        <p:spPr>
          <a:xfrm>
            <a:off x="1837690" y="2136775"/>
            <a:ext cx="2829560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2649220" y="2574290"/>
            <a:ext cx="1565275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24180" y="3929380"/>
            <a:ext cx="2334895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67873" y="831698"/>
            <a:ext cx="2381347" cy="586892"/>
            <a:chOff x="772" y="4975"/>
            <a:chExt cx="6261" cy="1235"/>
          </a:xfrm>
        </p:grpSpPr>
        <p:sp>
          <p:nvSpPr>
            <p:cNvPr id="11" name="矩形: 圆角 11"/>
            <p:cNvSpPr>
              <a:spLocks noChangeArrowheads="1"/>
            </p:cNvSpPr>
            <p:nvPr/>
          </p:nvSpPr>
          <p:spPr bwMode="auto">
            <a:xfrm>
              <a:off x="772" y="4975"/>
              <a:ext cx="6260" cy="113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rgbClr val="395B7E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772" name="文本框 13"/>
            <p:cNvSpPr txBox="1"/>
            <p:nvPr/>
          </p:nvSpPr>
          <p:spPr>
            <a:xfrm>
              <a:off x="1183" y="4982"/>
              <a:ext cx="5850" cy="12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题组一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23908" name="Picture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25540" y="1582420"/>
            <a:ext cx="4006850" cy="4668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3"/>
          <p:cNvSpPr/>
          <p:nvPr/>
        </p:nvSpPr>
        <p:spPr>
          <a:xfrm>
            <a:off x="2388235" y="3082925"/>
            <a:ext cx="2446655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9" name="Oval 35"/>
          <p:cNvSpPr/>
          <p:nvPr/>
        </p:nvSpPr>
        <p:spPr>
          <a:xfrm flipV="1">
            <a:off x="7400925" y="3082925"/>
            <a:ext cx="1656080" cy="2129790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Rectangle 13"/>
          <p:cNvSpPr/>
          <p:nvPr/>
        </p:nvSpPr>
        <p:spPr>
          <a:xfrm flipV="1">
            <a:off x="2388235" y="4806950"/>
            <a:ext cx="1382395" cy="40576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19936" y="692696"/>
            <a:ext cx="4145280" cy="4603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串题明确区域指向范围的变化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Rectangle 13"/>
          <p:cNvSpPr/>
          <p:nvPr/>
        </p:nvSpPr>
        <p:spPr>
          <a:xfrm flipV="1">
            <a:off x="2226310" y="5212715"/>
            <a:ext cx="1382395" cy="40576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5" name="Rectangle 13"/>
          <p:cNvSpPr/>
          <p:nvPr/>
        </p:nvSpPr>
        <p:spPr>
          <a:xfrm flipV="1">
            <a:off x="2882265" y="5728970"/>
            <a:ext cx="1382395" cy="40576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6" name="Oval 35"/>
          <p:cNvSpPr/>
          <p:nvPr/>
        </p:nvSpPr>
        <p:spPr>
          <a:xfrm>
            <a:off x="9726295" y="2805430"/>
            <a:ext cx="867410" cy="715010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Rectangle 13"/>
          <p:cNvSpPr/>
          <p:nvPr/>
        </p:nvSpPr>
        <p:spPr>
          <a:xfrm>
            <a:off x="424180" y="1699260"/>
            <a:ext cx="2334895" cy="437515"/>
          </a:xfrm>
          <a:prstGeom prst="rect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835592" name="Text Box 8"/>
          <p:cNvSpPr txBox="1"/>
          <p:nvPr/>
        </p:nvSpPr>
        <p:spPr>
          <a:xfrm>
            <a:off x="2711624" y="1124744"/>
            <a:ext cx="3953510" cy="4603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位置信息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地球运动意义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文本框 12"/>
          <p:cNvSpPr txBox="1"/>
          <p:nvPr/>
        </p:nvSpPr>
        <p:spPr>
          <a:xfrm>
            <a:off x="10360025" y="175260"/>
            <a:ext cx="153733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区域图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"/>
          <p:cNvSpPr txBox="1">
            <a:spLocks noChangeArrowheads="1"/>
          </p:cNvSpPr>
          <p:nvPr/>
        </p:nvSpPr>
        <p:spPr bwMode="auto">
          <a:xfrm>
            <a:off x="7938944" y="175218"/>
            <a:ext cx="2421236" cy="460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sz="2400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看选项，析正误</a:t>
            </a:r>
            <a:endParaRPr lang="zh-CN" sz="24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988040" y="4966970"/>
            <a:ext cx="1203960" cy="178371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依据图像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获取信息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调用知识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有理有据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12130" y="189865"/>
            <a:ext cx="1960880" cy="49149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看全题目和选项</a:t>
            </a:r>
            <a:endParaRPr lang="zh-CN" altLang="en-US" sz="20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38550" y="4718050"/>
            <a:ext cx="626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64660" y="5212715"/>
            <a:ext cx="626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79315" y="5728970"/>
            <a:ext cx="626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70630" y="3137535"/>
            <a:ext cx="626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20" y="1582420"/>
            <a:ext cx="5875655" cy="456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8"/>
          <p:cNvSpPr txBox="1"/>
          <p:nvPr/>
        </p:nvSpPr>
        <p:spPr>
          <a:xfrm>
            <a:off x="5290820" y="2660015"/>
            <a:ext cx="6868795" cy="8604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同一纬度，昼长相等，越往东，日出越早（经度）</a:t>
            </a:r>
            <a:endParaRPr 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同一经度，与直射点在同一半球，纬度越高，日出越早</a:t>
            </a:r>
            <a:endParaRPr 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3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5" grpId="0" bldLvl="0" animBg="1"/>
      <p:bldP spid="6" grpId="0" bldLvl="0" animBg="1"/>
      <p:bldP spid="8" grpId="0" bldLvl="0" animBg="1"/>
      <p:bldP spid="12" grpId="0" bldLvl="0" animBg="1"/>
      <p:bldP spid="7" grpId="0" bldLvl="0" animBg="1"/>
      <p:bldP spid="15" grpId="0" bldLvl="0" animBg="1"/>
      <p:bldP spid="16" grpId="0" bldLvl="0" animBg="1"/>
      <p:bldP spid="17" grpId="0" bldLvl="0" animBg="1"/>
      <p:bldP spid="835592" grpId="0" animBg="1"/>
      <p:bldP spid="20" grpId="0"/>
      <p:bldP spid="23" grpId="0"/>
      <p:bldP spid="24" grpId="0"/>
      <p:bldP spid="25" grpId="0"/>
      <p:bldP spid="26" grpId="0" bldLvl="0" animBg="1"/>
      <p:bldP spid="26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/>
          <p:nvPr/>
        </p:nvSpPr>
        <p:spPr>
          <a:xfrm>
            <a:off x="314960" y="1686560"/>
            <a:ext cx="5910580" cy="34880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．20世纪50～70年代，人口大规模迁入东北地区的主要原因是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①农村剩余劳动力转移           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②工业基地建设的需要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③地处边疆，邻国人口迁入       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④城市知识青年有计划迁入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A．①②	B．③④	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C．①③	</a:t>
            </a:r>
            <a:r>
              <a:rPr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D．②④</a:t>
            </a:r>
            <a:endParaRPr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4960" y="189865"/>
            <a:ext cx="6108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特征</a:t>
            </a:r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43530" y="1122045"/>
            <a:ext cx="45212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读图1，回答第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～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5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题。</a:t>
            </a:r>
            <a:endParaRPr sz="2400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969125" y="6250940"/>
            <a:ext cx="326326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【13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年北京卷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67873" y="831698"/>
            <a:ext cx="2381347" cy="586892"/>
            <a:chOff x="772" y="4975"/>
            <a:chExt cx="6261" cy="1235"/>
          </a:xfrm>
        </p:grpSpPr>
        <p:sp>
          <p:nvSpPr>
            <p:cNvPr id="11" name="矩形: 圆角 11"/>
            <p:cNvSpPr>
              <a:spLocks noChangeArrowheads="1"/>
            </p:cNvSpPr>
            <p:nvPr/>
          </p:nvSpPr>
          <p:spPr bwMode="auto">
            <a:xfrm>
              <a:off x="772" y="4975"/>
              <a:ext cx="6260" cy="113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rgbClr val="395B7E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772" name="文本框 13"/>
            <p:cNvSpPr txBox="1"/>
            <p:nvPr/>
          </p:nvSpPr>
          <p:spPr>
            <a:xfrm>
              <a:off x="1183" y="4982"/>
              <a:ext cx="5850" cy="12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题组一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23908" name="Picture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25540" y="1582420"/>
            <a:ext cx="4006850" cy="4668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3"/>
          <p:cNvSpPr/>
          <p:nvPr/>
        </p:nvSpPr>
        <p:spPr>
          <a:xfrm>
            <a:off x="837565" y="1686560"/>
            <a:ext cx="2679065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835592" name="Text Box 8"/>
          <p:cNvSpPr txBox="1"/>
          <p:nvPr/>
        </p:nvSpPr>
        <p:spPr>
          <a:xfrm>
            <a:off x="1247140" y="5626735"/>
            <a:ext cx="5175885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人文地理特征：影响人口迁移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的原因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9260" y="635635"/>
            <a:ext cx="4850765" cy="39878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时间信息的解读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时空综合（人文地理）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7475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5540" y="2508885"/>
            <a:ext cx="5517515" cy="357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12"/>
          <p:cNvSpPr txBox="1"/>
          <p:nvPr/>
        </p:nvSpPr>
        <p:spPr>
          <a:xfrm>
            <a:off x="10360025" y="175260"/>
            <a:ext cx="153733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区域图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2706" name="Picture 2" descr="1-2-p23新迁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5540" y="1686560"/>
            <a:ext cx="5521960" cy="3832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13"/>
          <p:cNvSpPr/>
          <p:nvPr/>
        </p:nvSpPr>
        <p:spPr>
          <a:xfrm>
            <a:off x="2466975" y="2124075"/>
            <a:ext cx="1049020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27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/>
          <p:nvPr/>
        </p:nvSpPr>
        <p:spPr>
          <a:xfrm>
            <a:off x="1433195" y="1273175"/>
            <a:ext cx="8992235" cy="2232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．四个大洲中，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</a:t>
            </a:r>
            <a:r>
              <a:rPr lang="zh-CN" altLang="zh-CN" sz="2400" dirty="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甲地形复杂多样，中低产田多，农业生产技术落后</a:t>
            </a:r>
            <a:endParaRPr lang="zh-CN" altLang="zh-CN" sz="2400" dirty="0">
              <a:solidFill>
                <a:srgbClr val="2020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zh-CN" sz="2400" dirty="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zh-CN" sz="2400" dirty="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．乙平原广，高纬地区受寒流影响强，港口封冻期长</a:t>
            </a:r>
            <a:endParaRPr lang="zh-CN" altLang="zh-CN" sz="2400" dirty="0">
              <a:solidFill>
                <a:srgbClr val="2020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C．丙纬度跨度大，地形中部高四周低，是水稻主产区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zh-CN" sz="2400" dirty="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zh-CN" sz="2400" dirty="0">
                <a:solidFill>
                  <a:srgbClr val="20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．丁为高原大陆，人口自然增长率低，城市化水平高</a:t>
            </a:r>
            <a:endParaRPr lang="zh-CN" altLang="zh-CN" sz="2400" dirty="0">
              <a:solidFill>
                <a:srgbClr val="2020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6866" name="图片 6" descr="说明: C:\Users\Administrator\Desktop\高考工作\北京\地理图\北京\3.tif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65974" y="3943986"/>
            <a:ext cx="6696075" cy="2767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4960" y="189865"/>
            <a:ext cx="7259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区域特征与区域差异</a:t>
            </a:r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592820" y="4035425"/>
            <a:ext cx="94488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zh-CN" sz="20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北美洲</a:t>
            </a:r>
            <a:endParaRPr lang="zh-CN" altLang="zh-CN" sz="20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19820" y="5325745"/>
            <a:ext cx="69088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zh-CN" sz="20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非洲</a:t>
            </a:r>
            <a:endParaRPr lang="zh-CN" altLang="zh-CN" sz="20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19820" y="4528185"/>
            <a:ext cx="69088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zh-CN" sz="20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欧洲</a:t>
            </a:r>
            <a:endParaRPr lang="zh-CN" altLang="zh-CN" sz="20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37600" y="4926965"/>
            <a:ext cx="69088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zh-CN" sz="20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亚洲</a:t>
            </a:r>
            <a:endParaRPr lang="zh-CN" altLang="zh-CN" sz="20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960360" y="6308725"/>
            <a:ext cx="326326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【18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年北京卷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75955" y="175260"/>
            <a:ext cx="1918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大尺度</a:t>
            </a:r>
            <a:endParaRPr lang="zh-CN" altLang="zh-CN" sz="28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107" name="Picture 4" descr="http://image1.nowec.com/2011/10/14/gz_hena/1/21-1038966-19906984.jpg"/>
          <p:cNvPicPr>
            <a:picLocks noChangeAspect="1"/>
          </p:cNvPicPr>
          <p:nvPr/>
        </p:nvPicPr>
        <p:blipFill>
          <a:blip r:embed="rId2" cstate="print"/>
          <a:srcRect l="2582" t="10047" r="3012" b="5457"/>
          <a:stretch>
            <a:fillRect/>
          </a:stretch>
        </p:blipFill>
        <p:spPr>
          <a:xfrm>
            <a:off x="7799070" y="1273175"/>
            <a:ext cx="3954145" cy="2390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7"/>
          <p:cNvSpPr txBox="1"/>
          <p:nvPr/>
        </p:nvSpPr>
        <p:spPr>
          <a:xfrm>
            <a:off x="-66040" y="4926965"/>
            <a:ext cx="2680970" cy="475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ts val="3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</a:rPr>
              <a:t>市得分率 </a:t>
            </a:r>
            <a:r>
              <a:rPr lang="en-US" altLang="zh-CN" sz="2400" dirty="0">
                <a:solidFill>
                  <a:srgbClr val="C00000"/>
                </a:solidFill>
                <a:latin typeface="Trebuchet MS" panose="020B0603020202020204" pitchFamily="34" charset="0"/>
                <a:ea typeface="微软雅黑" panose="020B0503020204020204" pitchFamily="34" charset="-122"/>
              </a:rPr>
              <a:t>0.43</a:t>
            </a:r>
            <a:endParaRPr lang="en-US" altLang="zh-CN" sz="2400" dirty="0">
              <a:solidFill>
                <a:srgbClr val="C00000"/>
              </a:solidFill>
              <a:latin typeface="Trebuchet MS" panose="020B06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7795" y="835025"/>
            <a:ext cx="2511425" cy="583565"/>
            <a:chOff x="430" y="4982"/>
            <a:chExt cx="6603" cy="1228"/>
          </a:xfrm>
        </p:grpSpPr>
        <p:sp>
          <p:nvSpPr>
            <p:cNvPr id="11" name="矩形: 圆角 11"/>
            <p:cNvSpPr>
              <a:spLocks noChangeArrowheads="1"/>
            </p:cNvSpPr>
            <p:nvPr/>
          </p:nvSpPr>
          <p:spPr bwMode="auto">
            <a:xfrm>
              <a:off x="430" y="4982"/>
              <a:ext cx="6260" cy="113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rgbClr val="395B7E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772" name="文本框 13"/>
            <p:cNvSpPr txBox="1"/>
            <p:nvPr/>
          </p:nvSpPr>
          <p:spPr>
            <a:xfrm>
              <a:off x="1183" y="4982"/>
              <a:ext cx="5850" cy="12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题组</a:t>
              </a:r>
              <a:r>
                <a: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二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2"/>
          <p:cNvSpPr txBox="1"/>
          <p:nvPr/>
        </p:nvSpPr>
        <p:spPr>
          <a:xfrm>
            <a:off x="10360025" y="175260"/>
            <a:ext cx="153733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统计图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8195" y="6308725"/>
            <a:ext cx="4937760" cy="58166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18735" y="2098040"/>
            <a:ext cx="59182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57265" y="3079750"/>
            <a:ext cx="626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674350" y="4763770"/>
            <a:ext cx="1517650" cy="209169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依据图像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获取信息（地理要素）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逆推定位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推导特征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47106" name="图片 4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9070" y="3706495"/>
            <a:ext cx="4154170" cy="2839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7406640" y="697230"/>
            <a:ext cx="4546600" cy="4603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特征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区域定位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其他特征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18"/>
          <p:cNvSpPr txBox="1"/>
          <p:nvPr/>
        </p:nvSpPr>
        <p:spPr>
          <a:xfrm>
            <a:off x="3071664" y="908720"/>
            <a:ext cx="4245073" cy="49244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看全选项</a:t>
            </a:r>
            <a:r>
              <a:rPr lang="en-US" altLang="zh-CN" sz="2000" dirty="0" smtClean="0">
                <a:solidFill>
                  <a:srgbClr val="0000FF"/>
                </a:solidFill>
                <a:ea typeface="黑体" panose="02010609060101010101" pitchFamily="49" charset="-122"/>
              </a:rPr>
              <a:t>:</a:t>
            </a:r>
            <a:r>
              <a:rPr lang="zh-CN" altLang="en-US" sz="20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zh-CN" altLang="en-US" sz="2000" dirty="0" smtClean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、前半句对，后半句错</a:t>
            </a:r>
            <a:endParaRPr lang="zh-CN" altLang="en-US" sz="20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7368" y="3573016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横向对比，不同事物结构特征的差异</a:t>
            </a:r>
            <a:endParaRPr lang="zh-CN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4" grpId="0" bldLvl="0" animBg="1"/>
      <p:bldP spid="1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图片 5" descr="A图2 四国玉米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68060" y="2531745"/>
            <a:ext cx="5184775" cy="2435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5" name="TextBox 1"/>
          <p:cNvSpPr txBox="1"/>
          <p:nvPr/>
        </p:nvSpPr>
        <p:spPr>
          <a:xfrm>
            <a:off x="958215" y="2566035"/>
            <a:ext cx="4065270" cy="2232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．甲、乙、丙分别位于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A．巴西、印度、南非         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B．南非、巴西、印度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C．印度、巴西、南非</a:t>
            </a: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20000"/>
              </a:spcBef>
            </a:pPr>
            <a:r>
              <a:rPr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D．巴西、南非、印度</a:t>
            </a:r>
            <a:endParaRPr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4960" y="189865"/>
            <a:ext cx="7457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地理选择</a:t>
            </a:r>
            <a:r>
              <a:rPr lang="en-US" altLang="zh-CN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区域特征与区域差异</a:t>
            </a:r>
            <a:endParaRPr lang="zh-CN" altLang="en-US" sz="3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49220" y="831850"/>
            <a:ext cx="839025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玉米是世界重要的农产品之一。图示意中国、印度、南非和巴西四国的部分地区，玉米种植、收获生产活动的时段。读图回答第</a:t>
            </a:r>
            <a:r>
              <a:rPr 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7</a:t>
            </a:r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题。</a:t>
            </a:r>
            <a:endParaRPr sz="2400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520305" y="5283200"/>
            <a:ext cx="326326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【13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年北京卷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13"/>
          <p:cNvSpPr/>
          <p:nvPr/>
        </p:nvSpPr>
        <p:spPr>
          <a:xfrm>
            <a:off x="7970520" y="2566035"/>
            <a:ext cx="1178560" cy="2401570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1470025" y="3903980"/>
            <a:ext cx="836295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67873" y="831698"/>
            <a:ext cx="2381347" cy="586892"/>
            <a:chOff x="772" y="4975"/>
            <a:chExt cx="6261" cy="1235"/>
          </a:xfrm>
        </p:grpSpPr>
        <p:sp>
          <p:nvSpPr>
            <p:cNvPr id="11" name="矩形: 圆角 11"/>
            <p:cNvSpPr>
              <a:spLocks noChangeArrowheads="1"/>
            </p:cNvSpPr>
            <p:nvPr/>
          </p:nvSpPr>
          <p:spPr bwMode="auto">
            <a:xfrm>
              <a:off x="772" y="4975"/>
              <a:ext cx="6260" cy="113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algn="ctr">
              <a:solidFill>
                <a:srgbClr val="395B7E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772" name="文本框 13"/>
            <p:cNvSpPr txBox="1"/>
            <p:nvPr/>
          </p:nvSpPr>
          <p:spPr>
            <a:xfrm>
              <a:off x="1183" y="4982"/>
              <a:ext cx="5850" cy="12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题组</a:t>
              </a:r>
              <a:r>
                <a: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二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8374" name="TextBox 5"/>
          <p:cNvSpPr txBox="1"/>
          <p:nvPr/>
        </p:nvSpPr>
        <p:spPr>
          <a:xfrm>
            <a:off x="6415405" y="1785620"/>
            <a:ext cx="5568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以冬小麦为中心的两年三熟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玉米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9907" name="Oval 35"/>
          <p:cNvSpPr/>
          <p:nvPr/>
        </p:nvSpPr>
        <p:spPr>
          <a:xfrm rot="180000">
            <a:off x="6654165" y="2593975"/>
            <a:ext cx="1100455" cy="720725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5" name="直接箭头连接符 20"/>
          <p:cNvCxnSpPr/>
          <p:nvPr/>
        </p:nvCxnSpPr>
        <p:spPr>
          <a:xfrm flipV="1">
            <a:off x="7383780" y="2385695"/>
            <a:ext cx="8255" cy="4330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281420" y="5743575"/>
            <a:ext cx="4758055" cy="10156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甲国播种期和收获期与华北相似，</a:t>
            </a:r>
            <a:endParaRPr lang="zh-CN" altLang="en-US" sz="2000" b="1" dirty="0">
              <a:solidFill>
                <a:srgbClr val="FF0000"/>
              </a:solidFill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sym typeface="+mn-ea"/>
              </a:rPr>
              <a:t>最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热季节相近，可推知耕作制度 </a:t>
            </a:r>
            <a:r>
              <a:rPr lang="zh-CN" altLang="en-US" sz="2000" b="1" dirty="0" smtClean="0">
                <a:solidFill>
                  <a:srgbClr val="FF0000"/>
                </a:solidFill>
                <a:sym typeface="+mn-ea"/>
              </a:rPr>
              <a:t>相似</a:t>
            </a:r>
            <a:endParaRPr lang="en-US" altLang="zh-CN" sz="2000" b="1" dirty="0" smtClean="0">
              <a:solidFill>
                <a:srgbClr val="FF0000"/>
              </a:solidFill>
              <a:sym typeface="+mn-ea"/>
            </a:endParaRPr>
          </a:p>
          <a:p>
            <a:pPr lvl="0" eaLnBrk="1" hangingPunct="1"/>
            <a:r>
              <a:rPr lang="zh-CN" altLang="en-US" sz="2000" b="1" dirty="0" smtClean="0">
                <a:solidFill>
                  <a:srgbClr val="FF0000"/>
                </a:solidFill>
                <a:sym typeface="+mn-ea"/>
              </a:rPr>
              <a:t>三个 国家中，印度和中国属于北半球，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cxnSp>
        <p:nvCxnSpPr>
          <p:cNvPr id="8" name="直接箭头连接符 20"/>
          <p:cNvCxnSpPr/>
          <p:nvPr/>
        </p:nvCxnSpPr>
        <p:spPr>
          <a:xfrm>
            <a:off x="8184515" y="3500755"/>
            <a:ext cx="0" cy="23044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290695" y="2079625"/>
            <a:ext cx="196977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优选法、排除法</a:t>
            </a:r>
            <a:endParaRPr lang="zh-CN" altLang="zh-CN" sz="2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42758" name="Text Box 6"/>
          <p:cNvSpPr txBox="1"/>
          <p:nvPr/>
        </p:nvSpPr>
        <p:spPr>
          <a:xfrm>
            <a:off x="958215" y="5106035"/>
            <a:ext cx="416687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zh-CN" altLang="zh-CN" sz="2400" b="1" dirty="0">
                <a:solidFill>
                  <a:srgbClr val="0000FF"/>
                </a:solidFill>
              </a:rPr>
              <a:t>区域农业生产的条件</a:t>
            </a:r>
            <a:r>
              <a:rPr lang="en-US" altLang="zh-CN" sz="2400" b="1" dirty="0">
                <a:solidFill>
                  <a:srgbClr val="0000FF"/>
                </a:solidFill>
              </a:rPr>
              <a:t>-----</a:t>
            </a:r>
            <a:r>
              <a:rPr lang="zh-CN" altLang="zh-CN" sz="2400" b="1" dirty="0">
                <a:solidFill>
                  <a:srgbClr val="0000FF"/>
                </a:solidFill>
              </a:rPr>
              <a:t>热量</a:t>
            </a:r>
            <a:endParaRPr lang="zh-CN" altLang="zh-C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2"/>
          <p:cNvSpPr txBox="1"/>
          <p:nvPr/>
        </p:nvSpPr>
        <p:spPr>
          <a:xfrm>
            <a:off x="10447020" y="0"/>
            <a:ext cx="153733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统计图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5799455" y="1212850"/>
            <a:ext cx="4389755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92144" y="476672"/>
            <a:ext cx="4371710" cy="40011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人文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特征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自然特征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区域定位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5" grpId="0" bldLvl="0" animBg="1"/>
      <p:bldP spid="58374" grpId="0"/>
      <p:bldP spid="7" grpId="0" bldLvl="0" animBg="1"/>
      <p:bldP spid="9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443230"/>
            <a:ext cx="7800975" cy="55060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403975" y="5096510"/>
            <a:ext cx="5059680" cy="4603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横向对比，不同事物结构特征的差异</a:t>
            </a:r>
            <a:endParaRPr lang="zh-CN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17285" y="209550"/>
            <a:ext cx="5246370" cy="82994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纵向对比，同一事物在不同时间的结构特征进行对比，认识其发展变化</a:t>
            </a:r>
            <a:endParaRPr lang="zh-CN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4496435" y="3908425"/>
            <a:ext cx="2319655" cy="94170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4853305" y="1167130"/>
            <a:ext cx="1550670" cy="130619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13"/>
          <p:cNvSpPr/>
          <p:nvPr/>
        </p:nvSpPr>
        <p:spPr>
          <a:xfrm>
            <a:off x="3766185" y="3337560"/>
            <a:ext cx="1418590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3766185" y="2607310"/>
            <a:ext cx="1418590" cy="437515"/>
          </a:xfrm>
          <a:prstGeom prst="rect">
            <a:avLst/>
          </a:prstGeom>
          <a:solidFill>
            <a:srgbClr val="FFFF00">
              <a:alpha val="14902"/>
            </a:srgbClr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7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7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7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7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7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7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7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7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7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7"/>
</p:tagLst>
</file>

<file path=ppt/tags/tag163.xml><?xml version="1.0" encoding="utf-8"?>
<p:tagLst xmlns:p="http://schemas.openxmlformats.org/presentationml/2006/main">
  <p:tag name="KSO_WM_UNIT_TABLE_BEAUTIFY" val="smartTable{4703a2cf-466d-49d5-9c2e-c2a2b0c014ad}"/>
</p:tagLst>
</file>

<file path=ppt/tags/tag164.xml><?xml version="1.0" encoding="utf-8"?>
<p:tagLst xmlns:p="http://schemas.openxmlformats.org/presentationml/2006/main">
  <p:tag name="KSO_WM_UNIT_TABLE_BEAUTIFY" val="smartTable{4703a2cf-466d-49d5-9c2e-c2a2b0c014ad}"/>
</p:tagLst>
</file>

<file path=ppt/tags/tag165.xml><?xml version="1.0" encoding="utf-8"?>
<p:tagLst xmlns:p="http://schemas.openxmlformats.org/presentationml/2006/main">
  <p:tag name="KSO_WM_UNIT_PLACING_PICTURE_USER_VIEWPORT" val="{&quot;height&quot;:3570,&quot;width&quot;:3600}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7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7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7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7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186837"/>
</p:tagLst>
</file>

<file path=ppt/tags/tag171.xml><?xml version="1.0" encoding="utf-8"?>
<p:tagLst xmlns:p="http://schemas.openxmlformats.org/presentationml/2006/main">
  <p:tag name="REFSHAPE" val="424328708"/>
  <p:tag name="KSO_WM_UNIT_PLACING_PICTURE_USER_VIEWPORT" val="{&quot;height&quot;:7507.4992125984254,&quot;width&quot;:10957.499212598424}"/>
</p:tagLst>
</file>

<file path=ppt/tags/tag17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 w="9525">
          <a:noFill/>
        </a:ln>
      </a:spPr>
      <a:bodyPr wrap="square">
        <a:spAutoFit/>
      </a:bodyPr>
      <a:lstStyle>
        <a:defPPr marL="0" lvl="0" indent="0" eaLnBrk="1" hangingPunct="1">
          <a:spcBef>
            <a:spcPct val="0"/>
          </a:spcBef>
          <a:buFontTx/>
          <a:buNone/>
          <a:defRPr lang="zh-CN" altLang="en-US" sz="2000" dirty="0">
            <a:solidFill>
              <a:srgbClr val="0000FF"/>
            </a:solidFill>
            <a:latin typeface="Arial" panose="020B0604020202020204" pitchFamily="34" charset="0"/>
            <a:ea typeface="黑体" panose="02010609060101010101" pitchFamily="49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5385</Words>
  <Application>WPS 演示</Application>
  <PresentationFormat>自定义</PresentationFormat>
  <Paragraphs>718</Paragraphs>
  <Slides>26</Slides>
  <Notes>36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宋体</vt:lpstr>
      <vt:lpstr>Wingdings</vt:lpstr>
      <vt:lpstr>黑体</vt:lpstr>
      <vt:lpstr>Calibri</vt:lpstr>
      <vt:lpstr>微软雅黑</vt:lpstr>
      <vt:lpstr>汉仪旗黑-85S</vt:lpstr>
      <vt:lpstr>等线</vt:lpstr>
      <vt:lpstr>楷体</vt:lpstr>
      <vt:lpstr>Times New Roman</vt:lpstr>
      <vt:lpstr>华文楷体</vt:lpstr>
      <vt:lpstr>Gulim</vt:lpstr>
      <vt:lpstr>Trebuchet MS</vt:lpstr>
      <vt:lpstr>Arial Unicode MS</vt:lpstr>
      <vt:lpstr>Wingdings 2</vt:lpstr>
      <vt:lpstr>Wingdings 3</vt:lpstr>
      <vt:lpstr>Garamond</vt:lpstr>
      <vt:lpstr>Office 主题</vt:lpstr>
      <vt:lpstr>1_Office 主题​​</vt:lpstr>
      <vt:lpstr>高考地理选择题的 解题方法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如何开展审题、答题等应试技巧训练</dc:title>
  <dc:creator>祁伟</dc:creator>
  <cp:lastModifiedBy>Administrator</cp:lastModifiedBy>
  <cp:revision>450</cp:revision>
  <dcterms:created xsi:type="dcterms:W3CDTF">2017-03-21T10:56:00Z</dcterms:created>
  <dcterms:modified xsi:type="dcterms:W3CDTF">2020-03-06T22:01:27Z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