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  <p:sldMasterId id="2147483682" r:id="rId4"/>
    <p:sldMasterId id="2147483693" r:id="rId5"/>
  </p:sldMasterIdLst>
  <p:notesMasterIdLst>
    <p:notesMasterId r:id="rId7"/>
  </p:notesMasterIdLst>
  <p:sldIdLst>
    <p:sldId id="265" r:id="rId6"/>
    <p:sldId id="319" r:id="rId8"/>
    <p:sldId id="318" r:id="rId9"/>
    <p:sldId id="274" r:id="rId10"/>
    <p:sldId id="299" r:id="rId11"/>
    <p:sldId id="300" r:id="rId12"/>
    <p:sldId id="301" r:id="rId13"/>
    <p:sldId id="302" r:id="rId14"/>
    <p:sldId id="303" r:id="rId15"/>
    <p:sldId id="277" r:id="rId16"/>
    <p:sldId id="320" r:id="rId17"/>
    <p:sldId id="278" r:id="rId18"/>
    <p:sldId id="276" r:id="rId19"/>
    <p:sldId id="288" r:id="rId20"/>
    <p:sldId id="290" r:id="rId21"/>
    <p:sldId id="289" r:id="rId22"/>
    <p:sldId id="304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5" r:id="rId31"/>
    <p:sldId id="316" r:id="rId32"/>
    <p:sldId id="271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22275" y="1243013"/>
            <a:ext cx="5967413" cy="3357562"/>
          </a:xfrm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7985B-2FE6-4DCA-84D9-21C670D9CE05}" type="slidenum">
              <a:rPr altLang="en-US" sz="1200" smtClean="0">
                <a:ea typeface="宋体" panose="02010600030101010101" pitchFamily="2" charset="-122"/>
              </a:rPr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6D9A0-BD93-4243-8AB9-3BCF82499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6D9A0-BD93-4243-8AB9-3BCF82499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-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628650" y="1243213"/>
            <a:ext cx="3683063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4827761" y="1243212"/>
            <a:ext cx="3687590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28650" y="943257"/>
            <a:ext cx="7886700" cy="3674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676030" y="-5618029"/>
            <a:ext cx="10496060" cy="10799238"/>
            <a:chOff x="-901373" y="-7490705"/>
            <a:chExt cx="13994746" cy="14398984"/>
          </a:xfrm>
        </p:grpSpPr>
        <p:sp>
          <p:nvSpPr>
            <p:cNvPr id="10" name="矩形 9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005D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1" name="弦形 10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3012394" y="3246911"/>
            <a:ext cx="31192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595E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北京市海淀区教师进修学校</a:t>
            </a:r>
            <a:endParaRPr lang="zh-CN" altLang="en-US" dirty="0">
              <a:solidFill>
                <a:srgbClr val="595E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等腰三角形 12"/>
          <p:cNvSpPr/>
          <p:nvPr userDrawn="1"/>
        </p:nvSpPr>
        <p:spPr>
          <a:xfrm rot="19813541" flipH="1">
            <a:off x="3701642" y="1115525"/>
            <a:ext cx="332643" cy="28956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等腰三角形 13"/>
          <p:cNvSpPr/>
          <p:nvPr userDrawn="1"/>
        </p:nvSpPr>
        <p:spPr>
          <a:xfrm rot="18000000" flipH="1">
            <a:off x="2275525" y="4682670"/>
            <a:ext cx="332643" cy="28956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等腰三角形 14"/>
          <p:cNvSpPr/>
          <p:nvPr userDrawn="1"/>
        </p:nvSpPr>
        <p:spPr>
          <a:xfrm rot="19813541" flipH="1">
            <a:off x="1686268" y="784443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等腰三角形 15"/>
          <p:cNvSpPr/>
          <p:nvPr userDrawn="1"/>
        </p:nvSpPr>
        <p:spPr>
          <a:xfrm rot="18000000" flipH="1">
            <a:off x="2692613" y="3878572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等腰三角形 16"/>
          <p:cNvSpPr/>
          <p:nvPr userDrawn="1"/>
        </p:nvSpPr>
        <p:spPr>
          <a:xfrm rot="18000000" flipH="1">
            <a:off x="1018987" y="1873096"/>
            <a:ext cx="332643" cy="28956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318926" y="2506047"/>
            <a:ext cx="902042" cy="623348"/>
            <a:chOff x="1720243" y="1975504"/>
            <a:chExt cx="1202722" cy="831130"/>
          </a:xfrm>
        </p:grpSpPr>
        <p:sp>
          <p:nvSpPr>
            <p:cNvPr id="20" name="等腰三角形 1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等腰三角形 2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等腰三角形 2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等腰三角形 22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flipH="1">
            <a:off x="6923033" y="2506047"/>
            <a:ext cx="902042" cy="623348"/>
            <a:chOff x="1720243" y="1975504"/>
            <a:chExt cx="1202722" cy="831130"/>
          </a:xfrm>
        </p:grpSpPr>
        <p:sp>
          <p:nvSpPr>
            <p:cNvPr id="25" name="等腰三角形 24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等腰三角形 26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等腰三角形 2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等腰三角形 28"/>
          <p:cNvSpPr/>
          <p:nvPr userDrawn="1"/>
        </p:nvSpPr>
        <p:spPr>
          <a:xfrm rot="6300000" flipH="1">
            <a:off x="8012519" y="3858701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等腰三角形 29"/>
          <p:cNvSpPr/>
          <p:nvPr userDrawn="1"/>
        </p:nvSpPr>
        <p:spPr>
          <a:xfrm rot="21257021" flipH="1">
            <a:off x="452930" y="4075130"/>
            <a:ext cx="332643" cy="289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等腰三角形 30"/>
          <p:cNvSpPr/>
          <p:nvPr userDrawn="1"/>
        </p:nvSpPr>
        <p:spPr>
          <a:xfrm rot="1539679" flipH="1">
            <a:off x="810077" y="4172268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等腰三角形 31"/>
          <p:cNvSpPr/>
          <p:nvPr userDrawn="1"/>
        </p:nvSpPr>
        <p:spPr>
          <a:xfrm rot="20540864" flipH="1">
            <a:off x="1387364" y="4710811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等腰三角形 32"/>
          <p:cNvSpPr/>
          <p:nvPr userDrawn="1"/>
        </p:nvSpPr>
        <p:spPr>
          <a:xfrm rot="20540864" flipH="1">
            <a:off x="7246841" y="4710811"/>
            <a:ext cx="332643" cy="289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等腰三角形 33"/>
          <p:cNvSpPr/>
          <p:nvPr userDrawn="1"/>
        </p:nvSpPr>
        <p:spPr>
          <a:xfrm flipH="1">
            <a:off x="8498366" y="4625803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标题 1"/>
          <p:cNvSpPr>
            <a:spLocks noGrp="1"/>
          </p:cNvSpPr>
          <p:nvPr>
            <p:ph type="ctrTitle" hasCustomPrompt="1"/>
          </p:nvPr>
        </p:nvSpPr>
        <p:spPr>
          <a:xfrm>
            <a:off x="2372278" y="2546177"/>
            <a:ext cx="4500812" cy="507371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2253344" cy="51435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3720" y="1802271"/>
            <a:ext cx="14859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</a:t>
            </a:r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en-US" altLang="zh-CN" sz="33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11445" y="2487023"/>
            <a:ext cx="125222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618506" y="1013654"/>
            <a:ext cx="3791944" cy="414020"/>
            <a:chOff x="4824674" y="1351538"/>
            <a:chExt cx="5055926" cy="552027"/>
          </a:xfrm>
        </p:grpSpPr>
        <p:sp>
          <p:nvSpPr>
            <p:cNvPr id="10" name="圆角矩形 9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4" name="组合 13"/>
          <p:cNvGrpSpPr/>
          <p:nvPr userDrawn="1"/>
        </p:nvGrpSpPr>
        <p:grpSpPr>
          <a:xfrm>
            <a:off x="3618506" y="1698396"/>
            <a:ext cx="3791944" cy="414020"/>
            <a:chOff x="4824674" y="1351538"/>
            <a:chExt cx="5055926" cy="552027"/>
          </a:xfrm>
        </p:grpSpPr>
        <p:sp>
          <p:nvSpPr>
            <p:cNvPr id="15" name="圆角矩形 14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3618506" y="2429072"/>
            <a:ext cx="3791944" cy="414020"/>
            <a:chOff x="4824674" y="1351538"/>
            <a:chExt cx="5055926" cy="552027"/>
          </a:xfrm>
        </p:grpSpPr>
        <p:sp>
          <p:nvSpPr>
            <p:cNvPr id="20" name="圆角矩形 19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4" name="组合 23"/>
          <p:cNvGrpSpPr/>
          <p:nvPr userDrawn="1"/>
        </p:nvGrpSpPr>
        <p:grpSpPr>
          <a:xfrm>
            <a:off x="3618506" y="3159403"/>
            <a:ext cx="3791944" cy="414020"/>
            <a:chOff x="4824674" y="1351538"/>
            <a:chExt cx="5055926" cy="552027"/>
          </a:xfrm>
        </p:grpSpPr>
        <p:sp>
          <p:nvSpPr>
            <p:cNvPr id="25" name="圆角矩形 24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28650" y="943257"/>
            <a:ext cx="7886700" cy="3674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-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522838" y="2763570"/>
            <a:ext cx="8073428" cy="67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28650" y="1127491"/>
            <a:ext cx="7886700" cy="155819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内容占位符 2"/>
          <p:cNvSpPr>
            <a:spLocks noGrp="1"/>
          </p:cNvSpPr>
          <p:nvPr>
            <p:ph idx="13"/>
          </p:nvPr>
        </p:nvSpPr>
        <p:spPr>
          <a:xfrm>
            <a:off x="628650" y="2832989"/>
            <a:ext cx="7886700" cy="14640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-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628650" y="1243213"/>
            <a:ext cx="3683063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4827761" y="1243212"/>
            <a:ext cx="3687590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文本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628650" y="2351638"/>
            <a:ext cx="3804771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10" name="图片占位符 2"/>
          <p:cNvSpPr>
            <a:spLocks noGrp="1"/>
          </p:cNvSpPr>
          <p:nvPr>
            <p:ph type="pic" idx="13"/>
          </p:nvPr>
        </p:nvSpPr>
        <p:spPr>
          <a:xfrm>
            <a:off x="4845552" y="2351638"/>
            <a:ext cx="3777873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 smtClean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28649" y="973247"/>
            <a:ext cx="7994776" cy="12587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idx="1"/>
          </p:nvPr>
        </p:nvSpPr>
        <p:spPr>
          <a:xfrm>
            <a:off x="628649" y="813794"/>
            <a:ext cx="3730594" cy="2678106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3614144"/>
            <a:ext cx="3730593" cy="1088082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4888871" y="813794"/>
            <a:ext cx="3626479" cy="2678106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 smtClean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/>
          </p:nvPr>
        </p:nvSpPr>
        <p:spPr>
          <a:xfrm>
            <a:off x="4888871" y="3566348"/>
            <a:ext cx="3626479" cy="1135878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2479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4817928" y="2691018"/>
            <a:ext cx="2161008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4877054" y="3181031"/>
            <a:ext cx="1602578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5"/>
            </p:custDataLst>
          </p:nvPr>
        </p:nvSpPr>
        <p:spPr>
          <a:xfrm>
            <a:off x="4877054" y="3649020"/>
            <a:ext cx="2152395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http://www.hdjx.org/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114550" y="1451761"/>
            <a:ext cx="4914899" cy="7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500" b="1" smtClean="0">
                <a:solidFill>
                  <a:srgbClr val="FFFFFF"/>
                </a:solidFill>
                <a:latin typeface="Britannic Bold" panose="020B0903060703020204" pitchFamily="34" charset="0"/>
              </a:rPr>
              <a:t>敬请指正！</a:t>
            </a:r>
            <a:endParaRPr lang="zh-CN" altLang="en-US" sz="4500" b="1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KSO_Shape"/>
          <p:cNvSpPr/>
          <p:nvPr userDrawn="1"/>
        </p:nvSpPr>
        <p:spPr>
          <a:xfrm>
            <a:off x="4556915" y="2778294"/>
            <a:ext cx="199943" cy="236619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4513434" y="3232559"/>
            <a:ext cx="304494" cy="229310"/>
          </a:xfrm>
          <a:custGeom>
            <a:avLst/>
            <a:gdLst>
              <a:gd name="T0" fmla="*/ 1800397 w 3421"/>
              <a:gd name="T1" fmla="*/ 1243052 h 2574"/>
              <a:gd name="T2" fmla="*/ 1775662 w 3421"/>
              <a:gd name="T3" fmla="*/ 1330976 h 2574"/>
              <a:gd name="T4" fmla="*/ 1694089 w 3421"/>
              <a:gd name="T5" fmla="*/ 1355195 h 2574"/>
              <a:gd name="T6" fmla="*/ 105782 w 3421"/>
              <a:gd name="T7" fmla="*/ 1355195 h 2574"/>
              <a:gd name="T8" fmla="*/ 33682 w 3421"/>
              <a:gd name="T9" fmla="*/ 1330976 h 2574"/>
              <a:gd name="T10" fmla="*/ 0 w 3421"/>
              <a:gd name="T11" fmla="*/ 1243052 h 2574"/>
              <a:gd name="T12" fmla="*/ 0 w 3421"/>
              <a:gd name="T13" fmla="*/ 102666 h 2574"/>
              <a:gd name="T14" fmla="*/ 33156 w 3421"/>
              <a:gd name="T15" fmla="*/ 30010 h 2574"/>
              <a:gd name="T16" fmla="*/ 105782 w 3421"/>
              <a:gd name="T17" fmla="*/ 0 h 2574"/>
              <a:gd name="T18" fmla="*/ 1694089 w 3421"/>
              <a:gd name="T19" fmla="*/ 0 h 2574"/>
              <a:gd name="T20" fmla="*/ 1773557 w 3421"/>
              <a:gd name="T21" fmla="*/ 28431 h 2574"/>
              <a:gd name="T22" fmla="*/ 1800397 w 3421"/>
              <a:gd name="T23" fmla="*/ 102666 h 2574"/>
              <a:gd name="T24" fmla="*/ 1800397 w 3421"/>
              <a:gd name="T25" fmla="*/ 1243052 h 2574"/>
              <a:gd name="T26" fmla="*/ 576274 w 3421"/>
              <a:gd name="T27" fmla="*/ 677071 h 2574"/>
              <a:gd name="T28" fmla="*/ 105256 w 3421"/>
              <a:gd name="T29" fmla="*/ 211651 h 2574"/>
              <a:gd name="T30" fmla="*/ 105256 w 3421"/>
              <a:gd name="T31" fmla="*/ 1155654 h 2574"/>
              <a:gd name="T32" fmla="*/ 576274 w 3421"/>
              <a:gd name="T33" fmla="*/ 677071 h 2574"/>
              <a:gd name="T34" fmla="*/ 1619884 w 3421"/>
              <a:gd name="T35" fmla="*/ 100560 h 2574"/>
              <a:gd name="T36" fmla="*/ 180513 w 3421"/>
              <a:gd name="T37" fmla="*/ 100560 h 2574"/>
              <a:gd name="T38" fmla="*/ 783628 w 3421"/>
              <a:gd name="T39" fmla="*/ 702869 h 2574"/>
              <a:gd name="T40" fmla="*/ 899935 w 3421"/>
              <a:gd name="T41" fmla="*/ 781843 h 2574"/>
              <a:gd name="T42" fmla="*/ 1016769 w 3421"/>
              <a:gd name="T43" fmla="*/ 702869 h 2574"/>
              <a:gd name="T44" fmla="*/ 1619884 w 3421"/>
              <a:gd name="T45" fmla="*/ 100560 h 2574"/>
              <a:gd name="T46" fmla="*/ 1615673 w 3421"/>
              <a:gd name="T47" fmla="*/ 1241999 h 2574"/>
              <a:gd name="T48" fmla="*/ 1143076 w 3421"/>
              <a:gd name="T49" fmla="*/ 769207 h 2574"/>
              <a:gd name="T50" fmla="*/ 1065713 w 3421"/>
              <a:gd name="T51" fmla="*/ 845549 h 2574"/>
              <a:gd name="T52" fmla="*/ 900462 w 3421"/>
              <a:gd name="T53" fmla="*/ 912940 h 2574"/>
              <a:gd name="T54" fmla="*/ 734684 w 3421"/>
              <a:gd name="T55" fmla="*/ 845549 h 2574"/>
              <a:gd name="T56" fmla="*/ 657321 w 3421"/>
              <a:gd name="T57" fmla="*/ 769207 h 2574"/>
              <a:gd name="T58" fmla="*/ 184724 w 3421"/>
              <a:gd name="T59" fmla="*/ 1241999 h 2574"/>
              <a:gd name="T60" fmla="*/ 1615673 w 3421"/>
              <a:gd name="T61" fmla="*/ 1241999 h 2574"/>
              <a:gd name="T62" fmla="*/ 1695141 w 3421"/>
              <a:gd name="T63" fmla="*/ 1155654 h 2574"/>
              <a:gd name="T64" fmla="*/ 1695141 w 3421"/>
              <a:gd name="T65" fmla="*/ 211651 h 2574"/>
              <a:gd name="T66" fmla="*/ 1224123 w 3421"/>
              <a:gd name="T67" fmla="*/ 677071 h 2574"/>
              <a:gd name="T68" fmla="*/ 1695141 w 3421"/>
              <a:gd name="T69" fmla="*/ 1155654 h 25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21" h="2574">
                <a:moveTo>
                  <a:pt x="3421" y="2361"/>
                </a:moveTo>
                <a:cubicBezTo>
                  <a:pt x="3421" y="2441"/>
                  <a:pt x="3405" y="2497"/>
                  <a:pt x="3374" y="2528"/>
                </a:cubicBezTo>
                <a:cubicBezTo>
                  <a:pt x="3343" y="2559"/>
                  <a:pt x="3291" y="2574"/>
                  <a:pt x="3219" y="2574"/>
                </a:cubicBezTo>
                <a:cubicBezTo>
                  <a:pt x="201" y="2574"/>
                  <a:pt x="201" y="2574"/>
                  <a:pt x="201" y="2574"/>
                </a:cubicBezTo>
                <a:cubicBezTo>
                  <a:pt x="146" y="2574"/>
                  <a:pt x="100" y="2559"/>
                  <a:pt x="64" y="2528"/>
                </a:cubicBezTo>
                <a:cubicBezTo>
                  <a:pt x="21" y="2490"/>
                  <a:pt x="0" y="2434"/>
                  <a:pt x="0" y="2361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42"/>
                  <a:pt x="21" y="96"/>
                  <a:pt x="63" y="57"/>
                </a:cubicBezTo>
                <a:cubicBezTo>
                  <a:pt x="105" y="19"/>
                  <a:pt x="151" y="0"/>
                  <a:pt x="201" y="0"/>
                </a:cubicBezTo>
                <a:cubicBezTo>
                  <a:pt x="3219" y="0"/>
                  <a:pt x="3219" y="0"/>
                  <a:pt x="3219" y="0"/>
                </a:cubicBezTo>
                <a:cubicBezTo>
                  <a:pt x="3286" y="0"/>
                  <a:pt x="3337" y="18"/>
                  <a:pt x="3370" y="54"/>
                </a:cubicBezTo>
                <a:cubicBezTo>
                  <a:pt x="3404" y="90"/>
                  <a:pt x="3421" y="137"/>
                  <a:pt x="3421" y="195"/>
                </a:cubicBezTo>
                <a:cubicBezTo>
                  <a:pt x="3421" y="2361"/>
                  <a:pt x="3421" y="2361"/>
                  <a:pt x="3421" y="2361"/>
                </a:cubicBezTo>
                <a:close/>
                <a:moveTo>
                  <a:pt x="1095" y="1286"/>
                </a:moveTo>
                <a:cubicBezTo>
                  <a:pt x="200" y="402"/>
                  <a:pt x="200" y="402"/>
                  <a:pt x="200" y="402"/>
                </a:cubicBezTo>
                <a:cubicBezTo>
                  <a:pt x="200" y="2195"/>
                  <a:pt x="200" y="2195"/>
                  <a:pt x="200" y="2195"/>
                </a:cubicBezTo>
                <a:cubicBezTo>
                  <a:pt x="1095" y="1286"/>
                  <a:pt x="1095" y="1286"/>
                  <a:pt x="1095" y="1286"/>
                </a:cubicBezTo>
                <a:close/>
                <a:moveTo>
                  <a:pt x="3078" y="191"/>
                </a:moveTo>
                <a:cubicBezTo>
                  <a:pt x="343" y="191"/>
                  <a:pt x="343" y="191"/>
                  <a:pt x="343" y="191"/>
                </a:cubicBezTo>
                <a:cubicBezTo>
                  <a:pt x="1489" y="1335"/>
                  <a:pt x="1489" y="1335"/>
                  <a:pt x="1489" y="1335"/>
                </a:cubicBezTo>
                <a:cubicBezTo>
                  <a:pt x="1589" y="1435"/>
                  <a:pt x="1663" y="1485"/>
                  <a:pt x="1710" y="1485"/>
                </a:cubicBezTo>
                <a:cubicBezTo>
                  <a:pt x="1758" y="1485"/>
                  <a:pt x="1832" y="1435"/>
                  <a:pt x="1932" y="1335"/>
                </a:cubicBezTo>
                <a:cubicBezTo>
                  <a:pt x="3078" y="191"/>
                  <a:pt x="3078" y="191"/>
                  <a:pt x="3078" y="191"/>
                </a:cubicBezTo>
                <a:close/>
                <a:moveTo>
                  <a:pt x="3070" y="2359"/>
                </a:moveTo>
                <a:cubicBezTo>
                  <a:pt x="2172" y="1461"/>
                  <a:pt x="2172" y="1461"/>
                  <a:pt x="2172" y="1461"/>
                </a:cubicBezTo>
                <a:cubicBezTo>
                  <a:pt x="2025" y="1606"/>
                  <a:pt x="2025" y="1606"/>
                  <a:pt x="2025" y="1606"/>
                </a:cubicBezTo>
                <a:cubicBezTo>
                  <a:pt x="1940" y="1691"/>
                  <a:pt x="1835" y="1734"/>
                  <a:pt x="1711" y="1734"/>
                </a:cubicBezTo>
                <a:cubicBezTo>
                  <a:pt x="1586" y="1734"/>
                  <a:pt x="1481" y="1691"/>
                  <a:pt x="1396" y="1606"/>
                </a:cubicBezTo>
                <a:cubicBezTo>
                  <a:pt x="1249" y="1461"/>
                  <a:pt x="1249" y="1461"/>
                  <a:pt x="1249" y="1461"/>
                </a:cubicBezTo>
                <a:cubicBezTo>
                  <a:pt x="351" y="2359"/>
                  <a:pt x="351" y="2359"/>
                  <a:pt x="351" y="2359"/>
                </a:cubicBezTo>
                <a:cubicBezTo>
                  <a:pt x="3070" y="2359"/>
                  <a:pt x="3070" y="2359"/>
                  <a:pt x="3070" y="2359"/>
                </a:cubicBezTo>
                <a:close/>
                <a:moveTo>
                  <a:pt x="3221" y="2195"/>
                </a:moveTo>
                <a:cubicBezTo>
                  <a:pt x="3221" y="402"/>
                  <a:pt x="3221" y="402"/>
                  <a:pt x="3221" y="402"/>
                </a:cubicBezTo>
                <a:cubicBezTo>
                  <a:pt x="2326" y="1286"/>
                  <a:pt x="2326" y="1286"/>
                  <a:pt x="2326" y="1286"/>
                </a:cubicBezTo>
                <a:cubicBezTo>
                  <a:pt x="3221" y="2195"/>
                  <a:pt x="3221" y="2195"/>
                  <a:pt x="3221" y="2195"/>
                </a:cubicBezTo>
                <a:close/>
              </a:path>
            </a:pathLst>
          </a:custGeom>
          <a:solidFill>
            <a:srgbClr val="005DA2"/>
          </a:solidFill>
          <a:ln>
            <a:noFill/>
          </a:ln>
        </p:spPr>
        <p:txBody>
          <a:bodyPr anchor="ctr" anchorCtr="1"/>
          <a:lstStyle/>
          <a:p>
            <a:endParaRPr lang="zh-CN" altLang="en-US" sz="1350"/>
          </a:p>
        </p:txBody>
      </p:sp>
      <p:sp>
        <p:nvSpPr>
          <p:cNvPr id="14" name="KSO_Shape"/>
          <p:cNvSpPr/>
          <p:nvPr userDrawn="1"/>
        </p:nvSpPr>
        <p:spPr bwMode="auto">
          <a:xfrm>
            <a:off x="4500014" y="3695057"/>
            <a:ext cx="317914" cy="243902"/>
          </a:xfrm>
          <a:custGeom>
            <a:avLst/>
            <a:gdLst>
              <a:gd name="T0" fmla="*/ 185074862 w 3959"/>
              <a:gd name="T1" fmla="*/ 175518764 h 3039"/>
              <a:gd name="T2" fmla="*/ 103600471 w 3959"/>
              <a:gd name="T3" fmla="*/ 572865109 h 3039"/>
              <a:gd name="T4" fmla="*/ 505388500 w 3959"/>
              <a:gd name="T5" fmla="*/ 295632101 h 3039"/>
              <a:gd name="T6" fmla="*/ 519243276 w 3959"/>
              <a:gd name="T7" fmla="*/ 281780858 h 3039"/>
              <a:gd name="T8" fmla="*/ 674126741 w 3959"/>
              <a:gd name="T9" fmla="*/ 281780858 h 3039"/>
              <a:gd name="T10" fmla="*/ 674126741 w 3959"/>
              <a:gd name="T11" fmla="*/ 572865109 h 3039"/>
              <a:gd name="T12" fmla="*/ 696666613 w 3959"/>
              <a:gd name="T13" fmla="*/ 263174528 h 3039"/>
              <a:gd name="T14" fmla="*/ 633596441 w 3959"/>
              <a:gd name="T15" fmla="*/ 118873097 h 3039"/>
              <a:gd name="T16" fmla="*/ 818671303 w 3959"/>
              <a:gd name="T17" fmla="*/ 175518764 h 3039"/>
              <a:gd name="T18" fmla="*/ 752085714 w 3959"/>
              <a:gd name="T19" fmla="*/ 600567595 h 3039"/>
              <a:gd name="T20" fmla="*/ 724376163 w 3959"/>
              <a:gd name="T21" fmla="*/ 628270081 h 3039"/>
              <a:gd name="T22" fmla="*/ 48388266 w 3959"/>
              <a:gd name="T23" fmla="*/ 628270081 h 3039"/>
              <a:gd name="T24" fmla="*/ 48388266 w 3959"/>
              <a:gd name="T25" fmla="*/ 256765635 h 3039"/>
              <a:gd name="T26" fmla="*/ 0 w 3959"/>
              <a:gd name="T27" fmla="*/ 118873097 h 3039"/>
              <a:gd name="T28" fmla="*/ 646417190 w 3959"/>
              <a:gd name="T29" fmla="*/ 432697964 h 3039"/>
              <a:gd name="T30" fmla="*/ 533098051 w 3959"/>
              <a:gd name="T31" fmla="*/ 309483344 h 3039"/>
              <a:gd name="T32" fmla="*/ 646417190 w 3959"/>
              <a:gd name="T33" fmla="*/ 432697964 h 3039"/>
              <a:gd name="T34" fmla="*/ 173494581 w 3959"/>
              <a:gd name="T35" fmla="*/ 506296156 h 3039"/>
              <a:gd name="T36" fmla="*/ 213611543 w 3959"/>
              <a:gd name="T37" fmla="*/ 477146193 h 3039"/>
              <a:gd name="T38" fmla="*/ 173494581 w 3959"/>
              <a:gd name="T39" fmla="*/ 342147701 h 3039"/>
              <a:gd name="T40" fmla="*/ 132964282 w 3959"/>
              <a:gd name="T41" fmla="*/ 477352976 h 3039"/>
              <a:gd name="T42" fmla="*/ 179078053 w 3959"/>
              <a:gd name="T43" fmla="*/ 369230294 h 3039"/>
              <a:gd name="T44" fmla="*/ 167497772 w 3959"/>
              <a:gd name="T45" fmla="*/ 369230294 h 3039"/>
              <a:gd name="T46" fmla="*/ 173494581 w 3959"/>
              <a:gd name="T47" fmla="*/ 483761868 h 3039"/>
              <a:gd name="T48" fmla="*/ 255796103 w 3959"/>
              <a:gd name="T49" fmla="*/ 445515749 h 3039"/>
              <a:gd name="T50" fmla="*/ 302116315 w 3959"/>
              <a:gd name="T51" fmla="*/ 416986133 h 3039"/>
              <a:gd name="T52" fmla="*/ 291363620 w 3959"/>
              <a:gd name="T53" fmla="*/ 349176941 h 3039"/>
              <a:gd name="T54" fmla="*/ 221262613 w 3959"/>
              <a:gd name="T55" fmla="*/ 343594723 h 3039"/>
              <a:gd name="T56" fmla="*/ 255796103 w 3959"/>
              <a:gd name="T57" fmla="*/ 504848679 h 3039"/>
              <a:gd name="T58" fmla="*/ 267582825 w 3959"/>
              <a:gd name="T59" fmla="*/ 413884851 h 3039"/>
              <a:gd name="T60" fmla="*/ 255796103 w 3959"/>
              <a:gd name="T61" fmla="*/ 366749359 h 3039"/>
              <a:gd name="T62" fmla="*/ 267582825 w 3959"/>
              <a:gd name="T63" fmla="*/ 413884851 h 3039"/>
              <a:gd name="T64" fmla="*/ 377800793 w 3959"/>
              <a:gd name="T65" fmla="*/ 484175433 h 3039"/>
              <a:gd name="T66" fmla="*/ 344094434 w 3959"/>
              <a:gd name="T67" fmla="*/ 427529766 h 3039"/>
              <a:gd name="T68" fmla="*/ 374285375 w 3959"/>
              <a:gd name="T69" fmla="*/ 407889523 h 3039"/>
              <a:gd name="T70" fmla="*/ 344094434 w 3959"/>
              <a:gd name="T71" fmla="*/ 364268424 h 3039"/>
              <a:gd name="T72" fmla="*/ 377387001 w 3959"/>
              <a:gd name="T73" fmla="*/ 343594723 h 3039"/>
              <a:gd name="T74" fmla="*/ 308526917 w 3959"/>
              <a:gd name="T75" fmla="*/ 504848679 h 3039"/>
              <a:gd name="T76" fmla="*/ 474163532 w 3959"/>
              <a:gd name="T77" fmla="*/ 504848679 h 3039"/>
              <a:gd name="T78" fmla="*/ 444592824 w 3959"/>
              <a:gd name="T79" fmla="*/ 343594723 h 3039"/>
              <a:gd name="T80" fmla="*/ 424121005 w 3959"/>
              <a:gd name="T81" fmla="*/ 343594723 h 3039"/>
              <a:gd name="T82" fmla="*/ 383797602 w 3959"/>
              <a:gd name="T83" fmla="*/ 504848679 h 3039"/>
              <a:gd name="T84" fmla="*/ 413161414 w 3959"/>
              <a:gd name="T85" fmla="*/ 419053503 h 3039"/>
              <a:gd name="T86" fmla="*/ 474163532 w 3959"/>
              <a:gd name="T87" fmla="*/ 504848679 h 3039"/>
              <a:gd name="T88" fmla="*/ 814948989 w 3959"/>
              <a:gd name="T89" fmla="*/ 93444763 h 3039"/>
              <a:gd name="T90" fmla="*/ 64104198 w 3959"/>
              <a:gd name="T91" fmla="*/ 0 h 3039"/>
              <a:gd name="T92" fmla="*/ 607127814 w 3959"/>
              <a:gd name="T93" fmla="*/ 118873097 h 3039"/>
              <a:gd name="T94" fmla="*/ 422052952 w 3959"/>
              <a:gd name="T95" fmla="*/ 175518764 h 3039"/>
              <a:gd name="T96" fmla="*/ 514486935 w 3959"/>
              <a:gd name="T97" fmla="*/ 268136398 h 3039"/>
              <a:gd name="T98" fmla="*/ 607127814 w 3959"/>
              <a:gd name="T99" fmla="*/ 118873097 h 3039"/>
              <a:gd name="T100" fmla="*/ 211543489 w 3959"/>
              <a:gd name="T101" fmla="*/ 118873097 h 3039"/>
              <a:gd name="T102" fmla="*/ 304184368 w 3959"/>
              <a:gd name="T103" fmla="*/ 268136398 h 3039"/>
              <a:gd name="T104" fmla="*/ 396618351 w 3959"/>
              <a:gd name="T105" fmla="*/ 175518764 h 30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959" h="3039">
                <a:moveTo>
                  <a:pt x="895" y="575"/>
                </a:moveTo>
                <a:cubicBezTo>
                  <a:pt x="895" y="849"/>
                  <a:pt x="895" y="849"/>
                  <a:pt x="895" y="849"/>
                </a:cubicBezTo>
                <a:cubicBezTo>
                  <a:pt x="895" y="1077"/>
                  <a:pt x="722" y="1266"/>
                  <a:pt x="501" y="1293"/>
                </a:cubicBezTo>
                <a:cubicBezTo>
                  <a:pt x="501" y="2771"/>
                  <a:pt x="501" y="2771"/>
                  <a:pt x="501" y="2771"/>
                </a:cubicBezTo>
                <a:cubicBezTo>
                  <a:pt x="2444" y="2771"/>
                  <a:pt x="2444" y="2771"/>
                  <a:pt x="2444" y="2771"/>
                </a:cubicBezTo>
                <a:cubicBezTo>
                  <a:pt x="2444" y="1430"/>
                  <a:pt x="2444" y="1430"/>
                  <a:pt x="2444" y="1430"/>
                </a:cubicBezTo>
                <a:cubicBezTo>
                  <a:pt x="2444" y="1363"/>
                  <a:pt x="2444" y="1363"/>
                  <a:pt x="2444" y="1363"/>
                </a:cubicBezTo>
                <a:cubicBezTo>
                  <a:pt x="2511" y="1363"/>
                  <a:pt x="2511" y="1363"/>
                  <a:pt x="2511" y="1363"/>
                </a:cubicBezTo>
                <a:cubicBezTo>
                  <a:pt x="3193" y="1363"/>
                  <a:pt x="3193" y="1363"/>
                  <a:pt x="3193" y="1363"/>
                </a:cubicBezTo>
                <a:cubicBezTo>
                  <a:pt x="3260" y="1363"/>
                  <a:pt x="3260" y="1363"/>
                  <a:pt x="3260" y="1363"/>
                </a:cubicBezTo>
                <a:cubicBezTo>
                  <a:pt x="3260" y="1430"/>
                  <a:pt x="3260" y="1430"/>
                  <a:pt x="3260" y="1430"/>
                </a:cubicBezTo>
                <a:cubicBezTo>
                  <a:pt x="3260" y="2771"/>
                  <a:pt x="3260" y="2771"/>
                  <a:pt x="3260" y="2771"/>
                </a:cubicBezTo>
                <a:cubicBezTo>
                  <a:pt x="3369" y="2771"/>
                  <a:pt x="3369" y="2771"/>
                  <a:pt x="3369" y="2771"/>
                </a:cubicBezTo>
                <a:cubicBezTo>
                  <a:pt x="3369" y="1273"/>
                  <a:pt x="3369" y="1273"/>
                  <a:pt x="3369" y="1273"/>
                </a:cubicBezTo>
                <a:cubicBezTo>
                  <a:pt x="3192" y="1213"/>
                  <a:pt x="3064" y="1045"/>
                  <a:pt x="3064" y="849"/>
                </a:cubicBezTo>
                <a:cubicBezTo>
                  <a:pt x="3064" y="575"/>
                  <a:pt x="3064" y="575"/>
                  <a:pt x="3064" y="575"/>
                </a:cubicBezTo>
                <a:cubicBezTo>
                  <a:pt x="3959" y="575"/>
                  <a:pt x="3959" y="575"/>
                  <a:pt x="3959" y="575"/>
                </a:cubicBezTo>
                <a:cubicBezTo>
                  <a:pt x="3959" y="849"/>
                  <a:pt x="3959" y="849"/>
                  <a:pt x="3959" y="849"/>
                </a:cubicBezTo>
                <a:cubicBezTo>
                  <a:pt x="3959" y="1052"/>
                  <a:pt x="3823" y="1224"/>
                  <a:pt x="3637" y="1279"/>
                </a:cubicBezTo>
                <a:cubicBezTo>
                  <a:pt x="3637" y="2905"/>
                  <a:pt x="3637" y="2905"/>
                  <a:pt x="3637" y="2905"/>
                </a:cubicBezTo>
                <a:cubicBezTo>
                  <a:pt x="3637" y="3039"/>
                  <a:pt x="3637" y="3039"/>
                  <a:pt x="3637" y="3039"/>
                </a:cubicBezTo>
                <a:cubicBezTo>
                  <a:pt x="3503" y="3039"/>
                  <a:pt x="3503" y="3039"/>
                  <a:pt x="3503" y="3039"/>
                </a:cubicBezTo>
                <a:cubicBezTo>
                  <a:pt x="368" y="3039"/>
                  <a:pt x="368" y="3039"/>
                  <a:pt x="368" y="3039"/>
                </a:cubicBezTo>
                <a:cubicBezTo>
                  <a:pt x="234" y="3039"/>
                  <a:pt x="234" y="3039"/>
                  <a:pt x="234" y="3039"/>
                </a:cubicBezTo>
                <a:cubicBezTo>
                  <a:pt x="234" y="2905"/>
                  <a:pt x="234" y="2905"/>
                  <a:pt x="234" y="2905"/>
                </a:cubicBezTo>
                <a:cubicBezTo>
                  <a:pt x="234" y="1242"/>
                  <a:pt x="234" y="1242"/>
                  <a:pt x="234" y="1242"/>
                </a:cubicBezTo>
                <a:cubicBezTo>
                  <a:pt x="94" y="1165"/>
                  <a:pt x="0" y="1018"/>
                  <a:pt x="0" y="849"/>
                </a:cubicBezTo>
                <a:cubicBezTo>
                  <a:pt x="0" y="575"/>
                  <a:pt x="0" y="575"/>
                  <a:pt x="0" y="575"/>
                </a:cubicBezTo>
                <a:cubicBezTo>
                  <a:pt x="895" y="575"/>
                  <a:pt x="895" y="575"/>
                  <a:pt x="895" y="575"/>
                </a:cubicBezTo>
                <a:close/>
                <a:moveTo>
                  <a:pt x="3126" y="2093"/>
                </a:moveTo>
                <a:cubicBezTo>
                  <a:pt x="3126" y="1497"/>
                  <a:pt x="3126" y="1497"/>
                  <a:pt x="3126" y="1497"/>
                </a:cubicBezTo>
                <a:cubicBezTo>
                  <a:pt x="2578" y="1497"/>
                  <a:pt x="2578" y="1497"/>
                  <a:pt x="2578" y="1497"/>
                </a:cubicBezTo>
                <a:cubicBezTo>
                  <a:pt x="2578" y="2093"/>
                  <a:pt x="2578" y="2093"/>
                  <a:pt x="2578" y="2093"/>
                </a:cubicBezTo>
                <a:cubicBezTo>
                  <a:pt x="3126" y="2093"/>
                  <a:pt x="3126" y="2093"/>
                  <a:pt x="3126" y="2093"/>
                </a:cubicBezTo>
                <a:close/>
                <a:moveTo>
                  <a:pt x="643" y="2309"/>
                </a:moveTo>
                <a:cubicBezTo>
                  <a:pt x="643" y="2402"/>
                  <a:pt x="708" y="2449"/>
                  <a:pt x="839" y="2449"/>
                </a:cubicBezTo>
                <a:cubicBezTo>
                  <a:pt x="896" y="2449"/>
                  <a:pt x="943" y="2437"/>
                  <a:pt x="979" y="2412"/>
                </a:cubicBezTo>
                <a:cubicBezTo>
                  <a:pt x="1015" y="2388"/>
                  <a:pt x="1033" y="2353"/>
                  <a:pt x="1033" y="2308"/>
                </a:cubicBezTo>
                <a:cubicBezTo>
                  <a:pt x="1033" y="1806"/>
                  <a:pt x="1033" y="1806"/>
                  <a:pt x="1033" y="1806"/>
                </a:cubicBezTo>
                <a:cubicBezTo>
                  <a:pt x="1033" y="1706"/>
                  <a:pt x="969" y="1655"/>
                  <a:pt x="839" y="1655"/>
                </a:cubicBezTo>
                <a:cubicBezTo>
                  <a:pt x="708" y="1655"/>
                  <a:pt x="643" y="1706"/>
                  <a:pt x="643" y="1807"/>
                </a:cubicBezTo>
                <a:cubicBezTo>
                  <a:pt x="643" y="2309"/>
                  <a:pt x="643" y="2309"/>
                  <a:pt x="643" y="2309"/>
                </a:cubicBezTo>
                <a:close/>
                <a:moveTo>
                  <a:pt x="866" y="2316"/>
                </a:moveTo>
                <a:cubicBezTo>
                  <a:pt x="866" y="1786"/>
                  <a:pt x="866" y="1786"/>
                  <a:pt x="866" y="1786"/>
                </a:cubicBezTo>
                <a:cubicBezTo>
                  <a:pt x="866" y="1770"/>
                  <a:pt x="857" y="1762"/>
                  <a:pt x="839" y="1762"/>
                </a:cubicBezTo>
                <a:cubicBezTo>
                  <a:pt x="820" y="1762"/>
                  <a:pt x="810" y="1770"/>
                  <a:pt x="810" y="1786"/>
                </a:cubicBezTo>
                <a:cubicBezTo>
                  <a:pt x="810" y="2316"/>
                  <a:pt x="810" y="2316"/>
                  <a:pt x="810" y="2316"/>
                </a:cubicBezTo>
                <a:cubicBezTo>
                  <a:pt x="810" y="2332"/>
                  <a:pt x="820" y="2340"/>
                  <a:pt x="839" y="2340"/>
                </a:cubicBezTo>
                <a:cubicBezTo>
                  <a:pt x="857" y="2340"/>
                  <a:pt x="866" y="2332"/>
                  <a:pt x="866" y="2316"/>
                </a:cubicBezTo>
                <a:close/>
                <a:moveTo>
                  <a:pt x="1237" y="2155"/>
                </a:moveTo>
                <a:cubicBezTo>
                  <a:pt x="1330" y="2156"/>
                  <a:pt x="1390" y="2146"/>
                  <a:pt x="1419" y="2125"/>
                </a:cubicBezTo>
                <a:cubicBezTo>
                  <a:pt x="1447" y="2104"/>
                  <a:pt x="1461" y="2068"/>
                  <a:pt x="1461" y="2017"/>
                </a:cubicBezTo>
                <a:cubicBezTo>
                  <a:pt x="1461" y="1800"/>
                  <a:pt x="1461" y="1800"/>
                  <a:pt x="1461" y="1800"/>
                </a:cubicBezTo>
                <a:cubicBezTo>
                  <a:pt x="1461" y="1744"/>
                  <a:pt x="1444" y="1708"/>
                  <a:pt x="1409" y="1689"/>
                </a:cubicBezTo>
                <a:cubicBezTo>
                  <a:pt x="1374" y="1671"/>
                  <a:pt x="1321" y="1662"/>
                  <a:pt x="1250" y="1662"/>
                </a:cubicBezTo>
                <a:cubicBezTo>
                  <a:pt x="1070" y="1662"/>
                  <a:pt x="1070" y="1662"/>
                  <a:pt x="1070" y="1662"/>
                </a:cubicBezTo>
                <a:cubicBezTo>
                  <a:pt x="1070" y="2442"/>
                  <a:pt x="1070" y="2442"/>
                  <a:pt x="1070" y="2442"/>
                </a:cubicBezTo>
                <a:cubicBezTo>
                  <a:pt x="1237" y="2442"/>
                  <a:pt x="1237" y="2442"/>
                  <a:pt x="1237" y="2442"/>
                </a:cubicBezTo>
                <a:cubicBezTo>
                  <a:pt x="1237" y="2155"/>
                  <a:pt x="1237" y="2155"/>
                  <a:pt x="1237" y="2155"/>
                </a:cubicBezTo>
                <a:close/>
                <a:moveTo>
                  <a:pt x="1294" y="2002"/>
                </a:moveTo>
                <a:cubicBezTo>
                  <a:pt x="1294" y="1815"/>
                  <a:pt x="1294" y="1815"/>
                  <a:pt x="1294" y="1815"/>
                </a:cubicBezTo>
                <a:cubicBezTo>
                  <a:pt x="1294" y="1787"/>
                  <a:pt x="1275" y="1774"/>
                  <a:pt x="1237" y="1774"/>
                </a:cubicBezTo>
                <a:cubicBezTo>
                  <a:pt x="1237" y="2043"/>
                  <a:pt x="1237" y="2043"/>
                  <a:pt x="1237" y="2043"/>
                </a:cubicBezTo>
                <a:cubicBezTo>
                  <a:pt x="1275" y="2043"/>
                  <a:pt x="1294" y="2030"/>
                  <a:pt x="1294" y="2002"/>
                </a:cubicBezTo>
                <a:close/>
                <a:moveTo>
                  <a:pt x="1827" y="2442"/>
                </a:moveTo>
                <a:cubicBezTo>
                  <a:pt x="1827" y="2342"/>
                  <a:pt x="1827" y="2342"/>
                  <a:pt x="1827" y="2342"/>
                </a:cubicBezTo>
                <a:cubicBezTo>
                  <a:pt x="1664" y="2342"/>
                  <a:pt x="1664" y="2342"/>
                  <a:pt x="1664" y="2342"/>
                </a:cubicBezTo>
                <a:cubicBezTo>
                  <a:pt x="1664" y="2068"/>
                  <a:pt x="1664" y="2068"/>
                  <a:pt x="1664" y="2068"/>
                </a:cubicBezTo>
                <a:cubicBezTo>
                  <a:pt x="1810" y="2068"/>
                  <a:pt x="1810" y="2068"/>
                  <a:pt x="1810" y="2068"/>
                </a:cubicBezTo>
                <a:cubicBezTo>
                  <a:pt x="1810" y="1973"/>
                  <a:pt x="1810" y="1973"/>
                  <a:pt x="1810" y="1973"/>
                </a:cubicBezTo>
                <a:cubicBezTo>
                  <a:pt x="1664" y="1973"/>
                  <a:pt x="1664" y="1973"/>
                  <a:pt x="1664" y="1973"/>
                </a:cubicBezTo>
                <a:cubicBezTo>
                  <a:pt x="1664" y="1762"/>
                  <a:pt x="1664" y="1762"/>
                  <a:pt x="1664" y="1762"/>
                </a:cubicBezTo>
                <a:cubicBezTo>
                  <a:pt x="1825" y="1762"/>
                  <a:pt x="1825" y="1762"/>
                  <a:pt x="1825" y="1762"/>
                </a:cubicBezTo>
                <a:cubicBezTo>
                  <a:pt x="1825" y="1662"/>
                  <a:pt x="1825" y="1662"/>
                  <a:pt x="1825" y="1662"/>
                </a:cubicBezTo>
                <a:cubicBezTo>
                  <a:pt x="1492" y="1662"/>
                  <a:pt x="1492" y="1662"/>
                  <a:pt x="1492" y="1662"/>
                </a:cubicBezTo>
                <a:cubicBezTo>
                  <a:pt x="1492" y="2442"/>
                  <a:pt x="1492" y="2442"/>
                  <a:pt x="1492" y="2442"/>
                </a:cubicBezTo>
                <a:cubicBezTo>
                  <a:pt x="1827" y="2442"/>
                  <a:pt x="1827" y="2442"/>
                  <a:pt x="1827" y="2442"/>
                </a:cubicBezTo>
                <a:close/>
                <a:moveTo>
                  <a:pt x="2293" y="2442"/>
                </a:moveTo>
                <a:cubicBezTo>
                  <a:pt x="2293" y="1662"/>
                  <a:pt x="2293" y="1662"/>
                  <a:pt x="2293" y="1662"/>
                </a:cubicBezTo>
                <a:cubicBezTo>
                  <a:pt x="2150" y="1662"/>
                  <a:pt x="2150" y="1662"/>
                  <a:pt x="2150" y="1662"/>
                </a:cubicBezTo>
                <a:cubicBezTo>
                  <a:pt x="2150" y="2018"/>
                  <a:pt x="2150" y="2018"/>
                  <a:pt x="2150" y="2018"/>
                </a:cubicBezTo>
                <a:cubicBezTo>
                  <a:pt x="2051" y="1662"/>
                  <a:pt x="2051" y="1662"/>
                  <a:pt x="2051" y="1662"/>
                </a:cubicBezTo>
                <a:cubicBezTo>
                  <a:pt x="1856" y="1662"/>
                  <a:pt x="1856" y="1662"/>
                  <a:pt x="1856" y="1662"/>
                </a:cubicBezTo>
                <a:cubicBezTo>
                  <a:pt x="1856" y="2442"/>
                  <a:pt x="1856" y="2442"/>
                  <a:pt x="1856" y="2442"/>
                </a:cubicBezTo>
                <a:cubicBezTo>
                  <a:pt x="1998" y="2442"/>
                  <a:pt x="1998" y="2442"/>
                  <a:pt x="1998" y="2442"/>
                </a:cubicBezTo>
                <a:cubicBezTo>
                  <a:pt x="1998" y="2027"/>
                  <a:pt x="1998" y="2027"/>
                  <a:pt x="1998" y="2027"/>
                </a:cubicBezTo>
                <a:cubicBezTo>
                  <a:pt x="2116" y="2442"/>
                  <a:pt x="2116" y="2442"/>
                  <a:pt x="2116" y="2442"/>
                </a:cubicBezTo>
                <a:cubicBezTo>
                  <a:pt x="2293" y="2442"/>
                  <a:pt x="2293" y="2442"/>
                  <a:pt x="2293" y="2442"/>
                </a:cubicBezTo>
                <a:close/>
                <a:moveTo>
                  <a:pt x="0" y="452"/>
                </a:moveTo>
                <a:cubicBezTo>
                  <a:pt x="3941" y="452"/>
                  <a:pt x="3941" y="452"/>
                  <a:pt x="3941" y="452"/>
                </a:cubicBezTo>
                <a:cubicBezTo>
                  <a:pt x="3631" y="0"/>
                  <a:pt x="3631" y="0"/>
                  <a:pt x="3631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0" y="452"/>
                  <a:pt x="0" y="452"/>
                  <a:pt x="0" y="452"/>
                </a:cubicBezTo>
                <a:close/>
                <a:moveTo>
                  <a:pt x="2936" y="575"/>
                </a:moveTo>
                <a:cubicBezTo>
                  <a:pt x="2041" y="575"/>
                  <a:pt x="2041" y="575"/>
                  <a:pt x="2041" y="575"/>
                </a:cubicBezTo>
                <a:cubicBezTo>
                  <a:pt x="2041" y="849"/>
                  <a:pt x="2041" y="849"/>
                  <a:pt x="2041" y="849"/>
                </a:cubicBezTo>
                <a:cubicBezTo>
                  <a:pt x="2041" y="1095"/>
                  <a:pt x="2242" y="1297"/>
                  <a:pt x="2488" y="1297"/>
                </a:cubicBezTo>
                <a:cubicBezTo>
                  <a:pt x="2488" y="1297"/>
                  <a:pt x="2488" y="1297"/>
                  <a:pt x="2488" y="1297"/>
                </a:cubicBezTo>
                <a:cubicBezTo>
                  <a:pt x="2734" y="1297"/>
                  <a:pt x="2936" y="1095"/>
                  <a:pt x="2936" y="849"/>
                </a:cubicBezTo>
                <a:cubicBezTo>
                  <a:pt x="2936" y="575"/>
                  <a:pt x="2936" y="575"/>
                  <a:pt x="2936" y="575"/>
                </a:cubicBezTo>
                <a:close/>
                <a:moveTo>
                  <a:pt x="1918" y="575"/>
                </a:moveTo>
                <a:cubicBezTo>
                  <a:pt x="1023" y="575"/>
                  <a:pt x="1023" y="575"/>
                  <a:pt x="1023" y="575"/>
                </a:cubicBezTo>
                <a:cubicBezTo>
                  <a:pt x="1023" y="849"/>
                  <a:pt x="1023" y="849"/>
                  <a:pt x="1023" y="849"/>
                </a:cubicBezTo>
                <a:cubicBezTo>
                  <a:pt x="1023" y="1095"/>
                  <a:pt x="1225" y="1297"/>
                  <a:pt x="1471" y="1297"/>
                </a:cubicBezTo>
                <a:cubicBezTo>
                  <a:pt x="1471" y="1297"/>
                  <a:pt x="1471" y="1297"/>
                  <a:pt x="1471" y="1297"/>
                </a:cubicBezTo>
                <a:cubicBezTo>
                  <a:pt x="1717" y="1297"/>
                  <a:pt x="1918" y="1095"/>
                  <a:pt x="1918" y="849"/>
                </a:cubicBezTo>
                <a:lnTo>
                  <a:pt x="1918" y="575"/>
                </a:lnTo>
                <a:close/>
              </a:path>
            </a:pathLst>
          </a:custGeom>
          <a:solidFill>
            <a:srgbClr val="005DA2"/>
          </a:solidFill>
          <a:ln>
            <a:noFill/>
          </a:ln>
        </p:spPr>
        <p:txBody>
          <a:bodyPr anchor="ctr" anchorCtr="1"/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校标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725592"/>
            <a:ext cx="28956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0230-3E50-4E21-AA0C-54C220980BA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www.themegallery.com</a:t>
            </a: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fld id="{1C25FF65-2996-45AC-8BC6-38816BAF59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676030" y="-5618029"/>
            <a:ext cx="10496060" cy="10799238"/>
            <a:chOff x="-901373" y="-7490705"/>
            <a:chExt cx="13994746" cy="14398984"/>
          </a:xfrm>
        </p:grpSpPr>
        <p:sp>
          <p:nvSpPr>
            <p:cNvPr id="10" name="矩形 9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005D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1" name="弦形 10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3012394" y="3246911"/>
            <a:ext cx="31192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595E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北京市海淀区教师进修学校</a:t>
            </a:r>
            <a:endParaRPr lang="zh-CN" altLang="en-US" dirty="0">
              <a:solidFill>
                <a:srgbClr val="595E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等腰三角形 12"/>
          <p:cNvSpPr/>
          <p:nvPr userDrawn="1"/>
        </p:nvSpPr>
        <p:spPr>
          <a:xfrm rot="19813541" flipH="1">
            <a:off x="3701642" y="1115525"/>
            <a:ext cx="332643" cy="28956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等腰三角形 13"/>
          <p:cNvSpPr/>
          <p:nvPr userDrawn="1"/>
        </p:nvSpPr>
        <p:spPr>
          <a:xfrm rot="18000000" flipH="1">
            <a:off x="2275525" y="4682670"/>
            <a:ext cx="332643" cy="28956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等腰三角形 14"/>
          <p:cNvSpPr/>
          <p:nvPr userDrawn="1"/>
        </p:nvSpPr>
        <p:spPr>
          <a:xfrm rot="19813541" flipH="1">
            <a:off x="1686268" y="784443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等腰三角形 15"/>
          <p:cNvSpPr/>
          <p:nvPr userDrawn="1"/>
        </p:nvSpPr>
        <p:spPr>
          <a:xfrm rot="18000000" flipH="1">
            <a:off x="2692613" y="3878572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等腰三角形 16"/>
          <p:cNvSpPr/>
          <p:nvPr userDrawn="1"/>
        </p:nvSpPr>
        <p:spPr>
          <a:xfrm rot="18000000" flipH="1">
            <a:off x="1018987" y="1873096"/>
            <a:ext cx="332643" cy="28956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318926" y="2506047"/>
            <a:ext cx="902042" cy="623348"/>
            <a:chOff x="1720243" y="1975504"/>
            <a:chExt cx="1202722" cy="831130"/>
          </a:xfrm>
        </p:grpSpPr>
        <p:sp>
          <p:nvSpPr>
            <p:cNvPr id="20" name="等腰三角形 1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等腰三角形 2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等腰三角形 2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等腰三角形 22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flipH="1">
            <a:off x="6923033" y="2506047"/>
            <a:ext cx="902042" cy="623348"/>
            <a:chOff x="1720243" y="1975504"/>
            <a:chExt cx="1202722" cy="831130"/>
          </a:xfrm>
        </p:grpSpPr>
        <p:sp>
          <p:nvSpPr>
            <p:cNvPr id="25" name="等腰三角形 24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等腰三角形 26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等腰三角形 2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等腰三角形 28"/>
          <p:cNvSpPr/>
          <p:nvPr userDrawn="1"/>
        </p:nvSpPr>
        <p:spPr>
          <a:xfrm rot="6300000" flipH="1">
            <a:off x="8012519" y="3858701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等腰三角形 29"/>
          <p:cNvSpPr/>
          <p:nvPr userDrawn="1"/>
        </p:nvSpPr>
        <p:spPr>
          <a:xfrm rot="21257021" flipH="1">
            <a:off x="452930" y="4075130"/>
            <a:ext cx="332643" cy="289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等腰三角形 30"/>
          <p:cNvSpPr/>
          <p:nvPr userDrawn="1"/>
        </p:nvSpPr>
        <p:spPr>
          <a:xfrm rot="1539679" flipH="1">
            <a:off x="810077" y="4172268"/>
            <a:ext cx="332643" cy="28956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等腰三角形 31"/>
          <p:cNvSpPr/>
          <p:nvPr userDrawn="1"/>
        </p:nvSpPr>
        <p:spPr>
          <a:xfrm rot="20540864" flipH="1">
            <a:off x="1387364" y="4710811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等腰三角形 32"/>
          <p:cNvSpPr/>
          <p:nvPr userDrawn="1"/>
        </p:nvSpPr>
        <p:spPr>
          <a:xfrm rot="20540864" flipH="1">
            <a:off x="7246841" y="4710811"/>
            <a:ext cx="332643" cy="2895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等腰三角形 33"/>
          <p:cNvSpPr/>
          <p:nvPr userDrawn="1"/>
        </p:nvSpPr>
        <p:spPr>
          <a:xfrm flipH="1">
            <a:off x="8498366" y="4625803"/>
            <a:ext cx="332643" cy="28956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标题 1"/>
          <p:cNvSpPr>
            <a:spLocks noGrp="1"/>
          </p:cNvSpPr>
          <p:nvPr>
            <p:ph type="ctrTitle" hasCustomPrompt="1"/>
          </p:nvPr>
        </p:nvSpPr>
        <p:spPr>
          <a:xfrm>
            <a:off x="2372278" y="2546177"/>
            <a:ext cx="4500812" cy="507371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2253344" cy="51435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3720" y="1802271"/>
            <a:ext cx="14859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</a:t>
            </a:r>
            <a:r>
              <a:rPr lang="en-US" altLang="zh-CN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en-US" altLang="zh-CN" sz="33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11445" y="2487023"/>
            <a:ext cx="125222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618506" y="1013654"/>
            <a:ext cx="3791944" cy="414020"/>
            <a:chOff x="4824674" y="1351538"/>
            <a:chExt cx="5055926" cy="552027"/>
          </a:xfrm>
        </p:grpSpPr>
        <p:sp>
          <p:nvSpPr>
            <p:cNvPr id="10" name="圆角矩形 9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4" name="组合 13"/>
          <p:cNvGrpSpPr/>
          <p:nvPr userDrawn="1"/>
        </p:nvGrpSpPr>
        <p:grpSpPr>
          <a:xfrm>
            <a:off x="3618506" y="1698396"/>
            <a:ext cx="3791944" cy="414020"/>
            <a:chOff x="4824674" y="1351538"/>
            <a:chExt cx="5055926" cy="552027"/>
          </a:xfrm>
        </p:grpSpPr>
        <p:sp>
          <p:nvSpPr>
            <p:cNvPr id="15" name="圆角矩形 14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3618506" y="2429072"/>
            <a:ext cx="3791944" cy="414020"/>
            <a:chOff x="4824674" y="1351538"/>
            <a:chExt cx="5055926" cy="552027"/>
          </a:xfrm>
        </p:grpSpPr>
        <p:sp>
          <p:nvSpPr>
            <p:cNvPr id="20" name="圆角矩形 19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4" name="组合 23"/>
          <p:cNvGrpSpPr/>
          <p:nvPr userDrawn="1"/>
        </p:nvGrpSpPr>
        <p:grpSpPr>
          <a:xfrm>
            <a:off x="3618506" y="3159403"/>
            <a:ext cx="3791944" cy="414020"/>
            <a:chOff x="4824674" y="1351538"/>
            <a:chExt cx="5055926" cy="552027"/>
          </a:xfrm>
        </p:grpSpPr>
        <p:sp>
          <p:nvSpPr>
            <p:cNvPr id="25" name="圆角矩形 24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24674" y="1351538"/>
              <a:ext cx="726638" cy="552027"/>
              <a:chOff x="4745154" y="1391697"/>
              <a:chExt cx="704393" cy="5351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43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30268" y="1391697"/>
                <a:ext cx="448949" cy="53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 smtClean="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21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28650" y="943257"/>
            <a:ext cx="7886700" cy="3674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-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522838" y="2763570"/>
            <a:ext cx="8073428" cy="67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28650" y="1127491"/>
            <a:ext cx="7886700" cy="155819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内容占位符 2"/>
          <p:cNvSpPr>
            <a:spLocks noGrp="1"/>
          </p:cNvSpPr>
          <p:nvPr>
            <p:ph idx="13"/>
          </p:nvPr>
        </p:nvSpPr>
        <p:spPr>
          <a:xfrm>
            <a:off x="628650" y="2832989"/>
            <a:ext cx="7886700" cy="14640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-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628650" y="1243213"/>
            <a:ext cx="3683063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4827761" y="1243212"/>
            <a:ext cx="3687590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文本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628650" y="2351638"/>
            <a:ext cx="3804771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10" name="图片占位符 2"/>
          <p:cNvSpPr>
            <a:spLocks noGrp="1"/>
          </p:cNvSpPr>
          <p:nvPr>
            <p:ph type="pic" idx="13"/>
          </p:nvPr>
        </p:nvSpPr>
        <p:spPr>
          <a:xfrm>
            <a:off x="4845552" y="2351638"/>
            <a:ext cx="3777873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 smtClean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28649" y="973247"/>
            <a:ext cx="7994776" cy="12587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165226" y="84818"/>
            <a:ext cx="4485992" cy="50737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5DA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idx="1"/>
          </p:nvPr>
        </p:nvSpPr>
        <p:spPr>
          <a:xfrm>
            <a:off x="628649" y="813794"/>
            <a:ext cx="3730594" cy="2678106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3614144"/>
            <a:ext cx="3730593" cy="1088082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4888871" y="813794"/>
            <a:ext cx="3626479" cy="2678106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 smtClean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/>
          </p:nvPr>
        </p:nvSpPr>
        <p:spPr>
          <a:xfrm>
            <a:off x="4888871" y="3566348"/>
            <a:ext cx="3626479" cy="1135878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2479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4817928" y="2691018"/>
            <a:ext cx="2161008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4877054" y="3181031"/>
            <a:ext cx="1602578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5"/>
            </p:custDataLst>
          </p:nvPr>
        </p:nvSpPr>
        <p:spPr>
          <a:xfrm>
            <a:off x="4877054" y="3649020"/>
            <a:ext cx="2152395" cy="33597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http://www.hdjx.org/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114550" y="1451761"/>
            <a:ext cx="4914899" cy="7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500" b="1" smtClean="0">
                <a:solidFill>
                  <a:srgbClr val="FFFFFF"/>
                </a:solidFill>
                <a:latin typeface="Britannic Bold" panose="020B0903060703020204" pitchFamily="34" charset="0"/>
              </a:rPr>
              <a:t>敬请指正！</a:t>
            </a:r>
            <a:endParaRPr lang="zh-CN" altLang="en-US" sz="4500" b="1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KSO_Shape"/>
          <p:cNvSpPr/>
          <p:nvPr userDrawn="1"/>
        </p:nvSpPr>
        <p:spPr>
          <a:xfrm>
            <a:off x="4556915" y="2778294"/>
            <a:ext cx="199943" cy="236619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4513434" y="3232559"/>
            <a:ext cx="304494" cy="229310"/>
          </a:xfrm>
          <a:custGeom>
            <a:avLst/>
            <a:gdLst>
              <a:gd name="T0" fmla="*/ 1800397 w 3421"/>
              <a:gd name="T1" fmla="*/ 1243052 h 2574"/>
              <a:gd name="T2" fmla="*/ 1775662 w 3421"/>
              <a:gd name="T3" fmla="*/ 1330976 h 2574"/>
              <a:gd name="T4" fmla="*/ 1694089 w 3421"/>
              <a:gd name="T5" fmla="*/ 1355195 h 2574"/>
              <a:gd name="T6" fmla="*/ 105782 w 3421"/>
              <a:gd name="T7" fmla="*/ 1355195 h 2574"/>
              <a:gd name="T8" fmla="*/ 33682 w 3421"/>
              <a:gd name="T9" fmla="*/ 1330976 h 2574"/>
              <a:gd name="T10" fmla="*/ 0 w 3421"/>
              <a:gd name="T11" fmla="*/ 1243052 h 2574"/>
              <a:gd name="T12" fmla="*/ 0 w 3421"/>
              <a:gd name="T13" fmla="*/ 102666 h 2574"/>
              <a:gd name="T14" fmla="*/ 33156 w 3421"/>
              <a:gd name="T15" fmla="*/ 30010 h 2574"/>
              <a:gd name="T16" fmla="*/ 105782 w 3421"/>
              <a:gd name="T17" fmla="*/ 0 h 2574"/>
              <a:gd name="T18" fmla="*/ 1694089 w 3421"/>
              <a:gd name="T19" fmla="*/ 0 h 2574"/>
              <a:gd name="T20" fmla="*/ 1773557 w 3421"/>
              <a:gd name="T21" fmla="*/ 28431 h 2574"/>
              <a:gd name="T22" fmla="*/ 1800397 w 3421"/>
              <a:gd name="T23" fmla="*/ 102666 h 2574"/>
              <a:gd name="T24" fmla="*/ 1800397 w 3421"/>
              <a:gd name="T25" fmla="*/ 1243052 h 2574"/>
              <a:gd name="T26" fmla="*/ 576274 w 3421"/>
              <a:gd name="T27" fmla="*/ 677071 h 2574"/>
              <a:gd name="T28" fmla="*/ 105256 w 3421"/>
              <a:gd name="T29" fmla="*/ 211651 h 2574"/>
              <a:gd name="T30" fmla="*/ 105256 w 3421"/>
              <a:gd name="T31" fmla="*/ 1155654 h 2574"/>
              <a:gd name="T32" fmla="*/ 576274 w 3421"/>
              <a:gd name="T33" fmla="*/ 677071 h 2574"/>
              <a:gd name="T34" fmla="*/ 1619884 w 3421"/>
              <a:gd name="T35" fmla="*/ 100560 h 2574"/>
              <a:gd name="T36" fmla="*/ 180513 w 3421"/>
              <a:gd name="T37" fmla="*/ 100560 h 2574"/>
              <a:gd name="T38" fmla="*/ 783628 w 3421"/>
              <a:gd name="T39" fmla="*/ 702869 h 2574"/>
              <a:gd name="T40" fmla="*/ 899935 w 3421"/>
              <a:gd name="T41" fmla="*/ 781843 h 2574"/>
              <a:gd name="T42" fmla="*/ 1016769 w 3421"/>
              <a:gd name="T43" fmla="*/ 702869 h 2574"/>
              <a:gd name="T44" fmla="*/ 1619884 w 3421"/>
              <a:gd name="T45" fmla="*/ 100560 h 2574"/>
              <a:gd name="T46" fmla="*/ 1615673 w 3421"/>
              <a:gd name="T47" fmla="*/ 1241999 h 2574"/>
              <a:gd name="T48" fmla="*/ 1143076 w 3421"/>
              <a:gd name="T49" fmla="*/ 769207 h 2574"/>
              <a:gd name="T50" fmla="*/ 1065713 w 3421"/>
              <a:gd name="T51" fmla="*/ 845549 h 2574"/>
              <a:gd name="T52" fmla="*/ 900462 w 3421"/>
              <a:gd name="T53" fmla="*/ 912940 h 2574"/>
              <a:gd name="T54" fmla="*/ 734684 w 3421"/>
              <a:gd name="T55" fmla="*/ 845549 h 2574"/>
              <a:gd name="T56" fmla="*/ 657321 w 3421"/>
              <a:gd name="T57" fmla="*/ 769207 h 2574"/>
              <a:gd name="T58" fmla="*/ 184724 w 3421"/>
              <a:gd name="T59" fmla="*/ 1241999 h 2574"/>
              <a:gd name="T60" fmla="*/ 1615673 w 3421"/>
              <a:gd name="T61" fmla="*/ 1241999 h 2574"/>
              <a:gd name="T62" fmla="*/ 1695141 w 3421"/>
              <a:gd name="T63" fmla="*/ 1155654 h 2574"/>
              <a:gd name="T64" fmla="*/ 1695141 w 3421"/>
              <a:gd name="T65" fmla="*/ 211651 h 2574"/>
              <a:gd name="T66" fmla="*/ 1224123 w 3421"/>
              <a:gd name="T67" fmla="*/ 677071 h 2574"/>
              <a:gd name="T68" fmla="*/ 1695141 w 3421"/>
              <a:gd name="T69" fmla="*/ 1155654 h 25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21" h="2574">
                <a:moveTo>
                  <a:pt x="3421" y="2361"/>
                </a:moveTo>
                <a:cubicBezTo>
                  <a:pt x="3421" y="2441"/>
                  <a:pt x="3405" y="2497"/>
                  <a:pt x="3374" y="2528"/>
                </a:cubicBezTo>
                <a:cubicBezTo>
                  <a:pt x="3343" y="2559"/>
                  <a:pt x="3291" y="2574"/>
                  <a:pt x="3219" y="2574"/>
                </a:cubicBezTo>
                <a:cubicBezTo>
                  <a:pt x="201" y="2574"/>
                  <a:pt x="201" y="2574"/>
                  <a:pt x="201" y="2574"/>
                </a:cubicBezTo>
                <a:cubicBezTo>
                  <a:pt x="146" y="2574"/>
                  <a:pt x="100" y="2559"/>
                  <a:pt x="64" y="2528"/>
                </a:cubicBezTo>
                <a:cubicBezTo>
                  <a:pt x="21" y="2490"/>
                  <a:pt x="0" y="2434"/>
                  <a:pt x="0" y="2361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42"/>
                  <a:pt x="21" y="96"/>
                  <a:pt x="63" y="57"/>
                </a:cubicBezTo>
                <a:cubicBezTo>
                  <a:pt x="105" y="19"/>
                  <a:pt x="151" y="0"/>
                  <a:pt x="201" y="0"/>
                </a:cubicBezTo>
                <a:cubicBezTo>
                  <a:pt x="3219" y="0"/>
                  <a:pt x="3219" y="0"/>
                  <a:pt x="3219" y="0"/>
                </a:cubicBezTo>
                <a:cubicBezTo>
                  <a:pt x="3286" y="0"/>
                  <a:pt x="3337" y="18"/>
                  <a:pt x="3370" y="54"/>
                </a:cubicBezTo>
                <a:cubicBezTo>
                  <a:pt x="3404" y="90"/>
                  <a:pt x="3421" y="137"/>
                  <a:pt x="3421" y="195"/>
                </a:cubicBezTo>
                <a:cubicBezTo>
                  <a:pt x="3421" y="2361"/>
                  <a:pt x="3421" y="2361"/>
                  <a:pt x="3421" y="2361"/>
                </a:cubicBezTo>
                <a:close/>
                <a:moveTo>
                  <a:pt x="1095" y="1286"/>
                </a:moveTo>
                <a:cubicBezTo>
                  <a:pt x="200" y="402"/>
                  <a:pt x="200" y="402"/>
                  <a:pt x="200" y="402"/>
                </a:cubicBezTo>
                <a:cubicBezTo>
                  <a:pt x="200" y="2195"/>
                  <a:pt x="200" y="2195"/>
                  <a:pt x="200" y="2195"/>
                </a:cubicBezTo>
                <a:cubicBezTo>
                  <a:pt x="1095" y="1286"/>
                  <a:pt x="1095" y="1286"/>
                  <a:pt x="1095" y="1286"/>
                </a:cubicBezTo>
                <a:close/>
                <a:moveTo>
                  <a:pt x="3078" y="191"/>
                </a:moveTo>
                <a:cubicBezTo>
                  <a:pt x="343" y="191"/>
                  <a:pt x="343" y="191"/>
                  <a:pt x="343" y="191"/>
                </a:cubicBezTo>
                <a:cubicBezTo>
                  <a:pt x="1489" y="1335"/>
                  <a:pt x="1489" y="1335"/>
                  <a:pt x="1489" y="1335"/>
                </a:cubicBezTo>
                <a:cubicBezTo>
                  <a:pt x="1589" y="1435"/>
                  <a:pt x="1663" y="1485"/>
                  <a:pt x="1710" y="1485"/>
                </a:cubicBezTo>
                <a:cubicBezTo>
                  <a:pt x="1758" y="1485"/>
                  <a:pt x="1832" y="1435"/>
                  <a:pt x="1932" y="1335"/>
                </a:cubicBezTo>
                <a:cubicBezTo>
                  <a:pt x="3078" y="191"/>
                  <a:pt x="3078" y="191"/>
                  <a:pt x="3078" y="191"/>
                </a:cubicBezTo>
                <a:close/>
                <a:moveTo>
                  <a:pt x="3070" y="2359"/>
                </a:moveTo>
                <a:cubicBezTo>
                  <a:pt x="2172" y="1461"/>
                  <a:pt x="2172" y="1461"/>
                  <a:pt x="2172" y="1461"/>
                </a:cubicBezTo>
                <a:cubicBezTo>
                  <a:pt x="2025" y="1606"/>
                  <a:pt x="2025" y="1606"/>
                  <a:pt x="2025" y="1606"/>
                </a:cubicBezTo>
                <a:cubicBezTo>
                  <a:pt x="1940" y="1691"/>
                  <a:pt x="1835" y="1734"/>
                  <a:pt x="1711" y="1734"/>
                </a:cubicBezTo>
                <a:cubicBezTo>
                  <a:pt x="1586" y="1734"/>
                  <a:pt x="1481" y="1691"/>
                  <a:pt x="1396" y="1606"/>
                </a:cubicBezTo>
                <a:cubicBezTo>
                  <a:pt x="1249" y="1461"/>
                  <a:pt x="1249" y="1461"/>
                  <a:pt x="1249" y="1461"/>
                </a:cubicBezTo>
                <a:cubicBezTo>
                  <a:pt x="351" y="2359"/>
                  <a:pt x="351" y="2359"/>
                  <a:pt x="351" y="2359"/>
                </a:cubicBezTo>
                <a:cubicBezTo>
                  <a:pt x="3070" y="2359"/>
                  <a:pt x="3070" y="2359"/>
                  <a:pt x="3070" y="2359"/>
                </a:cubicBezTo>
                <a:close/>
                <a:moveTo>
                  <a:pt x="3221" y="2195"/>
                </a:moveTo>
                <a:cubicBezTo>
                  <a:pt x="3221" y="402"/>
                  <a:pt x="3221" y="402"/>
                  <a:pt x="3221" y="402"/>
                </a:cubicBezTo>
                <a:cubicBezTo>
                  <a:pt x="2326" y="1286"/>
                  <a:pt x="2326" y="1286"/>
                  <a:pt x="2326" y="1286"/>
                </a:cubicBezTo>
                <a:cubicBezTo>
                  <a:pt x="3221" y="2195"/>
                  <a:pt x="3221" y="2195"/>
                  <a:pt x="3221" y="2195"/>
                </a:cubicBezTo>
                <a:close/>
              </a:path>
            </a:pathLst>
          </a:custGeom>
          <a:solidFill>
            <a:srgbClr val="005DA2"/>
          </a:solidFill>
          <a:ln>
            <a:noFill/>
          </a:ln>
        </p:spPr>
        <p:txBody>
          <a:bodyPr anchor="ctr" anchorCtr="1"/>
          <a:lstStyle/>
          <a:p>
            <a:endParaRPr lang="zh-CN" altLang="en-US" sz="1350"/>
          </a:p>
        </p:txBody>
      </p:sp>
      <p:sp>
        <p:nvSpPr>
          <p:cNvPr id="14" name="KSO_Shape"/>
          <p:cNvSpPr/>
          <p:nvPr userDrawn="1"/>
        </p:nvSpPr>
        <p:spPr bwMode="auto">
          <a:xfrm>
            <a:off x="4500014" y="3695057"/>
            <a:ext cx="317914" cy="243902"/>
          </a:xfrm>
          <a:custGeom>
            <a:avLst/>
            <a:gdLst>
              <a:gd name="T0" fmla="*/ 185074862 w 3959"/>
              <a:gd name="T1" fmla="*/ 175518764 h 3039"/>
              <a:gd name="T2" fmla="*/ 103600471 w 3959"/>
              <a:gd name="T3" fmla="*/ 572865109 h 3039"/>
              <a:gd name="T4" fmla="*/ 505388500 w 3959"/>
              <a:gd name="T5" fmla="*/ 295632101 h 3039"/>
              <a:gd name="T6" fmla="*/ 519243276 w 3959"/>
              <a:gd name="T7" fmla="*/ 281780858 h 3039"/>
              <a:gd name="T8" fmla="*/ 674126741 w 3959"/>
              <a:gd name="T9" fmla="*/ 281780858 h 3039"/>
              <a:gd name="T10" fmla="*/ 674126741 w 3959"/>
              <a:gd name="T11" fmla="*/ 572865109 h 3039"/>
              <a:gd name="T12" fmla="*/ 696666613 w 3959"/>
              <a:gd name="T13" fmla="*/ 263174528 h 3039"/>
              <a:gd name="T14" fmla="*/ 633596441 w 3959"/>
              <a:gd name="T15" fmla="*/ 118873097 h 3039"/>
              <a:gd name="T16" fmla="*/ 818671303 w 3959"/>
              <a:gd name="T17" fmla="*/ 175518764 h 3039"/>
              <a:gd name="T18" fmla="*/ 752085714 w 3959"/>
              <a:gd name="T19" fmla="*/ 600567595 h 3039"/>
              <a:gd name="T20" fmla="*/ 724376163 w 3959"/>
              <a:gd name="T21" fmla="*/ 628270081 h 3039"/>
              <a:gd name="T22" fmla="*/ 48388266 w 3959"/>
              <a:gd name="T23" fmla="*/ 628270081 h 3039"/>
              <a:gd name="T24" fmla="*/ 48388266 w 3959"/>
              <a:gd name="T25" fmla="*/ 256765635 h 3039"/>
              <a:gd name="T26" fmla="*/ 0 w 3959"/>
              <a:gd name="T27" fmla="*/ 118873097 h 3039"/>
              <a:gd name="T28" fmla="*/ 646417190 w 3959"/>
              <a:gd name="T29" fmla="*/ 432697964 h 3039"/>
              <a:gd name="T30" fmla="*/ 533098051 w 3959"/>
              <a:gd name="T31" fmla="*/ 309483344 h 3039"/>
              <a:gd name="T32" fmla="*/ 646417190 w 3959"/>
              <a:gd name="T33" fmla="*/ 432697964 h 3039"/>
              <a:gd name="T34" fmla="*/ 173494581 w 3959"/>
              <a:gd name="T35" fmla="*/ 506296156 h 3039"/>
              <a:gd name="T36" fmla="*/ 213611543 w 3959"/>
              <a:gd name="T37" fmla="*/ 477146193 h 3039"/>
              <a:gd name="T38" fmla="*/ 173494581 w 3959"/>
              <a:gd name="T39" fmla="*/ 342147701 h 3039"/>
              <a:gd name="T40" fmla="*/ 132964282 w 3959"/>
              <a:gd name="T41" fmla="*/ 477352976 h 3039"/>
              <a:gd name="T42" fmla="*/ 179078053 w 3959"/>
              <a:gd name="T43" fmla="*/ 369230294 h 3039"/>
              <a:gd name="T44" fmla="*/ 167497772 w 3959"/>
              <a:gd name="T45" fmla="*/ 369230294 h 3039"/>
              <a:gd name="T46" fmla="*/ 173494581 w 3959"/>
              <a:gd name="T47" fmla="*/ 483761868 h 3039"/>
              <a:gd name="T48" fmla="*/ 255796103 w 3959"/>
              <a:gd name="T49" fmla="*/ 445515749 h 3039"/>
              <a:gd name="T50" fmla="*/ 302116315 w 3959"/>
              <a:gd name="T51" fmla="*/ 416986133 h 3039"/>
              <a:gd name="T52" fmla="*/ 291363620 w 3959"/>
              <a:gd name="T53" fmla="*/ 349176941 h 3039"/>
              <a:gd name="T54" fmla="*/ 221262613 w 3959"/>
              <a:gd name="T55" fmla="*/ 343594723 h 3039"/>
              <a:gd name="T56" fmla="*/ 255796103 w 3959"/>
              <a:gd name="T57" fmla="*/ 504848679 h 3039"/>
              <a:gd name="T58" fmla="*/ 267582825 w 3959"/>
              <a:gd name="T59" fmla="*/ 413884851 h 3039"/>
              <a:gd name="T60" fmla="*/ 255796103 w 3959"/>
              <a:gd name="T61" fmla="*/ 366749359 h 3039"/>
              <a:gd name="T62" fmla="*/ 267582825 w 3959"/>
              <a:gd name="T63" fmla="*/ 413884851 h 3039"/>
              <a:gd name="T64" fmla="*/ 377800793 w 3959"/>
              <a:gd name="T65" fmla="*/ 484175433 h 3039"/>
              <a:gd name="T66" fmla="*/ 344094434 w 3959"/>
              <a:gd name="T67" fmla="*/ 427529766 h 3039"/>
              <a:gd name="T68" fmla="*/ 374285375 w 3959"/>
              <a:gd name="T69" fmla="*/ 407889523 h 3039"/>
              <a:gd name="T70" fmla="*/ 344094434 w 3959"/>
              <a:gd name="T71" fmla="*/ 364268424 h 3039"/>
              <a:gd name="T72" fmla="*/ 377387001 w 3959"/>
              <a:gd name="T73" fmla="*/ 343594723 h 3039"/>
              <a:gd name="T74" fmla="*/ 308526917 w 3959"/>
              <a:gd name="T75" fmla="*/ 504848679 h 3039"/>
              <a:gd name="T76" fmla="*/ 474163532 w 3959"/>
              <a:gd name="T77" fmla="*/ 504848679 h 3039"/>
              <a:gd name="T78" fmla="*/ 444592824 w 3959"/>
              <a:gd name="T79" fmla="*/ 343594723 h 3039"/>
              <a:gd name="T80" fmla="*/ 424121005 w 3959"/>
              <a:gd name="T81" fmla="*/ 343594723 h 3039"/>
              <a:gd name="T82" fmla="*/ 383797602 w 3959"/>
              <a:gd name="T83" fmla="*/ 504848679 h 3039"/>
              <a:gd name="T84" fmla="*/ 413161414 w 3959"/>
              <a:gd name="T85" fmla="*/ 419053503 h 3039"/>
              <a:gd name="T86" fmla="*/ 474163532 w 3959"/>
              <a:gd name="T87" fmla="*/ 504848679 h 3039"/>
              <a:gd name="T88" fmla="*/ 814948989 w 3959"/>
              <a:gd name="T89" fmla="*/ 93444763 h 3039"/>
              <a:gd name="T90" fmla="*/ 64104198 w 3959"/>
              <a:gd name="T91" fmla="*/ 0 h 3039"/>
              <a:gd name="T92" fmla="*/ 607127814 w 3959"/>
              <a:gd name="T93" fmla="*/ 118873097 h 3039"/>
              <a:gd name="T94" fmla="*/ 422052952 w 3959"/>
              <a:gd name="T95" fmla="*/ 175518764 h 3039"/>
              <a:gd name="T96" fmla="*/ 514486935 w 3959"/>
              <a:gd name="T97" fmla="*/ 268136398 h 3039"/>
              <a:gd name="T98" fmla="*/ 607127814 w 3959"/>
              <a:gd name="T99" fmla="*/ 118873097 h 3039"/>
              <a:gd name="T100" fmla="*/ 211543489 w 3959"/>
              <a:gd name="T101" fmla="*/ 118873097 h 3039"/>
              <a:gd name="T102" fmla="*/ 304184368 w 3959"/>
              <a:gd name="T103" fmla="*/ 268136398 h 3039"/>
              <a:gd name="T104" fmla="*/ 396618351 w 3959"/>
              <a:gd name="T105" fmla="*/ 175518764 h 30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959" h="3039">
                <a:moveTo>
                  <a:pt x="895" y="575"/>
                </a:moveTo>
                <a:cubicBezTo>
                  <a:pt x="895" y="849"/>
                  <a:pt x="895" y="849"/>
                  <a:pt x="895" y="849"/>
                </a:cubicBezTo>
                <a:cubicBezTo>
                  <a:pt x="895" y="1077"/>
                  <a:pt x="722" y="1266"/>
                  <a:pt x="501" y="1293"/>
                </a:cubicBezTo>
                <a:cubicBezTo>
                  <a:pt x="501" y="2771"/>
                  <a:pt x="501" y="2771"/>
                  <a:pt x="501" y="2771"/>
                </a:cubicBezTo>
                <a:cubicBezTo>
                  <a:pt x="2444" y="2771"/>
                  <a:pt x="2444" y="2771"/>
                  <a:pt x="2444" y="2771"/>
                </a:cubicBezTo>
                <a:cubicBezTo>
                  <a:pt x="2444" y="1430"/>
                  <a:pt x="2444" y="1430"/>
                  <a:pt x="2444" y="1430"/>
                </a:cubicBezTo>
                <a:cubicBezTo>
                  <a:pt x="2444" y="1363"/>
                  <a:pt x="2444" y="1363"/>
                  <a:pt x="2444" y="1363"/>
                </a:cubicBezTo>
                <a:cubicBezTo>
                  <a:pt x="2511" y="1363"/>
                  <a:pt x="2511" y="1363"/>
                  <a:pt x="2511" y="1363"/>
                </a:cubicBezTo>
                <a:cubicBezTo>
                  <a:pt x="3193" y="1363"/>
                  <a:pt x="3193" y="1363"/>
                  <a:pt x="3193" y="1363"/>
                </a:cubicBezTo>
                <a:cubicBezTo>
                  <a:pt x="3260" y="1363"/>
                  <a:pt x="3260" y="1363"/>
                  <a:pt x="3260" y="1363"/>
                </a:cubicBezTo>
                <a:cubicBezTo>
                  <a:pt x="3260" y="1430"/>
                  <a:pt x="3260" y="1430"/>
                  <a:pt x="3260" y="1430"/>
                </a:cubicBezTo>
                <a:cubicBezTo>
                  <a:pt x="3260" y="2771"/>
                  <a:pt x="3260" y="2771"/>
                  <a:pt x="3260" y="2771"/>
                </a:cubicBezTo>
                <a:cubicBezTo>
                  <a:pt x="3369" y="2771"/>
                  <a:pt x="3369" y="2771"/>
                  <a:pt x="3369" y="2771"/>
                </a:cubicBezTo>
                <a:cubicBezTo>
                  <a:pt x="3369" y="1273"/>
                  <a:pt x="3369" y="1273"/>
                  <a:pt x="3369" y="1273"/>
                </a:cubicBezTo>
                <a:cubicBezTo>
                  <a:pt x="3192" y="1213"/>
                  <a:pt x="3064" y="1045"/>
                  <a:pt x="3064" y="849"/>
                </a:cubicBezTo>
                <a:cubicBezTo>
                  <a:pt x="3064" y="575"/>
                  <a:pt x="3064" y="575"/>
                  <a:pt x="3064" y="575"/>
                </a:cubicBezTo>
                <a:cubicBezTo>
                  <a:pt x="3959" y="575"/>
                  <a:pt x="3959" y="575"/>
                  <a:pt x="3959" y="575"/>
                </a:cubicBezTo>
                <a:cubicBezTo>
                  <a:pt x="3959" y="849"/>
                  <a:pt x="3959" y="849"/>
                  <a:pt x="3959" y="849"/>
                </a:cubicBezTo>
                <a:cubicBezTo>
                  <a:pt x="3959" y="1052"/>
                  <a:pt x="3823" y="1224"/>
                  <a:pt x="3637" y="1279"/>
                </a:cubicBezTo>
                <a:cubicBezTo>
                  <a:pt x="3637" y="2905"/>
                  <a:pt x="3637" y="2905"/>
                  <a:pt x="3637" y="2905"/>
                </a:cubicBezTo>
                <a:cubicBezTo>
                  <a:pt x="3637" y="3039"/>
                  <a:pt x="3637" y="3039"/>
                  <a:pt x="3637" y="3039"/>
                </a:cubicBezTo>
                <a:cubicBezTo>
                  <a:pt x="3503" y="3039"/>
                  <a:pt x="3503" y="3039"/>
                  <a:pt x="3503" y="3039"/>
                </a:cubicBezTo>
                <a:cubicBezTo>
                  <a:pt x="368" y="3039"/>
                  <a:pt x="368" y="3039"/>
                  <a:pt x="368" y="3039"/>
                </a:cubicBezTo>
                <a:cubicBezTo>
                  <a:pt x="234" y="3039"/>
                  <a:pt x="234" y="3039"/>
                  <a:pt x="234" y="3039"/>
                </a:cubicBezTo>
                <a:cubicBezTo>
                  <a:pt x="234" y="2905"/>
                  <a:pt x="234" y="2905"/>
                  <a:pt x="234" y="2905"/>
                </a:cubicBezTo>
                <a:cubicBezTo>
                  <a:pt x="234" y="1242"/>
                  <a:pt x="234" y="1242"/>
                  <a:pt x="234" y="1242"/>
                </a:cubicBezTo>
                <a:cubicBezTo>
                  <a:pt x="94" y="1165"/>
                  <a:pt x="0" y="1018"/>
                  <a:pt x="0" y="849"/>
                </a:cubicBezTo>
                <a:cubicBezTo>
                  <a:pt x="0" y="575"/>
                  <a:pt x="0" y="575"/>
                  <a:pt x="0" y="575"/>
                </a:cubicBezTo>
                <a:cubicBezTo>
                  <a:pt x="895" y="575"/>
                  <a:pt x="895" y="575"/>
                  <a:pt x="895" y="575"/>
                </a:cubicBezTo>
                <a:close/>
                <a:moveTo>
                  <a:pt x="3126" y="2093"/>
                </a:moveTo>
                <a:cubicBezTo>
                  <a:pt x="3126" y="1497"/>
                  <a:pt x="3126" y="1497"/>
                  <a:pt x="3126" y="1497"/>
                </a:cubicBezTo>
                <a:cubicBezTo>
                  <a:pt x="2578" y="1497"/>
                  <a:pt x="2578" y="1497"/>
                  <a:pt x="2578" y="1497"/>
                </a:cubicBezTo>
                <a:cubicBezTo>
                  <a:pt x="2578" y="2093"/>
                  <a:pt x="2578" y="2093"/>
                  <a:pt x="2578" y="2093"/>
                </a:cubicBezTo>
                <a:cubicBezTo>
                  <a:pt x="3126" y="2093"/>
                  <a:pt x="3126" y="2093"/>
                  <a:pt x="3126" y="2093"/>
                </a:cubicBezTo>
                <a:close/>
                <a:moveTo>
                  <a:pt x="643" y="2309"/>
                </a:moveTo>
                <a:cubicBezTo>
                  <a:pt x="643" y="2402"/>
                  <a:pt x="708" y="2449"/>
                  <a:pt x="839" y="2449"/>
                </a:cubicBezTo>
                <a:cubicBezTo>
                  <a:pt x="896" y="2449"/>
                  <a:pt x="943" y="2437"/>
                  <a:pt x="979" y="2412"/>
                </a:cubicBezTo>
                <a:cubicBezTo>
                  <a:pt x="1015" y="2388"/>
                  <a:pt x="1033" y="2353"/>
                  <a:pt x="1033" y="2308"/>
                </a:cubicBezTo>
                <a:cubicBezTo>
                  <a:pt x="1033" y="1806"/>
                  <a:pt x="1033" y="1806"/>
                  <a:pt x="1033" y="1806"/>
                </a:cubicBezTo>
                <a:cubicBezTo>
                  <a:pt x="1033" y="1706"/>
                  <a:pt x="969" y="1655"/>
                  <a:pt x="839" y="1655"/>
                </a:cubicBezTo>
                <a:cubicBezTo>
                  <a:pt x="708" y="1655"/>
                  <a:pt x="643" y="1706"/>
                  <a:pt x="643" y="1807"/>
                </a:cubicBezTo>
                <a:cubicBezTo>
                  <a:pt x="643" y="2309"/>
                  <a:pt x="643" y="2309"/>
                  <a:pt x="643" y="2309"/>
                </a:cubicBezTo>
                <a:close/>
                <a:moveTo>
                  <a:pt x="866" y="2316"/>
                </a:moveTo>
                <a:cubicBezTo>
                  <a:pt x="866" y="1786"/>
                  <a:pt x="866" y="1786"/>
                  <a:pt x="866" y="1786"/>
                </a:cubicBezTo>
                <a:cubicBezTo>
                  <a:pt x="866" y="1770"/>
                  <a:pt x="857" y="1762"/>
                  <a:pt x="839" y="1762"/>
                </a:cubicBezTo>
                <a:cubicBezTo>
                  <a:pt x="820" y="1762"/>
                  <a:pt x="810" y="1770"/>
                  <a:pt x="810" y="1786"/>
                </a:cubicBezTo>
                <a:cubicBezTo>
                  <a:pt x="810" y="2316"/>
                  <a:pt x="810" y="2316"/>
                  <a:pt x="810" y="2316"/>
                </a:cubicBezTo>
                <a:cubicBezTo>
                  <a:pt x="810" y="2332"/>
                  <a:pt x="820" y="2340"/>
                  <a:pt x="839" y="2340"/>
                </a:cubicBezTo>
                <a:cubicBezTo>
                  <a:pt x="857" y="2340"/>
                  <a:pt x="866" y="2332"/>
                  <a:pt x="866" y="2316"/>
                </a:cubicBezTo>
                <a:close/>
                <a:moveTo>
                  <a:pt x="1237" y="2155"/>
                </a:moveTo>
                <a:cubicBezTo>
                  <a:pt x="1330" y="2156"/>
                  <a:pt x="1390" y="2146"/>
                  <a:pt x="1419" y="2125"/>
                </a:cubicBezTo>
                <a:cubicBezTo>
                  <a:pt x="1447" y="2104"/>
                  <a:pt x="1461" y="2068"/>
                  <a:pt x="1461" y="2017"/>
                </a:cubicBezTo>
                <a:cubicBezTo>
                  <a:pt x="1461" y="1800"/>
                  <a:pt x="1461" y="1800"/>
                  <a:pt x="1461" y="1800"/>
                </a:cubicBezTo>
                <a:cubicBezTo>
                  <a:pt x="1461" y="1744"/>
                  <a:pt x="1444" y="1708"/>
                  <a:pt x="1409" y="1689"/>
                </a:cubicBezTo>
                <a:cubicBezTo>
                  <a:pt x="1374" y="1671"/>
                  <a:pt x="1321" y="1662"/>
                  <a:pt x="1250" y="1662"/>
                </a:cubicBezTo>
                <a:cubicBezTo>
                  <a:pt x="1070" y="1662"/>
                  <a:pt x="1070" y="1662"/>
                  <a:pt x="1070" y="1662"/>
                </a:cubicBezTo>
                <a:cubicBezTo>
                  <a:pt x="1070" y="2442"/>
                  <a:pt x="1070" y="2442"/>
                  <a:pt x="1070" y="2442"/>
                </a:cubicBezTo>
                <a:cubicBezTo>
                  <a:pt x="1237" y="2442"/>
                  <a:pt x="1237" y="2442"/>
                  <a:pt x="1237" y="2442"/>
                </a:cubicBezTo>
                <a:cubicBezTo>
                  <a:pt x="1237" y="2155"/>
                  <a:pt x="1237" y="2155"/>
                  <a:pt x="1237" y="2155"/>
                </a:cubicBezTo>
                <a:close/>
                <a:moveTo>
                  <a:pt x="1294" y="2002"/>
                </a:moveTo>
                <a:cubicBezTo>
                  <a:pt x="1294" y="1815"/>
                  <a:pt x="1294" y="1815"/>
                  <a:pt x="1294" y="1815"/>
                </a:cubicBezTo>
                <a:cubicBezTo>
                  <a:pt x="1294" y="1787"/>
                  <a:pt x="1275" y="1774"/>
                  <a:pt x="1237" y="1774"/>
                </a:cubicBezTo>
                <a:cubicBezTo>
                  <a:pt x="1237" y="2043"/>
                  <a:pt x="1237" y="2043"/>
                  <a:pt x="1237" y="2043"/>
                </a:cubicBezTo>
                <a:cubicBezTo>
                  <a:pt x="1275" y="2043"/>
                  <a:pt x="1294" y="2030"/>
                  <a:pt x="1294" y="2002"/>
                </a:cubicBezTo>
                <a:close/>
                <a:moveTo>
                  <a:pt x="1827" y="2442"/>
                </a:moveTo>
                <a:cubicBezTo>
                  <a:pt x="1827" y="2342"/>
                  <a:pt x="1827" y="2342"/>
                  <a:pt x="1827" y="2342"/>
                </a:cubicBezTo>
                <a:cubicBezTo>
                  <a:pt x="1664" y="2342"/>
                  <a:pt x="1664" y="2342"/>
                  <a:pt x="1664" y="2342"/>
                </a:cubicBezTo>
                <a:cubicBezTo>
                  <a:pt x="1664" y="2068"/>
                  <a:pt x="1664" y="2068"/>
                  <a:pt x="1664" y="2068"/>
                </a:cubicBezTo>
                <a:cubicBezTo>
                  <a:pt x="1810" y="2068"/>
                  <a:pt x="1810" y="2068"/>
                  <a:pt x="1810" y="2068"/>
                </a:cubicBezTo>
                <a:cubicBezTo>
                  <a:pt x="1810" y="1973"/>
                  <a:pt x="1810" y="1973"/>
                  <a:pt x="1810" y="1973"/>
                </a:cubicBezTo>
                <a:cubicBezTo>
                  <a:pt x="1664" y="1973"/>
                  <a:pt x="1664" y="1973"/>
                  <a:pt x="1664" y="1973"/>
                </a:cubicBezTo>
                <a:cubicBezTo>
                  <a:pt x="1664" y="1762"/>
                  <a:pt x="1664" y="1762"/>
                  <a:pt x="1664" y="1762"/>
                </a:cubicBezTo>
                <a:cubicBezTo>
                  <a:pt x="1825" y="1762"/>
                  <a:pt x="1825" y="1762"/>
                  <a:pt x="1825" y="1762"/>
                </a:cubicBezTo>
                <a:cubicBezTo>
                  <a:pt x="1825" y="1662"/>
                  <a:pt x="1825" y="1662"/>
                  <a:pt x="1825" y="1662"/>
                </a:cubicBezTo>
                <a:cubicBezTo>
                  <a:pt x="1492" y="1662"/>
                  <a:pt x="1492" y="1662"/>
                  <a:pt x="1492" y="1662"/>
                </a:cubicBezTo>
                <a:cubicBezTo>
                  <a:pt x="1492" y="2442"/>
                  <a:pt x="1492" y="2442"/>
                  <a:pt x="1492" y="2442"/>
                </a:cubicBezTo>
                <a:cubicBezTo>
                  <a:pt x="1827" y="2442"/>
                  <a:pt x="1827" y="2442"/>
                  <a:pt x="1827" y="2442"/>
                </a:cubicBezTo>
                <a:close/>
                <a:moveTo>
                  <a:pt x="2293" y="2442"/>
                </a:moveTo>
                <a:cubicBezTo>
                  <a:pt x="2293" y="1662"/>
                  <a:pt x="2293" y="1662"/>
                  <a:pt x="2293" y="1662"/>
                </a:cubicBezTo>
                <a:cubicBezTo>
                  <a:pt x="2150" y="1662"/>
                  <a:pt x="2150" y="1662"/>
                  <a:pt x="2150" y="1662"/>
                </a:cubicBezTo>
                <a:cubicBezTo>
                  <a:pt x="2150" y="2018"/>
                  <a:pt x="2150" y="2018"/>
                  <a:pt x="2150" y="2018"/>
                </a:cubicBezTo>
                <a:cubicBezTo>
                  <a:pt x="2051" y="1662"/>
                  <a:pt x="2051" y="1662"/>
                  <a:pt x="2051" y="1662"/>
                </a:cubicBezTo>
                <a:cubicBezTo>
                  <a:pt x="1856" y="1662"/>
                  <a:pt x="1856" y="1662"/>
                  <a:pt x="1856" y="1662"/>
                </a:cubicBezTo>
                <a:cubicBezTo>
                  <a:pt x="1856" y="2442"/>
                  <a:pt x="1856" y="2442"/>
                  <a:pt x="1856" y="2442"/>
                </a:cubicBezTo>
                <a:cubicBezTo>
                  <a:pt x="1998" y="2442"/>
                  <a:pt x="1998" y="2442"/>
                  <a:pt x="1998" y="2442"/>
                </a:cubicBezTo>
                <a:cubicBezTo>
                  <a:pt x="1998" y="2027"/>
                  <a:pt x="1998" y="2027"/>
                  <a:pt x="1998" y="2027"/>
                </a:cubicBezTo>
                <a:cubicBezTo>
                  <a:pt x="2116" y="2442"/>
                  <a:pt x="2116" y="2442"/>
                  <a:pt x="2116" y="2442"/>
                </a:cubicBezTo>
                <a:cubicBezTo>
                  <a:pt x="2293" y="2442"/>
                  <a:pt x="2293" y="2442"/>
                  <a:pt x="2293" y="2442"/>
                </a:cubicBezTo>
                <a:close/>
                <a:moveTo>
                  <a:pt x="0" y="452"/>
                </a:moveTo>
                <a:cubicBezTo>
                  <a:pt x="3941" y="452"/>
                  <a:pt x="3941" y="452"/>
                  <a:pt x="3941" y="452"/>
                </a:cubicBezTo>
                <a:cubicBezTo>
                  <a:pt x="3631" y="0"/>
                  <a:pt x="3631" y="0"/>
                  <a:pt x="3631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0" y="452"/>
                  <a:pt x="0" y="452"/>
                  <a:pt x="0" y="452"/>
                </a:cubicBezTo>
                <a:close/>
                <a:moveTo>
                  <a:pt x="2936" y="575"/>
                </a:moveTo>
                <a:cubicBezTo>
                  <a:pt x="2041" y="575"/>
                  <a:pt x="2041" y="575"/>
                  <a:pt x="2041" y="575"/>
                </a:cubicBezTo>
                <a:cubicBezTo>
                  <a:pt x="2041" y="849"/>
                  <a:pt x="2041" y="849"/>
                  <a:pt x="2041" y="849"/>
                </a:cubicBezTo>
                <a:cubicBezTo>
                  <a:pt x="2041" y="1095"/>
                  <a:pt x="2242" y="1297"/>
                  <a:pt x="2488" y="1297"/>
                </a:cubicBezTo>
                <a:cubicBezTo>
                  <a:pt x="2488" y="1297"/>
                  <a:pt x="2488" y="1297"/>
                  <a:pt x="2488" y="1297"/>
                </a:cubicBezTo>
                <a:cubicBezTo>
                  <a:pt x="2734" y="1297"/>
                  <a:pt x="2936" y="1095"/>
                  <a:pt x="2936" y="849"/>
                </a:cubicBezTo>
                <a:cubicBezTo>
                  <a:pt x="2936" y="575"/>
                  <a:pt x="2936" y="575"/>
                  <a:pt x="2936" y="575"/>
                </a:cubicBezTo>
                <a:close/>
                <a:moveTo>
                  <a:pt x="1918" y="575"/>
                </a:moveTo>
                <a:cubicBezTo>
                  <a:pt x="1023" y="575"/>
                  <a:pt x="1023" y="575"/>
                  <a:pt x="1023" y="575"/>
                </a:cubicBezTo>
                <a:cubicBezTo>
                  <a:pt x="1023" y="849"/>
                  <a:pt x="1023" y="849"/>
                  <a:pt x="1023" y="849"/>
                </a:cubicBezTo>
                <a:cubicBezTo>
                  <a:pt x="1023" y="1095"/>
                  <a:pt x="1225" y="1297"/>
                  <a:pt x="1471" y="1297"/>
                </a:cubicBezTo>
                <a:cubicBezTo>
                  <a:pt x="1471" y="1297"/>
                  <a:pt x="1471" y="1297"/>
                  <a:pt x="1471" y="1297"/>
                </a:cubicBezTo>
                <a:cubicBezTo>
                  <a:pt x="1717" y="1297"/>
                  <a:pt x="1918" y="1095"/>
                  <a:pt x="1918" y="849"/>
                </a:cubicBezTo>
                <a:lnTo>
                  <a:pt x="1918" y="575"/>
                </a:lnTo>
                <a:close/>
              </a:path>
            </a:pathLst>
          </a:custGeom>
          <a:solidFill>
            <a:srgbClr val="005DA2"/>
          </a:solidFill>
          <a:ln>
            <a:noFill/>
          </a:ln>
        </p:spPr>
        <p:txBody>
          <a:bodyPr anchor="ctr" anchorCtr="1"/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校标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725592"/>
            <a:ext cx="28956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0230-3E50-4E21-AA0C-54C220980BA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www.themegallery.com</a:t>
            </a: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fld id="{1C25FF65-2996-45AC-8BC6-38816BAF59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1" Type="http://schemas.openxmlformats.org/officeDocument/2006/relationships/image" Target="../media/image8.png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41CB-2405-4570-99DA-5F17054926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181F-DFFC-4982-BFBB-4C3267591D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3.xml"/><Relationship Id="rId2" Type="http://schemas.openxmlformats.org/officeDocument/2006/relationships/image" Target="../media/image16.jpeg"/><Relationship Id="rId1" Type="http://schemas.openxmlformats.org/officeDocument/2006/relationships/tags" Target="../tags/tag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减数分裂和</a:t>
            </a:r>
            <a:br>
              <a:rPr lang="zh-CN" altLang="en-US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rgbClr val="FF0000"/>
                </a:solidFill>
              </a:rPr>
              <a:t>基因与染色体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年级生物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0995" y="3723640"/>
            <a:ext cx="52793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王晓宏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" name="图片 6" descr="figure_19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2836" y="230346"/>
            <a:ext cx="4626769" cy="468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3445" y="394335"/>
            <a:ext cx="5556250" cy="331470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基本问题指向核心内容</a:t>
            </a:r>
            <a:endParaRPr lang="zh-CN" altLang="en-US" sz="355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9" name="画布 219"/>
          <p:cNvGrpSpPr/>
          <p:nvPr/>
        </p:nvGrpSpPr>
        <p:grpSpPr>
          <a:xfrm>
            <a:off x="1405890" y="1075690"/>
            <a:ext cx="6146165" cy="3620135"/>
            <a:chOff x="0" y="0"/>
            <a:chExt cx="3314700" cy="2377440"/>
          </a:xfrm>
        </p:grpSpPr>
        <p:sp>
          <p:nvSpPr>
            <p:cNvPr id="4" name="画布 219"/>
            <p:cNvSpPr>
              <a:spLocks noChangeAspect="1"/>
            </p:cNvSpPr>
            <p:nvPr/>
          </p:nvSpPr>
          <p:spPr>
            <a:xfrm>
              <a:off x="0" y="0"/>
              <a:ext cx="3314700" cy="2377440"/>
            </a:xfrm>
            <a:noFill/>
            <a:ln>
              <a:noFill/>
            </a:ln>
          </p:spPr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343303" y="1485534"/>
              <a:ext cx="1926794" cy="2995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just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受精作用时雌雄配子随机结合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95" name="Text Box 5"/>
            <p:cNvSpPr txBox="1">
              <a:spLocks noChangeArrowheads="1"/>
            </p:cNvSpPr>
            <p:nvPr/>
          </p:nvSpPr>
          <p:spPr bwMode="auto">
            <a:xfrm>
              <a:off x="343303" y="495178"/>
              <a:ext cx="2172304" cy="297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just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Times New Roman" panose="02020603050405020304"/>
                </a:rPr>
                <a:t>减1前期：同源染色体间交叉互换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endParaRP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343303" y="737275"/>
              <a:ext cx="2172304" cy="296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just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Times New Roman" panose="02020603050405020304"/>
                </a:rPr>
                <a:t>减1后期：非同源染色体随机组合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endParaRPr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14678" y="1089538"/>
              <a:ext cx="570467" cy="29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配子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09" name="Line 8"/>
            <p:cNvCxnSpPr>
              <a:cxnSpLocks noChangeShapeType="1"/>
            </p:cNvCxnSpPr>
            <p:nvPr/>
          </p:nvCxnSpPr>
          <p:spPr bwMode="auto">
            <a:xfrm flipH="1">
              <a:off x="343303" y="495178"/>
              <a:ext cx="730" cy="594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210" name="Text Box 9"/>
            <p:cNvSpPr txBox="1">
              <a:spLocks noChangeArrowheads="1"/>
            </p:cNvSpPr>
            <p:nvPr/>
          </p:nvSpPr>
          <p:spPr bwMode="auto">
            <a:xfrm>
              <a:off x="114678" y="197634"/>
              <a:ext cx="571198" cy="29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亲代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11" name="Line 10"/>
            <p:cNvCxnSpPr>
              <a:cxnSpLocks noChangeShapeType="1"/>
            </p:cNvCxnSpPr>
            <p:nvPr/>
          </p:nvCxnSpPr>
          <p:spPr bwMode="auto">
            <a:xfrm>
              <a:off x="343303" y="1387083"/>
              <a:ext cx="730" cy="495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212" name="Text Box 11"/>
            <p:cNvSpPr txBox="1">
              <a:spLocks noChangeArrowheads="1"/>
            </p:cNvSpPr>
            <p:nvPr/>
          </p:nvSpPr>
          <p:spPr bwMode="auto">
            <a:xfrm>
              <a:off x="114678" y="1882262"/>
              <a:ext cx="570467" cy="29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子代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3" name="Text Box 12"/>
            <p:cNvSpPr txBox="1">
              <a:spLocks noChangeArrowheads="1"/>
            </p:cNvSpPr>
            <p:nvPr/>
          </p:nvSpPr>
          <p:spPr bwMode="auto">
            <a:xfrm>
              <a:off x="1143126" y="1089538"/>
              <a:ext cx="1829001" cy="29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染色体组成具有多样性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4" name="Text Box 13"/>
            <p:cNvSpPr txBox="1">
              <a:spLocks noChangeArrowheads="1"/>
            </p:cNvSpPr>
            <p:nvPr/>
          </p:nvSpPr>
          <p:spPr bwMode="auto">
            <a:xfrm>
              <a:off x="1143126" y="1882262"/>
              <a:ext cx="1829001" cy="29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具有更大的变异性和适应性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15" name="Line 14"/>
            <p:cNvCxnSpPr>
              <a:cxnSpLocks noChangeShapeType="1"/>
            </p:cNvCxnSpPr>
            <p:nvPr/>
          </p:nvCxnSpPr>
          <p:spPr bwMode="auto">
            <a:xfrm>
              <a:off x="685876" y="1188720"/>
              <a:ext cx="457250" cy="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6" name="Line 15"/>
            <p:cNvCxnSpPr>
              <a:cxnSpLocks noChangeShapeType="1"/>
            </p:cNvCxnSpPr>
            <p:nvPr/>
          </p:nvCxnSpPr>
          <p:spPr bwMode="auto">
            <a:xfrm>
              <a:off x="685876" y="1981443"/>
              <a:ext cx="457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7" name="Line 16"/>
            <p:cNvCxnSpPr>
              <a:cxnSpLocks noChangeShapeType="1"/>
            </p:cNvCxnSpPr>
            <p:nvPr/>
          </p:nvCxnSpPr>
          <p:spPr bwMode="auto">
            <a:xfrm>
              <a:off x="685876" y="296815"/>
              <a:ext cx="457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sp>
          <p:nvSpPr>
            <p:cNvPr id="218" name="Text Box 17"/>
            <p:cNvSpPr txBox="1">
              <a:spLocks noChangeArrowheads="1"/>
            </p:cNvSpPr>
            <p:nvPr/>
          </p:nvSpPr>
          <p:spPr bwMode="auto">
            <a:xfrm>
              <a:off x="1143126" y="198363"/>
              <a:ext cx="1829001" cy="2968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altLang="zh-CN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具有特定的染色体组成</a:t>
              </a:r>
              <a:endParaRPr lang="en-US" altLang="zh-CN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6081" name="Picture 7" descr="pic_61455[1]"/>
          <p:cNvPicPr>
            <a:picLocks noChangeAspect="1"/>
          </p:cNvPicPr>
          <p:nvPr/>
        </p:nvPicPr>
        <p:blipFill>
          <a:blip r:embed="rId1"/>
          <a:srcRect l="1559" t="751" r="2695" b="2110"/>
          <a:stretch>
            <a:fillRect/>
          </a:stretch>
        </p:blipFill>
        <p:spPr>
          <a:xfrm>
            <a:off x="2890838" y="327422"/>
            <a:ext cx="3696891" cy="4535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84309"/>
            <a:ext cx="7772400" cy="857250"/>
          </a:xfrm>
        </p:spPr>
        <p:txBody>
          <a:bodyPr/>
          <a:p>
            <a:r>
              <a:rPr lang="zh-CN" altLang="en-US" sz="2400" b="1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减数分裂与染色体数目变异</a:t>
            </a:r>
            <a:endParaRPr lang="zh-CN" altLang="en-US" sz="2400" b="1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6129" name="Picture 2" descr="C:\Users\Administrator\Desktop\20151212_191824 (1)_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05" y="943134"/>
            <a:ext cx="7096601" cy="38752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4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减数分裂与有丝分裂区别</a:t>
            </a:r>
            <a:endParaRPr lang="zh-CN" altLang="en-US" sz="24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0417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pPr marL="0" indent="0">
              <a:buNone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雄蛙的一个体细胞经有丝分裂形成两个子细胞（C1、C2），一个初级精母细胞经减数第一次分裂形成两个次级精母细胞（S1、S2）。比较C1与C2、S1与S2细胞核中DNA数目及其贮存的遗传信息，正确的是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A. DNA数目C1与C2相同，S1与S2不同  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B. 遗传信息C1与C2相同，S1与S2不同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C. DNA数目C1与C2不同，S1与S2相同  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D. 遗传信息C1与C2不同，S1与S2相同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400" b="1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遗传的细胞学基础</a:t>
            </a:r>
            <a:endParaRPr lang="zh-CN" altLang="en-US" sz="2400" b="1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063466"/>
            <a:ext cx="8229600" cy="3394472"/>
          </a:xfrm>
        </p:spPr>
        <p:txBody>
          <a:bodyPr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将紫花、长花粉粒(PPLL)与红花、圆花粉粒(ppll)的香豌豆杂交，F1代均为紫花、长花粉粒。将F1代自交得到F2代:紫长（4831）、紫圆（390）、红长（393）、红圆（1338）。对F1产生配子过程的分析，错误的是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A.P与p、L与l可以随同源染色体的分开而分离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B.P与L、p与l可随同一条染色体传递到配子中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C.P与l、p与L因非同源染色体自由组合而重组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D.P与l、p与L因同源染色体间交叉交换而重组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5" name="内容占位符 2"/>
          <p:cNvSpPr>
            <a:spLocks noGrp="1"/>
          </p:cNvSpPr>
          <p:nvPr>
            <p:ph sz="half" idx="1"/>
          </p:nvPr>
        </p:nvSpPr>
        <p:spPr>
          <a:xfrm>
            <a:off x="384334" y="857409"/>
            <a:ext cx="5095399" cy="4051935"/>
          </a:xfrm>
        </p:spPr>
        <p:txBody>
          <a:bodyPr anchor="t"/>
          <a:p>
            <a:pPr marL="0" indent="0">
              <a:buNone/>
            </a:pPr>
            <a:r>
              <a:rPr lang="en-US" altLang="zh-CN" sz="210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右图是动物精子形成过程中某一时期的模式图，下列说法正确的是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 A．如果分裂时3和4不分离，则产生的精细胞中染色体数目均异常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 B．若在复制时没有发生任何差错，则该细胞能产生4种类型的精细胞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 C．若染色体1和2发生部分片段的交换，则减数分裂无法正常进行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 D．如图基因N发生突变，则该细胞产生的精细胞有一半出现异常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6" name="图片 1073742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2646" y="1295876"/>
            <a:ext cx="2875598" cy="2712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84175" y="239"/>
            <a:ext cx="8229600" cy="857250"/>
          </a:xfrm>
        </p:spPr>
        <p:txBody>
          <a:bodyPr/>
          <a:p>
            <a:r>
              <a:rPr lang="zh-CN" altLang="en-US" sz="2400" b="1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减数分裂与变异</a:t>
            </a:r>
            <a:endParaRPr lang="zh-CN" altLang="en-US" sz="2400" b="1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5301" y="300083"/>
            <a:ext cx="4485992" cy="507371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基因在染色体上</a:t>
            </a:r>
            <a:endParaRPr lang="zh-CN" altLang="en-US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内容分析：</a:t>
            </a:r>
            <a:endParaRPr lang="en-US" altLang="zh-CN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CN" dirty="0">
                <a:cs typeface="黑体" panose="02010609060101010101" pitchFamily="49" charset="-122"/>
              </a:rPr>
              <a:t>——</a:t>
            </a:r>
            <a:r>
              <a:rPr lang="zh-CN" altLang="en-US" dirty="0">
                <a:cs typeface="黑体" panose="02010609060101010101" pitchFamily="49" charset="-122"/>
              </a:rPr>
              <a:t>该</a:t>
            </a:r>
            <a:r>
              <a:rPr lang="zh-CN" altLang="zh-CN" dirty="0">
                <a:cs typeface="黑体" panose="02010609060101010101" pitchFamily="49" charset="-122"/>
              </a:rPr>
              <a:t>节教学内容</a:t>
            </a:r>
            <a:r>
              <a:rPr lang="zh-CN" altLang="en-US" dirty="0">
                <a:cs typeface="黑体" panose="02010609060101010101" pitchFamily="49" charset="-122"/>
              </a:rPr>
              <a:t>包含</a:t>
            </a:r>
            <a:r>
              <a:rPr lang="zh-CN" altLang="zh-CN" dirty="0">
                <a:cs typeface="黑体" panose="02010609060101010101" pitchFamily="49" charset="-122"/>
              </a:rPr>
              <a:t>：萨顿的假说、基因位于染色体上的实验证据、孟德尔遗传定律的细胞学解释</a:t>
            </a:r>
            <a:r>
              <a:rPr lang="zh-CN" altLang="en-US" dirty="0">
                <a:cs typeface="黑体" panose="02010609060101010101" pitchFamily="49" charset="-122"/>
              </a:rPr>
              <a:t>三</a:t>
            </a:r>
            <a:r>
              <a:rPr lang="zh-CN" altLang="zh-CN" dirty="0">
                <a:cs typeface="黑体" panose="02010609060101010101" pitchFamily="49" charset="-122"/>
              </a:rPr>
              <a:t>个方面。前两个方面的内容构成了一个完整的探究过程，第三个内容则属于“基因在染色体上”这一探究结论的应用。</a:t>
            </a:r>
            <a:endParaRPr lang="zh-CN" altLang="zh-CN" dirty="0"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教学内容的逻辑结构</a:t>
            </a:r>
            <a:endParaRPr lang="zh-CN" altLang="en-US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31495" y="1391484"/>
            <a:ext cx="3789045" cy="4869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事实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：基因与染色体行为一致</a:t>
            </a:r>
            <a:endParaRPr kumimoji="0" lang="zh-CN" altLang="zh-CN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531495" y="2594432"/>
            <a:ext cx="3789045" cy="4869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假说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：基因可能在染色体上</a:t>
            </a:r>
            <a:endParaRPr kumimoji="0" lang="zh-CN" altLang="zh-CN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31495" y="3797379"/>
            <a:ext cx="3789045" cy="492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证据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：摩尔根果蝇杂交实验</a:t>
            </a:r>
            <a:endParaRPr kumimoji="0" lang="zh-CN" altLang="zh-CN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箭头连接符 10"/>
          <p:cNvCxnSpPr>
            <a:stCxn id="5" idx="2"/>
            <a:endCxn id="6" idx="0"/>
          </p:cNvCxnSpPr>
          <p:nvPr/>
        </p:nvCxnSpPr>
        <p:spPr bwMode="auto">
          <a:xfrm>
            <a:off x="2426018" y="1878450"/>
            <a:ext cx="0" cy="715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" name="直接箭头连接符 12"/>
          <p:cNvCxnSpPr/>
          <p:nvPr/>
        </p:nvCxnSpPr>
        <p:spPr bwMode="auto">
          <a:xfrm>
            <a:off x="2220278" y="3081398"/>
            <a:ext cx="0" cy="715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5" name="直接箭头连接符 14"/>
          <p:cNvCxnSpPr/>
          <p:nvPr/>
        </p:nvCxnSpPr>
        <p:spPr bwMode="auto">
          <a:xfrm flipV="1">
            <a:off x="2606040" y="3081398"/>
            <a:ext cx="0" cy="715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6" name="文本框 15"/>
          <p:cNvSpPr txBox="1"/>
          <p:nvPr/>
        </p:nvSpPr>
        <p:spPr>
          <a:xfrm>
            <a:off x="2426018" y="2019167"/>
            <a:ext cx="147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推测</a:t>
            </a:r>
            <a:endParaRPr lang="zh-CN" altLang="en-US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0677" y="3219733"/>
            <a:ext cx="8124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检验</a:t>
            </a:r>
            <a:endParaRPr lang="zh-CN" altLang="en-US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6048" y="3219732"/>
            <a:ext cx="7972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证明</a:t>
            </a:r>
            <a:endParaRPr lang="zh-CN" altLang="en-US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5067300" y="2594432"/>
            <a:ext cx="3789045" cy="4869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孟德尔遗传定律的细胞学解释</a:t>
            </a:r>
            <a:endParaRPr kumimoji="0" lang="zh-CN" altLang="zh-CN" sz="2100" b="0" i="0" u="none" strike="noStrike" cap="none" normalizeH="0" baseline="0" dirty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1" name="直接箭头连接符 20"/>
          <p:cNvCxnSpPr>
            <a:stCxn id="6" idx="3"/>
            <a:endCxn id="19" idx="1"/>
          </p:cNvCxnSpPr>
          <p:nvPr/>
        </p:nvCxnSpPr>
        <p:spPr bwMode="auto">
          <a:xfrm>
            <a:off x="4320540" y="2837915"/>
            <a:ext cx="746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2" name="文本框 21"/>
          <p:cNvSpPr txBox="1"/>
          <p:nvPr/>
        </p:nvSpPr>
        <p:spPr>
          <a:xfrm>
            <a:off x="4422458" y="2421307"/>
            <a:ext cx="147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6" grpId="0"/>
      <p:bldP spid="17" grpId="0"/>
      <p:bldP spid="18" grpId="0"/>
      <p:bldP spid="19" grpId="0" bldLvl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科学方法：假说</a:t>
            </a:r>
            <a:r>
              <a:rPr lang="en-US" altLang="zh-CN" dirty="0">
                <a:solidFill>
                  <a:srgbClr val="0070C0"/>
                </a:solidFill>
                <a:cs typeface="黑体" panose="02010609060101010101" pitchFamily="49" charset="-122"/>
              </a:rPr>
              <a:t>—</a:t>
            </a:r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演绎</a:t>
            </a:r>
            <a:endParaRPr lang="zh-CN" altLang="en-US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40" y="828040"/>
            <a:ext cx="6362700" cy="392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11171" y="84817"/>
            <a:ext cx="4485992" cy="507371"/>
          </a:xfrm>
        </p:spPr>
        <p:txBody>
          <a:bodyPr>
            <a:normAutofit/>
          </a:bodyPr>
          <a:lstStyle/>
          <a:p>
            <a:pPr algn="ctr"/>
            <a:r>
              <a:rPr lang="zh-CN" altLang="en-US">
                <a:solidFill>
                  <a:srgbClr val="0070C0"/>
                </a:solidFill>
              </a:rPr>
              <a:t>课程标准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910" y="592455"/>
            <a:ext cx="8806180" cy="3330575"/>
          </a:xfrm>
        </p:spPr>
        <p:txBody>
          <a:bodyPr>
            <a:noAutofit/>
          </a:bodyPr>
          <a:lstStyle/>
          <a:p>
            <a:pPr fontAlgn="auto">
              <a:lnSpc>
                <a:spcPts val="4640"/>
              </a:lnSpc>
              <a:spcBef>
                <a:spcPts val="0"/>
              </a:spcBef>
            </a:pPr>
            <a:r>
              <a:rPr lang="zh-CN" altLang="en-US" sz="2300">
                <a:cs typeface="黑体" panose="02010609060101010101" pitchFamily="49" charset="-122"/>
              </a:rPr>
              <a:t>概念3遗传信息控制生物性状，并代代相传</a:t>
            </a:r>
            <a:endParaRPr lang="zh-CN" altLang="en-US" sz="2300">
              <a:cs typeface="黑体" panose="02010609060101010101" pitchFamily="49" charset="-122"/>
            </a:endParaRPr>
          </a:p>
          <a:p>
            <a:pPr fontAlgn="auto">
              <a:lnSpc>
                <a:spcPts val="4640"/>
              </a:lnSpc>
              <a:spcBef>
                <a:spcPts val="0"/>
              </a:spcBef>
            </a:pPr>
            <a:r>
              <a:rPr lang="zh-CN" altLang="en-US" sz="2300">
                <a:cs typeface="黑体" panose="02010609060101010101" pitchFamily="49" charset="-122"/>
              </a:rPr>
              <a:t>3.1亲代传递给子代的遗传信息主要编码在DNA分子上</a:t>
            </a:r>
            <a:endParaRPr lang="zh-CN" altLang="en-US" sz="2300">
              <a:cs typeface="黑体" panose="02010609060101010101" pitchFamily="49" charset="-122"/>
            </a:endParaRPr>
          </a:p>
          <a:p>
            <a:pPr fontAlgn="auto">
              <a:lnSpc>
                <a:spcPts val="4640"/>
              </a:lnSpc>
              <a:spcBef>
                <a:spcPts val="0"/>
              </a:spcBef>
            </a:pPr>
            <a:r>
              <a:rPr lang="zh-CN" altLang="en-US" sz="2300">
                <a:cs typeface="黑体" panose="02010609060101010101" pitchFamily="49" charset="-122"/>
              </a:rPr>
              <a:t>3.2有性生殖中基因的分离和重组导致双亲后代的基因组合有多种可能</a:t>
            </a:r>
            <a:endParaRPr lang="zh-CN" altLang="en-US" sz="2300">
              <a:cs typeface="黑体" panose="02010609060101010101" pitchFamily="49" charset="-122"/>
            </a:endParaRPr>
          </a:p>
          <a:p>
            <a:pPr fontAlgn="auto">
              <a:lnSpc>
                <a:spcPts val="4640"/>
              </a:lnSpc>
              <a:spcBef>
                <a:spcPts val="0"/>
              </a:spcBef>
            </a:pPr>
            <a:r>
              <a:rPr lang="zh-CN" altLang="en-US" sz="2300">
                <a:cs typeface="黑体" panose="02010609060101010101" pitchFamily="49" charset="-122"/>
              </a:rPr>
              <a:t>3.3由基因突变、染色体变异和基因重组引起的变异是可以遗传的</a:t>
            </a:r>
            <a:endParaRPr lang="zh-CN" altLang="en-US" sz="230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latinLnBrk="0">
              <a:lnSpc>
                <a:spcPts val="4240"/>
              </a:lnSpc>
              <a:spcBef>
                <a:spcPts val="0"/>
              </a:spcBef>
            </a:pPr>
            <a:endParaRPr lang="zh-CN" altLang="en-US" sz="130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黑体" panose="02010609060101010101" pitchFamily="49" charset="-122"/>
              </a:rPr>
              <a:t> </a:t>
            </a:r>
            <a:r>
              <a:rPr lang="zh-CN" altLang="zh-CN" dirty="0">
                <a:cs typeface="黑体" panose="02010609060101010101" pitchFamily="49" charset="-122"/>
              </a:rPr>
              <a:t>基因果真在染色体上，那么一对等位基因应该在染色体的什么座位上呢？在孟德尔一对相对性状的杂交试验中，</a:t>
            </a:r>
            <a:r>
              <a:rPr lang="en-US" altLang="zh-CN" dirty="0">
                <a:cs typeface="黑体" panose="02010609060101010101" pitchFamily="49" charset="-122"/>
              </a:rPr>
              <a:t>F</a:t>
            </a:r>
            <a:r>
              <a:rPr lang="en-US" altLang="zh-CN" baseline="-25000" dirty="0">
                <a:cs typeface="黑体" panose="02010609060101010101" pitchFamily="49" charset="-122"/>
              </a:rPr>
              <a:t>2</a:t>
            </a:r>
            <a:r>
              <a:rPr lang="zh-CN" altLang="zh-CN" dirty="0">
                <a:cs typeface="黑体" panose="02010609060101010101" pitchFamily="49" charset="-122"/>
              </a:rPr>
              <a:t>代出现性状分离的内在原因和细胞学基础是什么</a:t>
            </a:r>
            <a:r>
              <a:rPr lang="en-US" altLang="zh-CN" dirty="0">
                <a:cs typeface="黑体" panose="02010609060101010101" pitchFamily="49" charset="-122"/>
              </a:rPr>
              <a:t>?</a:t>
            </a:r>
            <a:endParaRPr lang="en-US" altLang="zh-CN" dirty="0"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黑体" panose="02010609060101010101" pitchFamily="49" charset="-122"/>
            </a:endParaRPr>
          </a:p>
        </p:txBody>
      </p:sp>
      <p:sp>
        <p:nvSpPr>
          <p:cNvPr id="4" name="标题 3"/>
          <p:cNvSpPr txBox="1">
            <a:spLocks noGrp="1"/>
          </p:cNvSpPr>
          <p:nvPr>
            <p:ph type="ctrTitle"/>
          </p:nvPr>
        </p:nvSpPr>
        <p:spPr>
          <a:xfrm>
            <a:off x="165226" y="168644"/>
            <a:ext cx="4485992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概念全面理解应用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sym typeface="+mn-ea"/>
              </a:rPr>
              <a:t>等位基因的概念要素</a:t>
            </a:r>
            <a:endParaRPr lang="zh-CN" altLang="en-US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8650" y="943451"/>
            <a:ext cx="7886700" cy="22164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座位：</a:t>
            </a:r>
            <a:r>
              <a:rPr lang="zh-CN" altLang="en-US" dirty="0"/>
              <a:t>位于一对同源染色体的同一座位上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组成：</a:t>
            </a:r>
            <a:r>
              <a:rPr lang="zh-CN" altLang="en-US" dirty="0"/>
              <a:t>包含一个显性基因和一个隐性基因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作用：</a:t>
            </a:r>
            <a:r>
              <a:rPr lang="zh-CN" altLang="en-US" dirty="0"/>
              <a:t>控制一对相对性状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来源：</a:t>
            </a:r>
            <a:r>
              <a:rPr lang="zh-CN" altLang="en-US" dirty="0"/>
              <a:t>来自于基因突变</a:t>
            </a:r>
            <a:endParaRPr lang="zh-CN" altLang="en-US" dirty="0"/>
          </a:p>
        </p:txBody>
      </p:sp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5274767" y="2369047"/>
            <a:ext cx="1144786" cy="117425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1015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5736431" y="2630686"/>
            <a:ext cx="0" cy="6929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5965031" y="2630686"/>
            <a:ext cx="0" cy="692944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5556053" y="2877146"/>
            <a:ext cx="55989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498902" y="2709268"/>
            <a:ext cx="1232297" cy="6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n-US" altLang="zh-CN" sz="1350" b="1">
                <a:latin typeface="Times New Roman" panose="02020603050405020304" pitchFamily="18" charset="0"/>
              </a:rPr>
              <a:t> D        d</a:t>
            </a:r>
            <a:endParaRPr lang="en-US" altLang="zh-CN" sz="135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sym typeface="+mn-ea"/>
              </a:rPr>
              <a:t>分离定律的实质及细胞学基础</a:t>
            </a:r>
            <a:endParaRPr lang="zh-CN" altLang="en-US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13609" y="2269808"/>
            <a:ext cx="140636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相对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性状分离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30925" y="3029585"/>
            <a:ext cx="113220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（结果）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005263" y="2269808"/>
            <a:ext cx="138350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等位基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因分离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6210" y="2985135"/>
            <a:ext cx="11563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（内因）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471636" y="2269808"/>
            <a:ext cx="65817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配子</a:t>
            </a:r>
            <a:endParaRPr lang="zh-CN" altLang="en-US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026285" y="2960370"/>
            <a:ext cx="12801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（基础）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944529" y="2219801"/>
            <a:ext cx="162353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1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同源染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色体分离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540" name="AutoShape 12"/>
          <p:cNvCxnSpPr>
            <a:cxnSpLocks noChangeShapeType="1"/>
          </p:cNvCxnSpPr>
          <p:nvPr/>
        </p:nvCxnSpPr>
        <p:spPr bwMode="auto">
          <a:xfrm flipV="1">
            <a:off x="3527584" y="2565559"/>
            <a:ext cx="438626" cy="28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310995" y="2219836"/>
            <a:ext cx="8724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后期</a:t>
            </a:r>
            <a:r>
              <a:rPr lang="en-US" altLang="zh-CN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Ⅰ</a:t>
            </a:r>
            <a:endParaRPr lang="en-US" altLang="zh-CN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5086" y="517684"/>
            <a:ext cx="41047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1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0" name="AutoShape 12"/>
          <p:cNvCxnSpPr>
            <a:cxnSpLocks noChangeShapeType="1"/>
          </p:cNvCxnSpPr>
          <p:nvPr/>
        </p:nvCxnSpPr>
        <p:spPr bwMode="auto">
          <a:xfrm>
            <a:off x="5388873" y="2668224"/>
            <a:ext cx="5560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5" grpId="0"/>
      <p:bldP spid="22538" grpId="0"/>
      <p:bldP spid="22539" grpId="0"/>
      <p:bldP spid="225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kern="0" dirty="0">
                <a:solidFill>
                  <a:srgbClr val="0070C0"/>
                </a:solidFill>
                <a:sym typeface="+mn-ea"/>
              </a:rPr>
              <a:t>非等位基因的定位</a:t>
            </a:r>
            <a:endParaRPr lang="zh-CN" altLang="en-US" kern="0" dirty="0">
              <a:solidFill>
                <a:srgbClr val="0070C0"/>
              </a:solidFill>
              <a:sym typeface="+mn-ea"/>
            </a:endParaRPr>
          </a:p>
        </p:txBody>
      </p:sp>
      <p:grpSp>
        <p:nvGrpSpPr>
          <p:cNvPr id="16388" name="Group 4"/>
          <p:cNvGrpSpPr/>
          <p:nvPr/>
        </p:nvGrpSpPr>
        <p:grpSpPr bwMode="auto">
          <a:xfrm>
            <a:off x="2667299" y="2179738"/>
            <a:ext cx="1473398" cy="1498402"/>
            <a:chOff x="1292" y="2160"/>
            <a:chExt cx="1106" cy="1109"/>
          </a:xfrm>
        </p:grpSpPr>
        <p:sp>
          <p:nvSpPr>
            <p:cNvPr id="39938" name="Oval 5"/>
            <p:cNvSpPr>
              <a:spLocks noChangeArrowheads="1"/>
            </p:cNvSpPr>
            <p:nvPr/>
          </p:nvSpPr>
          <p:spPr bwMode="auto">
            <a:xfrm>
              <a:off x="1292" y="2160"/>
              <a:ext cx="1106" cy="110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39" name="AutoShape 6"/>
            <p:cNvSpPr>
              <a:spLocks noChangeArrowheads="1"/>
            </p:cNvSpPr>
            <p:nvPr/>
          </p:nvSpPr>
          <p:spPr bwMode="auto">
            <a:xfrm>
              <a:off x="1676" y="2352"/>
              <a:ext cx="48" cy="76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40" name="AutoShape 7"/>
            <p:cNvSpPr>
              <a:spLocks noChangeArrowheads="1"/>
            </p:cNvSpPr>
            <p:nvPr/>
          </p:nvSpPr>
          <p:spPr bwMode="auto">
            <a:xfrm>
              <a:off x="1754" y="2352"/>
              <a:ext cx="48" cy="768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41" name="Line 8"/>
            <p:cNvSpPr>
              <a:spLocks noChangeShapeType="1"/>
            </p:cNvSpPr>
            <p:nvPr/>
          </p:nvSpPr>
          <p:spPr bwMode="auto">
            <a:xfrm>
              <a:off x="1676" y="2544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42" name="Line 9"/>
            <p:cNvSpPr>
              <a:spLocks noChangeShapeType="1"/>
            </p:cNvSpPr>
            <p:nvPr/>
          </p:nvSpPr>
          <p:spPr bwMode="auto">
            <a:xfrm>
              <a:off x="1763" y="2544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43" name="Rectangle 10"/>
            <p:cNvSpPr>
              <a:spLocks noChangeArrowheads="1"/>
            </p:cNvSpPr>
            <p:nvPr/>
          </p:nvSpPr>
          <p:spPr bwMode="auto">
            <a:xfrm>
              <a:off x="1503" y="2388"/>
              <a:ext cx="45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350">
                  <a:latin typeface="Times New Roman" panose="02020603050405020304" pitchFamily="18" charset="0"/>
                </a:rPr>
                <a:t>Y     y</a:t>
              </a:r>
              <a:endParaRPr lang="en-US" altLang="zh-CN" sz="1350">
                <a:latin typeface="Times New Roman" panose="02020603050405020304" pitchFamily="18" charset="0"/>
              </a:endParaRPr>
            </a:p>
          </p:txBody>
        </p:sp>
        <p:sp>
          <p:nvSpPr>
            <p:cNvPr id="39944" name="AutoShape 11"/>
            <p:cNvSpPr>
              <a:spLocks noChangeArrowheads="1"/>
            </p:cNvSpPr>
            <p:nvPr/>
          </p:nvSpPr>
          <p:spPr bwMode="auto">
            <a:xfrm>
              <a:off x="2060" y="2646"/>
              <a:ext cx="48" cy="47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45" name="AutoShape 12"/>
            <p:cNvSpPr>
              <a:spLocks noChangeArrowheads="1"/>
            </p:cNvSpPr>
            <p:nvPr/>
          </p:nvSpPr>
          <p:spPr bwMode="auto">
            <a:xfrm>
              <a:off x="2138" y="2646"/>
              <a:ext cx="48" cy="474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46" name="Line 13"/>
            <p:cNvSpPr>
              <a:spLocks noChangeShapeType="1"/>
            </p:cNvSpPr>
            <p:nvPr/>
          </p:nvSpPr>
          <p:spPr bwMode="auto">
            <a:xfrm>
              <a:off x="2060" y="2784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47" name="Line 14"/>
            <p:cNvSpPr>
              <a:spLocks noChangeShapeType="1"/>
            </p:cNvSpPr>
            <p:nvPr/>
          </p:nvSpPr>
          <p:spPr bwMode="auto">
            <a:xfrm>
              <a:off x="2138" y="2784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48" name="Rectangle 15"/>
            <p:cNvSpPr>
              <a:spLocks noChangeArrowheads="1"/>
            </p:cNvSpPr>
            <p:nvPr/>
          </p:nvSpPr>
          <p:spPr bwMode="auto">
            <a:xfrm>
              <a:off x="1895" y="2661"/>
              <a:ext cx="42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350">
                  <a:latin typeface="Times New Roman" panose="02020603050405020304" pitchFamily="18" charset="0"/>
                </a:rPr>
                <a:t>R     r</a:t>
              </a:r>
              <a:endParaRPr lang="en-US" altLang="zh-CN" sz="135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00" name="Group 16"/>
          <p:cNvGrpSpPr/>
          <p:nvPr/>
        </p:nvGrpSpPr>
        <p:grpSpPr bwMode="auto">
          <a:xfrm>
            <a:off x="4693445" y="2240459"/>
            <a:ext cx="1417142" cy="1376958"/>
            <a:chOff x="2744" y="2205"/>
            <a:chExt cx="1104" cy="1106"/>
          </a:xfrm>
        </p:grpSpPr>
        <p:sp>
          <p:nvSpPr>
            <p:cNvPr id="39950" name="Oval 17"/>
            <p:cNvSpPr>
              <a:spLocks noChangeArrowheads="1"/>
            </p:cNvSpPr>
            <p:nvPr/>
          </p:nvSpPr>
          <p:spPr bwMode="auto">
            <a:xfrm>
              <a:off x="2744" y="2205"/>
              <a:ext cx="1104" cy="110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51" name="AutoShape 18"/>
            <p:cNvSpPr>
              <a:spLocks noChangeArrowheads="1"/>
            </p:cNvSpPr>
            <p:nvPr/>
          </p:nvSpPr>
          <p:spPr bwMode="auto">
            <a:xfrm>
              <a:off x="3249" y="2397"/>
              <a:ext cx="48" cy="76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52" name="AutoShape 19"/>
            <p:cNvSpPr>
              <a:spLocks noChangeArrowheads="1"/>
            </p:cNvSpPr>
            <p:nvPr/>
          </p:nvSpPr>
          <p:spPr bwMode="auto">
            <a:xfrm>
              <a:off x="3327" y="2397"/>
              <a:ext cx="48" cy="768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39953" name="Line 20"/>
            <p:cNvSpPr>
              <a:spLocks noChangeShapeType="1"/>
            </p:cNvSpPr>
            <p:nvPr/>
          </p:nvSpPr>
          <p:spPr bwMode="auto">
            <a:xfrm>
              <a:off x="3249" y="2589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54" name="Line 21"/>
            <p:cNvSpPr>
              <a:spLocks noChangeShapeType="1"/>
            </p:cNvSpPr>
            <p:nvPr/>
          </p:nvSpPr>
          <p:spPr bwMode="auto">
            <a:xfrm>
              <a:off x="3336" y="2589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55" name="Rectangle 22"/>
            <p:cNvSpPr>
              <a:spLocks noChangeArrowheads="1"/>
            </p:cNvSpPr>
            <p:nvPr/>
          </p:nvSpPr>
          <p:spPr bwMode="auto">
            <a:xfrm>
              <a:off x="3067" y="2433"/>
              <a:ext cx="47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350">
                  <a:latin typeface="Times New Roman" panose="02020603050405020304" pitchFamily="18" charset="0"/>
                </a:rPr>
                <a:t>Y     y</a:t>
              </a:r>
              <a:endParaRPr lang="en-US" altLang="zh-CN" sz="1350">
                <a:latin typeface="Times New Roman" panose="02020603050405020304" pitchFamily="18" charset="0"/>
              </a:endParaRPr>
            </a:p>
          </p:txBody>
        </p:sp>
        <p:sp>
          <p:nvSpPr>
            <p:cNvPr id="39956" name="Line 23"/>
            <p:cNvSpPr>
              <a:spLocks noChangeShapeType="1"/>
            </p:cNvSpPr>
            <p:nvPr/>
          </p:nvSpPr>
          <p:spPr bwMode="auto">
            <a:xfrm>
              <a:off x="3250" y="294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57" name="Line 24"/>
            <p:cNvSpPr>
              <a:spLocks noChangeShapeType="1"/>
            </p:cNvSpPr>
            <p:nvPr/>
          </p:nvSpPr>
          <p:spPr bwMode="auto">
            <a:xfrm>
              <a:off x="3332" y="2949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958" name="Rectangle 25"/>
            <p:cNvSpPr>
              <a:spLocks noChangeArrowheads="1"/>
            </p:cNvSpPr>
            <p:nvPr/>
          </p:nvSpPr>
          <p:spPr bwMode="auto">
            <a:xfrm>
              <a:off x="3076" y="2813"/>
              <a:ext cx="4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350">
                  <a:latin typeface="Times New Roman" panose="02020603050405020304" pitchFamily="18" charset="0"/>
                </a:rPr>
                <a:t>R     r</a:t>
              </a:r>
              <a:endParaRPr lang="en-US" altLang="zh-CN" sz="1350">
                <a:latin typeface="Times New Roman" panose="02020603050405020304" pitchFamily="18" charset="0"/>
              </a:endParaRPr>
            </a:p>
          </p:txBody>
        </p:sp>
      </p:grpSp>
      <p:sp>
        <p:nvSpPr>
          <p:cNvPr id="26" name="标题 3"/>
          <p:cNvSpPr txBox="1"/>
          <p:nvPr/>
        </p:nvSpPr>
        <p:spPr bwMode="auto">
          <a:xfrm>
            <a:off x="2667476" y="453460"/>
            <a:ext cx="4514850" cy="4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7" rIns="51435" bIns="25717" numCol="1" rtlCol="0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 sz="2400" kern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259" y="84773"/>
            <a:ext cx="5068253" cy="54244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665" kern="0" dirty="0">
                <a:solidFill>
                  <a:srgbClr val="0070C0"/>
                </a:solidFill>
                <a:sym typeface="+mn-ea"/>
              </a:rPr>
              <a:t>自由组合定律的实质及细胞学基础</a:t>
            </a:r>
            <a:endParaRPr lang="zh-CN" altLang="en-US" sz="2665" kern="0" dirty="0">
              <a:solidFill>
                <a:srgbClr val="0070C0"/>
              </a:solidFill>
              <a:sym typeface="+mn-ea"/>
            </a:endParaRPr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4086226" y="2045792"/>
            <a:ext cx="888504" cy="886718"/>
            <a:chOff x="2336" y="436"/>
            <a:chExt cx="995" cy="993"/>
          </a:xfrm>
        </p:grpSpPr>
        <p:sp>
          <p:nvSpPr>
            <p:cNvPr id="40963" name="Oval 5"/>
            <p:cNvSpPr>
              <a:spLocks noChangeArrowheads="1"/>
            </p:cNvSpPr>
            <p:nvPr/>
          </p:nvSpPr>
          <p:spPr bwMode="auto">
            <a:xfrm>
              <a:off x="2336" y="436"/>
              <a:ext cx="995" cy="99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964" name="AutoShape 6"/>
            <p:cNvSpPr>
              <a:spLocks noChangeArrowheads="1"/>
            </p:cNvSpPr>
            <p:nvPr/>
          </p:nvSpPr>
          <p:spPr bwMode="auto">
            <a:xfrm>
              <a:off x="2608" y="663"/>
              <a:ext cx="48" cy="564"/>
            </a:xfrm>
            <a:prstGeom prst="flowChartAlternateProcess">
              <a:avLst/>
            </a:prstGeom>
            <a:solidFill>
              <a:srgbClr val="33CCFF"/>
            </a:solidFill>
            <a:ln w="9525">
              <a:solidFill>
                <a:srgbClr val="00CCFF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965" name="AutoShape 7"/>
            <p:cNvSpPr>
              <a:spLocks noChangeArrowheads="1"/>
            </p:cNvSpPr>
            <p:nvPr/>
          </p:nvSpPr>
          <p:spPr bwMode="auto">
            <a:xfrm>
              <a:off x="2699" y="663"/>
              <a:ext cx="48" cy="564"/>
            </a:xfrm>
            <a:prstGeom prst="flowChartAlternateProcess">
              <a:avLst/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 w="9525">
              <a:solidFill>
                <a:srgbClr val="FFCC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966" name="Line 8"/>
            <p:cNvSpPr>
              <a:spLocks noChangeShapeType="1"/>
            </p:cNvSpPr>
            <p:nvPr/>
          </p:nvSpPr>
          <p:spPr bwMode="auto">
            <a:xfrm>
              <a:off x="2604" y="79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967" name="Line 9"/>
            <p:cNvSpPr>
              <a:spLocks noChangeShapeType="1"/>
            </p:cNvSpPr>
            <p:nvPr/>
          </p:nvSpPr>
          <p:spPr bwMode="auto">
            <a:xfrm>
              <a:off x="2691" y="79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968" name="Rectangle 10"/>
            <p:cNvSpPr>
              <a:spLocks noChangeArrowheads="1"/>
            </p:cNvSpPr>
            <p:nvPr/>
          </p:nvSpPr>
          <p:spPr bwMode="auto">
            <a:xfrm>
              <a:off x="2347" y="662"/>
              <a:ext cx="60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125" b="1">
                  <a:latin typeface="Times New Roman" panose="02020603050405020304" pitchFamily="18" charset="0"/>
                </a:rPr>
                <a:t>Y     y</a:t>
              </a:r>
              <a:endParaRPr lang="en-US" altLang="zh-CN" sz="1125" b="1">
                <a:latin typeface="Times New Roman" panose="02020603050405020304" pitchFamily="18" charset="0"/>
              </a:endParaRPr>
            </a:p>
          </p:txBody>
        </p:sp>
        <p:sp>
          <p:nvSpPr>
            <p:cNvPr id="40969" name="AutoShape 11"/>
            <p:cNvSpPr>
              <a:spLocks noChangeArrowheads="1"/>
            </p:cNvSpPr>
            <p:nvPr/>
          </p:nvSpPr>
          <p:spPr bwMode="auto">
            <a:xfrm>
              <a:off x="2971" y="890"/>
              <a:ext cx="48" cy="338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rgbClr val="A3D7FB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970" name="AutoShape 12"/>
            <p:cNvSpPr>
              <a:spLocks noChangeArrowheads="1"/>
            </p:cNvSpPr>
            <p:nvPr/>
          </p:nvSpPr>
          <p:spPr bwMode="auto">
            <a:xfrm>
              <a:off x="3070" y="899"/>
              <a:ext cx="48" cy="338"/>
            </a:xfrm>
            <a:prstGeom prst="flowChartAlternateProcess">
              <a:avLst/>
            </a:prstGeom>
            <a:solidFill>
              <a:srgbClr val="808000"/>
            </a:solidFill>
            <a:ln w="9525">
              <a:solidFill>
                <a:srgbClr val="FFCC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971" name="Line 13"/>
            <p:cNvSpPr>
              <a:spLocks noChangeShapeType="1"/>
            </p:cNvSpPr>
            <p:nvPr/>
          </p:nvSpPr>
          <p:spPr bwMode="auto">
            <a:xfrm>
              <a:off x="2971" y="1026"/>
              <a:ext cx="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972" name="Line 14"/>
            <p:cNvSpPr>
              <a:spLocks noChangeShapeType="1"/>
            </p:cNvSpPr>
            <p:nvPr/>
          </p:nvSpPr>
          <p:spPr bwMode="auto">
            <a:xfrm>
              <a:off x="3070" y="1026"/>
              <a:ext cx="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973" name="Rectangle 15"/>
            <p:cNvSpPr>
              <a:spLocks noChangeArrowheads="1"/>
            </p:cNvSpPr>
            <p:nvPr/>
          </p:nvSpPr>
          <p:spPr bwMode="auto">
            <a:xfrm>
              <a:off x="2716" y="890"/>
              <a:ext cx="59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125" b="1">
                  <a:latin typeface="Times New Roman" panose="02020603050405020304" pitchFamily="18" charset="0"/>
                </a:rPr>
                <a:t>R     r</a:t>
              </a:r>
              <a:endParaRPr lang="en-US" altLang="zh-CN" sz="1125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579519" y="2631878"/>
            <a:ext cx="8724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亲本型</a:t>
            </a:r>
            <a:endParaRPr lang="zh-CN" altLang="en-US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57438" y="2631878"/>
            <a:ext cx="8724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重组型</a:t>
            </a:r>
            <a:endParaRPr lang="zh-CN" altLang="en-US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26" name="Group 18"/>
          <p:cNvGrpSpPr/>
          <p:nvPr/>
        </p:nvGrpSpPr>
        <p:grpSpPr bwMode="auto">
          <a:xfrm>
            <a:off x="2471261" y="2254091"/>
            <a:ext cx="1954530" cy="1865948"/>
            <a:chOff x="1066" y="1207"/>
            <a:chExt cx="1587" cy="1588"/>
          </a:xfrm>
        </p:grpSpPr>
        <p:grpSp>
          <p:nvGrpSpPr>
            <p:cNvPr id="40977" name="Group 19"/>
            <p:cNvGrpSpPr/>
            <p:nvPr/>
          </p:nvGrpSpPr>
          <p:grpSpPr bwMode="auto">
            <a:xfrm>
              <a:off x="1066" y="2160"/>
              <a:ext cx="635" cy="635"/>
              <a:chOff x="1247" y="2160"/>
              <a:chExt cx="635" cy="635"/>
            </a:xfrm>
          </p:grpSpPr>
          <p:sp>
            <p:nvSpPr>
              <p:cNvPr id="40978" name="Oval 20"/>
              <p:cNvSpPr>
                <a:spLocks noChangeArrowheads="1"/>
              </p:cNvSpPr>
              <p:nvPr/>
            </p:nvSpPr>
            <p:spPr bwMode="auto">
              <a:xfrm>
                <a:off x="1247" y="2160"/>
                <a:ext cx="635" cy="6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015"/>
              </a:p>
            </p:txBody>
          </p:sp>
          <p:sp>
            <p:nvSpPr>
              <p:cNvPr id="40979" name="Line 21"/>
              <p:cNvSpPr>
                <a:spLocks noChangeShapeType="1"/>
              </p:cNvSpPr>
              <p:nvPr/>
            </p:nvSpPr>
            <p:spPr bwMode="auto">
              <a:xfrm>
                <a:off x="1474" y="2287"/>
                <a:ext cx="0" cy="363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0" name="Line 22"/>
              <p:cNvSpPr>
                <a:spLocks noChangeShapeType="1"/>
              </p:cNvSpPr>
              <p:nvPr/>
            </p:nvSpPr>
            <p:spPr bwMode="auto">
              <a:xfrm>
                <a:off x="1447" y="2432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1" name="Text Box 23"/>
              <p:cNvSpPr txBox="1">
                <a:spLocks noChangeArrowheads="1"/>
              </p:cNvSpPr>
              <p:nvPr/>
            </p:nvSpPr>
            <p:spPr bwMode="auto">
              <a:xfrm>
                <a:off x="1247" y="2314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1125" b="1"/>
                  <a:t>Y</a:t>
                </a:r>
                <a:endParaRPr lang="en-US" altLang="zh-CN" sz="1125" b="1"/>
              </a:p>
            </p:txBody>
          </p:sp>
          <p:sp>
            <p:nvSpPr>
              <p:cNvPr id="40982" name="Line 24"/>
              <p:cNvSpPr>
                <a:spLocks noChangeShapeType="1"/>
              </p:cNvSpPr>
              <p:nvPr/>
            </p:nvSpPr>
            <p:spPr bwMode="auto">
              <a:xfrm>
                <a:off x="1610" y="2414"/>
                <a:ext cx="0" cy="227"/>
              </a:xfrm>
              <a:prstGeom prst="line">
                <a:avLst/>
              </a:prstGeom>
              <a:noFill/>
              <a:ln w="76200">
                <a:solidFill>
                  <a:srgbClr val="8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3" name="Line 25"/>
              <p:cNvSpPr>
                <a:spLocks noChangeShapeType="1"/>
              </p:cNvSpPr>
              <p:nvPr/>
            </p:nvSpPr>
            <p:spPr bwMode="auto">
              <a:xfrm>
                <a:off x="1565" y="2523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4" name="Text Box 26"/>
              <p:cNvSpPr txBox="1">
                <a:spLocks noChangeArrowheads="1"/>
              </p:cNvSpPr>
              <p:nvPr/>
            </p:nvSpPr>
            <p:spPr bwMode="auto">
              <a:xfrm>
                <a:off x="1609" y="2405"/>
                <a:ext cx="26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R</a:t>
                </a:r>
                <a:endParaRPr lang="en-US" altLang="zh-CN" sz="1125" b="1"/>
              </a:p>
            </p:txBody>
          </p:sp>
        </p:grpSp>
        <p:grpSp>
          <p:nvGrpSpPr>
            <p:cNvPr id="40985" name="Group 27"/>
            <p:cNvGrpSpPr/>
            <p:nvPr/>
          </p:nvGrpSpPr>
          <p:grpSpPr bwMode="auto">
            <a:xfrm>
              <a:off x="2018" y="2160"/>
              <a:ext cx="635" cy="635"/>
              <a:chOff x="1247" y="2931"/>
              <a:chExt cx="635" cy="635"/>
            </a:xfrm>
          </p:grpSpPr>
          <p:sp>
            <p:nvSpPr>
              <p:cNvPr id="40986" name="Oval 28"/>
              <p:cNvSpPr>
                <a:spLocks noChangeArrowheads="1"/>
              </p:cNvSpPr>
              <p:nvPr/>
            </p:nvSpPr>
            <p:spPr bwMode="auto">
              <a:xfrm>
                <a:off x="1247" y="2931"/>
                <a:ext cx="635" cy="6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015"/>
              </a:p>
            </p:txBody>
          </p:sp>
          <p:sp>
            <p:nvSpPr>
              <p:cNvPr id="40987" name="Line 29"/>
              <p:cNvSpPr>
                <a:spLocks noChangeShapeType="1"/>
              </p:cNvSpPr>
              <p:nvPr/>
            </p:nvSpPr>
            <p:spPr bwMode="auto">
              <a:xfrm>
                <a:off x="1492" y="3067"/>
                <a:ext cx="0" cy="363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8" name="Line 30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89" name="Text Box 31"/>
              <p:cNvSpPr txBox="1">
                <a:spLocks noChangeArrowheads="1"/>
              </p:cNvSpPr>
              <p:nvPr/>
            </p:nvSpPr>
            <p:spPr bwMode="auto">
              <a:xfrm>
                <a:off x="1277" y="3055"/>
                <a:ext cx="243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y</a:t>
                </a:r>
                <a:endParaRPr lang="en-US" altLang="zh-CN" sz="1125" b="1"/>
              </a:p>
            </p:txBody>
          </p:sp>
          <p:sp>
            <p:nvSpPr>
              <p:cNvPr id="40990" name="Line 32"/>
              <p:cNvSpPr>
                <a:spLocks noChangeShapeType="1"/>
              </p:cNvSpPr>
              <p:nvPr/>
            </p:nvSpPr>
            <p:spPr bwMode="auto">
              <a:xfrm>
                <a:off x="1610" y="3185"/>
                <a:ext cx="0" cy="227"/>
              </a:xfrm>
              <a:prstGeom prst="line">
                <a:avLst/>
              </a:prstGeom>
              <a:noFill/>
              <a:ln w="76200">
                <a:solidFill>
                  <a:srgbClr val="6666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91" name="Line 33"/>
              <p:cNvSpPr>
                <a:spLocks noChangeShapeType="1"/>
              </p:cNvSpPr>
              <p:nvPr/>
            </p:nvSpPr>
            <p:spPr bwMode="auto">
              <a:xfrm>
                <a:off x="1565" y="3294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0992" name="Text Box 34"/>
              <p:cNvSpPr txBox="1">
                <a:spLocks noChangeArrowheads="1"/>
              </p:cNvSpPr>
              <p:nvPr/>
            </p:nvSpPr>
            <p:spPr bwMode="auto">
              <a:xfrm>
                <a:off x="1636" y="3158"/>
                <a:ext cx="21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r</a:t>
                </a:r>
                <a:endParaRPr lang="en-US" altLang="zh-CN" sz="1125" b="1"/>
              </a:p>
            </p:txBody>
          </p:sp>
        </p:grpSp>
        <p:sp>
          <p:nvSpPr>
            <p:cNvPr id="40993" name="Text Box 35"/>
            <p:cNvSpPr txBox="1">
              <a:spLocks noChangeArrowheads="1"/>
            </p:cNvSpPr>
            <p:nvPr/>
          </p:nvSpPr>
          <p:spPr bwMode="auto">
            <a:xfrm>
              <a:off x="1909" y="1207"/>
              <a:ext cx="2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015" b="1"/>
                <a:t>Ⅰ</a:t>
              </a:r>
              <a:endParaRPr lang="en-US" altLang="zh-CN" sz="1015" b="1"/>
            </a:p>
          </p:txBody>
        </p:sp>
        <p:cxnSp>
          <p:nvCxnSpPr>
            <p:cNvPr id="40994" name="AutoShape 36"/>
            <p:cNvCxnSpPr>
              <a:cxnSpLocks noChangeShapeType="1"/>
              <a:stCxn id="40978" idx="0"/>
              <a:endCxn id="40986" idx="0"/>
            </p:cNvCxnSpPr>
            <p:nvPr/>
          </p:nvCxnSpPr>
          <p:spPr bwMode="auto">
            <a:xfrm rot="5400000" flipV="1">
              <a:off x="1856" y="1682"/>
              <a:ext cx="1" cy="952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5" name="AutoShape 37"/>
            <p:cNvCxnSpPr>
              <a:cxnSpLocks noChangeShapeType="1"/>
              <a:stCxn id="40963" idx="2"/>
              <a:endCxn id="40986" idx="0"/>
            </p:cNvCxnSpPr>
            <p:nvPr/>
          </p:nvCxnSpPr>
          <p:spPr bwMode="auto">
            <a:xfrm rot="10800000" flipV="1">
              <a:off x="1837" y="1478"/>
              <a:ext cx="499" cy="54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46" name="Group 38"/>
          <p:cNvGrpSpPr/>
          <p:nvPr/>
        </p:nvGrpSpPr>
        <p:grpSpPr bwMode="auto">
          <a:xfrm>
            <a:off x="4535329" y="2170271"/>
            <a:ext cx="1958816" cy="1865471"/>
            <a:chOff x="2971" y="1207"/>
            <a:chExt cx="1605" cy="1588"/>
          </a:xfrm>
        </p:grpSpPr>
        <p:grpSp>
          <p:nvGrpSpPr>
            <p:cNvPr id="40997" name="Group 39"/>
            <p:cNvGrpSpPr/>
            <p:nvPr/>
          </p:nvGrpSpPr>
          <p:grpSpPr bwMode="auto">
            <a:xfrm>
              <a:off x="3932" y="2160"/>
              <a:ext cx="644" cy="635"/>
              <a:chOff x="3733" y="2931"/>
              <a:chExt cx="644" cy="635"/>
            </a:xfrm>
          </p:grpSpPr>
          <p:sp>
            <p:nvSpPr>
              <p:cNvPr id="40998" name="Oval 40"/>
              <p:cNvSpPr>
                <a:spLocks noChangeArrowheads="1"/>
              </p:cNvSpPr>
              <p:nvPr/>
            </p:nvSpPr>
            <p:spPr bwMode="auto">
              <a:xfrm>
                <a:off x="3733" y="2931"/>
                <a:ext cx="635" cy="6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015"/>
              </a:p>
            </p:txBody>
          </p:sp>
          <p:sp>
            <p:nvSpPr>
              <p:cNvPr id="40999" name="Line 41"/>
              <p:cNvSpPr>
                <a:spLocks noChangeShapeType="1"/>
              </p:cNvSpPr>
              <p:nvPr/>
            </p:nvSpPr>
            <p:spPr bwMode="auto">
              <a:xfrm>
                <a:off x="3987" y="3067"/>
                <a:ext cx="0" cy="363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00" name="Line 42"/>
              <p:cNvSpPr>
                <a:spLocks noChangeShapeType="1"/>
              </p:cNvSpPr>
              <p:nvPr/>
            </p:nvSpPr>
            <p:spPr bwMode="auto">
              <a:xfrm>
                <a:off x="3969" y="3222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01" name="Text Box 43"/>
              <p:cNvSpPr txBox="1">
                <a:spLocks noChangeArrowheads="1"/>
              </p:cNvSpPr>
              <p:nvPr/>
            </p:nvSpPr>
            <p:spPr bwMode="auto">
              <a:xfrm>
                <a:off x="3763" y="3064"/>
                <a:ext cx="243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y</a:t>
                </a:r>
                <a:endParaRPr lang="en-US" altLang="zh-CN" sz="1125" b="1"/>
              </a:p>
            </p:txBody>
          </p:sp>
          <p:sp>
            <p:nvSpPr>
              <p:cNvPr id="41002" name="Line 44"/>
              <p:cNvSpPr>
                <a:spLocks noChangeShapeType="1"/>
              </p:cNvSpPr>
              <p:nvPr/>
            </p:nvSpPr>
            <p:spPr bwMode="auto">
              <a:xfrm>
                <a:off x="4105" y="3203"/>
                <a:ext cx="0" cy="227"/>
              </a:xfrm>
              <a:prstGeom prst="line">
                <a:avLst/>
              </a:prstGeom>
              <a:noFill/>
              <a:ln w="76200">
                <a:solidFill>
                  <a:srgbClr val="8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03" name="Line 45"/>
              <p:cNvSpPr>
                <a:spLocks noChangeShapeType="1"/>
              </p:cNvSpPr>
              <p:nvPr/>
            </p:nvSpPr>
            <p:spPr bwMode="auto">
              <a:xfrm>
                <a:off x="4051" y="3303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04" name="Text Box 46"/>
              <p:cNvSpPr txBox="1">
                <a:spLocks noChangeArrowheads="1"/>
              </p:cNvSpPr>
              <p:nvPr/>
            </p:nvSpPr>
            <p:spPr bwMode="auto">
              <a:xfrm>
                <a:off x="4108" y="3162"/>
                <a:ext cx="26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R</a:t>
                </a:r>
                <a:endParaRPr lang="en-US" altLang="zh-CN" sz="1125" b="1"/>
              </a:p>
            </p:txBody>
          </p:sp>
        </p:grpSp>
        <p:grpSp>
          <p:nvGrpSpPr>
            <p:cNvPr id="41005" name="Group 47"/>
            <p:cNvGrpSpPr/>
            <p:nvPr/>
          </p:nvGrpSpPr>
          <p:grpSpPr bwMode="auto">
            <a:xfrm>
              <a:off x="2971" y="2160"/>
              <a:ext cx="635" cy="635"/>
              <a:chOff x="3733" y="2160"/>
              <a:chExt cx="635" cy="635"/>
            </a:xfrm>
          </p:grpSpPr>
          <p:sp>
            <p:nvSpPr>
              <p:cNvPr id="41006" name="Oval 48"/>
              <p:cNvSpPr>
                <a:spLocks noChangeArrowheads="1"/>
              </p:cNvSpPr>
              <p:nvPr/>
            </p:nvSpPr>
            <p:spPr bwMode="auto">
              <a:xfrm>
                <a:off x="3733" y="2160"/>
                <a:ext cx="635" cy="6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015"/>
              </a:p>
            </p:txBody>
          </p:sp>
          <p:sp>
            <p:nvSpPr>
              <p:cNvPr id="41007" name="Line 49"/>
              <p:cNvSpPr>
                <a:spLocks noChangeShapeType="1"/>
              </p:cNvSpPr>
              <p:nvPr/>
            </p:nvSpPr>
            <p:spPr bwMode="auto">
              <a:xfrm>
                <a:off x="3960" y="2296"/>
                <a:ext cx="0" cy="363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08" name="Text Box 50"/>
              <p:cNvSpPr txBox="1">
                <a:spLocks noChangeArrowheads="1"/>
              </p:cNvSpPr>
              <p:nvPr/>
            </p:nvSpPr>
            <p:spPr bwMode="auto">
              <a:xfrm>
                <a:off x="3742" y="2332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1125" b="1"/>
                  <a:t>Y</a:t>
                </a:r>
                <a:endParaRPr lang="en-US" altLang="zh-CN" sz="1125" b="1"/>
              </a:p>
            </p:txBody>
          </p:sp>
          <p:sp>
            <p:nvSpPr>
              <p:cNvPr id="41009" name="Line 51"/>
              <p:cNvSpPr>
                <a:spLocks noChangeShapeType="1"/>
              </p:cNvSpPr>
              <p:nvPr/>
            </p:nvSpPr>
            <p:spPr bwMode="auto">
              <a:xfrm>
                <a:off x="3942" y="2432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10" name="Line 52"/>
              <p:cNvSpPr>
                <a:spLocks noChangeShapeType="1"/>
              </p:cNvSpPr>
              <p:nvPr/>
            </p:nvSpPr>
            <p:spPr bwMode="auto">
              <a:xfrm>
                <a:off x="4096" y="2414"/>
                <a:ext cx="0" cy="227"/>
              </a:xfrm>
              <a:prstGeom prst="line">
                <a:avLst/>
              </a:prstGeom>
              <a:noFill/>
              <a:ln w="76200">
                <a:solidFill>
                  <a:srgbClr val="6666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11" name="Line 53"/>
              <p:cNvSpPr>
                <a:spLocks noChangeShapeType="1"/>
              </p:cNvSpPr>
              <p:nvPr/>
            </p:nvSpPr>
            <p:spPr bwMode="auto">
              <a:xfrm>
                <a:off x="4042" y="2532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1012" name="Text Box 54"/>
              <p:cNvSpPr txBox="1">
                <a:spLocks noChangeArrowheads="1"/>
              </p:cNvSpPr>
              <p:nvPr/>
            </p:nvSpPr>
            <p:spPr bwMode="auto">
              <a:xfrm>
                <a:off x="4089" y="2396"/>
                <a:ext cx="21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1125" b="1"/>
                  <a:t>r</a:t>
                </a:r>
                <a:endParaRPr lang="en-US" altLang="zh-CN" sz="1125" b="1"/>
              </a:p>
            </p:txBody>
          </p:sp>
        </p:grpSp>
        <p:sp>
          <p:nvSpPr>
            <p:cNvPr id="41013" name="Text Box 55"/>
            <p:cNvSpPr txBox="1">
              <a:spLocks noChangeArrowheads="1"/>
            </p:cNvSpPr>
            <p:nvPr/>
          </p:nvSpPr>
          <p:spPr bwMode="auto">
            <a:xfrm>
              <a:off x="3452" y="1207"/>
              <a:ext cx="2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015" b="1"/>
                <a:t>Ⅱ</a:t>
              </a:r>
              <a:endParaRPr lang="en-US" altLang="zh-CN" sz="1015" b="1"/>
            </a:p>
          </p:txBody>
        </p:sp>
        <p:cxnSp>
          <p:nvCxnSpPr>
            <p:cNvPr id="41014" name="AutoShape 56"/>
            <p:cNvCxnSpPr>
              <a:cxnSpLocks noChangeShapeType="1"/>
              <a:stCxn id="41006" idx="0"/>
              <a:endCxn id="40998" idx="0"/>
            </p:cNvCxnSpPr>
            <p:nvPr/>
          </p:nvCxnSpPr>
          <p:spPr bwMode="auto">
            <a:xfrm rot="5400000" flipV="1">
              <a:off x="3769" y="1680"/>
              <a:ext cx="1" cy="961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5" name="AutoShape 57"/>
            <p:cNvCxnSpPr>
              <a:cxnSpLocks noChangeShapeType="1"/>
              <a:stCxn id="40963" idx="6"/>
              <a:endCxn id="40998" idx="0"/>
            </p:cNvCxnSpPr>
            <p:nvPr/>
          </p:nvCxnSpPr>
          <p:spPr bwMode="auto">
            <a:xfrm>
              <a:off x="3331" y="1478"/>
              <a:ext cx="456" cy="50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29306" y="84817"/>
            <a:ext cx="4485992" cy="507371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伴性遗传</a:t>
            </a:r>
            <a:endParaRPr lang="zh-CN" altLang="en-US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92737"/>
            <a:ext cx="7886700" cy="3674009"/>
          </a:xfrm>
        </p:spPr>
        <p:txBody>
          <a:bodyPr>
            <a:normAutofit fontScale="25000"/>
          </a:bodyPr>
          <a:lstStyle/>
          <a:p>
            <a:pPr indent="0" latinLnBrk="0">
              <a:lnSpc>
                <a:spcPts val="4160"/>
              </a:lnSpc>
              <a:spcBef>
                <a:spcPts val="0"/>
              </a:spcBef>
            </a:pPr>
            <a:r>
              <a:rPr lang="zh-CN" altLang="en-US" sz="9600" dirty="0">
                <a:solidFill>
                  <a:srgbClr val="0070C0"/>
                </a:solidFill>
                <a:cs typeface="黑体" panose="02010609060101010101" pitchFamily="49" charset="-122"/>
              </a:rPr>
              <a:t>内容分析：</a:t>
            </a:r>
            <a:endParaRPr lang="en-US" altLang="zh-CN" sz="96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marL="0" indent="0" latinLnBrk="0">
              <a:lnSpc>
                <a:spcPts val="4160"/>
              </a:lnSpc>
              <a:spcBef>
                <a:spcPts val="0"/>
              </a:spcBef>
              <a:buNone/>
            </a:pP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伴性遗传与基因在染色体上、减数分裂、孟德尔遗传定律等知识之间的关系。</a:t>
            </a:r>
            <a:endParaRPr lang="en-US" altLang="zh-CN" sz="9600" dirty="0">
              <a:cs typeface="黑体" panose="02010609060101010101" pitchFamily="49" charset="-122"/>
            </a:endParaRPr>
          </a:p>
          <a:p>
            <a:pPr marL="0" indent="0" latinLnBrk="0">
              <a:lnSpc>
                <a:spcPts val="4160"/>
              </a:lnSpc>
              <a:spcBef>
                <a:spcPts val="0"/>
              </a:spcBef>
              <a:buNone/>
            </a:pP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伴性遗传不仅是一种遗传现象，更是一种遗传规律</a:t>
            </a:r>
            <a:endParaRPr lang="en-US" altLang="zh-CN" sz="9600" dirty="0">
              <a:cs typeface="黑体" panose="02010609060101010101" pitchFamily="49" charset="-122"/>
            </a:endParaRPr>
          </a:p>
          <a:p>
            <a:pPr indent="0" latinLnBrk="0">
              <a:lnSpc>
                <a:spcPts val="4160"/>
              </a:lnSpc>
              <a:spcBef>
                <a:spcPts val="0"/>
              </a:spcBef>
            </a:pPr>
            <a:r>
              <a:rPr lang="zh-CN" altLang="en-US" sz="9600" dirty="0">
                <a:solidFill>
                  <a:srgbClr val="0070C0"/>
                </a:solidFill>
                <a:cs typeface="黑体" panose="02010609060101010101" pitchFamily="49" charset="-122"/>
              </a:rPr>
              <a:t>价值分析：</a:t>
            </a:r>
            <a:endParaRPr lang="en-US" altLang="zh-CN" sz="96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marL="0" indent="0" latinLnBrk="0">
              <a:lnSpc>
                <a:spcPts val="4160"/>
              </a:lnSpc>
              <a:spcBef>
                <a:spcPts val="0"/>
              </a:spcBef>
              <a:buNone/>
            </a:pP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科学思维：透过伴性遗传现象把握伴性遗传的本质</a:t>
            </a:r>
            <a:endParaRPr lang="en-US" altLang="zh-CN" sz="9600" dirty="0">
              <a:cs typeface="黑体" panose="02010609060101010101" pitchFamily="49" charset="-122"/>
            </a:endParaRPr>
          </a:p>
          <a:p>
            <a:pPr marL="0" indent="0" latinLnBrk="0">
              <a:lnSpc>
                <a:spcPts val="4160"/>
              </a:lnSpc>
              <a:spcBef>
                <a:spcPts val="0"/>
              </a:spcBef>
              <a:buNone/>
            </a:pP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科学探究：研究人类遗传病的方法</a:t>
            </a: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家系分析</a:t>
            </a:r>
            <a:endParaRPr lang="en-US" altLang="zh-CN" sz="9600" dirty="0">
              <a:cs typeface="黑体" panose="02010609060101010101" pitchFamily="49" charset="-122"/>
            </a:endParaRPr>
          </a:p>
          <a:p>
            <a:pPr marL="0" indent="0" latinLnBrk="0">
              <a:lnSpc>
                <a:spcPts val="4160"/>
              </a:lnSpc>
              <a:spcBef>
                <a:spcPts val="0"/>
              </a:spcBef>
              <a:buNone/>
            </a:pPr>
            <a:r>
              <a:rPr lang="en-US" altLang="zh-CN" sz="9600" dirty="0">
                <a:cs typeface="黑体" panose="02010609060101010101" pitchFamily="49" charset="-122"/>
              </a:rPr>
              <a:t>——</a:t>
            </a:r>
            <a:r>
              <a:rPr lang="zh-CN" altLang="en-US" sz="9600" dirty="0">
                <a:cs typeface="黑体" panose="02010609060101010101" pitchFamily="49" charset="-122"/>
              </a:rPr>
              <a:t>社会责任：运用伴性遗传规律指导生活生产实践</a:t>
            </a:r>
            <a:endParaRPr lang="zh-CN" altLang="en-US" sz="9600" dirty="0"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反思问题：</a:t>
            </a:r>
            <a:endParaRPr lang="en-US" altLang="zh-CN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cs typeface="黑体" panose="02010609060101010101" pitchFamily="49" charset="-122"/>
              </a:rPr>
              <a:t>遗传学家是如何追踪人类的遗传性状在数代中的传递情况的？</a:t>
            </a:r>
            <a:endParaRPr lang="en-US" altLang="zh-CN" dirty="0" smtClean="0"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cs typeface="黑体" panose="02010609060101010101" pitchFamily="49" charset="-122"/>
              </a:rPr>
              <a:t>为什么</a:t>
            </a:r>
            <a:r>
              <a:rPr lang="en-US" altLang="zh-CN" dirty="0" smtClean="0">
                <a:cs typeface="黑体" panose="02010609060101010101" pitchFamily="49" charset="-122"/>
              </a:rPr>
              <a:t>X</a:t>
            </a:r>
            <a:r>
              <a:rPr lang="zh-CN" altLang="en-US" dirty="0" smtClean="0">
                <a:cs typeface="黑体" panose="02010609060101010101" pitchFamily="49" charset="-122"/>
              </a:rPr>
              <a:t>连锁显性遗传病和</a:t>
            </a:r>
            <a:r>
              <a:rPr lang="en-US" altLang="zh-CN" dirty="0" smtClean="0">
                <a:cs typeface="黑体" panose="02010609060101010101" pitchFamily="49" charset="-122"/>
              </a:rPr>
              <a:t>X</a:t>
            </a:r>
            <a:r>
              <a:rPr lang="zh-CN" altLang="en-US" dirty="0" smtClean="0">
                <a:cs typeface="黑体" panose="02010609060101010101" pitchFamily="49" charset="-122"/>
              </a:rPr>
              <a:t>连锁隐性遗传病均表现为交叉遗传？</a:t>
            </a:r>
            <a:endParaRPr lang="en-US" altLang="zh-CN" dirty="0"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38395" y="1445260"/>
            <a:ext cx="289052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遗传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的细胞学基础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>
            <a:stCxn id="7" idx="2"/>
          </p:cNvCxnSpPr>
          <p:nvPr/>
        </p:nvCxnSpPr>
        <p:spPr bwMode="auto">
          <a:xfrm>
            <a:off x="6383338" y="1813816"/>
            <a:ext cx="0" cy="282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5012055" y="2089547"/>
            <a:ext cx="26746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 bwMode="auto">
          <a:xfrm>
            <a:off x="5012055" y="2089547"/>
            <a:ext cx="0" cy="331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4615486" y="2421017"/>
            <a:ext cx="736600" cy="1548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减数分裂与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受精作用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6383655" y="2089547"/>
            <a:ext cx="0" cy="331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5907076" y="2421017"/>
            <a:ext cx="736600" cy="1548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基因在染色体上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7686675" y="2089547"/>
            <a:ext cx="0" cy="331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416483" y="2421017"/>
            <a:ext cx="459740" cy="1548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伴性遗传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410" y="1445260"/>
            <a:ext cx="333565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遗传的基本定律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2640330" y="1813765"/>
            <a:ext cx="0" cy="282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25"/>
          <p:cNvCxnSpPr/>
          <p:nvPr/>
        </p:nvCxnSpPr>
        <p:spPr bwMode="auto">
          <a:xfrm>
            <a:off x="1691640" y="2084070"/>
            <a:ext cx="19835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 bwMode="auto">
          <a:xfrm>
            <a:off x="1710690" y="2096680"/>
            <a:ext cx="0" cy="331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文本框 28"/>
          <p:cNvSpPr txBox="1"/>
          <p:nvPr/>
        </p:nvSpPr>
        <p:spPr>
          <a:xfrm>
            <a:off x="1440486" y="2428150"/>
            <a:ext cx="459740" cy="1548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分离定律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3684270" y="2096680"/>
            <a:ext cx="0" cy="331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文本框 30"/>
          <p:cNvSpPr txBox="1"/>
          <p:nvPr/>
        </p:nvSpPr>
        <p:spPr>
          <a:xfrm>
            <a:off x="3414084" y="2438638"/>
            <a:ext cx="459740" cy="1548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自由组合定律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288" name="直接箭头连接符 12287"/>
          <p:cNvCxnSpPr/>
          <p:nvPr/>
        </p:nvCxnSpPr>
        <p:spPr bwMode="auto">
          <a:xfrm flipV="1">
            <a:off x="4076065" y="1635760"/>
            <a:ext cx="839470" cy="20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293" name="肘形连接符 12292"/>
          <p:cNvCxnSpPr/>
          <p:nvPr/>
        </p:nvCxnSpPr>
        <p:spPr bwMode="auto">
          <a:xfrm>
            <a:off x="1691640" y="3987641"/>
            <a:ext cx="1983581" cy="180499"/>
          </a:xfrm>
          <a:prstGeom prst="bentConnector3">
            <a:avLst>
              <a:gd name="adj1" fmla="val 8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12298" name="直接箭头连接符 12297"/>
          <p:cNvCxnSpPr/>
          <p:nvPr/>
        </p:nvCxnSpPr>
        <p:spPr bwMode="auto">
          <a:xfrm flipV="1">
            <a:off x="3684406" y="3969544"/>
            <a:ext cx="0" cy="196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304" name="肘形连接符 12303"/>
          <p:cNvCxnSpPr/>
          <p:nvPr/>
        </p:nvCxnSpPr>
        <p:spPr bwMode="auto">
          <a:xfrm>
            <a:off x="5150168" y="4001453"/>
            <a:ext cx="946785" cy="171450"/>
          </a:xfrm>
          <a:prstGeom prst="bentConnector3">
            <a:avLst>
              <a:gd name="adj1" fmla="val -52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12309" name="直接箭头连接符 12308"/>
          <p:cNvCxnSpPr/>
          <p:nvPr/>
        </p:nvCxnSpPr>
        <p:spPr bwMode="auto">
          <a:xfrm flipV="1">
            <a:off x="6083174" y="4020740"/>
            <a:ext cx="0" cy="166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311" name="肘形连接符 12310"/>
          <p:cNvCxnSpPr/>
          <p:nvPr/>
        </p:nvCxnSpPr>
        <p:spPr bwMode="auto">
          <a:xfrm rot="16200000" flipH="1">
            <a:off x="6924911" y="3416144"/>
            <a:ext cx="185744" cy="13373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12313" name="直接箭头连接符 12312"/>
          <p:cNvCxnSpPr/>
          <p:nvPr/>
        </p:nvCxnSpPr>
        <p:spPr bwMode="auto">
          <a:xfrm flipV="1">
            <a:off x="7686675" y="3976914"/>
            <a:ext cx="0" cy="18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" name="文本框 3"/>
          <p:cNvSpPr txBox="1"/>
          <p:nvPr/>
        </p:nvSpPr>
        <p:spPr>
          <a:xfrm>
            <a:off x="4096703" y="1260793"/>
            <a:ext cx="6662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深入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13998" y="3809524"/>
            <a:ext cx="6386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19900" y="3832860"/>
            <a:ext cx="605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解释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35041" y="3809524"/>
            <a:ext cx="8105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5490" y="172085"/>
            <a:ext cx="5309235" cy="331470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《减数分裂》基本问题</a:t>
            </a:r>
            <a:endParaRPr lang="zh-CN" altLang="en-US" sz="355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445" y="503555"/>
            <a:ext cx="8881745" cy="3486150"/>
          </a:xfrm>
        </p:spPr>
        <p:txBody>
          <a:bodyPr>
            <a:noAutofit/>
          </a:bodyPr>
          <a:p>
            <a:pPr marL="0" indent="0" latinLnBrk="0">
              <a:lnSpc>
                <a:spcPts val="4240"/>
              </a:lnSpc>
              <a:spcBef>
                <a:spcPts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在迅速变化的环境中生存的生物，为什么有性生殖产生的后代具有更强的适应性？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latinLnBrk="0">
              <a:lnSpc>
                <a:spcPts val="4240"/>
              </a:lnSpc>
              <a:spcBef>
                <a:spcPts val="0"/>
              </a:spcBef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为什么同样一个精原细胞，经过有丝分裂产生的子细胞染色体数目与组成相同，而通过减数分裂产生的子细胞染色体数目减半、组成多样呢？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latinLnBrk="0">
              <a:lnSpc>
                <a:spcPts val="4240"/>
              </a:lnSpc>
              <a:spcBef>
                <a:spcPts val="0"/>
              </a:spcBef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父亲体内所有的精原细胞，染色体组成并无差别；母亲体内的卵原细胞也是如此。可是为什么“一母生九子，九子各不同”呢？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“减数分裂”典型问题分析：</a:t>
            </a:r>
            <a:endParaRPr lang="zh-CN" altLang="en-US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2780" y="592338"/>
            <a:ext cx="3683063" cy="32563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4500"/>
              </a:lnSpc>
            </a:pPr>
            <a:r>
              <a:rPr lang="zh-CN" altLang="en-US" sz="8400" dirty="0">
                <a:solidFill>
                  <a:srgbClr val="0070C0"/>
                </a:solidFill>
                <a:cs typeface="黑体" panose="02010609060101010101" pitchFamily="49" charset="-122"/>
              </a:rPr>
              <a:t>子问题：</a:t>
            </a:r>
            <a:endParaRPr lang="en-US" altLang="zh-CN" sz="84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8400" dirty="0">
                <a:cs typeface="黑体" panose="02010609060101010101" pitchFamily="49" charset="-122"/>
              </a:rPr>
              <a:t> 1.</a:t>
            </a:r>
            <a:r>
              <a:rPr lang="zh-CN" altLang="en-US" sz="8400" dirty="0">
                <a:cs typeface="黑体" panose="02010609060101010101" pitchFamily="49" charset="-122"/>
              </a:rPr>
              <a:t>为什么同样一个精原细胞，经过有丝分裂产生的子细胞染色体组成与数目相同，而通过减数分裂产生的子细胞染色体数目减半？</a:t>
            </a: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CN" sz="8400" dirty="0">
                <a:cs typeface="黑体" panose="02010609060101010101" pitchFamily="49" charset="-122"/>
              </a:rPr>
              <a:t> </a:t>
            </a: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84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endParaRPr lang="en-US" altLang="zh-CN" sz="8400" dirty="0">
              <a:cs typeface="黑体" panose="02010609060101010101" pitchFamily="49" charset="-122"/>
            </a:endParaRPr>
          </a:p>
          <a:p>
            <a:endParaRPr lang="zh-CN" altLang="en-US" sz="8400" dirty="0">
              <a:cs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7588" y="1115378"/>
            <a:ext cx="3679984" cy="35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zh-CN" dirty="0">
                <a:solidFill>
                  <a:srgbClr val="0070C0"/>
                </a:solidFill>
                <a:cs typeface="黑体" panose="02010609060101010101" pitchFamily="49" charset="-122"/>
              </a:rPr>
              <a:t>由果推因</a:t>
            </a:r>
            <a:r>
              <a:rPr lang="en-US" altLang="zh-CN" dirty="0">
                <a:solidFill>
                  <a:srgbClr val="0070C0"/>
                </a:solidFill>
                <a:cs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把握</a:t>
            </a:r>
            <a:r>
              <a:rPr lang="zh-CN" altLang="zh-CN" dirty="0">
                <a:solidFill>
                  <a:srgbClr val="0070C0"/>
                </a:solidFill>
                <a:cs typeface="黑体" panose="02010609060101010101" pitchFamily="49" charset="-122"/>
              </a:rPr>
              <a:t>整体</a:t>
            </a:r>
            <a:endParaRPr lang="zh-CN" altLang="zh-CN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027271"/>
            <a:ext cx="3763804" cy="368808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solidFill>
                  <a:srgbClr val="0070C0"/>
                </a:solidFill>
                <a:cs typeface="黑体" panose="02010609060101010101" pitchFamily="49" charset="-122"/>
              </a:rPr>
              <a:t>有丝分裂：</a:t>
            </a:r>
            <a:endParaRPr lang="zh-CN" altLang="en-US" sz="21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cs typeface="黑体" panose="02010609060101010101" pitchFamily="49" charset="-122"/>
              </a:rPr>
              <a:t>有丝分裂过程中染色体复制</a:t>
            </a:r>
            <a:r>
              <a:rPr lang="en-US" altLang="zh-CN" sz="2100" dirty="0">
                <a:solidFill>
                  <a:srgbClr val="FF0000"/>
                </a:solidFill>
                <a:cs typeface="黑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次</a:t>
            </a:r>
            <a:r>
              <a:rPr lang="zh-CN" altLang="en-US" sz="2100" dirty="0">
                <a:cs typeface="黑体" panose="02010609060101010101" pitchFamily="49" charset="-122"/>
              </a:rPr>
              <a:t>，细胞分裂</a:t>
            </a:r>
            <a:r>
              <a:rPr lang="en-US" altLang="zh-CN" sz="2100" dirty="0">
                <a:solidFill>
                  <a:srgbClr val="FF0000"/>
                </a:solidFill>
                <a:cs typeface="黑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次</a:t>
            </a:r>
            <a:r>
              <a:rPr lang="zh-CN" altLang="en-US" sz="2100" dirty="0">
                <a:cs typeface="黑体" panose="02010609060101010101" pitchFamily="49" charset="-122"/>
              </a:rPr>
              <a:t>，</a:t>
            </a:r>
            <a:endParaRPr lang="en-US" altLang="zh-CN" sz="2100" dirty="0"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cs typeface="黑体" panose="02010609060101010101" pitchFamily="49" charset="-122"/>
              </a:rPr>
              <a:t>产生的子细胞染色体数与亲代细胞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相同</a:t>
            </a:r>
            <a:r>
              <a:rPr lang="zh-CN" altLang="en-US" sz="2100" dirty="0">
                <a:cs typeface="黑体" panose="02010609060101010101" pitchFamily="49" charset="-122"/>
              </a:rPr>
              <a:t>。</a:t>
            </a:r>
            <a:endParaRPr lang="zh-CN" altLang="en-US" sz="2100" dirty="0"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solidFill>
                  <a:srgbClr val="0070C0"/>
                </a:solidFill>
                <a:cs typeface="黑体" panose="02010609060101010101" pitchFamily="49" charset="-122"/>
              </a:rPr>
              <a:t>减数分裂：</a:t>
            </a:r>
            <a:endParaRPr lang="zh-CN" altLang="en-US" sz="21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cs typeface="黑体" panose="02010609060101010101" pitchFamily="49" charset="-122"/>
              </a:rPr>
              <a:t>减数分裂过程中染色体复制</a:t>
            </a:r>
            <a:r>
              <a:rPr lang="en-US" altLang="zh-CN" sz="2100" dirty="0">
                <a:solidFill>
                  <a:srgbClr val="FF0000"/>
                </a:solidFill>
                <a:cs typeface="黑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次</a:t>
            </a:r>
            <a:r>
              <a:rPr lang="zh-CN" altLang="en-US" sz="2100" dirty="0">
                <a:cs typeface="黑体" panose="02010609060101010101" pitchFamily="49" charset="-122"/>
              </a:rPr>
              <a:t>，细胞分裂</a:t>
            </a:r>
            <a:r>
              <a:rPr lang="en-US" altLang="zh-CN" sz="2100" dirty="0">
                <a:solidFill>
                  <a:srgbClr val="FF0000"/>
                </a:solidFill>
                <a:cs typeface="黑体" panose="02010609060101010101" pitchFamily="49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次</a:t>
            </a:r>
            <a:r>
              <a:rPr lang="zh-CN" altLang="en-US" sz="2100" dirty="0">
                <a:cs typeface="黑体" panose="02010609060101010101" pitchFamily="49" charset="-122"/>
              </a:rPr>
              <a:t>，</a:t>
            </a:r>
            <a:endParaRPr lang="en-US" altLang="zh-CN" sz="2100" dirty="0"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100" dirty="0">
                <a:cs typeface="黑体" panose="02010609060101010101" pitchFamily="49" charset="-122"/>
              </a:rPr>
              <a:t>产生的子细胞染色体数是亲代细胞的</a:t>
            </a:r>
            <a:r>
              <a:rPr lang="zh-CN" altLang="en-US" sz="2100" dirty="0">
                <a:solidFill>
                  <a:srgbClr val="FF0000"/>
                </a:solidFill>
                <a:cs typeface="黑体" panose="02010609060101010101" pitchFamily="49" charset="-122"/>
              </a:rPr>
              <a:t>一半</a:t>
            </a:r>
            <a:r>
              <a:rPr lang="zh-CN" altLang="en-US" sz="2100" dirty="0">
                <a:cs typeface="黑体" panose="02010609060101010101" pitchFamily="49" charset="-122"/>
              </a:rPr>
              <a:t>。</a:t>
            </a:r>
            <a:endParaRPr lang="zh-CN" altLang="en-US" sz="2100" dirty="0">
              <a:cs typeface="黑体" panose="02010609060101010101" pitchFamily="49" charset="-122"/>
            </a:endParaRPr>
          </a:p>
          <a:p>
            <a:endParaRPr lang="zh-CN" altLang="en-US" sz="2100" dirty="0">
              <a:cs typeface="黑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856" y="1120140"/>
            <a:ext cx="3657600" cy="348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减数分裂”探究性学习 </a:t>
            </a:r>
            <a:endParaRPr lang="zh-CN" altLang="en-US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4500"/>
              </a:lnSpc>
            </a:pPr>
            <a:r>
              <a:rPr lang="zh-CN" altLang="en-US" sz="8400" dirty="0">
                <a:solidFill>
                  <a:srgbClr val="0070C0"/>
                </a:solidFill>
                <a:cs typeface="黑体" panose="02010609060101010101" pitchFamily="49" charset="-122"/>
              </a:rPr>
              <a:t>子问题</a:t>
            </a:r>
            <a:r>
              <a:rPr lang="en-US" altLang="zh-CN" sz="8400" dirty="0">
                <a:solidFill>
                  <a:srgbClr val="0070C0"/>
                </a:solidFill>
                <a:cs typeface="黑体" panose="02010609060101010101" pitchFamily="49" charset="-122"/>
              </a:rPr>
              <a:t>2</a:t>
            </a:r>
            <a:r>
              <a:rPr lang="zh-CN" altLang="en-US" sz="8400" dirty="0">
                <a:solidFill>
                  <a:srgbClr val="0070C0"/>
                </a:solidFill>
                <a:cs typeface="黑体" panose="02010609060101010101" pitchFamily="49" charset="-122"/>
              </a:rPr>
              <a:t>：</a:t>
            </a:r>
            <a:endParaRPr lang="en-US" altLang="zh-CN" sz="84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8400" dirty="0">
                <a:cs typeface="黑体" panose="02010609060101010101" pitchFamily="49" charset="-122"/>
              </a:rPr>
              <a:t>父亲体内所有的精原细胞，染色体组成并无差别；母亲体内的卵原细胞也是如此。可是为什么“一母生九子，九子各不同”呢？</a:t>
            </a:r>
            <a:endParaRPr lang="en-US" altLang="zh-CN" sz="8400" dirty="0">
              <a:cs typeface="黑体" panose="02010609060101010101" pitchFamily="49" charset="-122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CN" sz="8400" dirty="0">
                <a:cs typeface="黑体" panose="02010609060101010101" pitchFamily="49" charset="-122"/>
              </a:rPr>
              <a:t>——</a:t>
            </a:r>
            <a:r>
              <a:rPr lang="zh-CN" altLang="en-US" sz="8400" dirty="0">
                <a:cs typeface="黑体" panose="02010609060101010101" pitchFamily="49" charset="-122"/>
              </a:rPr>
              <a:t>指向减数分裂非同源染色体的自由组合、同源染色体的交叉互换和受精作用雌雄配子结合的随机性。</a:t>
            </a: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endParaRPr lang="en-US" altLang="zh-CN" sz="8400" dirty="0">
              <a:cs typeface="黑体" panose="02010609060101010101" pitchFamily="49" charset="-122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CN" sz="8400" dirty="0">
                <a:cs typeface="黑体" panose="02010609060101010101" pitchFamily="49" charset="-122"/>
              </a:rPr>
              <a:t> </a:t>
            </a:r>
            <a:endParaRPr lang="en-US" altLang="zh-CN" sz="8400" dirty="0"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8400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endParaRPr lang="en-US" altLang="zh-CN" sz="8400" dirty="0">
              <a:cs typeface="黑体" panose="02010609060101010101" pitchFamily="49" charset="-122"/>
            </a:endParaRPr>
          </a:p>
          <a:p>
            <a:endParaRPr lang="zh-CN" altLang="en-US" sz="8400" dirty="0"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525" y="235585"/>
            <a:ext cx="8465185" cy="3674110"/>
          </a:xfrm>
        </p:spPr>
        <p:txBody>
          <a:bodyPr>
            <a:noAutofit/>
          </a:bodyPr>
          <a:lstStyle/>
          <a:p>
            <a:pPr indent="0" fontAlgn="auto">
              <a:lnSpc>
                <a:spcPts val="3960"/>
              </a:lnSpc>
            </a:pPr>
            <a:r>
              <a:rPr lang="zh-CN" altLang="en-US" dirty="0">
                <a:cs typeface="黑体" panose="02010609060101010101" pitchFamily="49" charset="-122"/>
              </a:rPr>
              <a:t>尝试从减数分裂和受精作用两个环节，说明有性生殖产生的后代具有遗传多样性和稳定性的原因。</a:t>
            </a:r>
            <a:endParaRPr lang="en-US" altLang="zh-CN" dirty="0">
              <a:cs typeface="黑体" panose="02010609060101010101" pitchFamily="49" charset="-122"/>
            </a:endParaRPr>
          </a:p>
          <a:p>
            <a:pPr indent="0" fontAlgn="auto">
              <a:lnSpc>
                <a:spcPts val="3960"/>
              </a:lnSpc>
            </a:pPr>
            <a:r>
              <a:rPr lang="zh-CN" altLang="en-US" dirty="0">
                <a:solidFill>
                  <a:srgbClr val="0070C0"/>
                </a:solidFill>
                <a:cs typeface="黑体" panose="02010609060101010101" pitchFamily="49" charset="-122"/>
              </a:rPr>
              <a:t>遗传的稳定性：</a:t>
            </a:r>
            <a:endParaRPr lang="en-US" altLang="zh-CN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r>
              <a:rPr lang="en-US" altLang="zh-CN" dirty="0">
                <a:cs typeface="黑体" panose="02010609060101010101" pitchFamily="49" charset="-122"/>
              </a:rPr>
              <a:t>——</a:t>
            </a:r>
            <a:r>
              <a:rPr lang="zh-CN" altLang="en-US" dirty="0">
                <a:cs typeface="黑体" panose="02010609060101010101" pitchFamily="49" charset="-122"/>
              </a:rPr>
              <a:t>染色体只复制一次，而细胞分裂却有两次，因而每个子细胞中的染色体数目减少了一半，再通过受精作用使后代染色体数目保持恒定</a:t>
            </a:r>
            <a:endParaRPr lang="en-US" altLang="zh-CN" dirty="0"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r>
              <a:rPr lang="en-US" altLang="zh-CN" dirty="0">
                <a:cs typeface="黑体" panose="02010609060101010101" pitchFamily="49" charset="-122"/>
              </a:rPr>
              <a:t>——</a:t>
            </a:r>
            <a:r>
              <a:rPr lang="zh-CN" altLang="en-US" dirty="0">
                <a:cs typeface="黑体" panose="02010609060101010101" pitchFamily="49" charset="-122"/>
              </a:rPr>
              <a:t>“减数”不是随机的，而是同源染色体分离，这是有性生殖的生物保持种族遗传物质恒定性的机制。</a:t>
            </a:r>
            <a:endParaRPr lang="en-US" altLang="zh-CN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15" y="402590"/>
            <a:ext cx="8230870" cy="3822065"/>
          </a:xfrm>
        </p:spPr>
        <p:txBody>
          <a:bodyPr>
            <a:noAutofit/>
          </a:bodyPr>
          <a:lstStyle/>
          <a:p>
            <a:pPr indent="0" fontAlgn="auto">
              <a:lnSpc>
                <a:spcPts val="3960"/>
              </a:lnSpc>
            </a:pPr>
            <a:r>
              <a:rPr lang="zh-CN" altLang="en-US" sz="2300" dirty="0">
                <a:cs typeface="黑体" panose="02010609060101010101" pitchFamily="49" charset="-122"/>
              </a:rPr>
              <a:t>尝试从配子形成和受精作用两个环节，说明有性生殖产生的后代具有遗传多样性和稳定性的原因。</a:t>
            </a:r>
            <a:endParaRPr lang="en-US" altLang="zh-CN" sz="2300" dirty="0">
              <a:cs typeface="黑体" panose="02010609060101010101" pitchFamily="49" charset="-122"/>
            </a:endParaRPr>
          </a:p>
          <a:p>
            <a:pPr indent="0" fontAlgn="auto">
              <a:lnSpc>
                <a:spcPts val="3960"/>
              </a:lnSpc>
            </a:pPr>
            <a:r>
              <a:rPr lang="zh-CN" altLang="en-US" sz="2300" b="1" dirty="0">
                <a:solidFill>
                  <a:srgbClr val="0070C0"/>
                </a:solidFill>
                <a:cs typeface="黑体" panose="02010609060101010101" pitchFamily="49" charset="-122"/>
              </a:rPr>
              <a:t>遗传的多样性</a:t>
            </a:r>
            <a:endParaRPr lang="en-US" altLang="zh-CN" sz="2300" b="1" dirty="0">
              <a:solidFill>
                <a:srgbClr val="0070C0"/>
              </a:solidFill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r>
              <a:rPr lang="en-US" altLang="zh-CN" sz="2300" dirty="0">
                <a:cs typeface="黑体" panose="02010609060101010101" pitchFamily="49" charset="-122"/>
              </a:rPr>
              <a:t>——</a:t>
            </a:r>
            <a:r>
              <a:rPr lang="zh-CN" altLang="en-US" sz="2300" dirty="0">
                <a:cs typeface="黑体" panose="02010609060101010101" pitchFamily="49" charset="-122"/>
              </a:rPr>
              <a:t>同源染色体的分离，为非同源染色体随机重组提供条件（染色体间重组）。</a:t>
            </a:r>
            <a:endParaRPr lang="en-US" altLang="zh-CN" sz="2300" dirty="0"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r>
              <a:rPr lang="en-US" altLang="zh-CN" sz="2300" dirty="0">
                <a:cs typeface="黑体" panose="02010609060101010101" pitchFamily="49" charset="-122"/>
              </a:rPr>
              <a:t>——</a:t>
            </a:r>
            <a:r>
              <a:rPr lang="zh-CN" altLang="en-US" sz="2300" dirty="0">
                <a:cs typeface="黑体" panose="02010609060101010101" pitchFamily="49" charset="-122"/>
              </a:rPr>
              <a:t>前期</a:t>
            </a:r>
            <a:r>
              <a:rPr lang="en-US" altLang="zh-CN" sz="2300" dirty="0">
                <a:cs typeface="黑体" panose="02010609060101010101" pitchFamily="49" charset="-122"/>
              </a:rPr>
              <a:t>Ⅰ</a:t>
            </a:r>
            <a:r>
              <a:rPr lang="zh-CN" altLang="en-US" sz="2300" dirty="0">
                <a:cs typeface="黑体" panose="02010609060101010101" pitchFamily="49" charset="-122"/>
              </a:rPr>
              <a:t>非姐妹染色单体互换，导致遗传物质的非随机重组（染色体内重组）。</a:t>
            </a:r>
            <a:endParaRPr lang="zh-CN" altLang="en-US" sz="2300" dirty="0"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r>
              <a:rPr lang="en-US" altLang="zh-CN" sz="2300" dirty="0"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2300" dirty="0">
                <a:cs typeface="黑体" panose="02010609060101010101" pitchFamily="49" charset="-122"/>
                <a:sym typeface="+mn-ea"/>
              </a:rPr>
              <a:t>发生</a:t>
            </a:r>
            <a:r>
              <a:rPr lang="zh-CN" altLang="en-US" sz="2300" dirty="0">
                <a:cs typeface="黑体" panose="02010609060101010101" pitchFamily="49" charset="-122"/>
                <a:sym typeface="+mn-ea"/>
              </a:rPr>
              <a:t>受精作用时，雌雄配子随机结合</a:t>
            </a:r>
            <a:endParaRPr lang="en-US" altLang="zh-CN" sz="2300" dirty="0">
              <a:cs typeface="黑体" panose="02010609060101010101" pitchFamily="49" charset="-122"/>
            </a:endParaRPr>
          </a:p>
          <a:p>
            <a:pPr marL="0" indent="0" fontAlgn="auto">
              <a:lnSpc>
                <a:spcPts val="3960"/>
              </a:lnSpc>
              <a:buNone/>
            </a:pPr>
            <a:endParaRPr lang="en-US" altLang="zh-CN" sz="2300" dirty="0">
              <a:cs typeface="黑体" panose="02010609060101010101" pitchFamily="49" charset="-122"/>
            </a:endParaRPr>
          </a:p>
          <a:p>
            <a:pPr indent="0" fontAlgn="auto">
              <a:lnSpc>
                <a:spcPts val="3960"/>
              </a:lnSpc>
            </a:pPr>
            <a:endParaRPr lang="en-US" altLang="zh-CN" sz="1800" dirty="0">
              <a:solidFill>
                <a:srgbClr val="0070C0"/>
              </a:solidFill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MH" val="20150814111403"/>
  <p:tag name="MH_LIBRARY" val="GRAPHIC"/>
  <p:tag name="MH_ORDER" val="Rectangle 2"/>
</p:tagLst>
</file>

<file path=ppt/tags/tag152.xml><?xml version="1.0" encoding="utf-8"?>
<p:tagLst xmlns:p="http://schemas.openxmlformats.org/presentationml/2006/main">
  <p:tag name="MH" val="20150814111403"/>
  <p:tag name="MH_LIBRARY" val="GRAPHIC"/>
  <p:tag name="MH_ORDER" val="TextBox 4"/>
</p:tagLst>
</file>

<file path=ppt/tags/tag153.xml><?xml version="1.0" encoding="utf-8"?>
<p:tagLst xmlns:p="http://schemas.openxmlformats.org/presentationml/2006/main">
  <p:tag name="MH" val="20150814111403"/>
  <p:tag name="MH_LIBRARY" val="GRAPHIC"/>
  <p:tag name="MH_ORDER" val="TextBox 5"/>
</p:tagLst>
</file>

<file path=ppt/tags/tag154.xml><?xml version="1.0" encoding="utf-8"?>
<p:tagLst xmlns:p="http://schemas.openxmlformats.org/presentationml/2006/main">
  <p:tag name="MH" val="20150814111403"/>
  <p:tag name="MH_LIBRARY" val="GRAPHIC"/>
  <p:tag name="MH_ORDER" val="TextBox 6"/>
</p:tagLst>
</file>

<file path=ppt/tags/tag155.xml><?xml version="1.0" encoding="utf-8"?>
<p:tagLst xmlns:p="http://schemas.openxmlformats.org/presentationml/2006/main">
  <p:tag name="MH" val="20150814111403"/>
  <p:tag name="MH_LIBRARY" val="GRAPHIC"/>
  <p:tag name="MH_ORDER" val="文本框 3"/>
</p:tagLst>
</file>

<file path=ppt/tags/tag156.xml><?xml version="1.0" encoding="utf-8"?>
<p:tagLst xmlns:p="http://schemas.openxmlformats.org/presentationml/2006/main">
  <p:tag name="MH" val="20150814111403"/>
  <p:tag name="MH_LIBRARY" val="GRAPHIC"/>
  <p:tag name="MH_ORDER" val="Rectangle 2"/>
</p:tagLst>
</file>

<file path=ppt/tags/tag157.xml><?xml version="1.0" encoding="utf-8"?>
<p:tagLst xmlns:p="http://schemas.openxmlformats.org/presentationml/2006/main">
  <p:tag name="MH" val="20150814111403"/>
  <p:tag name="MH_LIBRARY" val="GRAPHIC"/>
  <p:tag name="MH_ORDER" val="TextBox 4"/>
</p:tagLst>
</file>

<file path=ppt/tags/tag158.xml><?xml version="1.0" encoding="utf-8"?>
<p:tagLst xmlns:p="http://schemas.openxmlformats.org/presentationml/2006/main">
  <p:tag name="MH" val="20150814111403"/>
  <p:tag name="MH_LIBRARY" val="GRAPHIC"/>
  <p:tag name="MH_ORDER" val="TextBox 5"/>
</p:tagLst>
</file>

<file path=ppt/tags/tag159.xml><?xml version="1.0" encoding="utf-8"?>
<p:tagLst xmlns:p="http://schemas.openxmlformats.org/presentationml/2006/main">
  <p:tag name="MH" val="20150814111403"/>
  <p:tag name="MH_LIBRARY" val="GRAPHIC"/>
  <p:tag name="MH_ORDER" val="TextBox 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MH" val="20150814111403"/>
  <p:tag name="MH_LIBRARY" val="GRAPHIC"/>
  <p:tag name="MH_ORDER" val="文本框 3"/>
</p:tagLst>
</file>

<file path=ppt/tags/tag16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2391</Words>
  <Application>WPS 演示</Application>
  <PresentationFormat>全屏显示(16:9)</PresentationFormat>
  <Paragraphs>260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Calibri</vt:lpstr>
      <vt:lpstr>黑体</vt:lpstr>
      <vt:lpstr>Times New Roman</vt:lpstr>
      <vt:lpstr>隶书</vt:lpstr>
      <vt:lpstr>Times New Roman</vt:lpstr>
      <vt:lpstr>方正舒体</vt:lpstr>
      <vt:lpstr>华文楷体</vt:lpstr>
      <vt:lpstr>Bell MT</vt:lpstr>
      <vt:lpstr>Arial Narrow</vt:lpstr>
      <vt:lpstr>Britannic Bold</vt:lpstr>
      <vt:lpstr>1_Office 主题​​</vt:lpstr>
      <vt:lpstr>5_默认设计模板</vt:lpstr>
      <vt:lpstr>1_Office 主题</vt:lpstr>
      <vt:lpstr>3_Office 主题</vt:lpstr>
      <vt:lpstr>减数分裂和 基因与染色体</vt:lpstr>
      <vt:lpstr>课程标准与教科书的对应关系</vt:lpstr>
      <vt:lpstr>教材内容组织与教育价值取向</vt:lpstr>
      <vt:lpstr>《减数分裂》基本问题</vt:lpstr>
      <vt:lpstr>“减数分裂”探究性学习 </vt:lpstr>
      <vt:lpstr>环节1：由果推因  感知整体</vt:lpstr>
      <vt:lpstr>减数分裂”探究性学习 </vt:lpstr>
      <vt:lpstr>学后反思</vt:lpstr>
      <vt:lpstr>学后反思</vt:lpstr>
      <vt:lpstr>PowerPoint 演示文稿</vt:lpstr>
      <vt:lpstr>基本问题指向核心内容</vt:lpstr>
      <vt:lpstr>PowerPoint 演示文稿</vt:lpstr>
      <vt:lpstr>减数分裂与染色体数目变异</vt:lpstr>
      <vt:lpstr>PowerPoint 演示文稿</vt:lpstr>
      <vt:lpstr>考查：遗传的细胞学基础</vt:lpstr>
      <vt:lpstr>遗传的细胞学基础</vt:lpstr>
      <vt:lpstr>“基因在染色体上”</vt:lpstr>
      <vt:lpstr>教学内容的逻辑结构</vt:lpstr>
      <vt:lpstr>科学方法：假说—演绎</vt:lpstr>
      <vt:lpstr>概念迁移应用</vt:lpstr>
      <vt:lpstr>等位基因的概念要素</vt:lpstr>
      <vt:lpstr>分离定律的实质及细胞学基础</vt:lpstr>
      <vt:lpstr>非等位基因的定位</vt:lpstr>
      <vt:lpstr>自由组合定律的实质及细胞学基础</vt:lpstr>
      <vt:lpstr>伴性遗传</vt:lpstr>
      <vt:lpstr>学后反思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雨琪</cp:lastModifiedBy>
  <cp:revision>11</cp:revision>
  <dcterms:created xsi:type="dcterms:W3CDTF">2020-02-01T11:21:00Z</dcterms:created>
  <dcterms:modified xsi:type="dcterms:W3CDTF">2020-02-16T12:13:43Z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